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 id="2147483745" r:id="rId2"/>
    <p:sldMasterId id="2147483926" r:id="rId3"/>
    <p:sldMasterId id="2147483935" r:id="rId4"/>
    <p:sldMasterId id="2147483949" r:id="rId5"/>
  </p:sldMasterIdLst>
  <p:notesMasterIdLst>
    <p:notesMasterId r:id="rId55"/>
  </p:notesMasterIdLst>
  <p:handoutMasterIdLst>
    <p:handoutMasterId r:id="rId56"/>
  </p:handoutMasterIdLst>
  <p:sldIdLst>
    <p:sldId id="277" r:id="rId6"/>
    <p:sldId id="323" r:id="rId7"/>
    <p:sldId id="2803" r:id="rId8"/>
    <p:sldId id="2799" r:id="rId9"/>
    <p:sldId id="2801" r:id="rId10"/>
    <p:sldId id="2827" r:id="rId11"/>
    <p:sldId id="2798" r:id="rId12"/>
    <p:sldId id="2826" r:id="rId13"/>
    <p:sldId id="2806" r:id="rId14"/>
    <p:sldId id="2828" r:id="rId15"/>
    <p:sldId id="2807" r:id="rId16"/>
    <p:sldId id="2829" r:id="rId17"/>
    <p:sldId id="2809" r:id="rId18"/>
    <p:sldId id="2830" r:id="rId19"/>
    <p:sldId id="2810" r:id="rId20"/>
    <p:sldId id="2831" r:id="rId21"/>
    <p:sldId id="2808" r:id="rId22"/>
    <p:sldId id="2832" r:id="rId23"/>
    <p:sldId id="2811" r:id="rId24"/>
    <p:sldId id="2833" r:id="rId25"/>
    <p:sldId id="2812" r:id="rId26"/>
    <p:sldId id="2834" r:id="rId27"/>
    <p:sldId id="2813" r:id="rId28"/>
    <p:sldId id="2835" r:id="rId29"/>
    <p:sldId id="2814" r:id="rId30"/>
    <p:sldId id="2842" r:id="rId31"/>
    <p:sldId id="2841" r:id="rId32"/>
    <p:sldId id="2836" r:id="rId33"/>
    <p:sldId id="2815" r:id="rId34"/>
    <p:sldId id="2837" r:id="rId35"/>
    <p:sldId id="2816" r:id="rId36"/>
    <p:sldId id="2838" r:id="rId37"/>
    <p:sldId id="2817" r:id="rId38"/>
    <p:sldId id="2839" r:id="rId39"/>
    <p:sldId id="2818" r:id="rId40"/>
    <p:sldId id="2840" r:id="rId41"/>
    <p:sldId id="2843" r:id="rId42"/>
    <p:sldId id="2844" r:id="rId43"/>
    <p:sldId id="2849" r:id="rId44"/>
    <p:sldId id="2850" r:id="rId45"/>
    <p:sldId id="2845" r:id="rId46"/>
    <p:sldId id="2846" r:id="rId47"/>
    <p:sldId id="2847" r:id="rId48"/>
    <p:sldId id="2848" r:id="rId49"/>
    <p:sldId id="2851" r:id="rId50"/>
    <p:sldId id="2852" r:id="rId51"/>
    <p:sldId id="2853" r:id="rId52"/>
    <p:sldId id="2854" r:id="rId53"/>
    <p:sldId id="2805" r:id="rId54"/>
  </p:sldIdLst>
  <p:sldSz cx="12192000" cy="6858000"/>
  <p:notesSz cx="9926638" cy="14301788"/>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C1D85A-FD4D-4B09-9D13-8947CE2B4DD5}">
          <p14:sldIdLst>
            <p14:sldId id="277"/>
            <p14:sldId id="323"/>
            <p14:sldId id="2803"/>
            <p14:sldId id="2799"/>
            <p14:sldId id="2801"/>
            <p14:sldId id="2827"/>
            <p14:sldId id="2798"/>
            <p14:sldId id="2826"/>
            <p14:sldId id="2806"/>
            <p14:sldId id="2828"/>
            <p14:sldId id="2807"/>
            <p14:sldId id="2829"/>
            <p14:sldId id="2809"/>
            <p14:sldId id="2830"/>
            <p14:sldId id="2810"/>
            <p14:sldId id="2831"/>
            <p14:sldId id="2808"/>
            <p14:sldId id="2832"/>
            <p14:sldId id="2811"/>
            <p14:sldId id="2833"/>
            <p14:sldId id="2812"/>
            <p14:sldId id="2834"/>
            <p14:sldId id="2813"/>
            <p14:sldId id="2835"/>
            <p14:sldId id="2814"/>
            <p14:sldId id="2842"/>
            <p14:sldId id="2841"/>
            <p14:sldId id="2836"/>
            <p14:sldId id="2815"/>
            <p14:sldId id="2837"/>
            <p14:sldId id="2816"/>
            <p14:sldId id="2838"/>
            <p14:sldId id="2817"/>
            <p14:sldId id="2839"/>
            <p14:sldId id="2818"/>
            <p14:sldId id="2840"/>
            <p14:sldId id="2843"/>
            <p14:sldId id="2844"/>
            <p14:sldId id="2849"/>
            <p14:sldId id="2850"/>
            <p14:sldId id="2845"/>
            <p14:sldId id="2846"/>
            <p14:sldId id="2847"/>
            <p14:sldId id="2848"/>
            <p14:sldId id="2851"/>
            <p14:sldId id="2852"/>
            <p14:sldId id="2853"/>
            <p14:sldId id="2854"/>
            <p14:sldId id="2805"/>
          </p14:sldIdLst>
        </p14:section>
      </p14:sectionLst>
    </p:ext>
    <p:ext uri="{EFAFB233-063F-42B5-8137-9DF3F51BA10A}">
      <p15:sldGuideLst xmlns:p15="http://schemas.microsoft.com/office/powerpoint/2012/main">
        <p15:guide id="1" orient="horz" pos="792" userDrawn="1">
          <p15:clr>
            <a:srgbClr val="A4A3A4"/>
          </p15:clr>
        </p15:guide>
        <p15:guide id="2" orient="horz" pos="1512" userDrawn="1">
          <p15:clr>
            <a:srgbClr val="A4A3A4"/>
          </p15:clr>
        </p15:guide>
        <p15:guide id="3" orient="horz" pos="3664" userDrawn="1">
          <p15:clr>
            <a:srgbClr val="A4A3A4"/>
          </p15:clr>
        </p15:guide>
        <p15:guide id="4" pos="336" userDrawn="1">
          <p15:clr>
            <a:srgbClr val="A4A3A4"/>
          </p15:clr>
        </p15:guide>
        <p15:guide id="5" pos="6361" userDrawn="1">
          <p15:clr>
            <a:srgbClr val="A4A3A4"/>
          </p15:clr>
        </p15:guide>
        <p15:guide id="6" pos="7345" userDrawn="1">
          <p15:clr>
            <a:srgbClr val="A4A3A4"/>
          </p15:clr>
        </p15:guide>
        <p15:guide id="7" orient="horz" userDrawn="1">
          <p15:clr>
            <a:srgbClr val="A4A3A4"/>
          </p15:clr>
        </p15:guide>
        <p15:guide id="8" userDrawn="1">
          <p15:clr>
            <a:srgbClr val="A4A3A4"/>
          </p15:clr>
        </p15:guide>
      </p15:sldGuideLst>
    </p:ext>
    <p:ext uri="{2D200454-40CA-4A62-9FC3-DE9A4176ACB9}">
      <p15:notesGuideLst xmlns:p15="http://schemas.microsoft.com/office/powerpoint/2012/main">
        <p15:guide id="1" orient="horz" pos="4505"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Delaey" initials="SD" lastIdx="39" clrIdx="0"/>
  <p:cmAuthor id="2" name="Ghazi Ben Amor" initials="GBA" lastIdx="49" clrIdx="1"/>
  <p:cmAuthor id="3" name="Ramy Enab" initials="RE"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C33"/>
    <a:srgbClr val="32373C"/>
    <a:srgbClr val="F08F00"/>
    <a:srgbClr val="111926"/>
    <a:srgbClr val="D67F00"/>
    <a:srgbClr val="71A100"/>
    <a:srgbClr val="C3ADA2"/>
    <a:srgbClr val="AF948B"/>
    <a:srgbClr val="A66443"/>
    <a:srgbClr val="492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75881" autoAdjust="0"/>
  </p:normalViewPr>
  <p:slideViewPr>
    <p:cSldViewPr snapToGrid="0" snapToObjects="1" showGuides="1">
      <p:cViewPr varScale="1">
        <p:scale>
          <a:sx n="54" d="100"/>
          <a:sy n="54" d="100"/>
        </p:scale>
        <p:origin x="1374" y="78"/>
      </p:cViewPr>
      <p:guideLst>
        <p:guide orient="horz" pos="792"/>
        <p:guide orient="horz" pos="1512"/>
        <p:guide orient="horz" pos="3664"/>
        <p:guide pos="336"/>
        <p:guide pos="6361"/>
        <p:guide pos="7345"/>
        <p:guide orient="horz"/>
        <p:guide/>
      </p:guideLst>
    </p:cSldViewPr>
  </p:slideViewPr>
  <p:outlineViewPr>
    <p:cViewPr>
      <p:scale>
        <a:sx n="33" d="100"/>
        <a:sy n="33" d="100"/>
      </p:scale>
      <p:origin x="0" y="-3768"/>
    </p:cViewPr>
  </p:outlineViewPr>
  <p:notesTextViewPr>
    <p:cViewPr>
      <p:scale>
        <a:sx n="100" d="100"/>
        <a:sy n="100" d="100"/>
      </p:scale>
      <p:origin x="0" y="0"/>
    </p:cViewPr>
  </p:notesTextViewPr>
  <p:sorterViewPr>
    <p:cViewPr>
      <p:scale>
        <a:sx n="100" d="100"/>
        <a:sy n="100" d="100"/>
      </p:scale>
      <p:origin x="0" y="-10464"/>
    </p:cViewPr>
  </p:sorterViewPr>
  <p:notesViewPr>
    <p:cSldViewPr snapToGrid="0" snapToObjects="1" showGuides="1">
      <p:cViewPr varScale="1">
        <p:scale>
          <a:sx n="31" d="100"/>
          <a:sy n="31" d="100"/>
        </p:scale>
        <p:origin x="2766" y="78"/>
      </p:cViewPr>
      <p:guideLst>
        <p:guide orient="horz" pos="4505"/>
        <p:guide pos="3127"/>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en-US" dirty="0"/>
          </a:p>
        </p:txBody>
      </p:sp>
      <p:sp>
        <p:nvSpPr>
          <p:cNvPr id="3" name="Date Placeholder 2"/>
          <p:cNvSpPr>
            <a:spLocks noGrp="1"/>
          </p:cNvSpPr>
          <p:nvPr>
            <p:ph type="dt" sz="quarter" idx="1"/>
          </p:nvPr>
        </p:nvSpPr>
        <p:spPr>
          <a:xfrm>
            <a:off x="5622798" y="0"/>
            <a:ext cx="4301543" cy="715089"/>
          </a:xfrm>
          <a:prstGeom prst="rect">
            <a:avLst/>
          </a:prstGeom>
        </p:spPr>
        <p:txBody>
          <a:bodyPr vert="horz" lIns="138440" tIns="69220" rIns="138440" bIns="69220" rtlCol="0"/>
          <a:lstStyle>
            <a:lvl1pPr algn="r">
              <a:defRPr sz="1800"/>
            </a:lvl1pPr>
          </a:lstStyle>
          <a:p>
            <a:fld id="{FEB32E5F-2834-4A47-A64F-DBC02197002F}" type="datetimeFigureOut">
              <a:rPr lang="en-US" smtClean="0"/>
              <a:t>11/1/2019</a:t>
            </a:fld>
            <a:endParaRPr lang="en-US" dirty="0"/>
          </a:p>
        </p:txBody>
      </p:sp>
      <p:sp>
        <p:nvSpPr>
          <p:cNvPr id="4" name="Footer Placeholder 3"/>
          <p:cNvSpPr>
            <a:spLocks noGrp="1"/>
          </p:cNvSpPr>
          <p:nvPr>
            <p:ph type="ftr" sz="quarter" idx="2"/>
          </p:nvPr>
        </p:nvSpPr>
        <p:spPr>
          <a:xfrm>
            <a:off x="0" y="13584217"/>
            <a:ext cx="4301543" cy="715089"/>
          </a:xfrm>
          <a:prstGeom prst="rect">
            <a:avLst/>
          </a:prstGeom>
        </p:spPr>
        <p:txBody>
          <a:bodyPr vert="horz" lIns="138440" tIns="69220" rIns="138440" bIns="69220" rtlCol="0" anchor="b"/>
          <a:lstStyle>
            <a:lvl1pPr algn="l">
              <a:defRPr sz="1800"/>
            </a:lvl1pPr>
          </a:lstStyle>
          <a:p>
            <a:endParaRPr lang="en-US" dirty="0"/>
          </a:p>
        </p:txBody>
      </p:sp>
      <p:sp>
        <p:nvSpPr>
          <p:cNvPr id="5" name="Slide Number Placeholder 4"/>
          <p:cNvSpPr>
            <a:spLocks noGrp="1"/>
          </p:cNvSpPr>
          <p:nvPr>
            <p:ph type="sldNum" sz="quarter" idx="3"/>
          </p:nvPr>
        </p:nvSpPr>
        <p:spPr>
          <a:xfrm>
            <a:off x="5622798" y="13584217"/>
            <a:ext cx="4301543" cy="715089"/>
          </a:xfrm>
          <a:prstGeom prst="rect">
            <a:avLst/>
          </a:prstGeom>
        </p:spPr>
        <p:txBody>
          <a:bodyPr vert="horz" lIns="138440" tIns="69220" rIns="138440" bIns="69220" rtlCol="0" anchor="b"/>
          <a:lstStyle>
            <a:lvl1pPr algn="r">
              <a:defRPr sz="1800"/>
            </a:lvl1pPr>
          </a:lstStyle>
          <a:p>
            <a:fld id="{CD9C266D-9BF6-45DD-93F4-23D3D4380AFF}" type="slidenum">
              <a:rPr lang="en-US" smtClean="0"/>
              <a:t>‹#›</a:t>
            </a:fld>
            <a:endParaRPr lang="en-US" dirty="0"/>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1543" cy="715089"/>
          </a:xfrm>
          <a:prstGeom prst="rect">
            <a:avLst/>
          </a:prstGeom>
        </p:spPr>
        <p:txBody>
          <a:bodyPr vert="horz" lIns="138440" tIns="69220" rIns="138440" bIns="69220" rtlCol="0"/>
          <a:lstStyle>
            <a:lvl1pPr algn="l">
              <a:defRPr sz="1800"/>
            </a:lvl1pPr>
          </a:lstStyle>
          <a:p>
            <a:endParaRPr lang="de-DE" dirty="0"/>
          </a:p>
        </p:txBody>
      </p:sp>
      <p:sp>
        <p:nvSpPr>
          <p:cNvPr id="3" name="Datumsplatzhalter 2"/>
          <p:cNvSpPr>
            <a:spLocks noGrp="1"/>
          </p:cNvSpPr>
          <p:nvPr>
            <p:ph type="dt" idx="1"/>
          </p:nvPr>
        </p:nvSpPr>
        <p:spPr>
          <a:xfrm>
            <a:off x="5622798" y="0"/>
            <a:ext cx="4301543" cy="715089"/>
          </a:xfrm>
          <a:prstGeom prst="rect">
            <a:avLst/>
          </a:prstGeom>
        </p:spPr>
        <p:txBody>
          <a:bodyPr vert="horz" lIns="138440" tIns="69220" rIns="138440" bIns="69220" rtlCol="0"/>
          <a:lstStyle>
            <a:lvl1pPr algn="r">
              <a:defRPr sz="1800"/>
            </a:lvl1pPr>
          </a:lstStyle>
          <a:p>
            <a:fld id="{C36A7A65-FCEB-45DA-8E08-BBBF0E9E7FCA}" type="datetimeFigureOut">
              <a:rPr lang="de-DE" smtClean="0"/>
              <a:t>31.10.2019</a:t>
            </a:fld>
            <a:endParaRPr lang="de-DE" dirty="0"/>
          </a:p>
        </p:txBody>
      </p:sp>
      <p:sp>
        <p:nvSpPr>
          <p:cNvPr id="4" name="Folienbildplatzhalter 3"/>
          <p:cNvSpPr>
            <a:spLocks noGrp="1" noRot="1" noChangeAspect="1"/>
          </p:cNvSpPr>
          <p:nvPr>
            <p:ph type="sldImg" idx="2"/>
          </p:nvPr>
        </p:nvSpPr>
        <p:spPr>
          <a:xfrm>
            <a:off x="196850" y="1073150"/>
            <a:ext cx="9532938" cy="5362575"/>
          </a:xfrm>
          <a:prstGeom prst="rect">
            <a:avLst/>
          </a:prstGeom>
          <a:noFill/>
          <a:ln w="12700">
            <a:solidFill>
              <a:prstClr val="black"/>
            </a:solidFill>
          </a:ln>
        </p:spPr>
        <p:txBody>
          <a:bodyPr vert="horz" lIns="138440" tIns="69220" rIns="138440" bIns="69220" rtlCol="0" anchor="ctr"/>
          <a:lstStyle/>
          <a:p>
            <a:endParaRPr lang="de-DE" dirty="0"/>
          </a:p>
        </p:txBody>
      </p:sp>
      <p:sp>
        <p:nvSpPr>
          <p:cNvPr id="5" name="Notizenplatzhalter 4"/>
          <p:cNvSpPr>
            <a:spLocks noGrp="1"/>
          </p:cNvSpPr>
          <p:nvPr>
            <p:ph type="body" sz="quarter" idx="3"/>
          </p:nvPr>
        </p:nvSpPr>
        <p:spPr>
          <a:xfrm>
            <a:off x="992664" y="6793349"/>
            <a:ext cx="7941310" cy="6435805"/>
          </a:xfrm>
          <a:prstGeom prst="rect">
            <a:avLst/>
          </a:prstGeom>
        </p:spPr>
        <p:txBody>
          <a:bodyPr vert="horz" lIns="138440" tIns="69220" rIns="138440" bIns="692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3584217"/>
            <a:ext cx="4301543" cy="715089"/>
          </a:xfrm>
          <a:prstGeom prst="rect">
            <a:avLst/>
          </a:prstGeom>
        </p:spPr>
        <p:txBody>
          <a:bodyPr vert="horz" lIns="138440" tIns="69220" rIns="138440" bIns="69220" rtlCol="0" anchor="b"/>
          <a:lstStyle>
            <a:lvl1pPr algn="l">
              <a:defRPr sz="1800"/>
            </a:lvl1pPr>
          </a:lstStyle>
          <a:p>
            <a:endParaRPr lang="de-DE" dirty="0"/>
          </a:p>
        </p:txBody>
      </p:sp>
      <p:sp>
        <p:nvSpPr>
          <p:cNvPr id="7" name="Foliennummernplatzhalter 6"/>
          <p:cNvSpPr>
            <a:spLocks noGrp="1"/>
          </p:cNvSpPr>
          <p:nvPr>
            <p:ph type="sldNum" sz="quarter" idx="5"/>
          </p:nvPr>
        </p:nvSpPr>
        <p:spPr>
          <a:xfrm>
            <a:off x="5622798" y="13584217"/>
            <a:ext cx="4301543" cy="715089"/>
          </a:xfrm>
          <a:prstGeom prst="rect">
            <a:avLst/>
          </a:prstGeom>
        </p:spPr>
        <p:txBody>
          <a:bodyPr vert="horz" lIns="138440" tIns="69220" rIns="138440" bIns="69220" rtlCol="0" anchor="b"/>
          <a:lstStyle>
            <a:lvl1pPr algn="r">
              <a:defRPr sz="1800"/>
            </a:lvl1pPr>
          </a:lstStyle>
          <a:p>
            <a:fld id="{92DA5471-CC57-402A-9527-36A1D012F698}" type="slidenum">
              <a:rPr lang="de-DE" smtClean="0"/>
              <a:t>‹#›</a:t>
            </a:fld>
            <a:endParaRPr lang="de-DE" dirty="0"/>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1</a:t>
            </a:fld>
            <a:endParaRPr lang="de-DE" dirty="0"/>
          </a:p>
        </p:txBody>
      </p:sp>
    </p:spTree>
    <p:extLst>
      <p:ext uri="{BB962C8B-B14F-4D97-AF65-F5344CB8AC3E}">
        <p14:creationId xmlns:p14="http://schemas.microsoft.com/office/powerpoint/2010/main" val="226301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Php</a:t>
            </a:r>
            <a:r>
              <a:rPr lang="en-AU" dirty="0"/>
              <a:t> stream, exploit with </a:t>
            </a:r>
            <a:r>
              <a:rPr lang="en-AU" dirty="0" err="1"/>
              <a:t>phar</a:t>
            </a:r>
            <a:r>
              <a:rPr lang="en-AU" dirty="0"/>
              <a:t> or expect://ls</a:t>
            </a:r>
          </a:p>
        </p:txBody>
      </p:sp>
      <p:sp>
        <p:nvSpPr>
          <p:cNvPr id="4" name="Slide Number Placeholder 3"/>
          <p:cNvSpPr>
            <a:spLocks noGrp="1"/>
          </p:cNvSpPr>
          <p:nvPr>
            <p:ph type="sldNum" sz="quarter" idx="10"/>
          </p:nvPr>
        </p:nvSpPr>
        <p:spPr/>
        <p:txBody>
          <a:bodyPr/>
          <a:lstStyle/>
          <a:p>
            <a:fld id="{92DA5471-CC57-402A-9527-36A1D012F698}" type="slidenum">
              <a:rPr lang="de-DE" smtClean="0"/>
              <a:t>12</a:t>
            </a:fld>
            <a:endParaRPr lang="de-DE" dirty="0"/>
          </a:p>
        </p:txBody>
      </p:sp>
    </p:spTree>
    <p:extLst>
      <p:ext uri="{BB962C8B-B14F-4D97-AF65-F5344CB8AC3E}">
        <p14:creationId xmlns:p14="http://schemas.microsoft.com/office/powerpoint/2010/main" val="280915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Deserialization</a:t>
            </a:r>
          </a:p>
        </p:txBody>
      </p:sp>
      <p:sp>
        <p:nvSpPr>
          <p:cNvPr id="4" name="Slide Number Placeholder 3"/>
          <p:cNvSpPr>
            <a:spLocks noGrp="1"/>
          </p:cNvSpPr>
          <p:nvPr>
            <p:ph type="sldNum" sz="quarter" idx="10"/>
          </p:nvPr>
        </p:nvSpPr>
        <p:spPr/>
        <p:txBody>
          <a:bodyPr/>
          <a:lstStyle/>
          <a:p>
            <a:fld id="{92DA5471-CC57-402A-9527-36A1D012F698}" type="slidenum">
              <a:rPr lang="de-DE" smtClean="0"/>
              <a:t>13</a:t>
            </a:fld>
            <a:endParaRPr lang="de-DE" dirty="0"/>
          </a:p>
        </p:txBody>
      </p:sp>
    </p:spTree>
    <p:extLst>
      <p:ext uri="{BB962C8B-B14F-4D97-AF65-F5344CB8AC3E}">
        <p14:creationId xmlns:p14="http://schemas.microsoft.com/office/powerpoint/2010/main" val="411919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Deserialization</a:t>
            </a:r>
          </a:p>
        </p:txBody>
      </p:sp>
      <p:sp>
        <p:nvSpPr>
          <p:cNvPr id="4" name="Slide Number Placeholder 3"/>
          <p:cNvSpPr>
            <a:spLocks noGrp="1"/>
          </p:cNvSpPr>
          <p:nvPr>
            <p:ph type="sldNum" sz="quarter" idx="10"/>
          </p:nvPr>
        </p:nvSpPr>
        <p:spPr/>
        <p:txBody>
          <a:bodyPr/>
          <a:lstStyle/>
          <a:p>
            <a:fld id="{92DA5471-CC57-402A-9527-36A1D012F698}" type="slidenum">
              <a:rPr lang="de-DE" smtClean="0"/>
              <a:t>14</a:t>
            </a:fld>
            <a:endParaRPr lang="de-DE" dirty="0"/>
          </a:p>
        </p:txBody>
      </p:sp>
    </p:spTree>
    <p:extLst>
      <p:ext uri="{BB962C8B-B14F-4D97-AF65-F5344CB8AC3E}">
        <p14:creationId xmlns:p14="http://schemas.microsoft.com/office/powerpoint/2010/main" val="3802431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DOM XSS</a:t>
            </a:r>
          </a:p>
        </p:txBody>
      </p:sp>
      <p:sp>
        <p:nvSpPr>
          <p:cNvPr id="4" name="Slide Number Placeholder 3"/>
          <p:cNvSpPr>
            <a:spLocks noGrp="1"/>
          </p:cNvSpPr>
          <p:nvPr>
            <p:ph type="sldNum" sz="quarter" idx="10"/>
          </p:nvPr>
        </p:nvSpPr>
        <p:spPr/>
        <p:txBody>
          <a:bodyPr/>
          <a:lstStyle/>
          <a:p>
            <a:fld id="{92DA5471-CC57-402A-9527-36A1D012F698}" type="slidenum">
              <a:rPr lang="de-DE" smtClean="0"/>
              <a:t>15</a:t>
            </a:fld>
            <a:endParaRPr lang="de-DE" dirty="0"/>
          </a:p>
        </p:txBody>
      </p:sp>
    </p:spTree>
    <p:extLst>
      <p:ext uri="{BB962C8B-B14F-4D97-AF65-F5344CB8AC3E}">
        <p14:creationId xmlns:p14="http://schemas.microsoft.com/office/powerpoint/2010/main" val="231134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DOM XSS</a:t>
            </a:r>
          </a:p>
        </p:txBody>
      </p:sp>
      <p:sp>
        <p:nvSpPr>
          <p:cNvPr id="4" name="Slide Number Placeholder 3"/>
          <p:cNvSpPr>
            <a:spLocks noGrp="1"/>
          </p:cNvSpPr>
          <p:nvPr>
            <p:ph type="sldNum" sz="quarter" idx="10"/>
          </p:nvPr>
        </p:nvSpPr>
        <p:spPr/>
        <p:txBody>
          <a:bodyPr/>
          <a:lstStyle/>
          <a:p>
            <a:fld id="{92DA5471-CC57-402A-9527-36A1D012F698}" type="slidenum">
              <a:rPr lang="de-DE" smtClean="0"/>
              <a:t>16</a:t>
            </a:fld>
            <a:endParaRPr lang="de-DE" dirty="0"/>
          </a:p>
        </p:txBody>
      </p:sp>
    </p:spTree>
    <p:extLst>
      <p:ext uri="{BB962C8B-B14F-4D97-AF65-F5344CB8AC3E}">
        <p14:creationId xmlns:p14="http://schemas.microsoft.com/office/powerpoint/2010/main" val="1317321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LFI</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17</a:t>
            </a:fld>
            <a:endParaRPr lang="de-DE" dirty="0"/>
          </a:p>
        </p:txBody>
      </p:sp>
    </p:spTree>
    <p:extLst>
      <p:ext uri="{BB962C8B-B14F-4D97-AF65-F5344CB8AC3E}">
        <p14:creationId xmlns:p14="http://schemas.microsoft.com/office/powerpoint/2010/main" val="125848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LFI</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18</a:t>
            </a:fld>
            <a:endParaRPr lang="de-DE" dirty="0"/>
          </a:p>
        </p:txBody>
      </p:sp>
    </p:spTree>
    <p:extLst>
      <p:ext uri="{BB962C8B-B14F-4D97-AF65-F5344CB8AC3E}">
        <p14:creationId xmlns:p14="http://schemas.microsoft.com/office/powerpoint/2010/main" val="497662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SQLi</a:t>
            </a:r>
            <a:endParaRPr lang="en-AU" dirty="0"/>
          </a:p>
        </p:txBody>
      </p:sp>
      <p:sp>
        <p:nvSpPr>
          <p:cNvPr id="4" name="Slide Number Placeholder 3"/>
          <p:cNvSpPr>
            <a:spLocks noGrp="1"/>
          </p:cNvSpPr>
          <p:nvPr>
            <p:ph type="sldNum" sz="quarter" idx="5"/>
          </p:nvPr>
        </p:nvSpPr>
        <p:spPr/>
        <p:txBody>
          <a:bodyPr/>
          <a:lstStyle/>
          <a:p>
            <a:fld id="{92DA5471-CC57-402A-9527-36A1D012F698}" type="slidenum">
              <a:rPr lang="de-DE" smtClean="0"/>
              <a:t>19</a:t>
            </a:fld>
            <a:endParaRPr lang="de-DE" dirty="0"/>
          </a:p>
        </p:txBody>
      </p:sp>
    </p:spTree>
    <p:extLst>
      <p:ext uri="{BB962C8B-B14F-4D97-AF65-F5344CB8AC3E}">
        <p14:creationId xmlns:p14="http://schemas.microsoft.com/office/powerpoint/2010/main" val="389560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SQLi</a:t>
            </a:r>
            <a:endParaRPr lang="en-AU" dirty="0"/>
          </a:p>
        </p:txBody>
      </p:sp>
      <p:sp>
        <p:nvSpPr>
          <p:cNvPr id="4" name="Slide Number Placeholder 3"/>
          <p:cNvSpPr>
            <a:spLocks noGrp="1"/>
          </p:cNvSpPr>
          <p:nvPr>
            <p:ph type="sldNum" sz="quarter" idx="5"/>
          </p:nvPr>
        </p:nvSpPr>
        <p:spPr/>
        <p:txBody>
          <a:bodyPr/>
          <a:lstStyle/>
          <a:p>
            <a:fld id="{92DA5471-CC57-402A-9527-36A1D012F698}" type="slidenum">
              <a:rPr lang="de-DE" smtClean="0"/>
              <a:t>20</a:t>
            </a:fld>
            <a:endParaRPr lang="de-DE" dirty="0"/>
          </a:p>
        </p:txBody>
      </p:sp>
    </p:spTree>
    <p:extLst>
      <p:ext uri="{BB962C8B-B14F-4D97-AF65-F5344CB8AC3E}">
        <p14:creationId xmlns:p14="http://schemas.microsoft.com/office/powerpoint/2010/main" val="288279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Insecure file upload</a:t>
            </a:r>
          </a:p>
        </p:txBody>
      </p:sp>
      <p:sp>
        <p:nvSpPr>
          <p:cNvPr id="4" name="Slide Number Placeholder 3"/>
          <p:cNvSpPr>
            <a:spLocks noGrp="1"/>
          </p:cNvSpPr>
          <p:nvPr>
            <p:ph type="sldNum" sz="quarter" idx="5"/>
          </p:nvPr>
        </p:nvSpPr>
        <p:spPr/>
        <p:txBody>
          <a:bodyPr/>
          <a:lstStyle/>
          <a:p>
            <a:fld id="{92DA5471-CC57-402A-9527-36A1D012F698}" type="slidenum">
              <a:rPr lang="de-DE" smtClean="0"/>
              <a:t>21</a:t>
            </a:fld>
            <a:endParaRPr lang="de-DE" dirty="0"/>
          </a:p>
        </p:txBody>
      </p:sp>
    </p:spTree>
    <p:extLst>
      <p:ext uri="{BB962C8B-B14F-4D97-AF65-F5344CB8AC3E}">
        <p14:creationId xmlns:p14="http://schemas.microsoft.com/office/powerpoint/2010/main" val="3441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6850" y="1073150"/>
            <a:ext cx="9532938" cy="5362575"/>
          </a:xfrm>
        </p:spPr>
      </p:sp>
      <p:sp>
        <p:nvSpPr>
          <p:cNvPr id="3" name="Notes Placeholder 2"/>
          <p:cNvSpPr>
            <a:spLocks noGrp="1"/>
          </p:cNvSpPr>
          <p:nvPr>
            <p:ph type="body" idx="1"/>
          </p:nvPr>
        </p:nvSpPr>
        <p:spPr/>
        <p:txBody>
          <a:bodyPr/>
          <a:lstStyle/>
          <a:p>
            <a:endParaRPr lang="fy-NL" dirty="0"/>
          </a:p>
        </p:txBody>
      </p:sp>
      <p:sp>
        <p:nvSpPr>
          <p:cNvPr id="4" name="Slide Number Placeholder 3"/>
          <p:cNvSpPr>
            <a:spLocks noGrp="1"/>
          </p:cNvSpPr>
          <p:nvPr>
            <p:ph type="sldNum" sz="quarter" idx="10"/>
          </p:nvPr>
        </p:nvSpPr>
        <p:spPr/>
        <p:txBody>
          <a:bodyPr/>
          <a:lstStyle/>
          <a:p>
            <a:fld id="{A6C552EA-3DA3-4E3E-969B-C510B0087B6D}" type="slidenum">
              <a:rPr lang="fy-NL" smtClean="0"/>
              <a:t>2</a:t>
            </a:fld>
            <a:endParaRPr lang="fy-NL"/>
          </a:p>
        </p:txBody>
      </p:sp>
    </p:spTree>
    <p:extLst>
      <p:ext uri="{BB962C8B-B14F-4D97-AF65-F5344CB8AC3E}">
        <p14:creationId xmlns:p14="http://schemas.microsoft.com/office/powerpoint/2010/main" val="96030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Insecure file upload</a:t>
            </a:r>
          </a:p>
        </p:txBody>
      </p:sp>
      <p:sp>
        <p:nvSpPr>
          <p:cNvPr id="4" name="Slide Number Placeholder 3"/>
          <p:cNvSpPr>
            <a:spLocks noGrp="1"/>
          </p:cNvSpPr>
          <p:nvPr>
            <p:ph type="sldNum" sz="quarter" idx="5"/>
          </p:nvPr>
        </p:nvSpPr>
        <p:spPr/>
        <p:txBody>
          <a:bodyPr/>
          <a:lstStyle/>
          <a:p>
            <a:fld id="{92DA5471-CC57-402A-9527-36A1D012F698}" type="slidenum">
              <a:rPr lang="de-DE" smtClean="0"/>
              <a:t>22</a:t>
            </a:fld>
            <a:endParaRPr lang="de-DE" dirty="0"/>
          </a:p>
        </p:txBody>
      </p:sp>
    </p:spTree>
    <p:extLst>
      <p:ext uri="{BB962C8B-B14F-4D97-AF65-F5344CB8AC3E}">
        <p14:creationId xmlns:p14="http://schemas.microsoft.com/office/powerpoint/2010/main" val="1507757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xxe</a:t>
            </a:r>
            <a:endParaRPr lang="en-AU" dirty="0"/>
          </a:p>
        </p:txBody>
      </p:sp>
      <p:sp>
        <p:nvSpPr>
          <p:cNvPr id="4" name="Slide Number Placeholder 3"/>
          <p:cNvSpPr>
            <a:spLocks noGrp="1"/>
          </p:cNvSpPr>
          <p:nvPr>
            <p:ph type="sldNum" sz="quarter" idx="5"/>
          </p:nvPr>
        </p:nvSpPr>
        <p:spPr/>
        <p:txBody>
          <a:bodyPr/>
          <a:lstStyle/>
          <a:p>
            <a:fld id="{92DA5471-CC57-402A-9527-36A1D012F698}" type="slidenum">
              <a:rPr lang="de-DE" smtClean="0"/>
              <a:t>23</a:t>
            </a:fld>
            <a:endParaRPr lang="de-DE" dirty="0"/>
          </a:p>
        </p:txBody>
      </p:sp>
    </p:spTree>
    <p:extLst>
      <p:ext uri="{BB962C8B-B14F-4D97-AF65-F5344CB8AC3E}">
        <p14:creationId xmlns:p14="http://schemas.microsoft.com/office/powerpoint/2010/main" val="1959480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xxe</a:t>
            </a:r>
            <a:endParaRPr lang="en-AU" dirty="0"/>
          </a:p>
        </p:txBody>
      </p:sp>
      <p:sp>
        <p:nvSpPr>
          <p:cNvPr id="4" name="Slide Number Placeholder 3"/>
          <p:cNvSpPr>
            <a:spLocks noGrp="1"/>
          </p:cNvSpPr>
          <p:nvPr>
            <p:ph type="sldNum" sz="quarter" idx="5"/>
          </p:nvPr>
        </p:nvSpPr>
        <p:spPr/>
        <p:txBody>
          <a:bodyPr/>
          <a:lstStyle/>
          <a:p>
            <a:fld id="{92DA5471-CC57-402A-9527-36A1D012F698}" type="slidenum">
              <a:rPr lang="de-DE" smtClean="0"/>
              <a:t>24</a:t>
            </a:fld>
            <a:endParaRPr lang="de-DE" dirty="0"/>
          </a:p>
        </p:txBody>
      </p:sp>
    </p:spTree>
    <p:extLst>
      <p:ext uri="{BB962C8B-B14F-4D97-AF65-F5344CB8AC3E}">
        <p14:creationId xmlns:p14="http://schemas.microsoft.com/office/powerpoint/2010/main" val="285034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fld id="{92DA5471-CC57-402A-9527-36A1D012F698}" type="slidenum">
              <a:rPr lang="de-DE" smtClean="0"/>
              <a:t>25</a:t>
            </a:fld>
            <a:endParaRPr lang="de-DE" dirty="0"/>
          </a:p>
        </p:txBody>
      </p:sp>
    </p:spTree>
    <p:extLst>
      <p:ext uri="{BB962C8B-B14F-4D97-AF65-F5344CB8AC3E}">
        <p14:creationId xmlns:p14="http://schemas.microsoft.com/office/powerpoint/2010/main" val="134259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fld id="{92DA5471-CC57-402A-9527-36A1D012F698}" type="slidenum">
              <a:rPr lang="de-DE" smtClean="0"/>
              <a:t>26</a:t>
            </a:fld>
            <a:endParaRPr lang="de-DE" dirty="0"/>
          </a:p>
        </p:txBody>
      </p:sp>
    </p:spTree>
    <p:extLst>
      <p:ext uri="{BB962C8B-B14F-4D97-AF65-F5344CB8AC3E}">
        <p14:creationId xmlns:p14="http://schemas.microsoft.com/office/powerpoint/2010/main" val="1732309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fld id="{92DA5471-CC57-402A-9527-36A1D012F698}" type="slidenum">
              <a:rPr lang="de-DE" smtClean="0"/>
              <a:t>27</a:t>
            </a:fld>
            <a:endParaRPr lang="de-DE" dirty="0"/>
          </a:p>
        </p:txBody>
      </p:sp>
    </p:spTree>
    <p:extLst>
      <p:ext uri="{BB962C8B-B14F-4D97-AF65-F5344CB8AC3E}">
        <p14:creationId xmlns:p14="http://schemas.microsoft.com/office/powerpoint/2010/main" val="1697918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fld id="{92DA5471-CC57-402A-9527-36A1D012F698}" type="slidenum">
              <a:rPr lang="de-DE" smtClean="0"/>
              <a:t>28</a:t>
            </a:fld>
            <a:endParaRPr lang="de-DE" dirty="0"/>
          </a:p>
        </p:txBody>
      </p:sp>
    </p:spTree>
    <p:extLst>
      <p:ext uri="{BB962C8B-B14F-4D97-AF65-F5344CB8AC3E}">
        <p14:creationId xmlns:p14="http://schemas.microsoft.com/office/powerpoint/2010/main" val="75324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DA5471-CC57-402A-9527-36A1D012F698}" type="slidenum">
              <a:rPr kumimoji="0" lang="de-DE" sz="18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5999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PHP == comparison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DA5471-CC57-402A-9527-36A1D012F698}" type="slidenum">
              <a:rPr kumimoji="0" lang="de-DE" sz="18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60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Auth</a:t>
            </a:r>
            <a:r>
              <a:rPr lang="en-AU" dirty="0"/>
              <a:t> bypass/failure</a:t>
            </a:r>
            <a:r>
              <a:rPr lang="en-AU" baseline="0" dirty="0"/>
              <a:t> to halt execution</a:t>
            </a:r>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47</a:t>
            </a:fld>
            <a:endParaRPr lang="de-DE" dirty="0"/>
          </a:p>
        </p:txBody>
      </p:sp>
    </p:spTree>
    <p:extLst>
      <p:ext uri="{BB962C8B-B14F-4D97-AF65-F5344CB8AC3E}">
        <p14:creationId xmlns:p14="http://schemas.microsoft.com/office/powerpoint/2010/main" val="106314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Auth</a:t>
            </a:r>
            <a:r>
              <a:rPr lang="en-AU" dirty="0"/>
              <a:t> bypass/failure</a:t>
            </a:r>
            <a:r>
              <a:rPr lang="en-AU" baseline="0" dirty="0"/>
              <a:t> to halt execution</a:t>
            </a:r>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5</a:t>
            </a:fld>
            <a:endParaRPr lang="de-DE" dirty="0"/>
          </a:p>
        </p:txBody>
      </p:sp>
    </p:spTree>
    <p:extLst>
      <p:ext uri="{BB962C8B-B14F-4D97-AF65-F5344CB8AC3E}">
        <p14:creationId xmlns:p14="http://schemas.microsoft.com/office/powerpoint/2010/main" val="2305611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Auth</a:t>
            </a:r>
            <a:r>
              <a:rPr lang="en-AU" dirty="0"/>
              <a:t> bypass/failure</a:t>
            </a:r>
            <a:r>
              <a:rPr lang="en-AU" baseline="0" dirty="0"/>
              <a:t> to halt execution</a:t>
            </a:r>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48</a:t>
            </a:fld>
            <a:endParaRPr lang="de-DE" dirty="0"/>
          </a:p>
        </p:txBody>
      </p:sp>
    </p:spTree>
    <p:extLst>
      <p:ext uri="{BB962C8B-B14F-4D97-AF65-F5344CB8AC3E}">
        <p14:creationId xmlns:p14="http://schemas.microsoft.com/office/powerpoint/2010/main" val="4489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Auth</a:t>
            </a:r>
            <a:r>
              <a:rPr lang="en-AU" dirty="0"/>
              <a:t> bypass/failure</a:t>
            </a:r>
            <a:r>
              <a:rPr lang="en-AU" baseline="0" dirty="0"/>
              <a:t> to halt execution</a:t>
            </a:r>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6</a:t>
            </a:fld>
            <a:endParaRPr lang="de-DE" dirty="0"/>
          </a:p>
        </p:txBody>
      </p:sp>
    </p:spTree>
    <p:extLst>
      <p:ext uri="{BB962C8B-B14F-4D97-AF65-F5344CB8AC3E}">
        <p14:creationId xmlns:p14="http://schemas.microsoft.com/office/powerpoint/2010/main" val="66319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Python</a:t>
            </a:r>
            <a:r>
              <a:rPr lang="en-AU" baseline="0" dirty="0"/>
              <a:t> optimization removes asserts causing </a:t>
            </a:r>
            <a:r>
              <a:rPr lang="en-AU" baseline="0" dirty="0" err="1"/>
              <a:t>auth</a:t>
            </a:r>
            <a:r>
              <a:rPr lang="en-AU" baseline="0" dirty="0"/>
              <a:t> check to fail halting execution</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7</a:t>
            </a:fld>
            <a:endParaRPr lang="de-DE" dirty="0"/>
          </a:p>
        </p:txBody>
      </p:sp>
    </p:spTree>
    <p:extLst>
      <p:ext uri="{BB962C8B-B14F-4D97-AF65-F5344CB8AC3E}">
        <p14:creationId xmlns:p14="http://schemas.microsoft.com/office/powerpoint/2010/main" val="3469498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Python</a:t>
            </a:r>
            <a:r>
              <a:rPr lang="en-AU" baseline="0" dirty="0"/>
              <a:t> optimization removes asserts causing </a:t>
            </a:r>
            <a:r>
              <a:rPr lang="en-AU" baseline="0" dirty="0" err="1"/>
              <a:t>auth</a:t>
            </a:r>
            <a:r>
              <a:rPr lang="en-AU" baseline="0" dirty="0"/>
              <a:t> check to fail halting execution</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8</a:t>
            </a:fld>
            <a:endParaRPr lang="de-DE" dirty="0"/>
          </a:p>
        </p:txBody>
      </p:sp>
    </p:spTree>
    <p:extLst>
      <p:ext uri="{BB962C8B-B14F-4D97-AF65-F5344CB8AC3E}">
        <p14:creationId xmlns:p14="http://schemas.microsoft.com/office/powerpoint/2010/main" val="228559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IDOR</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9</a:t>
            </a:fld>
            <a:endParaRPr lang="de-DE" dirty="0"/>
          </a:p>
        </p:txBody>
      </p:sp>
    </p:spTree>
    <p:extLst>
      <p:ext uri="{BB962C8B-B14F-4D97-AF65-F5344CB8AC3E}">
        <p14:creationId xmlns:p14="http://schemas.microsoft.com/office/powerpoint/2010/main" val="179117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IDOR</a:t>
            </a:r>
          </a:p>
          <a:p>
            <a:endParaRPr lang="en-AU" dirty="0"/>
          </a:p>
        </p:txBody>
      </p:sp>
      <p:sp>
        <p:nvSpPr>
          <p:cNvPr id="4" name="Slide Number Placeholder 3"/>
          <p:cNvSpPr>
            <a:spLocks noGrp="1"/>
          </p:cNvSpPr>
          <p:nvPr>
            <p:ph type="sldNum" sz="quarter" idx="10"/>
          </p:nvPr>
        </p:nvSpPr>
        <p:spPr/>
        <p:txBody>
          <a:bodyPr/>
          <a:lstStyle/>
          <a:p>
            <a:fld id="{92DA5471-CC57-402A-9527-36A1D012F698}" type="slidenum">
              <a:rPr lang="de-DE" smtClean="0"/>
              <a:t>10</a:t>
            </a:fld>
            <a:endParaRPr lang="de-DE" dirty="0"/>
          </a:p>
        </p:txBody>
      </p:sp>
    </p:spTree>
    <p:extLst>
      <p:ext uri="{BB962C8B-B14F-4D97-AF65-F5344CB8AC3E}">
        <p14:creationId xmlns:p14="http://schemas.microsoft.com/office/powerpoint/2010/main" val="292213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Php</a:t>
            </a:r>
            <a:r>
              <a:rPr lang="en-AU" dirty="0"/>
              <a:t> stream, exploit with </a:t>
            </a:r>
            <a:r>
              <a:rPr lang="en-AU" dirty="0" err="1"/>
              <a:t>phar</a:t>
            </a:r>
            <a:r>
              <a:rPr lang="en-AU" dirty="0"/>
              <a:t> or expect://ls</a:t>
            </a:r>
          </a:p>
        </p:txBody>
      </p:sp>
      <p:sp>
        <p:nvSpPr>
          <p:cNvPr id="4" name="Slide Number Placeholder 3"/>
          <p:cNvSpPr>
            <a:spLocks noGrp="1"/>
          </p:cNvSpPr>
          <p:nvPr>
            <p:ph type="sldNum" sz="quarter" idx="10"/>
          </p:nvPr>
        </p:nvSpPr>
        <p:spPr/>
        <p:txBody>
          <a:bodyPr/>
          <a:lstStyle/>
          <a:p>
            <a:fld id="{92DA5471-CC57-402A-9527-36A1D012F698}" type="slidenum">
              <a:rPr lang="de-DE" smtClean="0"/>
              <a:t>11</a:t>
            </a:fld>
            <a:endParaRPr lang="de-DE" dirty="0"/>
          </a:p>
        </p:txBody>
      </p:sp>
    </p:spTree>
    <p:extLst>
      <p:ext uri="{BB962C8B-B14F-4D97-AF65-F5344CB8AC3E}">
        <p14:creationId xmlns:p14="http://schemas.microsoft.com/office/powerpoint/2010/main" val="2443336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xml"/><Relationship Id="rId7" Type="http://schemas.openxmlformats.org/officeDocument/2006/relationships/image" Target="../media/image3.emf"/><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16274724"/>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7957" name="think-cell Slide" r:id="rId4" imgW="353" imgH="353" progId="TCLayout.ActiveDocument.1">
                  <p:embed/>
                </p:oleObj>
              </mc:Choice>
              <mc:Fallback>
                <p:oleObj name="think-cell Slide" r:id="rId4" imgW="353" imgH="353" progId="TCLayout.ActiveDocument.1">
                  <p:embed/>
                  <p:pic>
                    <p:nvPicPr>
                      <p:cNvPr id="0" name=""/>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61354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1"/>
        </a:solidFill>
        <a:effectLst/>
      </p:bgPr>
    </p:bg>
    <p:spTree>
      <p:nvGrpSpPr>
        <p:cNvPr id="1" name=""/>
        <p:cNvGrpSpPr/>
        <p:nvPr/>
      </p:nvGrpSpPr>
      <p:grpSpPr>
        <a:xfrm>
          <a:off x="0" y="0"/>
          <a:ext cx="0" cy="0"/>
          <a:chOff x="0" y="0"/>
          <a:chExt cx="0" cy="0"/>
        </a:xfrm>
      </p:grpSpPr>
      <p:sp>
        <p:nvSpPr>
          <p:cNvPr id="10" name="Text Placeholder 33">
            <a:extLst>
              <a:ext uri="{FF2B5EF4-FFF2-40B4-BE49-F238E27FC236}">
                <a16:creationId xmlns:a16="http://schemas.microsoft.com/office/drawing/2014/main" id="{895806E1-42FD-44FC-8173-1240695ED2F6}"/>
              </a:ext>
            </a:extLst>
          </p:cNvPr>
          <p:cNvSpPr>
            <a:spLocks noGrp="1"/>
          </p:cNvSpPr>
          <p:nvPr>
            <p:ph type="body" sz="quarter" idx="10" hasCustomPrompt="1"/>
          </p:nvPr>
        </p:nvSpPr>
        <p:spPr>
          <a:xfrm>
            <a:off x="1586899" y="4194539"/>
            <a:ext cx="9357869" cy="76375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sp>
        <p:nvSpPr>
          <p:cNvPr id="11" name="Text Placeholder 33">
            <a:extLst>
              <a:ext uri="{FF2B5EF4-FFF2-40B4-BE49-F238E27FC236}">
                <a16:creationId xmlns:a16="http://schemas.microsoft.com/office/drawing/2014/main" id="{2C28B243-F760-48B5-B090-FED1D3A828CC}"/>
              </a:ext>
            </a:extLst>
          </p:cNvPr>
          <p:cNvSpPr>
            <a:spLocks noGrp="1"/>
          </p:cNvSpPr>
          <p:nvPr>
            <p:ph type="body" sz="quarter" idx="11" hasCustomPrompt="1"/>
          </p:nvPr>
        </p:nvSpPr>
        <p:spPr>
          <a:xfrm>
            <a:off x="1409884" y="1536411"/>
            <a:ext cx="3340612" cy="3785179"/>
          </a:xfrm>
        </p:spPr>
        <p:txBody>
          <a:bodyPr anchor="ctr">
            <a:normAutofit/>
          </a:bodyPr>
          <a:lstStyle>
            <a:lvl1pPr marL="0" indent="0" algn="l">
              <a:buNone/>
              <a:defRPr sz="12800" b="1">
                <a:solidFill>
                  <a:schemeClr val="accent4"/>
                </a:solidFill>
                <a:latin typeface="Verdana" panose="020B0604030504040204" pitchFamily="34" charset="0"/>
                <a:ea typeface="Verdana" panose="020B0604030504040204" pitchFamily="34" charset="0"/>
              </a:defRPr>
            </a:lvl1pPr>
          </a:lstStyle>
          <a:p>
            <a:pPr lvl="0"/>
            <a:r>
              <a:rPr lang="en-US" dirty="0"/>
              <a:t>01</a:t>
            </a:r>
          </a:p>
        </p:txBody>
      </p:sp>
      <p:cxnSp>
        <p:nvCxnSpPr>
          <p:cNvPr id="15" name="Straight Connector 14">
            <a:extLst>
              <a:ext uri="{FF2B5EF4-FFF2-40B4-BE49-F238E27FC236}">
                <a16:creationId xmlns:a16="http://schemas.microsoft.com/office/drawing/2014/main" id="{11AE209A-9CEC-4328-B488-ECE5551AE50F}"/>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7"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34672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8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Divider">
    <p:bg>
      <p:bgPr>
        <a:solidFill>
          <a:srgbClr val="AFAFAF"/>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680" y="1531091"/>
            <a:ext cx="9357869"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cxnSp>
        <p:nvCxnSpPr>
          <p:cNvPr id="6" name="Straight Connector 5">
            <a:extLst>
              <a:ext uri="{FF2B5EF4-FFF2-40B4-BE49-F238E27FC236}">
                <a16:creationId xmlns:a16="http://schemas.microsoft.com/office/drawing/2014/main" id="{2336480C-9997-4AA4-8746-F9C34ACE0264}"/>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9"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17420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en Divider">
    <p:bg>
      <p:bgPr>
        <a:solidFill>
          <a:schemeClr val="accent4"/>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680" y="1531091"/>
            <a:ext cx="9357869"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cxnSp>
        <p:nvCxnSpPr>
          <p:cNvPr id="6" name="Straight Connector 5">
            <a:extLst>
              <a:ext uri="{FF2B5EF4-FFF2-40B4-BE49-F238E27FC236}">
                <a16:creationId xmlns:a16="http://schemas.microsoft.com/office/drawing/2014/main" id="{7C680CCD-D7F1-44C7-A02A-9293E418D138}"/>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8"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418632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8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3009"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13" name="Titel 1">
            <a:extLst>
              <a:ext uri="{FF2B5EF4-FFF2-40B4-BE49-F238E27FC236}">
                <a16:creationId xmlns:a16="http://schemas.microsoft.com/office/drawing/2014/main" id="{F990376D-8DDF-4C37-A008-885C28F3D9D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41683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6006" y="1333501"/>
            <a:ext cx="11134586"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25792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320" y="1483952"/>
            <a:ext cx="11134798"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34777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978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320"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2377"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347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8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31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87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70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760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743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266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417" y="1865314"/>
            <a:ext cx="53770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4090" y="1865942"/>
            <a:ext cx="53770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319" y="1317625"/>
            <a:ext cx="53751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992" y="1317625"/>
            <a:ext cx="53751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9266" y="1865313"/>
            <a:ext cx="658898"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6975" y="1865313"/>
            <a:ext cx="658898"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02437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Bullet Points">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37AE1473-6C55-46B7-98E5-0C23E2446FCF}"/>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7" name="Text Placeholder 6">
            <a:extLst>
              <a:ext uri="{FF2B5EF4-FFF2-40B4-BE49-F238E27FC236}">
                <a16:creationId xmlns:a16="http://schemas.microsoft.com/office/drawing/2014/main" id="{CA4C1844-2BA4-457C-AF26-7F74D2044A06}"/>
              </a:ext>
            </a:extLst>
          </p:cNvPr>
          <p:cNvSpPr>
            <a:spLocks noGrp="1"/>
          </p:cNvSpPr>
          <p:nvPr>
            <p:ph type="body" sz="quarter" idx="10" hasCustomPrompt="1"/>
          </p:nvPr>
        </p:nvSpPr>
        <p:spPr>
          <a:xfrm>
            <a:off x="516006" y="1333501"/>
            <a:ext cx="11134586" cy="4741863"/>
          </a:xfrm>
          <a:prstGeom prst="rect">
            <a:avLst/>
          </a:prstGeom>
        </p:spPr>
        <p:txBody>
          <a:bodyPr/>
          <a:lstStyle>
            <a:lvl1pPr marL="231752" indent="-231752" algn="l" defTabSz="914309" rtl="0" eaLnBrk="1" latinLnBrk="0" hangingPunct="1">
              <a:lnSpc>
                <a:spcPct val="120000"/>
              </a:lnSpc>
              <a:spcBef>
                <a:spcPts val="1000"/>
              </a:spcBef>
              <a:buClr>
                <a:srgbClr val="96D700"/>
              </a:buClr>
              <a:buSzPct val="100000"/>
              <a:buFont typeface="Verdana" panose="020B0604030504040204" pitchFamily="34" charset="0"/>
              <a:buChar char="●"/>
              <a:defRPr lang="en-US" sz="1400" kern="1200" baseline="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1pPr>
            <a:lvl2pPr marL="631790"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2pPr>
            <a:lvl3pPr marL="968307"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3pPr>
            <a:lvl4pPr marL="1315934" indent="-285750" algn="l" defTabSz="914309" rtl="0" eaLnBrk="1" latinLnBrk="0" hangingPunct="1">
              <a:lnSpc>
                <a:spcPct val="120000"/>
              </a:lnSpc>
              <a:defRPr lang="en-US" sz="1400" kern="1200" dirty="0" smtClean="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4pPr>
            <a:lvl5pPr marL="1661974" indent="-285750" algn="l" defTabSz="914309" rtl="0" eaLnBrk="1" latinLnBrk="0" hangingPunct="1">
              <a:lnSpc>
                <a:spcPct val="120000"/>
              </a:lnSpc>
              <a:defRPr lang="en-US" sz="1400" kern="120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solidFill>
                  <a:sysClr val="windowText" lastClr="000000"/>
                </a:solidFill>
              </a:rPr>
              <a:t>Level 1</a:t>
            </a:r>
            <a:endParaRPr lang="en-US" dirty="0"/>
          </a:p>
          <a:p>
            <a:pPr marL="568268" lvl="1" indent="-222228" algn="l" defTabSz="914309" rtl="0" eaLnBrk="1" latinLnBrk="0" hangingPunct="1">
              <a:lnSpc>
                <a:spcPct val="120000"/>
              </a:lnSpc>
              <a:spcBef>
                <a:spcPts val="500"/>
              </a:spcBef>
              <a:buFont typeface="Verdana" panose="020B0604030504040204" pitchFamily="34" charset="0"/>
              <a:buChar char="-"/>
              <a:defRPr/>
            </a:pPr>
            <a:r>
              <a:rPr lang="en-US" dirty="0"/>
              <a:t>Second level</a:t>
            </a:r>
          </a:p>
          <a:p>
            <a:pPr marL="914309" lvl="2" indent="-231752" algn="l" defTabSz="914309" rtl="0" eaLnBrk="1" latinLnBrk="0" hangingPunct="1">
              <a:lnSpc>
                <a:spcPct val="120000"/>
              </a:lnSpc>
              <a:spcBef>
                <a:spcPts val="500"/>
              </a:spcBef>
              <a:buFont typeface="Wingdings" panose="05000000000000000000" pitchFamily="2" charset="2"/>
              <a:buChar char="§"/>
              <a:defRPr/>
            </a:pPr>
            <a:r>
              <a:rPr lang="en-US" dirty="0"/>
              <a:t>Third level</a:t>
            </a:r>
          </a:p>
          <a:p>
            <a:pPr marL="1260349" lvl="3" indent="-230165" algn="l" defTabSz="914309" rtl="0" eaLnBrk="1" latinLnBrk="0" hangingPunct="1">
              <a:lnSpc>
                <a:spcPct val="120000"/>
              </a:lnSpc>
              <a:spcBef>
                <a:spcPts val="500"/>
              </a:spcBef>
              <a:buSzPct val="75000"/>
              <a:buFont typeface="Wingdings" panose="05000000000000000000" pitchFamily="2" charset="2"/>
              <a:buChar char=""/>
              <a:defRPr/>
            </a:pPr>
            <a:r>
              <a:rPr lang="en-US" dirty="0"/>
              <a:t>Fourth level</a:t>
            </a:r>
          </a:p>
          <a:p>
            <a:pPr marL="1596865" lvl="4" indent="-220641" algn="l" defTabSz="914309" rtl="0" eaLnBrk="1" latinLnBrk="0" hangingPunct="1">
              <a:lnSpc>
                <a:spcPct val="120000"/>
              </a:lnSpc>
              <a:spcBef>
                <a:spcPts val="500"/>
              </a:spcBef>
              <a:buFont typeface="Wingdings" panose="05000000000000000000" pitchFamily="2" charset="2"/>
              <a:buChar char=""/>
              <a:defRPr/>
            </a:pPr>
            <a:r>
              <a:rPr lang="en-US" dirty="0"/>
              <a:t>Fifth level</a:t>
            </a:r>
          </a:p>
        </p:txBody>
      </p:sp>
    </p:spTree>
    <p:extLst>
      <p:ext uri="{BB962C8B-B14F-4D97-AF65-F5344CB8AC3E}">
        <p14:creationId xmlns:p14="http://schemas.microsoft.com/office/powerpoint/2010/main" val="17587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 Chevrons ">
    <p:spTree>
      <p:nvGrpSpPr>
        <p:cNvPr id="1" name=""/>
        <p:cNvGrpSpPr/>
        <p:nvPr/>
      </p:nvGrpSpPr>
      <p:grpSpPr>
        <a:xfrm>
          <a:off x="0" y="0"/>
          <a:ext cx="0" cy="0"/>
          <a:chOff x="0" y="0"/>
          <a:chExt cx="0" cy="0"/>
        </a:xfrm>
      </p:grpSpPr>
      <p:sp>
        <p:nvSpPr>
          <p:cNvPr id="58" name="Content 1"/>
          <p:cNvSpPr>
            <a:spLocks noGrp="1"/>
          </p:cNvSpPr>
          <p:nvPr>
            <p:ph sz="half" idx="1"/>
          </p:nvPr>
        </p:nvSpPr>
        <p:spPr>
          <a:xfrm>
            <a:off x="651637"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4" name="Straight Connector 43">
            <a:extLst>
              <a:ext uri="{FF2B5EF4-FFF2-40B4-BE49-F238E27FC236}">
                <a16:creationId xmlns:a16="http://schemas.microsoft.com/office/drawing/2014/main" id="{33327807-1A06-4BE9-9010-C2113710B619}"/>
              </a:ext>
            </a:extLst>
          </p:cNvPr>
          <p:cNvCxnSpPr>
            <a:cxnSpLocks/>
          </p:cNvCxnSpPr>
          <p:nvPr/>
        </p:nvCxnSpPr>
        <p:spPr>
          <a:xfrm>
            <a:off x="540070" y="1041171"/>
            <a:ext cx="11111046" cy="0"/>
          </a:xfrm>
          <a:prstGeom prst="line">
            <a:avLst/>
          </a:prstGeom>
          <a:noFill/>
          <a:ln w="19050" cap="flat" cmpd="sng" algn="ctr">
            <a:solidFill>
              <a:srgbClr val="96D700"/>
            </a:solidFill>
            <a:prstDash val="solid"/>
            <a:miter lim="800000"/>
          </a:ln>
          <a:effectLst/>
        </p:spPr>
      </p:cxnSp>
      <p:sp>
        <p:nvSpPr>
          <p:cNvPr id="27" name="Title 7">
            <a:extLst>
              <a:ext uri="{FF2B5EF4-FFF2-40B4-BE49-F238E27FC236}">
                <a16:creationId xmlns:a16="http://schemas.microsoft.com/office/drawing/2014/main" id="{493D448B-8F1C-4648-BFDD-72362E9558F1}"/>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3" name="Content Placeholder 2">
            <a:extLst>
              <a:ext uri="{FF2B5EF4-FFF2-40B4-BE49-F238E27FC236}">
                <a16:creationId xmlns:a16="http://schemas.microsoft.com/office/drawing/2014/main" id="{1CC53D69-F2CB-47F9-9793-E22862A2305F}"/>
              </a:ext>
            </a:extLst>
          </p:cNvPr>
          <p:cNvSpPr>
            <a:spLocks noGrp="1"/>
          </p:cNvSpPr>
          <p:nvPr>
            <p:ph sz="quarter" idx="21" hasCustomPrompt="1"/>
          </p:nvPr>
        </p:nvSpPr>
        <p:spPr>
          <a:xfrm>
            <a:off x="632986" y="2052322"/>
            <a:ext cx="2758086" cy="736906"/>
          </a:xfrm>
          <a:prstGeom prst="chevron">
            <a:avLst>
              <a:gd name="adj" fmla="val 20229"/>
            </a:avLst>
          </a:prstGeom>
          <a:solidFill>
            <a:srgbClr val="4C8C33"/>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 name="Text Placeholder 4">
            <a:extLst>
              <a:ext uri="{FF2B5EF4-FFF2-40B4-BE49-F238E27FC236}">
                <a16:creationId xmlns:a16="http://schemas.microsoft.com/office/drawing/2014/main" id="{FD3A1EBB-CEFF-4BE7-B9FA-D60FA9D4E982}"/>
              </a:ext>
            </a:extLst>
          </p:cNvPr>
          <p:cNvSpPr>
            <a:spLocks noGrp="1"/>
          </p:cNvSpPr>
          <p:nvPr>
            <p:ph type="body" sz="quarter" idx="22" hasCustomPrompt="1"/>
          </p:nvPr>
        </p:nvSpPr>
        <p:spPr>
          <a:xfrm>
            <a:off x="542007" y="1431969"/>
            <a:ext cx="830939" cy="774952"/>
          </a:xfrm>
          <a:prstGeom prst="ellipse">
            <a:avLst/>
          </a:prstGeom>
          <a:solidFill>
            <a:srgbClr val="4C8C33"/>
          </a:solidFill>
        </p:spPr>
        <p:txBody>
          <a:bodyPr/>
          <a:lstStyle>
            <a:lvl1pPr marL="0" indent="0" algn="ctr">
              <a:buNone/>
              <a:defRPr>
                <a:solidFill>
                  <a:srgbClr val="4C8C33"/>
                </a:solidFill>
              </a:defRPr>
            </a:lvl1pPr>
          </a:lstStyle>
          <a:p>
            <a:pPr lvl="0"/>
            <a:r>
              <a:rPr lang="en-US" dirty="0"/>
              <a:t>.</a:t>
            </a:r>
          </a:p>
        </p:txBody>
      </p:sp>
      <p:sp>
        <p:nvSpPr>
          <p:cNvPr id="28" name="Text Placeholder 4">
            <a:extLst>
              <a:ext uri="{FF2B5EF4-FFF2-40B4-BE49-F238E27FC236}">
                <a16:creationId xmlns:a16="http://schemas.microsoft.com/office/drawing/2014/main" id="{41D3DC0A-6B2A-472C-ABE7-FED74D9FAB3A}"/>
              </a:ext>
            </a:extLst>
          </p:cNvPr>
          <p:cNvSpPr>
            <a:spLocks noGrp="1"/>
          </p:cNvSpPr>
          <p:nvPr>
            <p:ph type="body" sz="quarter" idx="23" hasCustomPrompt="1"/>
          </p:nvPr>
        </p:nvSpPr>
        <p:spPr>
          <a:xfrm>
            <a:off x="671977" y="1547037"/>
            <a:ext cx="584178" cy="544817"/>
          </a:xfrm>
          <a:prstGeom prst="ellipse">
            <a:avLst/>
          </a:prstGeom>
          <a:solidFill>
            <a:srgbClr val="F2F2F2"/>
          </a:solidFill>
        </p:spPr>
        <p:txBody>
          <a:bodyPr anchor="ctr"/>
          <a:lstStyle>
            <a:lvl1pPr marL="0" indent="0" algn="ctr">
              <a:buNone/>
              <a:defRPr>
                <a:solidFill>
                  <a:srgbClr val="4C8C33"/>
                </a:solidFill>
              </a:defRPr>
            </a:lvl1pPr>
          </a:lstStyle>
          <a:p>
            <a:pPr lvl="0"/>
            <a:r>
              <a:rPr lang="en-US" dirty="0"/>
              <a:t>1</a:t>
            </a:r>
          </a:p>
        </p:txBody>
      </p:sp>
      <p:sp>
        <p:nvSpPr>
          <p:cNvPr id="29" name="Content 1">
            <a:extLst>
              <a:ext uri="{FF2B5EF4-FFF2-40B4-BE49-F238E27FC236}">
                <a16:creationId xmlns:a16="http://schemas.microsoft.com/office/drawing/2014/main" id="{84F674B2-8BCD-4F06-AF1E-F0E831297190}"/>
              </a:ext>
            </a:extLst>
          </p:cNvPr>
          <p:cNvSpPr>
            <a:spLocks noGrp="1"/>
          </p:cNvSpPr>
          <p:nvPr>
            <p:ph sz="half" idx="24"/>
          </p:nvPr>
        </p:nvSpPr>
        <p:spPr>
          <a:xfrm>
            <a:off x="3448364"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2">
            <a:extLst>
              <a:ext uri="{FF2B5EF4-FFF2-40B4-BE49-F238E27FC236}">
                <a16:creationId xmlns:a16="http://schemas.microsoft.com/office/drawing/2014/main" id="{63F930F3-B5C0-416C-A323-D53833C649CE}"/>
              </a:ext>
            </a:extLst>
          </p:cNvPr>
          <p:cNvSpPr>
            <a:spLocks noGrp="1"/>
          </p:cNvSpPr>
          <p:nvPr>
            <p:ph sz="quarter" idx="25" hasCustomPrompt="1"/>
          </p:nvPr>
        </p:nvSpPr>
        <p:spPr>
          <a:xfrm>
            <a:off x="3429713" y="2052322"/>
            <a:ext cx="2758086" cy="736906"/>
          </a:xfrm>
          <a:prstGeom prst="chevron">
            <a:avLst>
              <a:gd name="adj" fmla="val 20229"/>
            </a:avLst>
          </a:prstGeom>
          <a:solidFill>
            <a:srgbClr val="71A100"/>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1" name="Text Placeholder 4">
            <a:extLst>
              <a:ext uri="{FF2B5EF4-FFF2-40B4-BE49-F238E27FC236}">
                <a16:creationId xmlns:a16="http://schemas.microsoft.com/office/drawing/2014/main" id="{2CE8F379-A389-4509-8E75-F356EC61D308}"/>
              </a:ext>
            </a:extLst>
          </p:cNvPr>
          <p:cNvSpPr>
            <a:spLocks noGrp="1"/>
          </p:cNvSpPr>
          <p:nvPr>
            <p:ph type="body" sz="quarter" idx="26" hasCustomPrompt="1"/>
          </p:nvPr>
        </p:nvSpPr>
        <p:spPr>
          <a:xfrm>
            <a:off x="3338734" y="1431969"/>
            <a:ext cx="830939" cy="774952"/>
          </a:xfrm>
          <a:prstGeom prst="ellipse">
            <a:avLst/>
          </a:prstGeom>
          <a:solidFill>
            <a:srgbClr val="71A100"/>
          </a:solidFill>
        </p:spPr>
        <p:txBody>
          <a:bodyPr/>
          <a:lstStyle>
            <a:lvl1pPr marL="0" indent="0" algn="ctr">
              <a:buNone/>
              <a:defRPr>
                <a:solidFill>
                  <a:srgbClr val="4C8C33"/>
                </a:solidFill>
              </a:defRPr>
            </a:lvl1pPr>
          </a:lstStyle>
          <a:p>
            <a:pPr lvl="0"/>
            <a:r>
              <a:rPr lang="en-US" dirty="0"/>
              <a:t>.</a:t>
            </a:r>
          </a:p>
        </p:txBody>
      </p:sp>
      <p:sp>
        <p:nvSpPr>
          <p:cNvPr id="32" name="Text Placeholder 4">
            <a:extLst>
              <a:ext uri="{FF2B5EF4-FFF2-40B4-BE49-F238E27FC236}">
                <a16:creationId xmlns:a16="http://schemas.microsoft.com/office/drawing/2014/main" id="{569FC1F4-4062-46C7-9AD6-3EEF90AF3482}"/>
              </a:ext>
            </a:extLst>
          </p:cNvPr>
          <p:cNvSpPr>
            <a:spLocks noGrp="1"/>
          </p:cNvSpPr>
          <p:nvPr>
            <p:ph type="body" sz="quarter" idx="27" hasCustomPrompt="1"/>
          </p:nvPr>
        </p:nvSpPr>
        <p:spPr>
          <a:xfrm>
            <a:off x="3468705" y="1547037"/>
            <a:ext cx="584178" cy="544817"/>
          </a:xfrm>
          <a:prstGeom prst="ellipse">
            <a:avLst/>
          </a:prstGeom>
          <a:solidFill>
            <a:srgbClr val="F2F2F2"/>
          </a:solidFill>
        </p:spPr>
        <p:txBody>
          <a:bodyPr anchor="ctr"/>
          <a:lstStyle>
            <a:lvl1pPr marL="0" indent="0" algn="ctr">
              <a:buNone/>
              <a:defRPr>
                <a:solidFill>
                  <a:srgbClr val="71A100"/>
                </a:solidFill>
              </a:defRPr>
            </a:lvl1pPr>
          </a:lstStyle>
          <a:p>
            <a:pPr lvl="0"/>
            <a:r>
              <a:rPr lang="en-US" dirty="0"/>
              <a:t>1</a:t>
            </a:r>
          </a:p>
        </p:txBody>
      </p:sp>
      <p:sp>
        <p:nvSpPr>
          <p:cNvPr id="33" name="Content 1">
            <a:extLst>
              <a:ext uri="{FF2B5EF4-FFF2-40B4-BE49-F238E27FC236}">
                <a16:creationId xmlns:a16="http://schemas.microsoft.com/office/drawing/2014/main" id="{6E95160E-BE08-4BF3-981E-E8BFD18C55E1}"/>
              </a:ext>
            </a:extLst>
          </p:cNvPr>
          <p:cNvSpPr>
            <a:spLocks noGrp="1"/>
          </p:cNvSpPr>
          <p:nvPr>
            <p:ph sz="half" idx="28"/>
          </p:nvPr>
        </p:nvSpPr>
        <p:spPr>
          <a:xfrm>
            <a:off x="6234656"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Content Placeholder 2">
            <a:extLst>
              <a:ext uri="{FF2B5EF4-FFF2-40B4-BE49-F238E27FC236}">
                <a16:creationId xmlns:a16="http://schemas.microsoft.com/office/drawing/2014/main" id="{F64214B7-138E-48F1-9994-6F4DFC851AAE}"/>
              </a:ext>
            </a:extLst>
          </p:cNvPr>
          <p:cNvSpPr>
            <a:spLocks noGrp="1"/>
          </p:cNvSpPr>
          <p:nvPr>
            <p:ph sz="quarter" idx="29" hasCustomPrompt="1"/>
          </p:nvPr>
        </p:nvSpPr>
        <p:spPr>
          <a:xfrm>
            <a:off x="6216005" y="2052322"/>
            <a:ext cx="2758086" cy="736906"/>
          </a:xfrm>
          <a:prstGeom prst="chevron">
            <a:avLst>
              <a:gd name="adj" fmla="val 20229"/>
            </a:avLst>
          </a:prstGeom>
          <a:solidFill>
            <a:srgbClr val="96E71B"/>
          </a:solidFill>
        </p:spPr>
        <p:txBody>
          <a:bodyPr anchor="ctr"/>
          <a:lstStyle>
            <a:lvl1pPr marL="0" indent="0">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35" name="Text Placeholder 4">
            <a:extLst>
              <a:ext uri="{FF2B5EF4-FFF2-40B4-BE49-F238E27FC236}">
                <a16:creationId xmlns:a16="http://schemas.microsoft.com/office/drawing/2014/main" id="{EE914E72-0E75-4EC9-B459-7F64BAEA20C9}"/>
              </a:ext>
            </a:extLst>
          </p:cNvPr>
          <p:cNvSpPr>
            <a:spLocks noGrp="1"/>
          </p:cNvSpPr>
          <p:nvPr>
            <p:ph type="body" sz="quarter" idx="30" hasCustomPrompt="1"/>
          </p:nvPr>
        </p:nvSpPr>
        <p:spPr>
          <a:xfrm>
            <a:off x="6125026" y="1431969"/>
            <a:ext cx="830939" cy="774952"/>
          </a:xfrm>
          <a:prstGeom prst="ellipse">
            <a:avLst/>
          </a:prstGeom>
          <a:solidFill>
            <a:srgbClr val="96E71B"/>
          </a:solidFill>
        </p:spPr>
        <p:txBody>
          <a:bodyPr/>
          <a:lstStyle>
            <a:lvl1pPr marL="0" indent="0" algn="ctr">
              <a:buNone/>
              <a:defRPr>
                <a:solidFill>
                  <a:srgbClr val="4C8C33"/>
                </a:solidFill>
              </a:defRPr>
            </a:lvl1pPr>
          </a:lstStyle>
          <a:p>
            <a:pPr lvl="0"/>
            <a:r>
              <a:rPr lang="en-US" dirty="0"/>
              <a:t>.</a:t>
            </a:r>
          </a:p>
        </p:txBody>
      </p:sp>
      <p:sp>
        <p:nvSpPr>
          <p:cNvPr id="37" name="Text Placeholder 4">
            <a:extLst>
              <a:ext uri="{FF2B5EF4-FFF2-40B4-BE49-F238E27FC236}">
                <a16:creationId xmlns:a16="http://schemas.microsoft.com/office/drawing/2014/main" id="{5691D852-4952-4BD7-BCD8-A2EC8ADA4568}"/>
              </a:ext>
            </a:extLst>
          </p:cNvPr>
          <p:cNvSpPr>
            <a:spLocks noGrp="1"/>
          </p:cNvSpPr>
          <p:nvPr>
            <p:ph type="body" sz="quarter" idx="31" hasCustomPrompt="1"/>
          </p:nvPr>
        </p:nvSpPr>
        <p:spPr>
          <a:xfrm>
            <a:off x="6254996" y="1547037"/>
            <a:ext cx="584178" cy="544817"/>
          </a:xfrm>
          <a:prstGeom prst="ellipse">
            <a:avLst/>
          </a:prstGeom>
          <a:solidFill>
            <a:srgbClr val="F2F2F2"/>
          </a:solidFill>
        </p:spPr>
        <p:txBody>
          <a:bodyPr anchor="ctr"/>
          <a:lstStyle>
            <a:lvl1pPr marL="0" indent="0" algn="ctr">
              <a:buNone/>
              <a:defRPr>
                <a:solidFill>
                  <a:srgbClr val="96E71B"/>
                </a:solidFill>
              </a:defRPr>
            </a:lvl1pPr>
          </a:lstStyle>
          <a:p>
            <a:pPr lvl="0"/>
            <a:r>
              <a:rPr lang="en-US" dirty="0"/>
              <a:t>1</a:t>
            </a:r>
          </a:p>
        </p:txBody>
      </p:sp>
      <p:sp>
        <p:nvSpPr>
          <p:cNvPr id="38" name="Content 1">
            <a:extLst>
              <a:ext uri="{FF2B5EF4-FFF2-40B4-BE49-F238E27FC236}">
                <a16:creationId xmlns:a16="http://schemas.microsoft.com/office/drawing/2014/main" id="{8F05A25D-E269-47C8-BFA4-4BDE1A2B7D96}"/>
              </a:ext>
            </a:extLst>
          </p:cNvPr>
          <p:cNvSpPr>
            <a:spLocks noGrp="1"/>
          </p:cNvSpPr>
          <p:nvPr>
            <p:ph sz="half" idx="32"/>
          </p:nvPr>
        </p:nvSpPr>
        <p:spPr>
          <a:xfrm>
            <a:off x="9020948" y="2789229"/>
            <a:ext cx="2596953" cy="2422207"/>
          </a:xfrm>
          <a:prstGeom prst="rect">
            <a:avLst/>
          </a:prstGeom>
          <a:solidFill>
            <a:schemeClr val="bg2">
              <a:lumMod val="95000"/>
            </a:schemeClr>
          </a:solidFill>
        </p:spPr>
        <p:txBody>
          <a:bodyPr lIns="144000" tIns="252000" rIns="144000" bIns="108000"/>
          <a:lstStyle>
            <a:lvl1pPr>
              <a:defRPr sz="1050">
                <a:latin typeface="+mj-lt"/>
              </a:defRPr>
            </a:lvl1pPr>
            <a:lvl2pPr>
              <a:defRPr sz="1000">
                <a:latin typeface="+mj-lt"/>
              </a:defRPr>
            </a:lvl2pPr>
            <a:lvl3pPr>
              <a:defRPr sz="900">
                <a:latin typeface="+mj-lt"/>
              </a:defRPr>
            </a:lvl3pPr>
            <a:lvl4pPr>
              <a:defRPr sz="800">
                <a:latin typeface="+mj-lt"/>
              </a:defRPr>
            </a:lvl4pPr>
            <a:lvl5pPr>
              <a:defRPr sz="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2">
            <a:extLst>
              <a:ext uri="{FF2B5EF4-FFF2-40B4-BE49-F238E27FC236}">
                <a16:creationId xmlns:a16="http://schemas.microsoft.com/office/drawing/2014/main" id="{19830706-D898-44D0-8B52-EE40E27FD82E}"/>
              </a:ext>
            </a:extLst>
          </p:cNvPr>
          <p:cNvSpPr>
            <a:spLocks noGrp="1"/>
          </p:cNvSpPr>
          <p:nvPr>
            <p:ph sz="quarter" idx="33" hasCustomPrompt="1"/>
          </p:nvPr>
        </p:nvSpPr>
        <p:spPr>
          <a:xfrm>
            <a:off x="9002296" y="2052322"/>
            <a:ext cx="2758086" cy="736906"/>
          </a:xfrm>
          <a:prstGeom prst="chevron">
            <a:avLst>
              <a:gd name="adj" fmla="val 20229"/>
            </a:avLst>
          </a:prstGeom>
          <a:solidFill>
            <a:srgbClr val="BAEF69"/>
          </a:solidFill>
        </p:spPr>
        <p:txBody>
          <a:bodyPr anchor="ctr"/>
          <a:lstStyle>
            <a:lvl1pPr marL="0" indent="0">
              <a:buNone/>
              <a:defRPr>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Text</a:t>
            </a:r>
          </a:p>
        </p:txBody>
      </p:sp>
      <p:sp>
        <p:nvSpPr>
          <p:cNvPr id="52" name="Text Placeholder 4">
            <a:extLst>
              <a:ext uri="{FF2B5EF4-FFF2-40B4-BE49-F238E27FC236}">
                <a16:creationId xmlns:a16="http://schemas.microsoft.com/office/drawing/2014/main" id="{3B7AEAE2-6F43-4381-ACFE-273D05B35AD2}"/>
              </a:ext>
            </a:extLst>
          </p:cNvPr>
          <p:cNvSpPr>
            <a:spLocks noGrp="1"/>
          </p:cNvSpPr>
          <p:nvPr>
            <p:ph type="body" sz="quarter" idx="34" hasCustomPrompt="1"/>
          </p:nvPr>
        </p:nvSpPr>
        <p:spPr>
          <a:xfrm>
            <a:off x="8911318" y="1431969"/>
            <a:ext cx="830939" cy="774952"/>
          </a:xfrm>
          <a:prstGeom prst="ellipse">
            <a:avLst/>
          </a:prstGeom>
          <a:solidFill>
            <a:srgbClr val="BAEF69"/>
          </a:solidFill>
        </p:spPr>
        <p:txBody>
          <a:bodyPr/>
          <a:lstStyle>
            <a:lvl1pPr marL="0" indent="0" algn="ctr">
              <a:buNone/>
              <a:defRPr>
                <a:solidFill>
                  <a:srgbClr val="4C8C33"/>
                </a:solidFill>
              </a:defRPr>
            </a:lvl1pPr>
          </a:lstStyle>
          <a:p>
            <a:pPr lvl="0"/>
            <a:r>
              <a:rPr lang="en-US" dirty="0"/>
              <a:t>.</a:t>
            </a:r>
          </a:p>
        </p:txBody>
      </p:sp>
      <p:sp>
        <p:nvSpPr>
          <p:cNvPr id="53" name="Text Placeholder 4">
            <a:extLst>
              <a:ext uri="{FF2B5EF4-FFF2-40B4-BE49-F238E27FC236}">
                <a16:creationId xmlns:a16="http://schemas.microsoft.com/office/drawing/2014/main" id="{7A19EE99-BD1C-4EF6-A4A8-CCFFA755B705}"/>
              </a:ext>
            </a:extLst>
          </p:cNvPr>
          <p:cNvSpPr>
            <a:spLocks noGrp="1"/>
          </p:cNvSpPr>
          <p:nvPr>
            <p:ph type="body" sz="quarter" idx="35" hasCustomPrompt="1"/>
          </p:nvPr>
        </p:nvSpPr>
        <p:spPr>
          <a:xfrm>
            <a:off x="9041288" y="1547037"/>
            <a:ext cx="584178" cy="544817"/>
          </a:xfrm>
          <a:prstGeom prst="ellipse">
            <a:avLst/>
          </a:prstGeom>
          <a:solidFill>
            <a:srgbClr val="F2F2F2"/>
          </a:solidFill>
        </p:spPr>
        <p:txBody>
          <a:bodyPr anchor="ctr"/>
          <a:lstStyle>
            <a:lvl1pPr marL="0" indent="0" algn="ctr">
              <a:buNone/>
              <a:defRPr>
                <a:solidFill>
                  <a:srgbClr val="BAEF69"/>
                </a:solidFill>
              </a:defRPr>
            </a:lvl1pPr>
          </a:lstStyle>
          <a:p>
            <a:pPr lvl="0"/>
            <a:r>
              <a:rPr lang="en-US" dirty="0"/>
              <a:t>1</a:t>
            </a:r>
          </a:p>
        </p:txBody>
      </p:sp>
    </p:spTree>
    <p:extLst>
      <p:ext uri="{BB962C8B-B14F-4D97-AF65-F5344CB8AC3E}">
        <p14:creationId xmlns:p14="http://schemas.microsoft.com/office/powerpoint/2010/main" val="321928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193402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765074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42218149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4378375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970175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489627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1415951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1149459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220445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lacehold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560A247C-654F-48D6-8F58-FE830E2DD97D}"/>
              </a:ext>
            </a:extLst>
          </p:cNvPr>
          <p:cNvSpPr>
            <a:spLocks noGrp="1"/>
          </p:cNvSpPr>
          <p:nvPr>
            <p:ph idx="1" hasCustomPrompt="1"/>
          </p:nvPr>
        </p:nvSpPr>
        <p:spPr>
          <a:xfrm>
            <a:off x="516320" y="1483952"/>
            <a:ext cx="11134798" cy="4319248"/>
          </a:xfrm>
          <a:prstGeom prst="rect">
            <a:avLst/>
          </a:prstGeom>
          <a:noFill/>
        </p:spPr>
        <p:txBody>
          <a:bodyPr/>
          <a:lstStyle>
            <a:lvl1pPr marL="0" indent="0">
              <a:buNone/>
              <a:defRPr sz="1400">
                <a:latin typeface="Verdana" panose="020B0604030504040204" pitchFamily="34" charset="0"/>
                <a:ea typeface="Verdana" panose="020B0604030504040204" pitchFamily="34" charset="0"/>
              </a:defRPr>
            </a:lvl1pPr>
            <a:lvl2pPr marL="457200" indent="0">
              <a:buNone/>
              <a:defRPr sz="1400">
                <a:latin typeface="Verdana" panose="020B0604030504040204" pitchFamily="34" charset="0"/>
                <a:ea typeface="Verdana" panose="020B0604030504040204" pitchFamily="34" charset="0"/>
              </a:defRPr>
            </a:lvl2pPr>
            <a:lvl3pPr marL="914400" indent="0">
              <a:buNone/>
              <a:defRPr sz="1400">
                <a:latin typeface="Verdana" panose="020B0604030504040204" pitchFamily="34" charset="0"/>
                <a:ea typeface="Verdana" panose="020B0604030504040204" pitchFamily="34" charset="0"/>
              </a:defRPr>
            </a:lvl3pPr>
            <a:lvl4pPr marL="1371600" indent="0">
              <a:buNone/>
              <a:defRPr sz="1400">
                <a:latin typeface="Verdana" panose="020B0604030504040204" pitchFamily="34" charset="0"/>
                <a:ea typeface="Verdana" panose="020B0604030504040204" pitchFamily="34" charset="0"/>
              </a:defRPr>
            </a:lvl4pPr>
            <a:lvl5pPr marL="1828800" indent="0">
              <a:buNone/>
              <a:defRPr sz="1400">
                <a:latin typeface="Verdana" panose="020B0604030504040204" pitchFamily="34" charset="0"/>
                <a:ea typeface="Verdana" panose="020B0604030504040204" pitchFamily="34" charset="0"/>
              </a:defRPr>
            </a:lvl5pPr>
          </a:lstStyle>
          <a:p>
            <a:pPr lvl="0"/>
            <a:r>
              <a:rPr lang="en-US" noProof="0" dirty="0"/>
              <a:t>Body Text</a:t>
            </a:r>
          </a:p>
        </p:txBody>
      </p:sp>
      <p:sp>
        <p:nvSpPr>
          <p:cNvPr id="10" name="Titel 1">
            <a:extLst>
              <a:ext uri="{FF2B5EF4-FFF2-40B4-BE49-F238E27FC236}">
                <a16:creationId xmlns:a16="http://schemas.microsoft.com/office/drawing/2014/main" id="{B7D6B288-5089-4699-9831-11325B19D815}"/>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Tree>
    <p:extLst>
      <p:ext uri="{BB962C8B-B14F-4D97-AF65-F5344CB8AC3E}">
        <p14:creationId xmlns:p14="http://schemas.microsoft.com/office/powerpoint/2010/main" val="20782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656921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6DC1A-A6F7-4244-8BD7-80C3DCCB4D93}" type="datetimeFigureOut">
              <a:rPr lang="en-US" smtClean="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3A2802-83F4-434B-94BD-E79714686664}" type="slidenum">
              <a:rPr lang="en-US" smtClean="0"/>
              <a:t>‹#›</a:t>
            </a:fld>
            <a:endParaRPr lang="en-US" dirty="0"/>
          </a:p>
        </p:txBody>
      </p:sp>
    </p:spTree>
    <p:extLst>
      <p:ext uri="{BB962C8B-B14F-4D97-AF65-F5344CB8AC3E}">
        <p14:creationId xmlns:p14="http://schemas.microsoft.com/office/powerpoint/2010/main" val="3617412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920896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46" name="think-cell Slide" r:id="rId6" imgW="425" imgH="426" progId="TCLayout.ActiveDocument.1">
                  <p:embed/>
                </p:oleObj>
              </mc:Choice>
              <mc:Fallback>
                <p:oleObj name="think-cell Slide" r:id="rId6" imgW="425" imgH="426" progId="TCLayout.ActiveDocument.1">
                  <p:embed/>
                  <p:pic>
                    <p:nvPicPr>
                      <p:cNvPr id="7" name="Objec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71"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GB" sz="3600" b="1" i="0" baseline="0" dirty="0">
              <a:latin typeface="Calibri Light" panose="020F0302020204030204" pitchFamily="34" charset="0"/>
              <a:ea typeface="+mj-ea"/>
              <a:cs typeface="+mj-cs"/>
              <a:sym typeface="Calibri Light" panose="020F0302020204030204" pitchFamily="34" charset="0"/>
            </a:endParaRPr>
          </a:p>
        </p:txBody>
      </p:sp>
      <p:sp>
        <p:nvSpPr>
          <p:cNvPr id="3" name="Holder 3"/>
          <p:cNvSpPr>
            <a:spLocks noGrp="1"/>
          </p:cNvSpPr>
          <p:nvPr>
            <p:ph type="subTitle" idx="4"/>
          </p:nvPr>
        </p:nvSpPr>
        <p:spPr>
          <a:xfrm>
            <a:off x="685799" y="3840480"/>
            <a:ext cx="10608233" cy="883920"/>
          </a:xfrm>
          <a:prstGeom prst="rect">
            <a:avLst/>
          </a:prstGeom>
        </p:spPr>
        <p:txBody>
          <a:bodyPr wrap="square" lIns="0" tIns="0" rIns="0" bIns="0">
            <a:noAutofit/>
          </a:bodyPr>
          <a:lstStyle>
            <a:lvl1pPr marL="0" indent="0">
              <a:buNone/>
              <a:defRPr>
                <a:solidFill>
                  <a:srgbClr val="96D700"/>
                </a:solidFill>
              </a:defRPr>
            </a:lvl1pPr>
          </a:lstStyle>
          <a:p>
            <a:endParaRPr dirty="0"/>
          </a:p>
        </p:txBody>
      </p:sp>
      <p:sp>
        <p:nvSpPr>
          <p:cNvPr id="10" name="Title 9"/>
          <p:cNvSpPr>
            <a:spLocks noGrp="1"/>
          </p:cNvSpPr>
          <p:nvPr>
            <p:ph type="title"/>
          </p:nvPr>
        </p:nvSpPr>
        <p:spPr>
          <a:xfrm>
            <a:off x="685800" y="2172836"/>
            <a:ext cx="10608234" cy="1484764"/>
          </a:xfrm>
          <a:prstGeom prst="rect">
            <a:avLst/>
          </a:prstGeom>
          <a:noFill/>
        </p:spPr>
        <p:txBody>
          <a:bodyPr>
            <a:normAutofit/>
          </a:bodyPr>
          <a:lstStyle>
            <a:lvl1pPr>
              <a:defRPr sz="3600" b="1">
                <a:solidFill>
                  <a:schemeClr val="bg1"/>
                </a:solidFill>
              </a:defRPr>
            </a:lvl1pPr>
          </a:lstStyle>
          <a:p>
            <a:r>
              <a:rPr lang="en-GB" dirty="0"/>
              <a:t>Click to edit Master title style</a:t>
            </a:r>
            <a:endParaRPr lang="en-US" dirty="0"/>
          </a:p>
        </p:txBody>
      </p:sp>
      <p:sp useBgFill="1">
        <p:nvSpPr>
          <p:cNvPr id="4" name="TextBox 3"/>
          <p:cNvSpPr txBox="1"/>
          <p:nvPr userDrawn="1"/>
        </p:nvSpPr>
        <p:spPr>
          <a:xfrm>
            <a:off x="1506072" y="-1021976"/>
            <a:ext cx="184731" cy="369332"/>
          </a:xfrm>
          <a:prstGeom prst="rect">
            <a:avLst/>
          </a:prstGeom>
        </p:spPr>
        <p:txBody>
          <a:bodyPr wrap="none" rtlCol="0">
            <a:spAutoFit/>
          </a:bodyPr>
          <a:lstStyle/>
          <a:p>
            <a:endParaRPr lang="en-US" sz="1800" dirty="0"/>
          </a:p>
        </p:txBody>
      </p:sp>
      <p:sp>
        <p:nvSpPr>
          <p:cNvPr id="5" name="Rectangle 4"/>
          <p:cNvSpPr/>
          <p:nvPr userDrawn="1"/>
        </p:nvSpPr>
        <p:spPr>
          <a:xfrm>
            <a:off x="596343" y="5484496"/>
            <a:ext cx="2532075" cy="756285"/>
          </a:xfrm>
          <a:prstGeom prst="rect">
            <a:avLst/>
          </a:prstGeom>
          <a:solidFill>
            <a:srgbClr val="32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08753" y="5699285"/>
            <a:ext cx="2307254" cy="326706"/>
          </a:xfrm>
          <a:prstGeom prst="rect">
            <a:avLst/>
          </a:prstGeom>
        </p:spPr>
      </p:pic>
    </p:spTree>
    <p:extLst>
      <p:ext uri="{BB962C8B-B14F-4D97-AF65-F5344CB8AC3E}">
        <p14:creationId xmlns:p14="http://schemas.microsoft.com/office/powerpoint/2010/main" val="878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Green Divider">
    <p:bg>
      <p:bgPr>
        <a:solidFill>
          <a:schemeClr val="accent4"/>
        </a:solidFill>
        <a:effectLst/>
      </p:bgPr>
    </p:bg>
    <p:spTree>
      <p:nvGrpSpPr>
        <p:cNvPr id="1" name=""/>
        <p:cNvGrpSpPr/>
        <p:nvPr/>
      </p:nvGrpSpPr>
      <p:grpSpPr>
        <a:xfrm>
          <a:off x="0" y="0"/>
          <a:ext cx="0" cy="0"/>
          <a:chOff x="0" y="0"/>
          <a:chExt cx="0" cy="0"/>
        </a:xfrm>
      </p:grpSpPr>
      <p:sp>
        <p:nvSpPr>
          <p:cNvPr id="21" name="Text Placeholder 33">
            <a:extLst>
              <a:ext uri="{FF2B5EF4-FFF2-40B4-BE49-F238E27FC236}">
                <a16:creationId xmlns:a16="http://schemas.microsoft.com/office/drawing/2014/main" id="{FFA8A12F-0888-4DF7-B532-2B35FBF1426B}"/>
              </a:ext>
            </a:extLst>
          </p:cNvPr>
          <p:cNvSpPr>
            <a:spLocks noGrp="1"/>
          </p:cNvSpPr>
          <p:nvPr>
            <p:ph type="body" sz="quarter" idx="10" hasCustomPrompt="1"/>
          </p:nvPr>
        </p:nvSpPr>
        <p:spPr>
          <a:xfrm>
            <a:off x="1403680" y="1531091"/>
            <a:ext cx="9357869" cy="3785179"/>
          </a:xfrm>
        </p:spPr>
        <p:txBody>
          <a:bodyPr anchor="ctr">
            <a:normAutofit/>
          </a:bodyPr>
          <a:lstStyle>
            <a:lvl1pPr marL="0" indent="0" algn="l">
              <a:buNone/>
              <a:defRPr sz="5400">
                <a:solidFill>
                  <a:schemeClr val="bg1"/>
                </a:solidFill>
                <a:latin typeface="Verdana" panose="020B0604030504040204" pitchFamily="34" charset="0"/>
                <a:ea typeface="Verdana" panose="020B0604030504040204" pitchFamily="34" charset="0"/>
              </a:defRPr>
            </a:lvl1pPr>
          </a:lstStyle>
          <a:p>
            <a:pPr lvl="0"/>
            <a:r>
              <a:rPr lang="en-US" dirty="0"/>
              <a:t>Section Name</a:t>
            </a:r>
          </a:p>
        </p:txBody>
      </p:sp>
      <p:cxnSp>
        <p:nvCxnSpPr>
          <p:cNvPr id="6" name="Straight Connector 5">
            <a:extLst>
              <a:ext uri="{FF2B5EF4-FFF2-40B4-BE49-F238E27FC236}">
                <a16:creationId xmlns:a16="http://schemas.microsoft.com/office/drawing/2014/main" id="{7C680CCD-D7F1-44C7-A02A-9293E418D138}"/>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sp>
        <p:nvSpPr>
          <p:cNvPr id="8"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181782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8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13919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18377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9853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7079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96593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416274724"/>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4594"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Tree>
    <p:extLst>
      <p:ext uri="{BB962C8B-B14F-4D97-AF65-F5344CB8AC3E}">
        <p14:creationId xmlns:p14="http://schemas.microsoft.com/office/powerpoint/2010/main" val="66991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3"/>
            <a:ext cx="5423138" cy="4209884"/>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06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7044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35793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85594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84261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68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9D74C0-3082-4DC2-AAFE-30C7AD619B8B}"/>
              </a:ext>
            </a:extLst>
          </p:cNvPr>
          <p:cNvSpPr>
            <a:spLocks noGrp="1"/>
          </p:cNvSpPr>
          <p:nvPr>
            <p:ph sz="quarter" idx="13"/>
          </p:nvPr>
        </p:nvSpPr>
        <p:spPr>
          <a:xfrm>
            <a:off x="506486"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D078725D-BD4D-42CD-8043-AF8AA9A43418}"/>
              </a:ext>
            </a:extLst>
          </p:cNvPr>
          <p:cNvSpPr>
            <a:spLocks noGrp="1"/>
          </p:cNvSpPr>
          <p:nvPr>
            <p:ph sz="quarter" idx="16"/>
          </p:nvPr>
        </p:nvSpPr>
        <p:spPr>
          <a:xfrm>
            <a:off x="516320"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485D4EBD-CCAA-4583-9DF1-433FCDD984FC}"/>
              </a:ext>
            </a:extLst>
          </p:cNvPr>
          <p:cNvSpPr>
            <a:spLocks noGrp="1"/>
          </p:cNvSpPr>
          <p:nvPr>
            <p:ph sz="quarter" idx="17"/>
          </p:nvPr>
        </p:nvSpPr>
        <p:spPr>
          <a:xfrm>
            <a:off x="6252543" y="1482994"/>
            <a:ext cx="5423138"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EFF92625-93A3-47F5-8531-760421566208}"/>
              </a:ext>
            </a:extLst>
          </p:cNvPr>
          <p:cNvSpPr>
            <a:spLocks noGrp="1"/>
          </p:cNvSpPr>
          <p:nvPr>
            <p:ph sz="quarter" idx="18"/>
          </p:nvPr>
        </p:nvSpPr>
        <p:spPr>
          <a:xfrm>
            <a:off x="6262377" y="3898170"/>
            <a:ext cx="5423137" cy="2049705"/>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45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17" name="Titel 1">
            <a:extLst>
              <a:ext uri="{FF2B5EF4-FFF2-40B4-BE49-F238E27FC236}">
                <a16:creationId xmlns:a16="http://schemas.microsoft.com/office/drawing/2014/main" id="{B332A7B1-AFEA-4B4E-9B9A-7C08F56EC199}"/>
              </a:ext>
            </a:extLst>
          </p:cNvPr>
          <p:cNvSpPr>
            <a:spLocks noGrp="1"/>
          </p:cNvSpPr>
          <p:nvPr>
            <p:ph type="title" hasCustomPrompt="1"/>
          </p:nvPr>
        </p:nvSpPr>
        <p:spPr>
          <a:xfrm>
            <a:off x="516320" y="204811"/>
            <a:ext cx="11134798" cy="836360"/>
          </a:xfrm>
          <a:prstGeom prst="rect">
            <a:avLst/>
          </a:prstGeom>
        </p:spPr>
        <p:txBody>
          <a:bodyPr anchor="ctr">
            <a:normAutofit/>
          </a:bodyPr>
          <a:lstStyle>
            <a:lvl1pPr>
              <a:defRPr lang="en-US" sz="2400" kern="1200" noProof="0" dirty="0">
                <a:solidFill>
                  <a:schemeClr val="tx1"/>
                </a:solidFill>
                <a:latin typeface="Verdana" panose="020B0604030504040204" pitchFamily="34" charset="0"/>
                <a:ea typeface="Verdana" panose="020B0604030504040204" pitchFamily="34" charset="0"/>
                <a:cs typeface="+mj-cs"/>
              </a:defRPr>
            </a:lvl1pPr>
          </a:lstStyle>
          <a:p>
            <a:r>
              <a:rPr lang="en-US" noProof="0" dirty="0"/>
              <a:t>Title</a:t>
            </a:r>
          </a:p>
        </p:txBody>
      </p:sp>
      <p:sp>
        <p:nvSpPr>
          <p:cNvPr id="10" name="Content Placeholder 6">
            <a:extLst>
              <a:ext uri="{FF2B5EF4-FFF2-40B4-BE49-F238E27FC236}">
                <a16:creationId xmlns:a16="http://schemas.microsoft.com/office/drawing/2014/main" id="{65BE2AFF-3E53-44E6-AC92-B48D68D4CF13}"/>
              </a:ext>
            </a:extLst>
          </p:cNvPr>
          <p:cNvSpPr>
            <a:spLocks noGrp="1"/>
          </p:cNvSpPr>
          <p:nvPr>
            <p:ph sz="quarter" idx="13"/>
          </p:nvPr>
        </p:nvSpPr>
        <p:spPr>
          <a:xfrm>
            <a:off x="50648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a:extLst>
              <a:ext uri="{FF2B5EF4-FFF2-40B4-BE49-F238E27FC236}">
                <a16:creationId xmlns:a16="http://schemas.microsoft.com/office/drawing/2014/main" id="{559D971F-ACB0-46C8-9431-60D5B41497AA}"/>
              </a:ext>
            </a:extLst>
          </p:cNvPr>
          <p:cNvSpPr>
            <a:spLocks noGrp="1"/>
          </p:cNvSpPr>
          <p:nvPr>
            <p:ph sz="quarter" idx="16"/>
          </p:nvPr>
        </p:nvSpPr>
        <p:spPr>
          <a:xfrm>
            <a:off x="51631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7AAAAA54-CDDF-490B-8E8D-593BE0ED6198}"/>
              </a:ext>
            </a:extLst>
          </p:cNvPr>
          <p:cNvSpPr>
            <a:spLocks noGrp="1"/>
          </p:cNvSpPr>
          <p:nvPr>
            <p:ph sz="quarter" idx="17"/>
          </p:nvPr>
        </p:nvSpPr>
        <p:spPr>
          <a:xfrm>
            <a:off x="429487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3F5A9CDC-C0CC-4405-88E3-16106376D767}"/>
              </a:ext>
            </a:extLst>
          </p:cNvPr>
          <p:cNvSpPr>
            <a:spLocks noGrp="1"/>
          </p:cNvSpPr>
          <p:nvPr>
            <p:ph sz="quarter" idx="18"/>
          </p:nvPr>
        </p:nvSpPr>
        <p:spPr>
          <a:xfrm>
            <a:off x="430470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6">
            <a:extLst>
              <a:ext uri="{FF2B5EF4-FFF2-40B4-BE49-F238E27FC236}">
                <a16:creationId xmlns:a16="http://schemas.microsoft.com/office/drawing/2014/main" id="{691E03F0-BC31-41AC-A8AC-0A4644742188}"/>
              </a:ext>
            </a:extLst>
          </p:cNvPr>
          <p:cNvSpPr>
            <a:spLocks noGrp="1"/>
          </p:cNvSpPr>
          <p:nvPr>
            <p:ph sz="quarter" idx="19"/>
          </p:nvPr>
        </p:nvSpPr>
        <p:spPr>
          <a:xfrm>
            <a:off x="8017606" y="1482993"/>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6">
            <a:extLst>
              <a:ext uri="{FF2B5EF4-FFF2-40B4-BE49-F238E27FC236}">
                <a16:creationId xmlns:a16="http://schemas.microsoft.com/office/drawing/2014/main" id="{C4697765-F12B-4DAB-B63B-455DE4E5429B}"/>
              </a:ext>
            </a:extLst>
          </p:cNvPr>
          <p:cNvSpPr>
            <a:spLocks noGrp="1"/>
          </p:cNvSpPr>
          <p:nvPr>
            <p:ph sz="quarter" idx="20"/>
          </p:nvPr>
        </p:nvSpPr>
        <p:spPr>
          <a:xfrm>
            <a:off x="8027439" y="3898169"/>
            <a:ext cx="3658076" cy="2089676"/>
          </a:xfrm>
        </p:spPr>
        <p:txBody>
          <a:bodyPr/>
          <a:lstStyle>
            <a:lvl1pPr>
              <a:defRPr sz="1400">
                <a:latin typeface="Verdana" panose="020B0604030504040204" pitchFamily="34" charset="0"/>
                <a:ea typeface="Verdana" panose="020B0604030504040204" pitchFamily="34" charset="0"/>
              </a:defRPr>
            </a:lvl1pPr>
            <a:lvl2pPr>
              <a:defRPr sz="1400">
                <a:latin typeface="Verdana" panose="020B0604030504040204" pitchFamily="34" charset="0"/>
                <a:ea typeface="Verdana" panose="020B0604030504040204" pitchFamily="34" charset="0"/>
              </a:defRPr>
            </a:lvl2pPr>
            <a:lvl3pPr>
              <a:defRPr sz="1400">
                <a:latin typeface="Verdana" panose="020B0604030504040204" pitchFamily="34" charset="0"/>
                <a:ea typeface="Verdana" panose="020B0604030504040204" pitchFamily="34" charset="0"/>
              </a:defRPr>
            </a:lvl3pPr>
            <a:lvl4pPr>
              <a:defRPr sz="1400">
                <a:latin typeface="Verdana" panose="020B0604030504040204" pitchFamily="34" charset="0"/>
                <a:ea typeface="Verdana" panose="020B0604030504040204" pitchFamily="34" charset="0"/>
              </a:defRPr>
            </a:lvl4pPr>
            <a:lvl5pPr>
              <a:defRPr sz="14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524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DA7C7D-6B5F-4256-AFCA-98176A78F0EB}"/>
              </a:ext>
            </a:extLst>
          </p:cNvPr>
          <p:cNvSpPr>
            <a:spLocks noGrp="1"/>
          </p:cNvSpPr>
          <p:nvPr>
            <p:ph type="body" sz="quarter" idx="14"/>
          </p:nvPr>
        </p:nvSpPr>
        <p:spPr>
          <a:xfrm>
            <a:off x="514417" y="1865314"/>
            <a:ext cx="5377028" cy="3944936"/>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44" name="Title 7">
            <a:extLst>
              <a:ext uri="{FF2B5EF4-FFF2-40B4-BE49-F238E27FC236}">
                <a16:creationId xmlns:a16="http://schemas.microsoft.com/office/drawing/2014/main" id="{DBFE773C-B987-4BF2-8D89-C405F7F8BB9D}"/>
              </a:ext>
            </a:extLst>
          </p:cNvPr>
          <p:cNvSpPr>
            <a:spLocks noGrp="1"/>
          </p:cNvSpPr>
          <p:nvPr>
            <p:ph type="title" hasCustomPrompt="1"/>
          </p:nvPr>
        </p:nvSpPr>
        <p:spPr>
          <a:xfrm>
            <a:off x="516320" y="204811"/>
            <a:ext cx="11134798" cy="836360"/>
          </a:xfrm>
          <a:prstGeom prst="rect">
            <a:avLst/>
          </a:prstGeom>
        </p:spPr>
        <p:txBody>
          <a:bodyPr anchor="ctr"/>
          <a:lstStyle>
            <a:lvl1pPr>
              <a:defRPr sz="2400">
                <a:latin typeface="Verdana" panose="020B0604030504040204" pitchFamily="34" charset="0"/>
                <a:ea typeface="Verdana" panose="020B0604030504040204" pitchFamily="34" charset="0"/>
              </a:defRPr>
            </a:lvl1pPr>
          </a:lstStyle>
          <a:p>
            <a:r>
              <a:rPr lang="en-US" noProof="0" dirty="0"/>
              <a:t>Title</a:t>
            </a:r>
            <a:endParaRPr lang="en-US" dirty="0"/>
          </a:p>
        </p:txBody>
      </p:sp>
      <p:sp>
        <p:nvSpPr>
          <p:cNvPr id="26" name="Text Placeholder 2">
            <a:extLst>
              <a:ext uri="{FF2B5EF4-FFF2-40B4-BE49-F238E27FC236}">
                <a16:creationId xmlns:a16="http://schemas.microsoft.com/office/drawing/2014/main" id="{760A5078-F15A-4D28-9382-E92B1D5FED23}"/>
              </a:ext>
            </a:extLst>
          </p:cNvPr>
          <p:cNvSpPr>
            <a:spLocks noGrp="1"/>
          </p:cNvSpPr>
          <p:nvPr>
            <p:ph type="body" sz="quarter" idx="17"/>
          </p:nvPr>
        </p:nvSpPr>
        <p:spPr>
          <a:xfrm>
            <a:off x="6274090" y="1865942"/>
            <a:ext cx="5377028" cy="3944308"/>
          </a:xfrm>
          <a:prstGeom prst="rect">
            <a:avLst/>
          </a:prstGeom>
          <a:solidFill>
            <a:srgbClr val="F2F2F2"/>
          </a:solidFill>
        </p:spPr>
        <p:txBody>
          <a:bodyPr tIns="457200"/>
          <a:lstStyle>
            <a:lvl1pPr marL="228600" indent="-228600">
              <a:defRPr kumimoji="0" lang="en-US" sz="1800" b="0" i="0" u="none" strike="noStrike" kern="0" cap="none" spc="0" normalizeH="0" baseline="0" dirty="0">
                <a:ln>
                  <a:noFill/>
                </a:ln>
                <a:solidFill>
                  <a:srgbClr val="32373C"/>
                </a:solidFill>
                <a:effectLst/>
                <a:uLnTx/>
                <a:uFillTx/>
                <a:latin typeface="Verdana"/>
                <a:ea typeface="+mn-ea"/>
                <a:cs typeface="Arial" charset="0"/>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Edit Master text styles</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Second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Third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Fourth level</a:t>
            </a:r>
          </a:p>
          <a:p>
            <a:pPr marL="228600" marR="0" lvl="0" indent="-228600" algn="l" defTabSz="914400" rtl="0" eaLnBrk="1" latinLnBrk="0" hangingPunct="1">
              <a:lnSpc>
                <a:spcPct val="90000"/>
              </a:lnSpc>
              <a:spcBef>
                <a:spcPts val="0"/>
              </a:spcBef>
              <a:buClrTx/>
              <a:buSzTx/>
              <a:buFont typeface="Wingdings" panose="05000000000000000000" pitchFamily="2" charset="2"/>
              <a:buChar char="§"/>
              <a:tabLst/>
              <a:defRPr/>
            </a:pPr>
            <a:r>
              <a:rPr lang="en-US" dirty="0"/>
              <a:t>Fifth level</a:t>
            </a:r>
          </a:p>
        </p:txBody>
      </p:sp>
      <p:sp>
        <p:nvSpPr>
          <p:cNvPr id="6" name="Text Placeholder 5">
            <a:extLst>
              <a:ext uri="{FF2B5EF4-FFF2-40B4-BE49-F238E27FC236}">
                <a16:creationId xmlns:a16="http://schemas.microsoft.com/office/drawing/2014/main" id="{E4F43A21-80C9-469A-A11C-05CF6A057552}"/>
              </a:ext>
            </a:extLst>
          </p:cNvPr>
          <p:cNvSpPr>
            <a:spLocks noGrp="1"/>
          </p:cNvSpPr>
          <p:nvPr>
            <p:ph type="body" sz="quarter" idx="16"/>
          </p:nvPr>
        </p:nvSpPr>
        <p:spPr>
          <a:xfrm>
            <a:off x="516319" y="1317625"/>
            <a:ext cx="5375126" cy="547688"/>
          </a:xfrm>
          <a:prstGeom prst="wedgeRectCallout">
            <a:avLst>
              <a:gd name="adj1" fmla="val 22963"/>
              <a:gd name="adj2" fmla="val 98388"/>
            </a:avLst>
          </a:prstGeom>
          <a:solidFill>
            <a:srgbClr val="4C8C33"/>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27" name="Text Placeholder 5">
            <a:extLst>
              <a:ext uri="{FF2B5EF4-FFF2-40B4-BE49-F238E27FC236}">
                <a16:creationId xmlns:a16="http://schemas.microsoft.com/office/drawing/2014/main" id="{0D7293F2-68E9-4ED8-9DFD-D39C8CE0AAE9}"/>
              </a:ext>
            </a:extLst>
          </p:cNvPr>
          <p:cNvSpPr>
            <a:spLocks noGrp="1"/>
          </p:cNvSpPr>
          <p:nvPr>
            <p:ph type="body" sz="quarter" idx="18"/>
          </p:nvPr>
        </p:nvSpPr>
        <p:spPr>
          <a:xfrm>
            <a:off x="6275992" y="1317625"/>
            <a:ext cx="5375126" cy="547688"/>
          </a:xfrm>
          <a:prstGeom prst="wedgeRectCallout">
            <a:avLst>
              <a:gd name="adj1" fmla="val 22963"/>
              <a:gd name="adj2" fmla="val 98388"/>
            </a:avLst>
          </a:prstGeom>
          <a:solidFill>
            <a:srgbClr val="71A100"/>
          </a:solidFill>
        </p:spPr>
        <p:txBody>
          <a:bodyPr anchor="ctr"/>
          <a:lstStyle>
            <a:lvl1pPr marL="0" indent="0">
              <a:buNone/>
              <a:defRPr kumimoji="0" lang="en-US" sz="1800" b="0" i="0" u="none" strike="noStrike" kern="0" cap="all" spc="0" normalizeH="0" baseline="0" dirty="0" smtClean="0">
                <a:ln>
                  <a:noFill/>
                </a:ln>
                <a:solidFill>
                  <a:srgbClr val="FFFFFF"/>
                </a:solidFill>
                <a:effectLst/>
                <a:uLnTx/>
                <a:uFillTx/>
                <a:latin typeface="Verdana"/>
                <a:ea typeface="+mn-ea"/>
                <a:cs typeface="+mn-cs"/>
              </a:defRPr>
            </a:lvl1pPr>
          </a:lstStyle>
          <a:p>
            <a:pPr lvl="0"/>
            <a:r>
              <a:rPr lang="en-US" dirty="0"/>
              <a:t>Edit Master text styles</a:t>
            </a:r>
          </a:p>
        </p:txBody>
      </p:sp>
      <p:sp>
        <p:nvSpPr>
          <p:cNvPr id="4" name="Text Placeholder 3">
            <a:extLst>
              <a:ext uri="{FF2B5EF4-FFF2-40B4-BE49-F238E27FC236}">
                <a16:creationId xmlns:a16="http://schemas.microsoft.com/office/drawing/2014/main" id="{3D2624CF-7C3A-4B31-A0EF-76250F5F7193}"/>
              </a:ext>
            </a:extLst>
          </p:cNvPr>
          <p:cNvSpPr>
            <a:spLocks noGrp="1"/>
          </p:cNvSpPr>
          <p:nvPr>
            <p:ph type="body" sz="quarter" idx="19" hasCustomPrompt="1"/>
          </p:nvPr>
        </p:nvSpPr>
        <p:spPr>
          <a:xfrm rot="10800000">
            <a:off x="4949266" y="1865313"/>
            <a:ext cx="658898" cy="547688"/>
          </a:xfrm>
          <a:prstGeom prst="triangle">
            <a:avLst/>
          </a:prstGeom>
          <a:solidFill>
            <a:srgbClr val="4C8C33"/>
          </a:solidFill>
        </p:spPr>
        <p:txBody>
          <a:bodyPr/>
          <a:lstStyle>
            <a:lvl1pPr marL="0" indent="0">
              <a:buNone/>
              <a:defRPr sz="800">
                <a:solidFill>
                  <a:srgbClr val="4C8C33"/>
                </a:solidFill>
              </a:defRPr>
            </a:lvl1pPr>
          </a:lstStyle>
          <a:p>
            <a:pPr lvl="0"/>
            <a:r>
              <a:rPr lang="en-US" dirty="0"/>
              <a:t>.</a:t>
            </a:r>
          </a:p>
        </p:txBody>
      </p:sp>
      <p:sp>
        <p:nvSpPr>
          <p:cNvPr id="10" name="Text Placeholder 3">
            <a:extLst>
              <a:ext uri="{FF2B5EF4-FFF2-40B4-BE49-F238E27FC236}">
                <a16:creationId xmlns:a16="http://schemas.microsoft.com/office/drawing/2014/main" id="{DC886314-ECF8-41D5-8889-16B1D745EFBC}"/>
              </a:ext>
            </a:extLst>
          </p:cNvPr>
          <p:cNvSpPr>
            <a:spLocks noGrp="1"/>
          </p:cNvSpPr>
          <p:nvPr>
            <p:ph type="body" sz="quarter" idx="20" hasCustomPrompt="1"/>
          </p:nvPr>
        </p:nvSpPr>
        <p:spPr>
          <a:xfrm rot="10800000">
            <a:off x="10726975" y="1865313"/>
            <a:ext cx="658898" cy="547688"/>
          </a:xfrm>
          <a:prstGeom prst="triangle">
            <a:avLst/>
          </a:prstGeom>
          <a:solidFill>
            <a:srgbClr val="71A100"/>
          </a:solidFill>
        </p:spPr>
        <p:txBody>
          <a:bodyPr/>
          <a:lstStyle>
            <a:lvl1pPr marL="0" indent="0">
              <a:buNone/>
              <a:defRPr sz="800">
                <a:solidFill>
                  <a:srgbClr val="71A100"/>
                </a:solidFill>
              </a:defRPr>
            </a:lvl1pPr>
          </a:lstStyle>
          <a:p>
            <a:pPr lvl="0"/>
            <a:r>
              <a:rPr lang="en-US" dirty="0"/>
              <a:t>.</a:t>
            </a:r>
          </a:p>
        </p:txBody>
      </p:sp>
    </p:spTree>
    <p:extLst>
      <p:ext uri="{BB962C8B-B14F-4D97-AF65-F5344CB8AC3E}">
        <p14:creationId xmlns:p14="http://schemas.microsoft.com/office/powerpoint/2010/main" val="31426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resentation title">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215920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213" name="think-cell Slide" r:id="rId6" imgW="425" imgH="426" progId="TCLayout.ActiveDocument.1">
                  <p:embed/>
                </p:oleObj>
              </mc:Choice>
              <mc:Fallback>
                <p:oleObj name="think-cell Slide" r:id="rId6" imgW="425" imgH="42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71"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GB" sz="3600" b="1" i="0" baseline="0" dirty="0">
              <a:latin typeface="Calibri Light" panose="020F0302020204030204" pitchFamily="34" charset="0"/>
              <a:ea typeface="+mj-ea"/>
              <a:cs typeface="+mj-cs"/>
              <a:sym typeface="Calibri Light" panose="020F0302020204030204" pitchFamily="34" charset="0"/>
            </a:endParaRPr>
          </a:p>
        </p:txBody>
      </p:sp>
      <p:sp>
        <p:nvSpPr>
          <p:cNvPr id="3" name="Holder 3"/>
          <p:cNvSpPr>
            <a:spLocks noGrp="1"/>
          </p:cNvSpPr>
          <p:nvPr>
            <p:ph type="subTitle" idx="4"/>
          </p:nvPr>
        </p:nvSpPr>
        <p:spPr>
          <a:xfrm>
            <a:off x="685799" y="3840480"/>
            <a:ext cx="10608233" cy="883920"/>
          </a:xfrm>
          <a:prstGeom prst="rect">
            <a:avLst/>
          </a:prstGeom>
        </p:spPr>
        <p:txBody>
          <a:bodyPr wrap="square" lIns="0" tIns="0" rIns="0" bIns="0">
            <a:noAutofit/>
          </a:bodyPr>
          <a:lstStyle>
            <a:lvl1pPr marL="0" indent="0">
              <a:buNone/>
              <a:defRPr>
                <a:solidFill>
                  <a:srgbClr val="96D700"/>
                </a:solidFill>
              </a:defRPr>
            </a:lvl1pPr>
          </a:lstStyle>
          <a:p>
            <a:endParaRPr dirty="0"/>
          </a:p>
        </p:txBody>
      </p:sp>
      <p:sp>
        <p:nvSpPr>
          <p:cNvPr id="10" name="Title 9"/>
          <p:cNvSpPr>
            <a:spLocks noGrp="1"/>
          </p:cNvSpPr>
          <p:nvPr>
            <p:ph type="title"/>
          </p:nvPr>
        </p:nvSpPr>
        <p:spPr>
          <a:xfrm>
            <a:off x="685800" y="2172836"/>
            <a:ext cx="10608234" cy="1484764"/>
          </a:xfrm>
          <a:prstGeom prst="rect">
            <a:avLst/>
          </a:prstGeom>
          <a:noFill/>
        </p:spPr>
        <p:txBody>
          <a:bodyPr>
            <a:normAutofit/>
          </a:bodyPr>
          <a:lstStyle>
            <a:lvl1pPr>
              <a:defRPr sz="3600" b="1">
                <a:solidFill>
                  <a:schemeClr val="bg1"/>
                </a:solidFill>
              </a:defRPr>
            </a:lvl1pPr>
          </a:lstStyle>
          <a:p>
            <a:r>
              <a:rPr lang="en-GB" dirty="0"/>
              <a:t>Click to edit Master title style</a:t>
            </a:r>
            <a:endParaRPr lang="en-US" dirty="0"/>
          </a:p>
        </p:txBody>
      </p:sp>
      <p:sp useBgFill="1">
        <p:nvSpPr>
          <p:cNvPr id="4" name="TextBox 3"/>
          <p:cNvSpPr txBox="1"/>
          <p:nvPr userDrawn="1"/>
        </p:nvSpPr>
        <p:spPr>
          <a:xfrm>
            <a:off x="1506072" y="-1021976"/>
            <a:ext cx="184731" cy="369332"/>
          </a:xfrm>
          <a:prstGeom prst="rect">
            <a:avLst/>
          </a:prstGeom>
        </p:spPr>
        <p:txBody>
          <a:bodyPr wrap="none" rtlCol="0">
            <a:spAutoFit/>
          </a:bodyPr>
          <a:lstStyle/>
          <a:p>
            <a:endParaRPr lang="en-US" sz="1800" dirty="0"/>
          </a:p>
        </p:txBody>
      </p:sp>
      <p:sp>
        <p:nvSpPr>
          <p:cNvPr id="5" name="Rectangle 4"/>
          <p:cNvSpPr/>
          <p:nvPr userDrawn="1"/>
        </p:nvSpPr>
        <p:spPr>
          <a:xfrm>
            <a:off x="596343" y="5484496"/>
            <a:ext cx="2532075" cy="756285"/>
          </a:xfrm>
          <a:prstGeom prst="rect">
            <a:avLst/>
          </a:prstGeom>
          <a:solidFill>
            <a:srgbClr val="323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08753" y="5699285"/>
            <a:ext cx="2307254" cy="326706"/>
          </a:xfrm>
          <a:prstGeom prst="rect">
            <a:avLst/>
          </a:prstGeom>
        </p:spPr>
      </p:pic>
    </p:spTree>
    <p:extLst>
      <p:ext uri="{BB962C8B-B14F-4D97-AF65-F5344CB8AC3E}">
        <p14:creationId xmlns:p14="http://schemas.microsoft.com/office/powerpoint/2010/main" val="34094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s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609601" y="2133600"/>
            <a:ext cx="10439400" cy="3962400"/>
          </a:xfrm>
          <a:prstGeom prst="rect">
            <a:avLst/>
          </a:prstGeom>
        </p:spPr>
        <p:txBody>
          <a:bodyPr>
            <a:noAutofit/>
          </a:bodyPr>
          <a:lstStyle>
            <a:lvl1pPr marL="0" indent="0">
              <a:buNone/>
              <a:defRPr sz="1800" b="1">
                <a:solidFill>
                  <a:schemeClr val="bg1"/>
                </a:solidFill>
                <a:latin typeface="Verdana" charset="0"/>
                <a:ea typeface="Verdana" charset="0"/>
                <a:cs typeface="Verdana" charset="0"/>
              </a:defRPr>
            </a:lvl1pPr>
            <a:lvl2pPr>
              <a:defRPr sz="1800" b="1">
                <a:solidFill>
                  <a:schemeClr val="bg1"/>
                </a:solidFill>
                <a:latin typeface="Verdana" charset="0"/>
                <a:ea typeface="Verdana" charset="0"/>
                <a:cs typeface="Verdana" charset="0"/>
              </a:defRPr>
            </a:lvl2pPr>
            <a:lvl3pPr>
              <a:defRPr sz="1800" b="1">
                <a:solidFill>
                  <a:schemeClr val="bg1"/>
                </a:solidFill>
                <a:latin typeface="Verdana" charset="0"/>
                <a:ea typeface="Verdana" charset="0"/>
                <a:cs typeface="Verdana" charset="0"/>
              </a:defRPr>
            </a:lvl3pPr>
            <a:lvl4pPr>
              <a:defRPr sz="1800" b="1">
                <a:solidFill>
                  <a:schemeClr val="bg1"/>
                </a:solidFill>
                <a:latin typeface="Verdana" charset="0"/>
                <a:ea typeface="Verdana" charset="0"/>
                <a:cs typeface="Verdana" charset="0"/>
              </a:defRPr>
            </a:lvl4pPr>
            <a:lvl5pPr>
              <a:defRPr sz="1800" b="1">
                <a:solidFill>
                  <a:schemeClr val="bg1"/>
                </a:solidFill>
                <a:latin typeface="Verdana" charset="0"/>
                <a:ea typeface="Verdana" charset="0"/>
                <a:cs typeface="Verdana" charset="0"/>
              </a:defRPr>
            </a:lvl5pPr>
          </a:lstStyle>
          <a:p>
            <a:pPr lvl="0"/>
            <a:r>
              <a:rPr lang="en-GB" dirty="0"/>
              <a:t>Table of Content </a:t>
            </a:r>
          </a:p>
        </p:txBody>
      </p:sp>
      <p:sp>
        <p:nvSpPr>
          <p:cNvPr id="3" name="Rectangle 2">
            <a:extLst>
              <a:ext uri="{FF2B5EF4-FFF2-40B4-BE49-F238E27FC236}">
                <a16:creationId xmlns:a16="http://schemas.microsoft.com/office/drawing/2014/main" id="{D38D7B18-70EB-4606-8FF8-6F8F7A377F4B}"/>
              </a:ext>
            </a:extLst>
          </p:cNvPr>
          <p:cNvSpPr/>
          <p:nvPr userDrawn="1"/>
        </p:nvSpPr>
        <p:spPr>
          <a:xfrm>
            <a:off x="312517" y="6159137"/>
            <a:ext cx="1944547" cy="685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7E0468D6-3B6C-4B7A-982B-D29915F6A24D}"/>
              </a:ext>
            </a:extLst>
          </p:cNvPr>
          <p:cNvSpPr/>
          <p:nvPr userDrawn="1"/>
        </p:nvSpPr>
        <p:spPr>
          <a:xfrm>
            <a:off x="312557" y="6159136"/>
            <a:ext cx="1944800" cy="685797"/>
          </a:xfrm>
          <a:prstGeom prst="rect">
            <a:avLst/>
          </a:prstGeom>
          <a:solidFill>
            <a:srgbClr val="96D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TextBox 5">
            <a:extLst>
              <a:ext uri="{FF2B5EF4-FFF2-40B4-BE49-F238E27FC236}">
                <a16:creationId xmlns:a16="http://schemas.microsoft.com/office/drawing/2014/main" id="{191BF485-24E7-432D-A650-88984C44C1AF}"/>
              </a:ext>
            </a:extLst>
          </p:cNvPr>
          <p:cNvSpPr txBox="1"/>
          <p:nvPr userDrawn="1"/>
        </p:nvSpPr>
        <p:spPr>
          <a:xfrm>
            <a:off x="609600" y="680485"/>
            <a:ext cx="2819767" cy="646331"/>
          </a:xfrm>
          <a:prstGeom prst="rect">
            <a:avLst/>
          </a:prstGeom>
          <a:noFill/>
        </p:spPr>
        <p:txBody>
          <a:bodyPr wrap="square" rtlCol="0">
            <a:spAutoFit/>
          </a:bodyPr>
          <a:lstStyle/>
          <a:p>
            <a:r>
              <a:rPr lang="en-US" sz="3600" b="1" kern="1200" dirty="0">
                <a:solidFill>
                  <a:schemeClr val="bg1"/>
                </a:solidFill>
                <a:latin typeface="Verdana" charset="0"/>
                <a:ea typeface="Verdana" charset="0"/>
              </a:rPr>
              <a:t>Content </a:t>
            </a:r>
          </a:p>
        </p:txBody>
      </p:sp>
      <p:sp>
        <p:nvSpPr>
          <p:cNvPr id="11" name="Slide Number Placeholder 5">
            <a:extLst>
              <a:ext uri="{FF2B5EF4-FFF2-40B4-BE49-F238E27FC236}">
                <a16:creationId xmlns:a16="http://schemas.microsoft.com/office/drawing/2014/main" id="{A23CEADD-B843-4001-A841-A127CCEEB622}"/>
              </a:ext>
            </a:extLst>
          </p:cNvPr>
          <p:cNvSpPr txBox="1">
            <a:spLocks/>
          </p:cNvSpPr>
          <p:nvPr userDrawn="1"/>
        </p:nvSpPr>
        <p:spPr>
          <a:xfrm>
            <a:off x="11255982" y="6389683"/>
            <a:ext cx="508000" cy="276741"/>
          </a:xfrm>
          <a:prstGeom prst="rect">
            <a:avLst/>
          </a:prstGeom>
        </p:spPr>
        <p:txBody>
          <a:bodyPr vert="horz" lIns="91428" tIns="45714" rIns="91428" bIns="45714"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solidFill>
                  <a:schemeClr val="bg1"/>
                </a:solidFill>
                <a:latin typeface="Verdana" panose="020B0604030504040204" pitchFamily="34" charset="0"/>
                <a:ea typeface="Verdana" panose="020B0604030504040204" pitchFamily="34" charset="0"/>
                <a:cs typeface="Verdana" panose="020B0604030504040204" pitchFamily="34" charset="0"/>
              </a:rPr>
              <a:pPr/>
              <a:t>‹#›</a:t>
            </a:fld>
            <a:endParaRPr lang="en-US" sz="105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Connector 12">
            <a:extLst>
              <a:ext uri="{FF2B5EF4-FFF2-40B4-BE49-F238E27FC236}">
                <a16:creationId xmlns:a16="http://schemas.microsoft.com/office/drawing/2014/main" id="{E7F86644-D837-49ED-9208-E1D083DDEA19}"/>
              </a:ext>
            </a:extLst>
          </p:cNvPr>
          <p:cNvCxnSpPr/>
          <p:nvPr userDrawn="1"/>
        </p:nvCxnSpPr>
        <p:spPr>
          <a:xfrm>
            <a:off x="10092099" y="6333540"/>
            <a:ext cx="1567657" cy="0"/>
          </a:xfrm>
          <a:prstGeom prst="line">
            <a:avLst/>
          </a:prstGeom>
          <a:noFill/>
          <a:ln w="6350" cap="flat" cmpd="sng" algn="ctr">
            <a:solidFill>
              <a:schemeClr val="bg1"/>
            </a:solidFill>
            <a:prstDash val="solid"/>
            <a:miter lim="800000"/>
          </a:ln>
          <a:effectLst/>
        </p:spPr>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92098" y="6448176"/>
            <a:ext cx="1115865" cy="158006"/>
          </a:xfrm>
          <a:prstGeom prst="rect">
            <a:avLst/>
          </a:prstGeom>
        </p:spPr>
      </p:pic>
    </p:spTree>
    <p:extLst>
      <p:ext uri="{BB962C8B-B14F-4D97-AF65-F5344CB8AC3E}">
        <p14:creationId xmlns:p14="http://schemas.microsoft.com/office/powerpoint/2010/main" val="356104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ags" Target="../tags/tag6.xml"/><Relationship Id="rId5" Type="http://schemas.openxmlformats.org/officeDocument/2006/relationships/slideLayout" Target="../slideLayouts/slideLayout17.xml"/><Relationship Id="rId10" Type="http://schemas.openxmlformats.org/officeDocument/2006/relationships/vmlDrawing" Target="../drawings/vmlDrawing4.vml"/><Relationship Id="rId4" Type="http://schemas.openxmlformats.org/officeDocument/2006/relationships/slideLayout" Target="../slideLayouts/slideLayout16.xml"/><Relationship Id="rId9" Type="http://schemas.openxmlformats.org/officeDocument/2006/relationships/theme" Target="../theme/theme3.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7.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17" Type="http://schemas.openxmlformats.org/officeDocument/2006/relationships/image" Target="../media/image2.png"/><Relationship Id="rId2" Type="http://schemas.openxmlformats.org/officeDocument/2006/relationships/slideLayout" Target="../slideLayouts/slideLayout35.xml"/><Relationship Id="rId16" Type="http://schemas.openxmlformats.org/officeDocument/2006/relationships/image" Target="../media/image1.e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oleObject" Target="../embeddings/oleObject1.bin"/><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0"/>
            </p:custDataLst>
            <p:extLst>
              <p:ext uri="{D42A27DB-BD31-4B8C-83A1-F6EECF244321}">
                <p14:modId xmlns:p14="http://schemas.microsoft.com/office/powerpoint/2010/main" val="89926095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26934" name="think-cell Slide" r:id="rId11" imgW="353" imgH="353" progId="TCLayout.ActiveDocument.1">
                  <p:embed/>
                </p:oleObj>
              </mc:Choice>
              <mc:Fallback>
                <p:oleObj name="think-cell Slide" r:id="rId11" imgW="353" imgH="353" progId="TCLayout.ActiveDocument.1">
                  <p:embed/>
                  <p:pic>
                    <p:nvPicPr>
                      <p:cNvPr id="0" name=""/>
                      <p:cNvPicPr/>
                      <p:nvPr/>
                    </p:nvPicPr>
                    <p:blipFill>
                      <a:blip r:embed="rId12"/>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latin typeface="Verdana" panose="020B0604030504040204" pitchFamily="34" charset="0"/>
                <a:ea typeface="Verdana" panose="020B0604030504040204" pitchFamily="34" charset="0"/>
                <a:cs typeface="Verdana" panose="020B0604030504040204" pitchFamily="34" charset="0"/>
              </a:rPr>
              <a:pPr/>
              <a:t>‹#›</a:t>
            </a:fld>
            <a:endParaRPr lang="en-US" sz="105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341615793"/>
      </p:ext>
    </p:extLst>
  </p:cSld>
  <p:clrMap bg1="lt1" tx1="dk1" bg2="lt2" tx2="dk2" accent1="accent1" accent2="accent2" accent3="accent3" accent4="accent4" accent5="accent5" accent6="accent6" hlink="hlink" folHlink="folHlink"/>
  <p:sldLayoutIdLst>
    <p:sldLayoutId id="2147483874" r:id="rId1"/>
    <p:sldLayoutId id="2147483885" r:id="rId2"/>
    <p:sldLayoutId id="2147483870" r:id="rId3"/>
    <p:sldLayoutId id="2147483924" r:id="rId4"/>
    <p:sldLayoutId id="2147483923" r:id="rId5"/>
    <p:sldLayoutId id="2147483883" r:id="rId6"/>
    <p:sldLayoutId id="21474838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FF55A-5E10-4E2C-8BA0-B25B1B84D349}"/>
              </a:ext>
            </a:extLst>
          </p:cNvPr>
          <p:cNvSpPr>
            <a:spLocks noGrp="1"/>
          </p:cNvSpPr>
          <p:nvPr>
            <p:ph type="title"/>
          </p:nvPr>
        </p:nvSpPr>
        <p:spPr>
          <a:xfrm>
            <a:off x="838310" y="365126"/>
            <a:ext cx="1051538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6A67BA-9FB9-4B27-9C35-BC6E23EA1537}"/>
              </a:ext>
            </a:extLst>
          </p:cNvPr>
          <p:cNvSpPr>
            <a:spLocks noGrp="1"/>
          </p:cNvSpPr>
          <p:nvPr>
            <p:ph type="body" idx="1"/>
          </p:nvPr>
        </p:nvSpPr>
        <p:spPr>
          <a:xfrm>
            <a:off x="838310" y="1825625"/>
            <a:ext cx="1051538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0D6BB-281A-44E6-BA59-E60F0F613B9E}"/>
              </a:ext>
            </a:extLst>
          </p:cNvPr>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6DC1A-A6F7-4244-8BD7-80C3DCCB4D93}" type="datetimeFigureOut">
              <a:rPr lang="en-US" smtClean="0"/>
              <a:t>10/31/2019</a:t>
            </a:fld>
            <a:endParaRPr lang="en-US" dirty="0"/>
          </a:p>
        </p:txBody>
      </p:sp>
      <p:sp>
        <p:nvSpPr>
          <p:cNvPr id="5" name="Footer Placeholder 4">
            <a:extLst>
              <a:ext uri="{FF2B5EF4-FFF2-40B4-BE49-F238E27FC236}">
                <a16:creationId xmlns:a16="http://schemas.microsoft.com/office/drawing/2014/main" id="{254D8DE2-3E67-4F02-820F-F92E6068C03A}"/>
              </a:ext>
            </a:extLst>
          </p:cNvPr>
          <p:cNvSpPr>
            <a:spLocks noGrp="1"/>
          </p:cNvSpPr>
          <p:nvPr>
            <p:ph type="ftr" sz="quarter" idx="3"/>
          </p:nvPr>
        </p:nvSpPr>
        <p:spPr>
          <a:xfrm>
            <a:off x="4039127" y="6356351"/>
            <a:ext cx="411374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9CFF4FD-4692-4DE9-B4FF-AEB9DB8C54C6}"/>
              </a:ext>
            </a:extLst>
          </p:cNvPr>
          <p:cNvSpPr>
            <a:spLocks noGrp="1"/>
          </p:cNvSpPr>
          <p:nvPr>
            <p:ph type="sldNum" sz="quarter" idx="4"/>
          </p:nvPr>
        </p:nvSpPr>
        <p:spPr>
          <a:xfrm>
            <a:off x="8610134" y="6356351"/>
            <a:ext cx="274355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A2802-83F4-434B-94BD-E79714686664}" type="slidenum">
              <a:rPr lang="en-US" smtClean="0"/>
              <a:t>‹#›</a:t>
            </a:fld>
            <a:endParaRPr lang="en-US" dirty="0"/>
          </a:p>
        </p:txBody>
      </p:sp>
    </p:spTree>
    <p:extLst>
      <p:ext uri="{BB962C8B-B14F-4D97-AF65-F5344CB8AC3E}">
        <p14:creationId xmlns:p14="http://schemas.microsoft.com/office/powerpoint/2010/main" val="3479406002"/>
      </p:ext>
    </p:extLst>
  </p:cSld>
  <p:clrMap bg1="lt1" tx1="dk1" bg2="lt2" tx2="dk2" accent1="accent1" accent2="accent2" accent3="accent3" accent4="accent4" accent5="accent5" accent6="accent6" hlink="hlink" folHlink="folHlink"/>
  <p:sldLayoutIdLst>
    <p:sldLayoutId id="2147483743" r:id="rId1"/>
    <p:sldLayoutId id="2147483899" r:id="rId2"/>
    <p:sldLayoutId id="2147483922" r:id="rId3"/>
    <p:sldLayoutId id="2147483920" r:id="rId4"/>
    <p:sldLayoutId id="2147483921"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1986" name="think-cell Slide" r:id="rId12" imgW="353" imgH="353" progId="TCLayout.ActiveDocument.1">
                  <p:embed/>
                </p:oleObj>
              </mc:Choice>
              <mc:Fallback>
                <p:oleObj name="think-cell Slide" r:id="rId12" imgW="353" imgH="353" progId="TCLayout.ActiveDocument.1">
                  <p:embed/>
                  <p:pic>
                    <p:nvPicPr>
                      <p:cNvPr id="2" name="Object 1" hidden="1"/>
                      <p:cNvPicPr/>
                      <p:nvPr/>
                    </p:nvPicPr>
                    <p:blipFill>
                      <a:blip r:embed="rId13"/>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1"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32ECD629-4DA5-4EAE-B174-69948CAAE2CE}" type="slidenum">
              <a:rPr kumimoji="0" lang="en-US" sz="1050" b="0" i="0" u="none" strike="noStrike" kern="1200" cap="none" spc="0" normalizeH="0" baseline="0" noProof="0" smtClean="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srgbClr val="445469"/>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2199247143"/>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88251534"/>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aphicFrame>
        <p:nvGraphicFramePr>
          <p:cNvPr id="7" name="Object 6" hidden="1"/>
          <p:cNvGraphicFramePr>
            <a:graphicFrameLocks noChangeAspect="1"/>
          </p:cNvGraphicFramePr>
          <p:nvPr userDrawn="1">
            <p:custDataLst>
              <p:tags r:id="rId14"/>
            </p:custDataLst>
            <p:extLst>
              <p:ext uri="{D42A27DB-BD31-4B8C-83A1-F6EECF244321}">
                <p14:modId xmlns:p14="http://schemas.microsoft.com/office/powerpoint/2010/main" val="89926095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63570" name="think-cell Slide" r:id="rId15" imgW="353" imgH="353" progId="TCLayout.ActiveDocument.1">
                  <p:embed/>
                </p:oleObj>
              </mc:Choice>
              <mc:Fallback>
                <p:oleObj name="think-cell Slide" r:id="rId15" imgW="353" imgH="353" progId="TCLayout.ActiveDocument.1">
                  <p:embed/>
                  <p:pic>
                    <p:nvPicPr>
                      <p:cNvPr id="2" name="Object 1" hidden="1"/>
                      <p:cNvPicPr/>
                      <p:nvPr/>
                    </p:nvPicPr>
                    <p:blipFill>
                      <a:blip r:embed="rId16"/>
                      <a:stretch>
                        <a:fillRect/>
                      </a:stretch>
                    </p:blipFill>
                    <p:spPr>
                      <a:xfrm>
                        <a:off x="1589" y="1589"/>
                        <a:ext cx="1587" cy="1587"/>
                      </a:xfrm>
                      <a:prstGeom prst="rect">
                        <a:avLst/>
                      </a:prstGeom>
                    </p:spPr>
                  </p:pic>
                </p:oleObj>
              </mc:Fallback>
            </mc:AlternateContent>
          </a:graphicData>
        </a:graphic>
      </p:graphicFrame>
      <p:cxnSp>
        <p:nvCxnSpPr>
          <p:cNvPr id="8" name="Straight Connector 7">
            <a:extLst>
              <a:ext uri="{FF2B5EF4-FFF2-40B4-BE49-F238E27FC236}">
                <a16:creationId xmlns:a16="http://schemas.microsoft.com/office/drawing/2014/main" id="{9824D097-2638-4B27-947D-0AA1E23B578A}"/>
              </a:ext>
            </a:extLst>
          </p:cNvPr>
          <p:cNvCxnSpPr>
            <a:cxnSpLocks/>
          </p:cNvCxnSpPr>
          <p:nvPr userDrawn="1"/>
        </p:nvCxnSpPr>
        <p:spPr>
          <a:xfrm>
            <a:off x="540071" y="1041171"/>
            <a:ext cx="11111859" cy="0"/>
          </a:xfrm>
          <a:prstGeom prst="line">
            <a:avLst/>
          </a:prstGeom>
          <a:noFill/>
          <a:ln w="19050" cap="flat" cmpd="sng" algn="ctr">
            <a:solidFill>
              <a:srgbClr val="96D700"/>
            </a:solidFill>
            <a:prstDash val="solid"/>
            <a:miter lim="800000"/>
          </a:ln>
          <a:effectLst/>
        </p:spPr>
      </p:cxnSp>
      <p:cxnSp>
        <p:nvCxnSpPr>
          <p:cNvPr id="9" name="Straight Connector 8">
            <a:extLst>
              <a:ext uri="{FF2B5EF4-FFF2-40B4-BE49-F238E27FC236}">
                <a16:creationId xmlns:a16="http://schemas.microsoft.com/office/drawing/2014/main" id="{1AB7AE45-A256-43C4-AD46-3B309586EE87}"/>
              </a:ext>
            </a:extLst>
          </p:cNvPr>
          <p:cNvCxnSpPr/>
          <p:nvPr userDrawn="1"/>
        </p:nvCxnSpPr>
        <p:spPr>
          <a:xfrm>
            <a:off x="10092099" y="6333540"/>
            <a:ext cx="1567657" cy="0"/>
          </a:xfrm>
          <a:prstGeom prst="line">
            <a:avLst/>
          </a:prstGeom>
          <a:noFill/>
          <a:ln w="6350" cap="flat" cmpd="sng" algn="ctr">
            <a:solidFill>
              <a:srgbClr val="96D700"/>
            </a:solidFill>
            <a:prstDash val="solid"/>
            <a:miter lim="800000"/>
          </a:ln>
          <a:effectLst/>
        </p:spPr>
      </p:cxnSp>
      <p:sp>
        <p:nvSpPr>
          <p:cNvPr id="10" name="Slide Number Placeholder 5">
            <a:extLst>
              <a:ext uri="{FF2B5EF4-FFF2-40B4-BE49-F238E27FC236}">
                <a16:creationId xmlns:a16="http://schemas.microsoft.com/office/drawing/2014/main" id="{AF4C25F8-10CB-4FA4-B706-990CB40B8D7B}"/>
              </a:ext>
            </a:extLst>
          </p:cNvPr>
          <p:cNvSpPr txBox="1">
            <a:spLocks/>
          </p:cNvSpPr>
          <p:nvPr userDrawn="1"/>
        </p:nvSpPr>
        <p:spPr>
          <a:xfrm>
            <a:off x="11296654" y="6391076"/>
            <a:ext cx="508066" cy="276741"/>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rgbClr val="44546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z="1050" smtClean="0">
                <a:latin typeface="Verdana" panose="020B0604030504040204" pitchFamily="34" charset="0"/>
                <a:ea typeface="Verdana" panose="020B0604030504040204" pitchFamily="34" charset="0"/>
                <a:cs typeface="Verdana" panose="020B0604030504040204" pitchFamily="34" charset="0"/>
              </a:rPr>
              <a:pPr/>
              <a:t>‹#›</a:t>
            </a:fld>
            <a:endParaRPr lang="en-US" sz="105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092099" y="6448176"/>
            <a:ext cx="1115864" cy="158006"/>
          </a:xfrm>
          <a:prstGeom prst="rect">
            <a:avLst/>
          </a:prstGeom>
        </p:spPr>
      </p:pic>
    </p:spTree>
    <p:extLst>
      <p:ext uri="{BB962C8B-B14F-4D97-AF65-F5344CB8AC3E}">
        <p14:creationId xmlns:p14="http://schemas.microsoft.com/office/powerpoint/2010/main" val="3817522737"/>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9.xml"/><Relationship Id="rId7" Type="http://schemas.openxmlformats.org/officeDocument/2006/relationships/image" Target="../media/image7.jpg"/><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
          </p:nvPr>
        </p:nvSpPr>
        <p:spPr/>
        <p:txBody>
          <a:bodyPr anchor="ctr"/>
          <a:lstStyle/>
          <a:p>
            <a:r>
              <a:rPr lang="en-US" dirty="0" err="1">
                <a:solidFill>
                  <a:srgbClr val="96E71B"/>
                </a:solidFill>
              </a:rPr>
              <a:t>sAppSecDay</a:t>
            </a:r>
            <a:r>
              <a:rPr lang="en-US" dirty="0">
                <a:solidFill>
                  <a:srgbClr val="96E71B"/>
                </a:solidFill>
              </a:rPr>
              <a:t> 2019</a:t>
            </a:r>
          </a:p>
        </p:txBody>
      </p:sp>
      <p:sp>
        <p:nvSpPr>
          <p:cNvPr id="3" name="Title 2"/>
          <p:cNvSpPr>
            <a:spLocks noGrp="1"/>
          </p:cNvSpPr>
          <p:nvPr>
            <p:ph type="title"/>
          </p:nvPr>
        </p:nvSpPr>
        <p:spPr/>
        <p:txBody>
          <a:bodyPr vert="horz" lIns="0" tIns="0" rIns="0" bIns="0" rtlCol="0" anchor="ctr">
            <a:normAutofit/>
          </a:bodyPr>
          <a:lstStyle/>
          <a:p>
            <a:r>
              <a:rPr lang="en-US" dirty="0">
                <a:latin typeface="Verdana" panose="020B0604030504040204" pitchFamily="34" charset="0"/>
                <a:ea typeface="Verdana" panose="020B0604030504040204" pitchFamily="34" charset="0"/>
              </a:rPr>
              <a:t>Spotting vulnerabilities in code</a:t>
            </a:r>
          </a:p>
        </p:txBody>
      </p:sp>
    </p:spTree>
    <p:extLst>
      <p:ext uri="{BB962C8B-B14F-4D97-AF65-F5344CB8AC3E}">
        <p14:creationId xmlns:p14="http://schemas.microsoft.com/office/powerpoint/2010/main" val="163789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5509200"/>
          </a:xfrm>
          <a:prstGeom prst="rect">
            <a:avLst/>
          </a:prstGeom>
          <a:noFill/>
        </p:spPr>
        <p:txBody>
          <a:bodyPr wrap="square" rtlCol="0">
            <a:spAutoFit/>
          </a:bodyPr>
          <a:lstStyle/>
          <a:p>
            <a:r>
              <a:rPr lang="en-AU" sz="3200" dirty="0">
                <a:solidFill>
                  <a:schemeClr val="bg1"/>
                </a:solidFill>
              </a:rPr>
              <a:t>[</a:t>
            </a:r>
            <a:r>
              <a:rPr lang="en-AU" sz="3200" dirty="0">
                <a:solidFill>
                  <a:schemeClr val="accent6"/>
                </a:solidFill>
              </a:rPr>
              <a:t>Authorize</a:t>
            </a:r>
            <a:r>
              <a:rPr lang="en-AU" sz="3200" dirty="0">
                <a:solidFill>
                  <a:schemeClr val="bg1"/>
                </a:solidFill>
              </a:rPr>
              <a:t>(</a:t>
            </a:r>
            <a:r>
              <a:rPr lang="en-AU" sz="3200" dirty="0">
                <a:solidFill>
                  <a:schemeClr val="accent1"/>
                </a:solidFill>
              </a:rPr>
              <a:t>Roles</a:t>
            </a:r>
            <a:r>
              <a:rPr lang="en-AU" sz="3200" dirty="0">
                <a:solidFill>
                  <a:schemeClr val="bg1"/>
                </a:solidFill>
              </a:rPr>
              <a:t>=</a:t>
            </a:r>
            <a:r>
              <a:rPr lang="en-AU" sz="3200" dirty="0">
                <a:solidFill>
                  <a:schemeClr val="accent2"/>
                </a:solidFill>
              </a:rPr>
              <a:t>"Admin, Manager, User"</a:t>
            </a:r>
            <a:r>
              <a:rPr lang="en-AU" sz="3200" dirty="0">
                <a:solidFill>
                  <a:schemeClr val="bg1"/>
                </a:solidFill>
              </a:rPr>
              <a:t>)]</a:t>
            </a:r>
          </a:p>
          <a:p>
            <a:r>
              <a:rPr lang="en-AU" sz="3200" dirty="0">
                <a:solidFill>
                  <a:schemeClr val="accent5"/>
                </a:solidFill>
              </a:rPr>
              <a:t>public class </a:t>
            </a:r>
            <a:r>
              <a:rPr lang="en-AU" sz="3200" dirty="0" err="1">
                <a:solidFill>
                  <a:schemeClr val="accent6"/>
                </a:solidFill>
              </a:rPr>
              <a:t>AccountController</a:t>
            </a:r>
            <a:r>
              <a:rPr lang="en-AU" sz="3200" dirty="0">
                <a:solidFill>
                  <a:schemeClr val="bg1"/>
                </a:solidFill>
              </a:rPr>
              <a:t> : </a:t>
            </a:r>
            <a:r>
              <a:rPr lang="en-AU" sz="3200" dirty="0">
                <a:solidFill>
                  <a:schemeClr val="accent6"/>
                </a:solidFill>
              </a:rPr>
              <a:t>Controller</a:t>
            </a:r>
          </a:p>
          <a:p>
            <a:r>
              <a:rPr lang="en-AU" sz="3200" dirty="0">
                <a:solidFill>
                  <a:schemeClr val="bg1"/>
                </a:solidFill>
              </a:rPr>
              <a:t>{</a:t>
            </a:r>
          </a:p>
          <a:p>
            <a:r>
              <a:rPr lang="en-AU" sz="3200" dirty="0">
                <a:solidFill>
                  <a:schemeClr val="bg1"/>
                </a:solidFill>
              </a:rPr>
              <a:t>   [</a:t>
            </a:r>
            <a:r>
              <a:rPr lang="en-AU" sz="3200" dirty="0" err="1">
                <a:solidFill>
                  <a:schemeClr val="accent6"/>
                </a:solidFill>
              </a:rPr>
              <a:t>HttpGet</a:t>
            </a:r>
            <a:r>
              <a:rPr lang="en-AU" sz="3200" dirty="0">
                <a:solidFill>
                  <a:schemeClr val="bg1"/>
                </a:solidFill>
              </a:rPr>
              <a:t>]</a:t>
            </a:r>
          </a:p>
          <a:p>
            <a:r>
              <a:rPr lang="en-AU" sz="3200" dirty="0">
                <a:solidFill>
                  <a:schemeClr val="bg1"/>
                </a:solidFill>
              </a:rPr>
              <a:t>   </a:t>
            </a:r>
            <a:r>
              <a:rPr lang="en-AU" sz="3200" dirty="0">
                <a:solidFill>
                  <a:schemeClr val="accent5"/>
                </a:solidFill>
              </a:rPr>
              <a:t>public</a:t>
            </a:r>
            <a:r>
              <a:rPr lang="en-AU" sz="3200" dirty="0">
                <a:solidFill>
                  <a:schemeClr val="bg1"/>
                </a:solidFill>
              </a:rPr>
              <a:t> </a:t>
            </a:r>
            <a:r>
              <a:rPr lang="en-AU" sz="3200" dirty="0" err="1">
                <a:solidFill>
                  <a:schemeClr val="accent6"/>
                </a:solidFill>
              </a:rPr>
              <a:t>ActionResult</a:t>
            </a:r>
            <a:r>
              <a:rPr lang="en-AU" sz="3200" dirty="0">
                <a:solidFill>
                  <a:schemeClr val="bg1"/>
                </a:solidFill>
              </a:rPr>
              <a:t> </a:t>
            </a:r>
            <a:r>
              <a:rPr lang="en-AU" sz="3200" dirty="0">
                <a:solidFill>
                  <a:schemeClr val="accent4"/>
                </a:solidFill>
              </a:rPr>
              <a:t>statement</a:t>
            </a:r>
            <a:r>
              <a:rPr lang="en-AU" sz="3200" dirty="0">
                <a:solidFill>
                  <a:schemeClr val="bg1"/>
                </a:solidFill>
              </a:rPr>
              <a:t>(</a:t>
            </a:r>
            <a:r>
              <a:rPr lang="en-AU" sz="3200" dirty="0">
                <a:solidFill>
                  <a:schemeClr val="accent5"/>
                </a:solidFill>
              </a:rPr>
              <a:t>long</a:t>
            </a:r>
            <a:r>
              <a:rPr lang="en-AU" sz="3200" dirty="0">
                <a:solidFill>
                  <a:schemeClr val="bg1"/>
                </a:solidFill>
              </a:rPr>
              <a:t> </a:t>
            </a:r>
            <a:r>
              <a:rPr lang="en-AU" sz="3200" dirty="0" err="1">
                <a:solidFill>
                  <a:schemeClr val="accent1"/>
                </a:solidFill>
              </a:rPr>
              <a:t>accountID</a:t>
            </a:r>
            <a:r>
              <a:rPr lang="en-AU" sz="3200" dirty="0">
                <a:solidFill>
                  <a:schemeClr val="bg1"/>
                </a:solidFill>
              </a:rPr>
              <a:t>)</a:t>
            </a:r>
          </a:p>
          <a:p>
            <a:r>
              <a:rPr lang="en-AU" sz="3200" dirty="0">
                <a:solidFill>
                  <a:schemeClr val="bg1"/>
                </a:solidFill>
              </a:rPr>
              <a:t>   {</a:t>
            </a:r>
          </a:p>
          <a:p>
            <a:r>
              <a:rPr lang="en-AU" sz="3200" dirty="0">
                <a:solidFill>
                  <a:schemeClr val="bg1"/>
                </a:solidFill>
              </a:rPr>
              <a:t>       </a:t>
            </a:r>
            <a:r>
              <a:rPr lang="en-AU" sz="3200" dirty="0">
                <a:solidFill>
                  <a:srgbClr val="7030A0"/>
                </a:solidFill>
              </a:rPr>
              <a:t>if</a:t>
            </a:r>
            <a:r>
              <a:rPr lang="en-AU" sz="3200" dirty="0">
                <a:solidFill>
                  <a:schemeClr val="bg1"/>
                </a:solidFill>
              </a:rPr>
              <a:t> (</a:t>
            </a:r>
          </a:p>
          <a:p>
            <a:r>
              <a:rPr lang="en-AU" sz="3200" dirty="0">
                <a:solidFill>
                  <a:schemeClr val="bg1"/>
                </a:solidFill>
              </a:rPr>
              <a:t>       </a:t>
            </a:r>
            <a:r>
              <a:rPr lang="en-AU" sz="3200" dirty="0">
                <a:solidFill>
                  <a:schemeClr val="accent1"/>
                </a:solidFill>
              </a:rPr>
              <a:t>Account </a:t>
            </a:r>
            <a:r>
              <a:rPr lang="en-AU" sz="3200" dirty="0" err="1">
                <a:solidFill>
                  <a:schemeClr val="accent1"/>
                </a:solidFill>
              </a:rPr>
              <a:t>account</a:t>
            </a:r>
            <a:r>
              <a:rPr lang="en-AU" sz="3200" dirty="0">
                <a:solidFill>
                  <a:schemeClr val="accent1"/>
                </a:solidFill>
              </a:rPr>
              <a:t> </a:t>
            </a:r>
            <a:r>
              <a:rPr lang="en-AU" sz="3200" dirty="0">
                <a:solidFill>
                  <a:schemeClr val="bg1"/>
                </a:solidFill>
              </a:rPr>
              <a:t>= _</a:t>
            </a:r>
            <a:r>
              <a:rPr lang="en-AU" sz="3200" dirty="0" err="1">
                <a:solidFill>
                  <a:schemeClr val="accent1"/>
                </a:solidFill>
              </a:rPr>
              <a:t>bankDB</a:t>
            </a:r>
            <a:r>
              <a:rPr lang="en-AU" sz="3200" dirty="0" err="1">
                <a:solidFill>
                  <a:schemeClr val="bg1"/>
                </a:solidFill>
              </a:rPr>
              <a:t>.</a:t>
            </a:r>
            <a:r>
              <a:rPr lang="en-AU" sz="3200" dirty="0" err="1">
                <a:solidFill>
                  <a:schemeClr val="accent4"/>
                </a:solidFill>
              </a:rPr>
              <a:t>findAccount</a:t>
            </a:r>
            <a:r>
              <a:rPr lang="en-AU" sz="3200" dirty="0">
                <a:solidFill>
                  <a:schemeClr val="bg1"/>
                </a:solidFill>
              </a:rPr>
              <a:t>(</a:t>
            </a:r>
            <a:r>
              <a:rPr lang="en-AU" sz="3200" dirty="0" err="1">
                <a:solidFill>
                  <a:schemeClr val="accent1"/>
                </a:solidFill>
              </a:rPr>
              <a:t>accountID</a:t>
            </a:r>
            <a:r>
              <a:rPr lang="en-AU" sz="3200" dirty="0">
                <a:solidFill>
                  <a:schemeClr val="bg1"/>
                </a:solidFill>
              </a:rPr>
              <a:t>);</a:t>
            </a:r>
          </a:p>
          <a:p>
            <a:r>
              <a:rPr lang="en-AU" sz="3200" dirty="0">
                <a:solidFill>
                  <a:schemeClr val="bg1"/>
                </a:solidFill>
              </a:rPr>
              <a:t>       </a:t>
            </a:r>
            <a:r>
              <a:rPr lang="en-AU" sz="3200" dirty="0" err="1">
                <a:solidFill>
                  <a:schemeClr val="accent1"/>
                </a:solidFill>
              </a:rPr>
              <a:t>account</a:t>
            </a:r>
            <a:r>
              <a:rPr lang="en-AU" sz="3200" dirty="0" err="1">
                <a:solidFill>
                  <a:schemeClr val="bg1"/>
                </a:solidFill>
              </a:rPr>
              <a:t>.</a:t>
            </a:r>
            <a:r>
              <a:rPr lang="en-AU" sz="3200" dirty="0" err="1">
                <a:solidFill>
                  <a:schemeClr val="accent4"/>
                </a:solidFill>
              </a:rPr>
              <a:t>generateStatement</a:t>
            </a:r>
            <a:r>
              <a:rPr lang="en-AU" sz="3200" dirty="0">
                <a:solidFill>
                  <a:schemeClr val="bg1"/>
                </a:solidFill>
              </a:rPr>
              <a:t>();</a:t>
            </a:r>
          </a:p>
          <a:p>
            <a:r>
              <a:rPr lang="en-AU" sz="3200" dirty="0">
                <a:solidFill>
                  <a:schemeClr val="bg1"/>
                </a:solidFill>
              </a:rPr>
              <a:t>   }</a:t>
            </a:r>
          </a:p>
          <a:p>
            <a:r>
              <a:rPr lang="en-AU" sz="3200" dirty="0">
                <a:solidFill>
                  <a:schemeClr val="bg1"/>
                </a:solidFill>
              </a:rPr>
              <a:t>}  </a:t>
            </a:r>
          </a:p>
        </p:txBody>
      </p:sp>
      <p:sp>
        <p:nvSpPr>
          <p:cNvPr id="5"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IDOR</a:t>
            </a:r>
          </a:p>
        </p:txBody>
      </p:sp>
      <p:sp>
        <p:nvSpPr>
          <p:cNvPr id="6" name="Rectangle 5">
            <a:extLst>
              <a:ext uri="{FF2B5EF4-FFF2-40B4-BE49-F238E27FC236}">
                <a16:creationId xmlns:a16="http://schemas.microsoft.com/office/drawing/2014/main" id="{B6791BB7-7EE1-4234-B0FC-E36BA94929D5}"/>
              </a:ext>
            </a:extLst>
          </p:cNvPr>
          <p:cNvSpPr/>
          <p:nvPr/>
        </p:nvSpPr>
        <p:spPr>
          <a:xfrm>
            <a:off x="896471" y="3615613"/>
            <a:ext cx="9004499"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7" name="TextBox 6">
            <a:extLst>
              <a:ext uri="{FF2B5EF4-FFF2-40B4-BE49-F238E27FC236}">
                <a16:creationId xmlns:a16="http://schemas.microsoft.com/office/drawing/2014/main" id="{0BBE30BF-FE3D-4BB6-B20F-C78BACED7D50}"/>
              </a:ext>
            </a:extLst>
          </p:cNvPr>
          <p:cNvSpPr txBox="1"/>
          <p:nvPr/>
        </p:nvSpPr>
        <p:spPr>
          <a:xfrm>
            <a:off x="4613622" y="5234595"/>
            <a:ext cx="5389161" cy="95410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800" dirty="0" err="1"/>
              <a:t>accountID</a:t>
            </a:r>
            <a:r>
              <a:rPr lang="en-AU" sz="2800" dirty="0"/>
              <a:t> used as sole identifier with no checks for ownership</a:t>
            </a:r>
          </a:p>
        </p:txBody>
      </p:sp>
      <p:cxnSp>
        <p:nvCxnSpPr>
          <p:cNvPr id="8" name="Straight Arrow Connector 7">
            <a:extLst>
              <a:ext uri="{FF2B5EF4-FFF2-40B4-BE49-F238E27FC236}">
                <a16:creationId xmlns:a16="http://schemas.microsoft.com/office/drawing/2014/main" id="{D2B94238-0794-4E96-B192-A8EE41A4DBBE}"/>
              </a:ext>
            </a:extLst>
          </p:cNvPr>
          <p:cNvCxnSpPr>
            <a:cxnSpLocks/>
          </p:cNvCxnSpPr>
          <p:nvPr/>
        </p:nvCxnSpPr>
        <p:spPr>
          <a:xfrm flipV="1">
            <a:off x="7308203" y="4151037"/>
            <a:ext cx="0" cy="10835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001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4524315"/>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r>
              <a:rPr lang="en-AU" sz="3200" dirty="0">
                <a:solidFill>
                  <a:schemeClr val="accent5"/>
                </a:solidFill>
              </a:rPr>
              <a:t>function</a:t>
            </a:r>
            <a:r>
              <a:rPr lang="en-AU" sz="3200" dirty="0">
                <a:solidFill>
                  <a:schemeClr val="bg1"/>
                </a:solidFill>
              </a:rPr>
              <a:t> </a:t>
            </a:r>
            <a:r>
              <a:rPr lang="en-AU" sz="3200" dirty="0" err="1">
                <a:solidFill>
                  <a:schemeClr val="accent4"/>
                </a:solidFill>
              </a:rPr>
              <a:t>check_file</a:t>
            </a:r>
            <a:r>
              <a:rPr lang="en-AU" sz="3200" dirty="0">
                <a:solidFill>
                  <a:schemeClr val="bg1"/>
                </a:solidFill>
              </a:rPr>
              <a:t>(</a:t>
            </a:r>
            <a:r>
              <a:rPr lang="en-AU" sz="3200" dirty="0">
                <a:solidFill>
                  <a:schemeClr val="accent1"/>
                </a:solidFill>
              </a:rPr>
              <a:t>$</a:t>
            </a:r>
            <a:r>
              <a:rPr lang="en-AU" sz="3200" dirty="0" err="1">
                <a:solidFill>
                  <a:schemeClr val="accent1"/>
                </a:solidFill>
              </a:rPr>
              <a:t>fname</a:t>
            </a:r>
            <a:r>
              <a:rPr lang="en-AU" sz="3200" dirty="0">
                <a:solidFill>
                  <a:schemeClr val="bg1"/>
                </a:solidFill>
              </a:rPr>
              <a:t>) {</a:t>
            </a:r>
          </a:p>
          <a:p>
            <a:r>
              <a:rPr lang="en-AU" sz="3200" dirty="0">
                <a:solidFill>
                  <a:schemeClr val="bg1"/>
                </a:solidFill>
              </a:rPr>
              <a:t>    </a:t>
            </a:r>
            <a:r>
              <a:rPr lang="en-AU" sz="3200" dirty="0">
                <a:solidFill>
                  <a:srgbClr val="7030A0"/>
                </a:solidFill>
              </a:rPr>
              <a:t>if</a:t>
            </a:r>
            <a:r>
              <a:rPr lang="en-AU" sz="3200" dirty="0">
                <a:solidFill>
                  <a:schemeClr val="bg1"/>
                </a:solidFill>
              </a:rPr>
              <a:t> (</a:t>
            </a:r>
            <a:r>
              <a:rPr lang="en-AU" sz="3200" dirty="0" err="1">
                <a:solidFill>
                  <a:schemeClr val="accent4"/>
                </a:solidFill>
              </a:rPr>
              <a:t>file_exists</a:t>
            </a:r>
            <a:r>
              <a:rPr lang="en-AU" sz="3200" dirty="0">
                <a:solidFill>
                  <a:schemeClr val="bg1"/>
                </a:solidFill>
              </a:rPr>
              <a:t>(</a:t>
            </a:r>
            <a:r>
              <a:rPr lang="en-AU" sz="3200" dirty="0">
                <a:solidFill>
                  <a:schemeClr val="accent1"/>
                </a:solidFill>
              </a:rPr>
              <a:t>$</a:t>
            </a:r>
            <a:r>
              <a:rPr lang="en-AU" sz="3200" dirty="0" err="1">
                <a:solidFill>
                  <a:schemeClr val="accent1"/>
                </a:solidFill>
              </a:rPr>
              <a:t>fname</a:t>
            </a:r>
            <a:r>
              <a:rPr lang="en-AU" sz="3200" dirty="0">
                <a:solidFill>
                  <a:schemeClr val="bg1"/>
                </a:solidFill>
              </a:rPr>
              <a:t>) {</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5"/>
                </a:solidFill>
              </a:rPr>
              <a:t>true</a:t>
            </a:r>
            <a:r>
              <a:rPr lang="en-AU" sz="3200" dirty="0">
                <a:solidFill>
                  <a:schemeClr val="bg1"/>
                </a:solidFill>
              </a:rPr>
              <a:t>;</a:t>
            </a:r>
          </a:p>
          <a:p>
            <a:r>
              <a:rPr lang="en-AU" sz="3200" dirty="0">
                <a:solidFill>
                  <a:schemeClr val="bg1"/>
                </a:solidFill>
              </a:rPr>
              <a:t>    } </a:t>
            </a:r>
            <a:r>
              <a:rPr lang="en-AU" sz="3200" dirty="0">
                <a:solidFill>
                  <a:srgbClr val="7030A0"/>
                </a:solidFill>
              </a:rPr>
              <a:t>else</a:t>
            </a:r>
            <a:r>
              <a:rPr lang="en-AU" sz="3200" dirty="0">
                <a:solidFill>
                  <a:schemeClr val="bg1"/>
                </a:solidFill>
              </a:rPr>
              <a:t> {</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5"/>
                </a:solidFill>
              </a:rPr>
              <a:t>false</a:t>
            </a:r>
            <a:r>
              <a:rPr lang="en-AU" sz="3200" dirty="0">
                <a:solidFill>
                  <a:schemeClr val="bg1"/>
                </a:solidFill>
              </a:rPr>
              <a:t>;</a:t>
            </a:r>
          </a:p>
          <a:p>
            <a:r>
              <a:rPr lang="en-AU" sz="3200" dirty="0">
                <a:solidFill>
                  <a:schemeClr val="bg1"/>
                </a:solidFill>
              </a:rPr>
              <a:t>    }</a:t>
            </a:r>
          </a:p>
          <a:p>
            <a:r>
              <a:rPr lang="en-AU" sz="3200" dirty="0">
                <a:solidFill>
                  <a:schemeClr val="bg1"/>
                </a:solidFill>
              </a:rPr>
              <a:t>}</a:t>
            </a:r>
          </a:p>
          <a:p>
            <a:r>
              <a:rPr lang="en-AU" sz="3200" dirty="0">
                <a:solidFill>
                  <a:schemeClr val="bg1"/>
                </a:solidFill>
              </a:rPr>
              <a:t>?&gt;</a:t>
            </a: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190311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4524315"/>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r>
              <a:rPr lang="en-AU" sz="3200" dirty="0">
                <a:solidFill>
                  <a:schemeClr val="accent5"/>
                </a:solidFill>
              </a:rPr>
              <a:t>function</a:t>
            </a:r>
            <a:r>
              <a:rPr lang="en-AU" sz="3200" dirty="0">
                <a:solidFill>
                  <a:schemeClr val="bg1"/>
                </a:solidFill>
              </a:rPr>
              <a:t> </a:t>
            </a:r>
            <a:r>
              <a:rPr lang="en-AU" sz="3200" dirty="0" err="1">
                <a:solidFill>
                  <a:schemeClr val="accent4"/>
                </a:solidFill>
              </a:rPr>
              <a:t>check_file</a:t>
            </a:r>
            <a:r>
              <a:rPr lang="en-AU" sz="3200" dirty="0">
                <a:solidFill>
                  <a:schemeClr val="bg1"/>
                </a:solidFill>
              </a:rPr>
              <a:t>(</a:t>
            </a:r>
            <a:r>
              <a:rPr lang="en-AU" sz="3200" dirty="0">
                <a:solidFill>
                  <a:schemeClr val="accent1"/>
                </a:solidFill>
              </a:rPr>
              <a:t>$</a:t>
            </a:r>
            <a:r>
              <a:rPr lang="en-AU" sz="3200" dirty="0" err="1">
                <a:solidFill>
                  <a:schemeClr val="accent1"/>
                </a:solidFill>
              </a:rPr>
              <a:t>fname</a:t>
            </a:r>
            <a:r>
              <a:rPr lang="en-AU" sz="3200" dirty="0">
                <a:solidFill>
                  <a:schemeClr val="bg1"/>
                </a:solidFill>
              </a:rPr>
              <a:t>) {</a:t>
            </a:r>
          </a:p>
          <a:p>
            <a:r>
              <a:rPr lang="en-AU" sz="3200" dirty="0">
                <a:solidFill>
                  <a:schemeClr val="bg1"/>
                </a:solidFill>
              </a:rPr>
              <a:t>    </a:t>
            </a:r>
            <a:r>
              <a:rPr lang="en-AU" sz="3200" dirty="0">
                <a:solidFill>
                  <a:srgbClr val="7030A0"/>
                </a:solidFill>
              </a:rPr>
              <a:t>if</a:t>
            </a:r>
            <a:r>
              <a:rPr lang="en-AU" sz="3200" dirty="0">
                <a:solidFill>
                  <a:schemeClr val="bg1"/>
                </a:solidFill>
              </a:rPr>
              <a:t> (</a:t>
            </a:r>
            <a:r>
              <a:rPr lang="en-AU" sz="3200" dirty="0" err="1">
                <a:solidFill>
                  <a:schemeClr val="accent4"/>
                </a:solidFill>
              </a:rPr>
              <a:t>file_exists</a:t>
            </a:r>
            <a:r>
              <a:rPr lang="en-AU" sz="3200" dirty="0">
                <a:solidFill>
                  <a:schemeClr val="bg1"/>
                </a:solidFill>
              </a:rPr>
              <a:t>(</a:t>
            </a:r>
            <a:r>
              <a:rPr lang="en-AU" sz="3200" dirty="0">
                <a:solidFill>
                  <a:schemeClr val="accent1"/>
                </a:solidFill>
              </a:rPr>
              <a:t>$</a:t>
            </a:r>
            <a:r>
              <a:rPr lang="en-AU" sz="3200" dirty="0" err="1">
                <a:solidFill>
                  <a:schemeClr val="accent1"/>
                </a:solidFill>
              </a:rPr>
              <a:t>fname</a:t>
            </a:r>
            <a:r>
              <a:rPr lang="en-AU" sz="3200" dirty="0">
                <a:solidFill>
                  <a:schemeClr val="bg1"/>
                </a:solidFill>
              </a:rPr>
              <a:t>) {</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5"/>
                </a:solidFill>
              </a:rPr>
              <a:t>true</a:t>
            </a:r>
            <a:r>
              <a:rPr lang="en-AU" sz="3200" dirty="0">
                <a:solidFill>
                  <a:schemeClr val="bg1"/>
                </a:solidFill>
              </a:rPr>
              <a:t>;</a:t>
            </a:r>
          </a:p>
          <a:p>
            <a:r>
              <a:rPr lang="en-AU" sz="3200" dirty="0">
                <a:solidFill>
                  <a:schemeClr val="bg1"/>
                </a:solidFill>
              </a:rPr>
              <a:t>    } </a:t>
            </a:r>
            <a:r>
              <a:rPr lang="en-AU" sz="3200" dirty="0">
                <a:solidFill>
                  <a:srgbClr val="7030A0"/>
                </a:solidFill>
              </a:rPr>
              <a:t>else</a:t>
            </a:r>
            <a:r>
              <a:rPr lang="en-AU" sz="3200" dirty="0">
                <a:solidFill>
                  <a:schemeClr val="bg1"/>
                </a:solidFill>
              </a:rPr>
              <a:t> {</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5"/>
                </a:solidFill>
              </a:rPr>
              <a:t>false</a:t>
            </a:r>
            <a:r>
              <a:rPr lang="en-AU" sz="3200" dirty="0">
                <a:solidFill>
                  <a:schemeClr val="bg1"/>
                </a:solidFill>
              </a:rPr>
              <a:t>;</a:t>
            </a:r>
          </a:p>
          <a:p>
            <a:r>
              <a:rPr lang="en-AU" sz="3200" dirty="0">
                <a:solidFill>
                  <a:schemeClr val="bg1"/>
                </a:solidFill>
              </a:rPr>
              <a:t>    }</a:t>
            </a:r>
          </a:p>
          <a:p>
            <a:r>
              <a:rPr lang="en-AU" sz="3200" dirty="0">
                <a:solidFill>
                  <a:schemeClr val="bg1"/>
                </a:solidFill>
              </a:rPr>
              <a:t>}</a:t>
            </a:r>
          </a:p>
          <a:p>
            <a:r>
              <a:rPr lang="en-AU" sz="3200" dirty="0">
                <a:solidFill>
                  <a:schemeClr val="bg1"/>
                </a:solidFill>
              </a:rPr>
              <a:t>?&gt;</a:t>
            </a:r>
          </a:p>
        </p:txBody>
      </p:sp>
      <p:sp>
        <p:nvSpPr>
          <p:cNvPr id="3" name="Title 1"/>
          <p:cNvSpPr txBox="1">
            <a:spLocks/>
          </p:cNvSpPr>
          <p:nvPr/>
        </p:nvSpPr>
        <p:spPr>
          <a:xfrm>
            <a:off x="5289176" y="417893"/>
            <a:ext cx="6025000"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Insecure stream handling</a:t>
            </a:r>
          </a:p>
        </p:txBody>
      </p:sp>
      <p:sp>
        <p:nvSpPr>
          <p:cNvPr id="5" name="Rectangle 4">
            <a:extLst>
              <a:ext uri="{FF2B5EF4-FFF2-40B4-BE49-F238E27FC236}">
                <a16:creationId xmlns:a16="http://schemas.microsoft.com/office/drawing/2014/main" id="{07BBEB0B-210F-483C-8DA5-F390C6EA32BE}"/>
              </a:ext>
            </a:extLst>
          </p:cNvPr>
          <p:cNvSpPr/>
          <p:nvPr/>
        </p:nvSpPr>
        <p:spPr>
          <a:xfrm>
            <a:off x="537882" y="1193081"/>
            <a:ext cx="401977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23AC7F99-B042-4302-B598-2EAD67049C8F}"/>
              </a:ext>
            </a:extLst>
          </p:cNvPr>
          <p:cNvSpPr txBox="1"/>
          <p:nvPr/>
        </p:nvSpPr>
        <p:spPr>
          <a:xfrm>
            <a:off x="7136780" y="1461297"/>
            <a:ext cx="4933302" cy="34163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PHP supports stream wrappers that can be used for a multitude of things, such as RCE via:</a:t>
            </a:r>
          </a:p>
          <a:p>
            <a:endParaRPr lang="en-AU" sz="2400" dirty="0"/>
          </a:p>
          <a:p>
            <a:r>
              <a:rPr lang="en-AU" sz="2400" dirty="0"/>
              <a:t>expect://nc -e /bin/</a:t>
            </a:r>
            <a:r>
              <a:rPr lang="en-AU" sz="2400" dirty="0" err="1"/>
              <a:t>sh</a:t>
            </a:r>
            <a:r>
              <a:rPr lang="en-AU" sz="2400" dirty="0"/>
              <a:t> –</a:t>
            </a:r>
            <a:r>
              <a:rPr lang="en-AU" sz="2400" dirty="0" err="1"/>
              <a:t>lp</a:t>
            </a:r>
            <a:r>
              <a:rPr lang="en-AU" sz="2400" dirty="0"/>
              <a:t> 4444</a:t>
            </a:r>
          </a:p>
          <a:p>
            <a:endParaRPr lang="en-AU" sz="2400" dirty="0"/>
          </a:p>
          <a:p>
            <a:r>
              <a:rPr lang="en-AU" sz="2400" dirty="0"/>
              <a:t>Or</a:t>
            </a:r>
          </a:p>
          <a:p>
            <a:endParaRPr lang="en-AU" sz="2400" dirty="0"/>
          </a:p>
          <a:p>
            <a:r>
              <a:rPr lang="en-AU" sz="2400" dirty="0"/>
              <a:t>phar://tmp/uploaded.file.txt</a:t>
            </a:r>
          </a:p>
        </p:txBody>
      </p:sp>
      <p:cxnSp>
        <p:nvCxnSpPr>
          <p:cNvPr id="7" name="Straight Arrow Connector 6">
            <a:extLst>
              <a:ext uri="{FF2B5EF4-FFF2-40B4-BE49-F238E27FC236}">
                <a16:creationId xmlns:a16="http://schemas.microsoft.com/office/drawing/2014/main" id="{38C7CD24-FF9E-42A9-AB0C-7875DE529284}"/>
              </a:ext>
            </a:extLst>
          </p:cNvPr>
          <p:cNvCxnSpPr>
            <a:cxnSpLocks/>
            <a:endCxn id="5" idx="3"/>
          </p:cNvCxnSpPr>
          <p:nvPr/>
        </p:nvCxnSpPr>
        <p:spPr>
          <a:xfrm flipH="1" flipV="1">
            <a:off x="4557656" y="1460793"/>
            <a:ext cx="2579124" cy="2001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295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6001643"/>
          </a:xfrm>
          <a:prstGeom prst="rect">
            <a:avLst/>
          </a:prstGeom>
          <a:noFill/>
        </p:spPr>
        <p:txBody>
          <a:bodyPr wrap="square" rtlCol="0">
            <a:spAutoFit/>
          </a:bodyPr>
          <a:lstStyle/>
          <a:p>
            <a:r>
              <a:rPr lang="en-AU" sz="3200" dirty="0">
                <a:solidFill>
                  <a:srgbClr val="7030A0"/>
                </a:solidFill>
              </a:rPr>
              <a:t>try</a:t>
            </a:r>
            <a:r>
              <a:rPr lang="en-AU" sz="3200" dirty="0">
                <a:solidFill>
                  <a:schemeClr val="bg1"/>
                </a:solidFill>
              </a:rPr>
              <a:t> {</a:t>
            </a:r>
          </a:p>
          <a:p>
            <a:r>
              <a:rPr lang="en-AU" sz="3200" dirty="0">
                <a:solidFill>
                  <a:schemeClr val="bg1"/>
                </a:solidFill>
              </a:rPr>
              <a:t>    </a:t>
            </a:r>
            <a:r>
              <a:rPr lang="en-AU" sz="3200" dirty="0" err="1">
                <a:solidFill>
                  <a:schemeClr val="accent6"/>
                </a:solidFill>
              </a:rPr>
              <a:t>FileInputStream</a:t>
            </a:r>
            <a:r>
              <a:rPr lang="en-AU" sz="3200" dirty="0">
                <a:solidFill>
                  <a:schemeClr val="bg1"/>
                </a:solidFill>
              </a:rPr>
              <a:t> </a:t>
            </a:r>
            <a:r>
              <a:rPr lang="en-AU" sz="3200" dirty="0">
                <a:solidFill>
                  <a:schemeClr val="accent1"/>
                </a:solidFill>
              </a:rPr>
              <a:t>file</a:t>
            </a:r>
            <a:r>
              <a:rPr lang="en-AU" sz="3200" dirty="0">
                <a:solidFill>
                  <a:schemeClr val="bg1"/>
                </a:solidFill>
              </a:rPr>
              <a:t>  = </a:t>
            </a:r>
            <a:r>
              <a:rPr lang="en-AU" sz="3200" dirty="0">
                <a:solidFill>
                  <a:srgbClr val="7030A0"/>
                </a:solidFill>
              </a:rPr>
              <a:t>new</a:t>
            </a:r>
            <a:r>
              <a:rPr lang="en-AU" sz="3200" dirty="0">
                <a:solidFill>
                  <a:schemeClr val="bg1"/>
                </a:solidFill>
              </a:rPr>
              <a:t> </a:t>
            </a:r>
            <a:r>
              <a:rPr lang="en-AU" sz="3200" dirty="0" err="1">
                <a:solidFill>
                  <a:schemeClr val="accent4"/>
                </a:solidFill>
              </a:rPr>
              <a:t>FileInputStream</a:t>
            </a:r>
            <a:r>
              <a:rPr lang="en-AU" sz="3200" dirty="0">
                <a:solidFill>
                  <a:schemeClr val="bg1"/>
                </a:solidFill>
              </a:rPr>
              <a:t>(filename);</a:t>
            </a:r>
          </a:p>
          <a:p>
            <a:r>
              <a:rPr lang="en-AU" sz="3200" dirty="0">
                <a:solidFill>
                  <a:schemeClr val="bg1"/>
                </a:solidFill>
              </a:rPr>
              <a:t>    </a:t>
            </a:r>
            <a:r>
              <a:rPr lang="en-AU" sz="3200" dirty="0" err="1">
                <a:solidFill>
                  <a:schemeClr val="accent6"/>
                </a:solidFill>
              </a:rPr>
              <a:t>ObjectInputStream</a:t>
            </a:r>
            <a:r>
              <a:rPr lang="en-AU" sz="3200" dirty="0">
                <a:solidFill>
                  <a:schemeClr val="bg1"/>
                </a:solidFill>
              </a:rPr>
              <a:t> </a:t>
            </a:r>
            <a:r>
              <a:rPr lang="en-AU" sz="3200" dirty="0">
                <a:solidFill>
                  <a:schemeClr val="accent1"/>
                </a:solidFill>
              </a:rPr>
              <a:t>out</a:t>
            </a:r>
            <a:r>
              <a:rPr lang="en-AU" sz="3200" dirty="0">
                <a:solidFill>
                  <a:schemeClr val="bg1"/>
                </a:solidFill>
              </a:rPr>
              <a:t> = </a:t>
            </a:r>
            <a:r>
              <a:rPr lang="en-AU" sz="3200" dirty="0">
                <a:solidFill>
                  <a:srgbClr val="7030A0"/>
                </a:solidFill>
              </a:rPr>
              <a:t>new</a:t>
            </a:r>
            <a:r>
              <a:rPr lang="en-AU" sz="3200" dirty="0">
                <a:solidFill>
                  <a:schemeClr val="bg1"/>
                </a:solidFill>
              </a:rPr>
              <a:t> </a:t>
            </a:r>
            <a:r>
              <a:rPr lang="en-AU" sz="3200" dirty="0" err="1">
                <a:solidFill>
                  <a:schemeClr val="accent4"/>
                </a:solidFill>
              </a:rPr>
              <a:t>ObjectInputStream</a:t>
            </a:r>
            <a:r>
              <a:rPr lang="en-AU" sz="3200" dirty="0">
                <a:solidFill>
                  <a:schemeClr val="bg1"/>
                </a:solidFill>
              </a:rPr>
              <a:t>(file);</a:t>
            </a:r>
          </a:p>
          <a:p>
            <a:endParaRPr lang="en-AU" sz="3200" dirty="0">
              <a:solidFill>
                <a:schemeClr val="bg1"/>
              </a:solidFill>
            </a:endParaRPr>
          </a:p>
          <a:p>
            <a:r>
              <a:rPr lang="en-AU" sz="3200" dirty="0">
                <a:solidFill>
                  <a:schemeClr val="bg1"/>
                </a:solidFill>
              </a:rPr>
              <a:t>    name = (String)</a:t>
            </a:r>
            <a:r>
              <a:rPr lang="en-AU" sz="3200" dirty="0" err="1">
                <a:solidFill>
                  <a:schemeClr val="accent1"/>
                </a:solidFill>
              </a:rPr>
              <a:t>out</a:t>
            </a:r>
            <a:r>
              <a:rPr lang="en-AU" sz="3200" dirty="0" err="1">
                <a:solidFill>
                  <a:schemeClr val="bg1"/>
                </a:solidFill>
              </a:rPr>
              <a:t>.</a:t>
            </a:r>
            <a:r>
              <a:rPr lang="en-AU" sz="3200" dirty="0" err="1">
                <a:solidFill>
                  <a:schemeClr val="accent4"/>
                </a:solidFill>
              </a:rPr>
              <a:t>readObject</a:t>
            </a:r>
            <a:r>
              <a:rPr lang="en-AU" sz="3200" dirty="0">
                <a:solidFill>
                  <a:schemeClr val="bg1"/>
                </a:solidFill>
              </a:rPr>
              <a:t>();</a:t>
            </a:r>
          </a:p>
          <a:p>
            <a:r>
              <a:rPr lang="en-AU" sz="3200" dirty="0">
                <a:solidFill>
                  <a:schemeClr val="bg1"/>
                </a:solidFill>
              </a:rPr>
              <a:t>    </a:t>
            </a:r>
            <a:r>
              <a:rPr lang="en-AU" sz="3200" dirty="0" err="1">
                <a:solidFill>
                  <a:schemeClr val="accent1"/>
                </a:solidFill>
              </a:rPr>
              <a:t>System</a:t>
            </a:r>
            <a:r>
              <a:rPr lang="en-AU" sz="3200" dirty="0" err="1">
                <a:solidFill>
                  <a:schemeClr val="bg1"/>
                </a:solidFill>
              </a:rPr>
              <a:t>.</a:t>
            </a:r>
            <a:r>
              <a:rPr lang="en-AU" sz="3200" dirty="0" err="1">
                <a:solidFill>
                  <a:schemeClr val="accent1"/>
                </a:solidFill>
              </a:rPr>
              <a:t>out</a:t>
            </a:r>
            <a:r>
              <a:rPr lang="en-AU" sz="3200" dirty="0" err="1">
                <a:solidFill>
                  <a:schemeClr val="bg1"/>
                </a:solidFill>
              </a:rPr>
              <a:t>.</a:t>
            </a:r>
            <a:r>
              <a:rPr lang="en-AU" sz="3200" dirty="0" err="1">
                <a:solidFill>
                  <a:schemeClr val="accent4"/>
                </a:solidFill>
              </a:rPr>
              <a:t>println</a:t>
            </a:r>
            <a:r>
              <a:rPr lang="en-AU" sz="3200" dirty="0">
                <a:solidFill>
                  <a:schemeClr val="bg1"/>
                </a:solidFill>
              </a:rPr>
              <a:t>(name);</a:t>
            </a:r>
          </a:p>
          <a:p>
            <a:endParaRPr lang="en-AU" sz="3200" dirty="0">
              <a:solidFill>
                <a:schemeClr val="bg1"/>
              </a:solidFill>
            </a:endParaRPr>
          </a:p>
          <a:p>
            <a:r>
              <a:rPr lang="en-AU" sz="3200" dirty="0">
                <a:solidFill>
                  <a:schemeClr val="bg1"/>
                </a:solidFill>
              </a:rPr>
              <a:t>    </a:t>
            </a:r>
            <a:r>
              <a:rPr lang="en-AU" sz="3200" dirty="0" err="1">
                <a:solidFill>
                  <a:schemeClr val="accent1"/>
                </a:solidFill>
              </a:rPr>
              <a:t>out</a:t>
            </a:r>
            <a:r>
              <a:rPr lang="en-AU" sz="3200" dirty="0" err="1">
                <a:solidFill>
                  <a:schemeClr val="bg1"/>
                </a:solidFill>
              </a:rPr>
              <a:t>.</a:t>
            </a:r>
            <a:r>
              <a:rPr lang="en-AU" sz="3200" dirty="0" err="1">
                <a:solidFill>
                  <a:schemeClr val="accent4"/>
                </a:solidFill>
              </a:rPr>
              <a:t>close</a:t>
            </a:r>
            <a:r>
              <a:rPr lang="en-AU" sz="3200" dirty="0">
                <a:solidFill>
                  <a:schemeClr val="bg1"/>
                </a:solidFill>
              </a:rPr>
              <a:t>();</a:t>
            </a:r>
          </a:p>
          <a:p>
            <a:r>
              <a:rPr lang="en-AU" sz="3200" dirty="0">
                <a:solidFill>
                  <a:schemeClr val="bg1"/>
                </a:solidFill>
              </a:rPr>
              <a:t>    </a:t>
            </a:r>
            <a:r>
              <a:rPr lang="en-AU" sz="3200" dirty="0" err="1">
                <a:solidFill>
                  <a:schemeClr val="accent1"/>
                </a:solidFill>
              </a:rPr>
              <a:t>file</a:t>
            </a:r>
            <a:r>
              <a:rPr lang="en-AU" sz="3200" dirty="0" err="1">
                <a:solidFill>
                  <a:schemeClr val="bg1"/>
                </a:solidFill>
              </a:rPr>
              <a:t>.</a:t>
            </a:r>
            <a:r>
              <a:rPr lang="en-AU" sz="3200" dirty="0" err="1">
                <a:solidFill>
                  <a:schemeClr val="accent4"/>
                </a:solidFill>
              </a:rPr>
              <a:t>close</a:t>
            </a:r>
            <a:r>
              <a:rPr lang="en-AU" sz="3200" dirty="0">
                <a:solidFill>
                  <a:schemeClr val="bg1"/>
                </a:solidFill>
              </a:rPr>
              <a:t>();</a:t>
            </a:r>
          </a:p>
          <a:p>
            <a:r>
              <a:rPr lang="en-AU" sz="3200" dirty="0">
                <a:solidFill>
                  <a:schemeClr val="bg1"/>
                </a:solidFill>
              </a:rPr>
              <a:t>} </a:t>
            </a:r>
            <a:r>
              <a:rPr lang="en-AU" sz="3200" dirty="0">
                <a:solidFill>
                  <a:srgbClr val="7030A0"/>
                </a:solidFill>
              </a:rPr>
              <a:t>catch</a:t>
            </a:r>
            <a:r>
              <a:rPr lang="en-AU" sz="3200" dirty="0">
                <a:solidFill>
                  <a:schemeClr val="bg1"/>
                </a:solidFill>
              </a:rPr>
              <a:t>(</a:t>
            </a:r>
            <a:r>
              <a:rPr lang="en-AU" sz="3200" dirty="0">
                <a:solidFill>
                  <a:schemeClr val="accent6"/>
                </a:solidFill>
              </a:rPr>
              <a:t>Exception</a:t>
            </a:r>
            <a:r>
              <a:rPr lang="en-AU" sz="3200" dirty="0">
                <a:solidFill>
                  <a:schemeClr val="bg1"/>
                </a:solidFill>
              </a:rPr>
              <a:t> </a:t>
            </a:r>
            <a:r>
              <a:rPr lang="en-AU" sz="3200" dirty="0">
                <a:solidFill>
                  <a:schemeClr val="accent1"/>
                </a:solidFill>
              </a:rPr>
              <a:t>e</a:t>
            </a:r>
            <a:r>
              <a:rPr lang="en-AU" sz="3200" dirty="0">
                <a:solidFill>
                  <a:schemeClr val="bg1"/>
                </a:solidFill>
              </a:rPr>
              <a:t>) {</a:t>
            </a:r>
          </a:p>
          <a:p>
            <a:r>
              <a:rPr lang="en-AU" sz="3200" dirty="0">
                <a:solidFill>
                  <a:schemeClr val="bg1"/>
                </a:solidFill>
              </a:rPr>
              <a:t>    </a:t>
            </a:r>
            <a:r>
              <a:rPr lang="en-AU" sz="3200" dirty="0" err="1">
                <a:solidFill>
                  <a:schemeClr val="accent1"/>
                </a:solidFill>
              </a:rPr>
              <a:t>System</a:t>
            </a:r>
            <a:r>
              <a:rPr lang="en-AU" sz="3200" dirty="0" err="1">
                <a:solidFill>
                  <a:schemeClr val="bg1"/>
                </a:solidFill>
              </a:rPr>
              <a:t>.</a:t>
            </a:r>
            <a:r>
              <a:rPr lang="en-AU" sz="3200" dirty="0" err="1">
                <a:solidFill>
                  <a:schemeClr val="accent1"/>
                </a:solidFill>
              </a:rPr>
              <a:t>out</a:t>
            </a:r>
            <a:r>
              <a:rPr lang="en-AU" sz="3200" dirty="0" err="1">
                <a:solidFill>
                  <a:schemeClr val="bg1"/>
                </a:solidFill>
              </a:rPr>
              <a:t>.</a:t>
            </a:r>
            <a:r>
              <a:rPr lang="en-AU" sz="3200" dirty="0" err="1">
                <a:solidFill>
                  <a:schemeClr val="accent4"/>
                </a:solidFill>
              </a:rPr>
              <a:t>println</a:t>
            </a:r>
            <a:r>
              <a:rPr lang="en-AU" sz="3200" dirty="0">
                <a:solidFill>
                  <a:schemeClr val="bg1"/>
                </a:solidFill>
              </a:rPr>
              <a:t>(</a:t>
            </a:r>
            <a:r>
              <a:rPr lang="en-AU" sz="3200" dirty="0">
                <a:solidFill>
                  <a:schemeClr val="accent2"/>
                </a:solidFill>
              </a:rPr>
              <a:t>"Exception: "</a:t>
            </a:r>
            <a:r>
              <a:rPr lang="en-AU" sz="3200" dirty="0">
                <a:solidFill>
                  <a:schemeClr val="bg1"/>
                </a:solidFill>
              </a:rPr>
              <a:t> + </a:t>
            </a:r>
            <a:r>
              <a:rPr lang="en-AU" sz="3200" dirty="0" err="1">
                <a:solidFill>
                  <a:schemeClr val="accent1"/>
                </a:solidFill>
              </a:rPr>
              <a:t>e</a:t>
            </a:r>
            <a:r>
              <a:rPr lang="en-AU" sz="3200" dirty="0" err="1">
                <a:solidFill>
                  <a:schemeClr val="bg1"/>
                </a:solidFill>
              </a:rPr>
              <a:t>.</a:t>
            </a:r>
            <a:r>
              <a:rPr lang="en-AU" sz="3200" dirty="0" err="1">
                <a:solidFill>
                  <a:schemeClr val="accent4"/>
                </a:solidFill>
              </a:rPr>
              <a:t>toString</a:t>
            </a:r>
            <a:r>
              <a:rPr lang="en-AU" sz="3200" dirty="0">
                <a:solidFill>
                  <a:schemeClr val="bg1"/>
                </a:solidFill>
              </a:rPr>
              <a:t>());</a:t>
            </a:r>
          </a:p>
          <a:p>
            <a:r>
              <a:rPr lang="en-AU" sz="3200" dirty="0">
                <a:solidFill>
                  <a:schemeClr val="bg1"/>
                </a:solidFill>
              </a:rPr>
              <a:t>}</a:t>
            </a:r>
          </a:p>
        </p:txBody>
      </p:sp>
      <p:sp>
        <p:nvSpPr>
          <p:cNvPr id="5" name="Title 1"/>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JAVA</a:t>
            </a:r>
          </a:p>
        </p:txBody>
      </p:sp>
    </p:spTree>
    <p:extLst>
      <p:ext uri="{BB962C8B-B14F-4D97-AF65-F5344CB8AC3E}">
        <p14:creationId xmlns:p14="http://schemas.microsoft.com/office/powerpoint/2010/main" val="32809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6001643"/>
          </a:xfrm>
          <a:prstGeom prst="rect">
            <a:avLst/>
          </a:prstGeom>
          <a:noFill/>
        </p:spPr>
        <p:txBody>
          <a:bodyPr wrap="square" rtlCol="0">
            <a:spAutoFit/>
          </a:bodyPr>
          <a:lstStyle/>
          <a:p>
            <a:r>
              <a:rPr lang="en-AU" sz="3200" dirty="0">
                <a:solidFill>
                  <a:srgbClr val="7030A0"/>
                </a:solidFill>
              </a:rPr>
              <a:t>try</a:t>
            </a:r>
            <a:r>
              <a:rPr lang="en-AU" sz="3200" dirty="0">
                <a:solidFill>
                  <a:schemeClr val="bg1"/>
                </a:solidFill>
              </a:rPr>
              <a:t> {</a:t>
            </a:r>
          </a:p>
          <a:p>
            <a:r>
              <a:rPr lang="en-AU" sz="3200" dirty="0">
                <a:solidFill>
                  <a:schemeClr val="bg1"/>
                </a:solidFill>
              </a:rPr>
              <a:t>    </a:t>
            </a:r>
            <a:r>
              <a:rPr lang="en-AU" sz="3200" dirty="0" err="1">
                <a:solidFill>
                  <a:schemeClr val="accent6"/>
                </a:solidFill>
              </a:rPr>
              <a:t>FileInputStream</a:t>
            </a:r>
            <a:r>
              <a:rPr lang="en-AU" sz="3200" dirty="0">
                <a:solidFill>
                  <a:schemeClr val="bg1"/>
                </a:solidFill>
              </a:rPr>
              <a:t> </a:t>
            </a:r>
            <a:r>
              <a:rPr lang="en-AU" sz="3200" dirty="0">
                <a:solidFill>
                  <a:schemeClr val="accent1"/>
                </a:solidFill>
              </a:rPr>
              <a:t>file</a:t>
            </a:r>
            <a:r>
              <a:rPr lang="en-AU" sz="3200" dirty="0">
                <a:solidFill>
                  <a:schemeClr val="bg1"/>
                </a:solidFill>
              </a:rPr>
              <a:t>  = </a:t>
            </a:r>
            <a:r>
              <a:rPr lang="en-AU" sz="3200" dirty="0">
                <a:solidFill>
                  <a:srgbClr val="7030A0"/>
                </a:solidFill>
              </a:rPr>
              <a:t>new</a:t>
            </a:r>
            <a:r>
              <a:rPr lang="en-AU" sz="3200" dirty="0">
                <a:solidFill>
                  <a:schemeClr val="bg1"/>
                </a:solidFill>
              </a:rPr>
              <a:t> </a:t>
            </a:r>
            <a:r>
              <a:rPr lang="en-AU" sz="3200" dirty="0" err="1">
                <a:solidFill>
                  <a:schemeClr val="accent4"/>
                </a:solidFill>
              </a:rPr>
              <a:t>FileInputStream</a:t>
            </a:r>
            <a:r>
              <a:rPr lang="en-AU" sz="3200" dirty="0">
                <a:solidFill>
                  <a:schemeClr val="bg1"/>
                </a:solidFill>
              </a:rPr>
              <a:t>(filename);</a:t>
            </a:r>
          </a:p>
          <a:p>
            <a:r>
              <a:rPr lang="en-AU" sz="3200" dirty="0">
                <a:solidFill>
                  <a:schemeClr val="bg1"/>
                </a:solidFill>
              </a:rPr>
              <a:t>    </a:t>
            </a:r>
            <a:r>
              <a:rPr lang="en-AU" sz="3200" dirty="0" err="1">
                <a:solidFill>
                  <a:schemeClr val="accent6"/>
                </a:solidFill>
              </a:rPr>
              <a:t>ObjectInputStream</a:t>
            </a:r>
            <a:r>
              <a:rPr lang="en-AU" sz="3200" dirty="0">
                <a:solidFill>
                  <a:schemeClr val="bg1"/>
                </a:solidFill>
              </a:rPr>
              <a:t> </a:t>
            </a:r>
            <a:r>
              <a:rPr lang="en-AU" sz="3200" dirty="0">
                <a:solidFill>
                  <a:schemeClr val="accent1"/>
                </a:solidFill>
              </a:rPr>
              <a:t>out</a:t>
            </a:r>
            <a:r>
              <a:rPr lang="en-AU" sz="3200" dirty="0">
                <a:solidFill>
                  <a:schemeClr val="bg1"/>
                </a:solidFill>
              </a:rPr>
              <a:t> = </a:t>
            </a:r>
            <a:r>
              <a:rPr lang="en-AU" sz="3200" dirty="0">
                <a:solidFill>
                  <a:srgbClr val="7030A0"/>
                </a:solidFill>
              </a:rPr>
              <a:t>new</a:t>
            </a:r>
            <a:r>
              <a:rPr lang="en-AU" sz="3200" dirty="0">
                <a:solidFill>
                  <a:schemeClr val="bg1"/>
                </a:solidFill>
              </a:rPr>
              <a:t> </a:t>
            </a:r>
            <a:r>
              <a:rPr lang="en-AU" sz="3200" dirty="0" err="1">
                <a:solidFill>
                  <a:schemeClr val="accent4"/>
                </a:solidFill>
              </a:rPr>
              <a:t>ObjectInputStream</a:t>
            </a:r>
            <a:r>
              <a:rPr lang="en-AU" sz="3200" dirty="0">
                <a:solidFill>
                  <a:schemeClr val="bg1"/>
                </a:solidFill>
              </a:rPr>
              <a:t>(file);</a:t>
            </a:r>
          </a:p>
          <a:p>
            <a:endParaRPr lang="en-AU" sz="3200" dirty="0">
              <a:solidFill>
                <a:schemeClr val="bg1"/>
              </a:solidFill>
            </a:endParaRPr>
          </a:p>
          <a:p>
            <a:r>
              <a:rPr lang="en-AU" sz="3200" dirty="0">
                <a:solidFill>
                  <a:schemeClr val="bg1"/>
                </a:solidFill>
              </a:rPr>
              <a:t>    name = (String)</a:t>
            </a:r>
            <a:r>
              <a:rPr lang="en-AU" sz="3200" dirty="0" err="1">
                <a:solidFill>
                  <a:schemeClr val="accent1"/>
                </a:solidFill>
              </a:rPr>
              <a:t>out</a:t>
            </a:r>
            <a:r>
              <a:rPr lang="en-AU" sz="3200" dirty="0" err="1">
                <a:solidFill>
                  <a:schemeClr val="bg1"/>
                </a:solidFill>
              </a:rPr>
              <a:t>.</a:t>
            </a:r>
            <a:r>
              <a:rPr lang="en-AU" sz="3200" dirty="0" err="1">
                <a:solidFill>
                  <a:schemeClr val="accent4"/>
                </a:solidFill>
              </a:rPr>
              <a:t>readObject</a:t>
            </a:r>
            <a:r>
              <a:rPr lang="en-AU" sz="3200" dirty="0">
                <a:solidFill>
                  <a:schemeClr val="bg1"/>
                </a:solidFill>
              </a:rPr>
              <a:t>();</a:t>
            </a:r>
          </a:p>
          <a:p>
            <a:r>
              <a:rPr lang="en-AU" sz="3200" dirty="0">
                <a:solidFill>
                  <a:schemeClr val="bg1"/>
                </a:solidFill>
              </a:rPr>
              <a:t>    </a:t>
            </a:r>
            <a:r>
              <a:rPr lang="en-AU" sz="3200" dirty="0" err="1">
                <a:solidFill>
                  <a:schemeClr val="accent1"/>
                </a:solidFill>
              </a:rPr>
              <a:t>System</a:t>
            </a:r>
            <a:r>
              <a:rPr lang="en-AU" sz="3200" dirty="0" err="1">
                <a:solidFill>
                  <a:schemeClr val="bg1"/>
                </a:solidFill>
              </a:rPr>
              <a:t>.</a:t>
            </a:r>
            <a:r>
              <a:rPr lang="en-AU" sz="3200" dirty="0" err="1">
                <a:solidFill>
                  <a:schemeClr val="accent1"/>
                </a:solidFill>
              </a:rPr>
              <a:t>out</a:t>
            </a:r>
            <a:r>
              <a:rPr lang="en-AU" sz="3200" dirty="0" err="1">
                <a:solidFill>
                  <a:schemeClr val="bg1"/>
                </a:solidFill>
              </a:rPr>
              <a:t>.</a:t>
            </a:r>
            <a:r>
              <a:rPr lang="en-AU" sz="3200" dirty="0" err="1">
                <a:solidFill>
                  <a:schemeClr val="accent4"/>
                </a:solidFill>
              </a:rPr>
              <a:t>println</a:t>
            </a:r>
            <a:r>
              <a:rPr lang="en-AU" sz="3200" dirty="0">
                <a:solidFill>
                  <a:schemeClr val="bg1"/>
                </a:solidFill>
              </a:rPr>
              <a:t>(name);</a:t>
            </a:r>
          </a:p>
          <a:p>
            <a:endParaRPr lang="en-AU" sz="3200" dirty="0">
              <a:solidFill>
                <a:schemeClr val="bg1"/>
              </a:solidFill>
            </a:endParaRPr>
          </a:p>
          <a:p>
            <a:r>
              <a:rPr lang="en-AU" sz="3200" dirty="0">
                <a:solidFill>
                  <a:schemeClr val="bg1"/>
                </a:solidFill>
              </a:rPr>
              <a:t>    </a:t>
            </a:r>
            <a:r>
              <a:rPr lang="en-AU" sz="3200" dirty="0" err="1">
                <a:solidFill>
                  <a:schemeClr val="accent1"/>
                </a:solidFill>
              </a:rPr>
              <a:t>out</a:t>
            </a:r>
            <a:r>
              <a:rPr lang="en-AU" sz="3200" dirty="0" err="1">
                <a:solidFill>
                  <a:schemeClr val="bg1"/>
                </a:solidFill>
              </a:rPr>
              <a:t>.</a:t>
            </a:r>
            <a:r>
              <a:rPr lang="en-AU" sz="3200" dirty="0" err="1">
                <a:solidFill>
                  <a:schemeClr val="accent4"/>
                </a:solidFill>
              </a:rPr>
              <a:t>close</a:t>
            </a:r>
            <a:r>
              <a:rPr lang="en-AU" sz="3200" dirty="0">
                <a:solidFill>
                  <a:schemeClr val="bg1"/>
                </a:solidFill>
              </a:rPr>
              <a:t>();</a:t>
            </a:r>
          </a:p>
          <a:p>
            <a:r>
              <a:rPr lang="en-AU" sz="3200" dirty="0">
                <a:solidFill>
                  <a:schemeClr val="bg1"/>
                </a:solidFill>
              </a:rPr>
              <a:t>    </a:t>
            </a:r>
            <a:r>
              <a:rPr lang="en-AU" sz="3200" dirty="0" err="1">
                <a:solidFill>
                  <a:schemeClr val="accent1"/>
                </a:solidFill>
              </a:rPr>
              <a:t>file</a:t>
            </a:r>
            <a:r>
              <a:rPr lang="en-AU" sz="3200" dirty="0" err="1">
                <a:solidFill>
                  <a:schemeClr val="bg1"/>
                </a:solidFill>
              </a:rPr>
              <a:t>.</a:t>
            </a:r>
            <a:r>
              <a:rPr lang="en-AU" sz="3200" dirty="0" err="1">
                <a:solidFill>
                  <a:schemeClr val="accent4"/>
                </a:solidFill>
              </a:rPr>
              <a:t>close</a:t>
            </a:r>
            <a:r>
              <a:rPr lang="en-AU" sz="3200" dirty="0">
                <a:solidFill>
                  <a:schemeClr val="bg1"/>
                </a:solidFill>
              </a:rPr>
              <a:t>();</a:t>
            </a:r>
          </a:p>
          <a:p>
            <a:r>
              <a:rPr lang="en-AU" sz="3200" dirty="0">
                <a:solidFill>
                  <a:schemeClr val="bg1"/>
                </a:solidFill>
              </a:rPr>
              <a:t>} </a:t>
            </a:r>
            <a:r>
              <a:rPr lang="en-AU" sz="3200" dirty="0">
                <a:solidFill>
                  <a:srgbClr val="7030A0"/>
                </a:solidFill>
              </a:rPr>
              <a:t>catch</a:t>
            </a:r>
            <a:r>
              <a:rPr lang="en-AU" sz="3200" dirty="0">
                <a:solidFill>
                  <a:schemeClr val="bg1"/>
                </a:solidFill>
              </a:rPr>
              <a:t>(</a:t>
            </a:r>
            <a:r>
              <a:rPr lang="en-AU" sz="3200" dirty="0">
                <a:solidFill>
                  <a:schemeClr val="accent6"/>
                </a:solidFill>
              </a:rPr>
              <a:t>Exception</a:t>
            </a:r>
            <a:r>
              <a:rPr lang="en-AU" sz="3200" dirty="0">
                <a:solidFill>
                  <a:schemeClr val="bg1"/>
                </a:solidFill>
              </a:rPr>
              <a:t> </a:t>
            </a:r>
            <a:r>
              <a:rPr lang="en-AU" sz="3200" dirty="0">
                <a:solidFill>
                  <a:schemeClr val="accent1"/>
                </a:solidFill>
              </a:rPr>
              <a:t>e</a:t>
            </a:r>
            <a:r>
              <a:rPr lang="en-AU" sz="3200" dirty="0">
                <a:solidFill>
                  <a:schemeClr val="bg1"/>
                </a:solidFill>
              </a:rPr>
              <a:t>) {</a:t>
            </a:r>
          </a:p>
          <a:p>
            <a:r>
              <a:rPr lang="en-AU" sz="3200" dirty="0">
                <a:solidFill>
                  <a:schemeClr val="bg1"/>
                </a:solidFill>
              </a:rPr>
              <a:t>    </a:t>
            </a:r>
            <a:r>
              <a:rPr lang="en-AU" sz="3200" dirty="0" err="1">
                <a:solidFill>
                  <a:schemeClr val="accent1"/>
                </a:solidFill>
              </a:rPr>
              <a:t>System</a:t>
            </a:r>
            <a:r>
              <a:rPr lang="en-AU" sz="3200" dirty="0" err="1">
                <a:solidFill>
                  <a:schemeClr val="bg1"/>
                </a:solidFill>
              </a:rPr>
              <a:t>.</a:t>
            </a:r>
            <a:r>
              <a:rPr lang="en-AU" sz="3200" dirty="0" err="1">
                <a:solidFill>
                  <a:schemeClr val="accent1"/>
                </a:solidFill>
              </a:rPr>
              <a:t>out</a:t>
            </a:r>
            <a:r>
              <a:rPr lang="en-AU" sz="3200" dirty="0" err="1">
                <a:solidFill>
                  <a:schemeClr val="bg1"/>
                </a:solidFill>
              </a:rPr>
              <a:t>.</a:t>
            </a:r>
            <a:r>
              <a:rPr lang="en-AU" sz="3200" dirty="0" err="1">
                <a:solidFill>
                  <a:schemeClr val="accent4"/>
                </a:solidFill>
              </a:rPr>
              <a:t>println</a:t>
            </a:r>
            <a:r>
              <a:rPr lang="en-AU" sz="3200" dirty="0">
                <a:solidFill>
                  <a:schemeClr val="bg1"/>
                </a:solidFill>
              </a:rPr>
              <a:t>(</a:t>
            </a:r>
            <a:r>
              <a:rPr lang="en-AU" sz="3200" dirty="0">
                <a:solidFill>
                  <a:schemeClr val="accent2"/>
                </a:solidFill>
              </a:rPr>
              <a:t>"Exception: "</a:t>
            </a:r>
            <a:r>
              <a:rPr lang="en-AU" sz="3200" dirty="0">
                <a:solidFill>
                  <a:schemeClr val="bg1"/>
                </a:solidFill>
              </a:rPr>
              <a:t> + </a:t>
            </a:r>
            <a:r>
              <a:rPr lang="en-AU" sz="3200" dirty="0" err="1">
                <a:solidFill>
                  <a:schemeClr val="accent1"/>
                </a:solidFill>
              </a:rPr>
              <a:t>e</a:t>
            </a:r>
            <a:r>
              <a:rPr lang="en-AU" sz="3200" dirty="0" err="1">
                <a:solidFill>
                  <a:schemeClr val="bg1"/>
                </a:solidFill>
              </a:rPr>
              <a:t>.</a:t>
            </a:r>
            <a:r>
              <a:rPr lang="en-AU" sz="3200" dirty="0" err="1">
                <a:solidFill>
                  <a:schemeClr val="accent4"/>
                </a:solidFill>
              </a:rPr>
              <a:t>toString</a:t>
            </a:r>
            <a:r>
              <a:rPr lang="en-AU" sz="3200" dirty="0">
                <a:solidFill>
                  <a:schemeClr val="bg1"/>
                </a:solidFill>
              </a:rPr>
              <a:t>());</a:t>
            </a:r>
          </a:p>
          <a:p>
            <a:r>
              <a:rPr lang="en-AU" sz="3200" dirty="0">
                <a:solidFill>
                  <a:schemeClr val="bg1"/>
                </a:solidFill>
              </a:rPr>
              <a:t>}</a:t>
            </a:r>
          </a:p>
        </p:txBody>
      </p:sp>
      <p:sp>
        <p:nvSpPr>
          <p:cNvPr id="5" name="Title 1"/>
          <p:cNvSpPr txBox="1">
            <a:spLocks/>
          </p:cNvSpPr>
          <p:nvPr/>
        </p:nvSpPr>
        <p:spPr>
          <a:xfrm>
            <a:off x="5742432" y="148958"/>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Insecure deserialization</a:t>
            </a:r>
          </a:p>
        </p:txBody>
      </p:sp>
      <p:sp>
        <p:nvSpPr>
          <p:cNvPr id="6" name="Rectangle 5">
            <a:extLst>
              <a:ext uri="{FF2B5EF4-FFF2-40B4-BE49-F238E27FC236}">
                <a16:creationId xmlns:a16="http://schemas.microsoft.com/office/drawing/2014/main" id="{D667E276-6095-4013-B05C-D12F0882413E}"/>
              </a:ext>
            </a:extLst>
          </p:cNvPr>
          <p:cNvSpPr/>
          <p:nvPr/>
        </p:nvSpPr>
        <p:spPr>
          <a:xfrm>
            <a:off x="627527" y="2215070"/>
            <a:ext cx="537226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7" name="TextBox 6">
            <a:extLst>
              <a:ext uri="{FF2B5EF4-FFF2-40B4-BE49-F238E27FC236}">
                <a16:creationId xmlns:a16="http://schemas.microsoft.com/office/drawing/2014/main" id="{6E3B9DB5-6553-432C-A258-28699AEDC00E}"/>
              </a:ext>
            </a:extLst>
          </p:cNvPr>
          <p:cNvSpPr txBox="1"/>
          <p:nvPr/>
        </p:nvSpPr>
        <p:spPr>
          <a:xfrm>
            <a:off x="7258698" y="1902628"/>
            <a:ext cx="4933302" cy="120032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Deserializing an object from a file can lead to code execution is the content is attacker controlled</a:t>
            </a:r>
          </a:p>
        </p:txBody>
      </p:sp>
      <p:cxnSp>
        <p:nvCxnSpPr>
          <p:cNvPr id="8" name="Straight Arrow Connector 7">
            <a:extLst>
              <a:ext uri="{FF2B5EF4-FFF2-40B4-BE49-F238E27FC236}">
                <a16:creationId xmlns:a16="http://schemas.microsoft.com/office/drawing/2014/main" id="{48884033-9B00-4FD4-A366-856C089986B8}"/>
              </a:ext>
            </a:extLst>
          </p:cNvPr>
          <p:cNvCxnSpPr>
            <a:cxnSpLocks/>
          </p:cNvCxnSpPr>
          <p:nvPr/>
        </p:nvCxnSpPr>
        <p:spPr>
          <a:xfrm flipH="1">
            <a:off x="5999791" y="2502793"/>
            <a:ext cx="1226634"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520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1938992"/>
          </a:xfrm>
          <a:prstGeom prst="rect">
            <a:avLst/>
          </a:prstGeom>
          <a:noFill/>
        </p:spPr>
        <p:txBody>
          <a:bodyPr wrap="square" rtlCol="0">
            <a:spAutoFit/>
          </a:bodyPr>
          <a:lstStyle/>
          <a:p>
            <a:endParaRPr lang="en-AU" sz="2400" dirty="0">
              <a:solidFill>
                <a:schemeClr val="bg1"/>
              </a:solidFill>
            </a:endParaRPr>
          </a:p>
          <a:p>
            <a:endParaRPr lang="en-AU" sz="2400" dirty="0">
              <a:solidFill>
                <a:schemeClr val="bg1"/>
              </a:solidFill>
            </a:endParaRPr>
          </a:p>
          <a:p>
            <a:r>
              <a:rPr lang="en-AU" sz="2400" dirty="0">
                <a:solidFill>
                  <a:schemeClr val="accent4"/>
                </a:solidFill>
              </a:rPr>
              <a:t>$</a:t>
            </a:r>
            <a:r>
              <a:rPr lang="en-AU" sz="2400" dirty="0">
                <a:solidFill>
                  <a:schemeClr val="bg1"/>
                </a:solidFill>
              </a:rPr>
              <a:t>(</a:t>
            </a:r>
            <a:r>
              <a:rPr lang="en-AU" sz="2400" dirty="0">
                <a:solidFill>
                  <a:schemeClr val="accent5"/>
                </a:solidFill>
              </a:rPr>
              <a:t>function</a:t>
            </a:r>
            <a:r>
              <a:rPr lang="en-AU" sz="2400" dirty="0">
                <a:solidFill>
                  <a:schemeClr val="bg1"/>
                </a:solidFill>
              </a:rPr>
              <a:t>(){</a:t>
            </a:r>
          </a:p>
          <a:p>
            <a:r>
              <a:rPr lang="en-AU" sz="2400" dirty="0">
                <a:solidFill>
                  <a:schemeClr val="bg1"/>
                </a:solidFill>
              </a:rPr>
              <a:t>    </a:t>
            </a:r>
            <a:r>
              <a:rPr lang="en-AU" sz="2400" dirty="0">
                <a:solidFill>
                  <a:schemeClr val="accent4"/>
                </a:solidFill>
              </a:rPr>
              <a:t>$</a:t>
            </a:r>
            <a:r>
              <a:rPr lang="en-AU" sz="2400" dirty="0">
                <a:solidFill>
                  <a:schemeClr val="bg1"/>
                </a:solidFill>
              </a:rPr>
              <a:t>(</a:t>
            </a:r>
            <a:r>
              <a:rPr lang="en-AU" sz="2400" dirty="0">
                <a:solidFill>
                  <a:schemeClr val="accent2"/>
                </a:solidFill>
              </a:rPr>
              <a:t>'#</a:t>
            </a:r>
            <a:r>
              <a:rPr lang="en-AU" sz="2400" dirty="0" err="1">
                <a:solidFill>
                  <a:schemeClr val="accent2"/>
                </a:solidFill>
              </a:rPr>
              <a:t>backLink</a:t>
            </a:r>
            <a:r>
              <a:rPr lang="en-AU" sz="2400" dirty="0">
                <a:solidFill>
                  <a:schemeClr val="accent2"/>
                </a:solidFill>
              </a:rPr>
              <a:t>'</a:t>
            </a:r>
            <a:r>
              <a:rPr lang="en-AU" sz="2400" dirty="0">
                <a:solidFill>
                  <a:schemeClr val="bg1"/>
                </a:solidFill>
              </a:rPr>
              <a:t>).</a:t>
            </a:r>
            <a:r>
              <a:rPr lang="en-AU" sz="2400" dirty="0" err="1">
                <a:solidFill>
                  <a:schemeClr val="accent4"/>
                </a:solidFill>
              </a:rPr>
              <a:t>attr</a:t>
            </a:r>
            <a:r>
              <a:rPr lang="en-AU" sz="2400" dirty="0">
                <a:solidFill>
                  <a:schemeClr val="bg1"/>
                </a:solidFill>
              </a:rPr>
              <a:t>(</a:t>
            </a:r>
            <a:r>
              <a:rPr lang="en-AU" sz="2400" dirty="0">
                <a:solidFill>
                  <a:schemeClr val="accent2"/>
                </a:solidFill>
              </a:rPr>
              <a:t>"</a:t>
            </a:r>
            <a:r>
              <a:rPr lang="en-AU" sz="2400" dirty="0" err="1">
                <a:solidFill>
                  <a:schemeClr val="accent2"/>
                </a:solidFill>
              </a:rPr>
              <a:t>href</a:t>
            </a:r>
            <a:r>
              <a:rPr lang="en-AU" sz="2400" dirty="0">
                <a:solidFill>
                  <a:schemeClr val="accent2"/>
                </a:solidFill>
              </a:rPr>
              <a:t>"</a:t>
            </a:r>
            <a:r>
              <a:rPr lang="en-AU" sz="2400" dirty="0">
                <a:solidFill>
                  <a:schemeClr val="bg1"/>
                </a:solidFill>
              </a:rPr>
              <a:t>,(</a:t>
            </a:r>
            <a:r>
              <a:rPr lang="en-AU" sz="2400" dirty="0">
                <a:solidFill>
                  <a:schemeClr val="accent5"/>
                </a:solidFill>
              </a:rPr>
              <a:t>new</a:t>
            </a:r>
            <a:r>
              <a:rPr lang="en-AU" sz="2400" dirty="0">
                <a:solidFill>
                  <a:schemeClr val="bg1"/>
                </a:solidFill>
              </a:rPr>
              <a:t> </a:t>
            </a:r>
            <a:r>
              <a:rPr lang="en-AU" sz="2400" dirty="0" err="1">
                <a:solidFill>
                  <a:schemeClr val="accent6"/>
                </a:solidFill>
              </a:rPr>
              <a:t>URLSearchParams</a:t>
            </a:r>
            <a:r>
              <a:rPr lang="en-AU" sz="2400" dirty="0">
                <a:solidFill>
                  <a:schemeClr val="bg1"/>
                </a:solidFill>
              </a:rPr>
              <a:t>(</a:t>
            </a:r>
            <a:r>
              <a:rPr lang="en-AU" sz="2400" dirty="0" err="1">
                <a:solidFill>
                  <a:schemeClr val="accent1"/>
                </a:solidFill>
              </a:rPr>
              <a:t>window</a:t>
            </a:r>
            <a:r>
              <a:rPr lang="en-AU" sz="2400" dirty="0" err="1">
                <a:solidFill>
                  <a:schemeClr val="bg1"/>
                </a:solidFill>
              </a:rPr>
              <a:t>.</a:t>
            </a:r>
            <a:r>
              <a:rPr lang="en-AU" sz="2400" dirty="0" err="1">
                <a:solidFill>
                  <a:schemeClr val="accent1"/>
                </a:solidFill>
              </a:rPr>
              <a:t>location</a:t>
            </a:r>
            <a:r>
              <a:rPr lang="en-AU" sz="2400" dirty="0" err="1">
                <a:solidFill>
                  <a:schemeClr val="bg1"/>
                </a:solidFill>
              </a:rPr>
              <a:t>.</a:t>
            </a:r>
            <a:r>
              <a:rPr lang="en-AU" sz="2400" dirty="0" err="1">
                <a:solidFill>
                  <a:schemeClr val="accent1"/>
                </a:solidFill>
              </a:rPr>
              <a:t>search</a:t>
            </a:r>
            <a:r>
              <a:rPr lang="en-AU" sz="2400" dirty="0">
                <a:solidFill>
                  <a:schemeClr val="bg1"/>
                </a:solidFill>
              </a:rPr>
              <a:t>)).</a:t>
            </a:r>
            <a:r>
              <a:rPr lang="en-AU" sz="2400" dirty="0">
                <a:solidFill>
                  <a:schemeClr val="accent4"/>
                </a:solidFill>
              </a:rPr>
              <a:t>get</a:t>
            </a:r>
            <a:r>
              <a:rPr lang="en-AU" sz="2400" dirty="0">
                <a:solidFill>
                  <a:schemeClr val="bg1"/>
                </a:solidFill>
              </a:rPr>
              <a:t>(</a:t>
            </a:r>
            <a:r>
              <a:rPr lang="en-AU" sz="2400" dirty="0">
                <a:solidFill>
                  <a:schemeClr val="accent2"/>
                </a:solidFill>
              </a:rPr>
              <a:t>'</a:t>
            </a:r>
            <a:r>
              <a:rPr lang="en-AU" sz="2400" dirty="0" err="1">
                <a:solidFill>
                  <a:schemeClr val="accent2"/>
                </a:solidFill>
              </a:rPr>
              <a:t>returnUrl</a:t>
            </a:r>
            <a:r>
              <a:rPr lang="en-AU" sz="2400" dirty="0">
                <a:solidFill>
                  <a:schemeClr val="accent2"/>
                </a:solidFill>
              </a:rPr>
              <a:t>'</a:t>
            </a:r>
            <a:r>
              <a:rPr lang="en-AU" sz="2400" dirty="0">
                <a:solidFill>
                  <a:schemeClr val="bg1"/>
                </a:solidFill>
              </a:rPr>
              <a:t>));</a:t>
            </a:r>
          </a:p>
          <a:p>
            <a:r>
              <a:rPr lang="en-AU" sz="2400" dirty="0">
                <a:solidFill>
                  <a:schemeClr val="bg1"/>
                </a:solidFill>
              </a:rPr>
              <a:t>});</a:t>
            </a:r>
          </a:p>
        </p:txBody>
      </p:sp>
      <p:sp>
        <p:nvSpPr>
          <p:cNvPr id="3" name="Title 1"/>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a:solidFill>
                  <a:schemeClr val="bg1"/>
                </a:solidFill>
              </a:rPr>
              <a:t>JS</a:t>
            </a:r>
            <a:endParaRPr lang="en-AU" dirty="0">
              <a:solidFill>
                <a:schemeClr val="bg1"/>
              </a:solidFill>
            </a:endParaRPr>
          </a:p>
        </p:txBody>
      </p:sp>
    </p:spTree>
    <p:extLst>
      <p:ext uri="{BB962C8B-B14F-4D97-AF65-F5344CB8AC3E}">
        <p14:creationId xmlns:p14="http://schemas.microsoft.com/office/powerpoint/2010/main" val="350653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1938992"/>
          </a:xfrm>
          <a:prstGeom prst="rect">
            <a:avLst/>
          </a:prstGeom>
          <a:noFill/>
        </p:spPr>
        <p:txBody>
          <a:bodyPr wrap="square" rtlCol="0">
            <a:spAutoFit/>
          </a:bodyPr>
          <a:lstStyle/>
          <a:p>
            <a:endParaRPr lang="en-AU" sz="2400" dirty="0">
              <a:solidFill>
                <a:schemeClr val="bg1"/>
              </a:solidFill>
            </a:endParaRPr>
          </a:p>
          <a:p>
            <a:endParaRPr lang="en-AU" sz="2400" dirty="0">
              <a:solidFill>
                <a:schemeClr val="bg1"/>
              </a:solidFill>
            </a:endParaRPr>
          </a:p>
          <a:p>
            <a:r>
              <a:rPr lang="en-AU" sz="2400" dirty="0">
                <a:solidFill>
                  <a:schemeClr val="accent4"/>
                </a:solidFill>
              </a:rPr>
              <a:t>$</a:t>
            </a:r>
            <a:r>
              <a:rPr lang="en-AU" sz="2400" dirty="0">
                <a:solidFill>
                  <a:schemeClr val="bg1"/>
                </a:solidFill>
              </a:rPr>
              <a:t>(</a:t>
            </a:r>
            <a:r>
              <a:rPr lang="en-AU" sz="2400" dirty="0">
                <a:solidFill>
                  <a:schemeClr val="accent5"/>
                </a:solidFill>
              </a:rPr>
              <a:t>function</a:t>
            </a:r>
            <a:r>
              <a:rPr lang="en-AU" sz="2400" dirty="0">
                <a:solidFill>
                  <a:schemeClr val="bg1"/>
                </a:solidFill>
              </a:rPr>
              <a:t>(){</a:t>
            </a:r>
          </a:p>
          <a:p>
            <a:r>
              <a:rPr lang="en-AU" sz="2400" dirty="0">
                <a:solidFill>
                  <a:schemeClr val="bg1"/>
                </a:solidFill>
              </a:rPr>
              <a:t>    </a:t>
            </a:r>
            <a:r>
              <a:rPr lang="en-AU" sz="2400" dirty="0">
                <a:solidFill>
                  <a:schemeClr val="accent4"/>
                </a:solidFill>
              </a:rPr>
              <a:t>$</a:t>
            </a:r>
            <a:r>
              <a:rPr lang="en-AU" sz="2400" dirty="0">
                <a:solidFill>
                  <a:schemeClr val="bg1"/>
                </a:solidFill>
              </a:rPr>
              <a:t>(</a:t>
            </a:r>
            <a:r>
              <a:rPr lang="en-AU" sz="2400" dirty="0">
                <a:solidFill>
                  <a:schemeClr val="accent2"/>
                </a:solidFill>
              </a:rPr>
              <a:t>'#</a:t>
            </a:r>
            <a:r>
              <a:rPr lang="en-AU" sz="2400" dirty="0" err="1">
                <a:solidFill>
                  <a:schemeClr val="accent2"/>
                </a:solidFill>
              </a:rPr>
              <a:t>backLink</a:t>
            </a:r>
            <a:r>
              <a:rPr lang="en-AU" sz="2400" dirty="0">
                <a:solidFill>
                  <a:schemeClr val="accent2"/>
                </a:solidFill>
              </a:rPr>
              <a:t>'</a:t>
            </a:r>
            <a:r>
              <a:rPr lang="en-AU" sz="2400" dirty="0">
                <a:solidFill>
                  <a:schemeClr val="bg1"/>
                </a:solidFill>
              </a:rPr>
              <a:t>).</a:t>
            </a:r>
            <a:r>
              <a:rPr lang="en-AU" sz="2400" dirty="0" err="1">
                <a:solidFill>
                  <a:schemeClr val="accent4"/>
                </a:solidFill>
              </a:rPr>
              <a:t>attr</a:t>
            </a:r>
            <a:r>
              <a:rPr lang="en-AU" sz="2400" dirty="0">
                <a:solidFill>
                  <a:schemeClr val="bg1"/>
                </a:solidFill>
              </a:rPr>
              <a:t>(</a:t>
            </a:r>
            <a:r>
              <a:rPr lang="en-AU" sz="2400" dirty="0">
                <a:solidFill>
                  <a:schemeClr val="accent2"/>
                </a:solidFill>
              </a:rPr>
              <a:t>"</a:t>
            </a:r>
            <a:r>
              <a:rPr lang="en-AU" sz="2400" dirty="0" err="1">
                <a:solidFill>
                  <a:schemeClr val="accent2"/>
                </a:solidFill>
              </a:rPr>
              <a:t>href</a:t>
            </a:r>
            <a:r>
              <a:rPr lang="en-AU" sz="2400" dirty="0">
                <a:solidFill>
                  <a:schemeClr val="accent2"/>
                </a:solidFill>
              </a:rPr>
              <a:t>"</a:t>
            </a:r>
            <a:r>
              <a:rPr lang="en-AU" sz="2400" dirty="0">
                <a:solidFill>
                  <a:schemeClr val="bg1"/>
                </a:solidFill>
              </a:rPr>
              <a:t>,(</a:t>
            </a:r>
            <a:r>
              <a:rPr lang="en-AU" sz="2400" dirty="0">
                <a:solidFill>
                  <a:schemeClr val="accent5"/>
                </a:solidFill>
              </a:rPr>
              <a:t>new</a:t>
            </a:r>
            <a:r>
              <a:rPr lang="en-AU" sz="2400" dirty="0">
                <a:solidFill>
                  <a:schemeClr val="bg1"/>
                </a:solidFill>
              </a:rPr>
              <a:t> </a:t>
            </a:r>
            <a:r>
              <a:rPr lang="en-AU" sz="2400" dirty="0" err="1">
                <a:solidFill>
                  <a:schemeClr val="accent6"/>
                </a:solidFill>
              </a:rPr>
              <a:t>URLSearchParams</a:t>
            </a:r>
            <a:r>
              <a:rPr lang="en-AU" sz="2400" dirty="0">
                <a:solidFill>
                  <a:schemeClr val="bg1"/>
                </a:solidFill>
              </a:rPr>
              <a:t>(</a:t>
            </a:r>
            <a:r>
              <a:rPr lang="en-AU" sz="2400" dirty="0" err="1">
                <a:solidFill>
                  <a:schemeClr val="accent1"/>
                </a:solidFill>
              </a:rPr>
              <a:t>window</a:t>
            </a:r>
            <a:r>
              <a:rPr lang="en-AU" sz="2400" dirty="0" err="1">
                <a:solidFill>
                  <a:schemeClr val="bg1"/>
                </a:solidFill>
              </a:rPr>
              <a:t>.</a:t>
            </a:r>
            <a:r>
              <a:rPr lang="en-AU" sz="2400" dirty="0" err="1">
                <a:solidFill>
                  <a:schemeClr val="accent1"/>
                </a:solidFill>
              </a:rPr>
              <a:t>location</a:t>
            </a:r>
            <a:r>
              <a:rPr lang="en-AU" sz="2400" dirty="0" err="1">
                <a:solidFill>
                  <a:schemeClr val="bg1"/>
                </a:solidFill>
              </a:rPr>
              <a:t>.</a:t>
            </a:r>
            <a:r>
              <a:rPr lang="en-AU" sz="2400" dirty="0" err="1">
                <a:solidFill>
                  <a:schemeClr val="accent1"/>
                </a:solidFill>
              </a:rPr>
              <a:t>search</a:t>
            </a:r>
            <a:r>
              <a:rPr lang="en-AU" sz="2400" dirty="0">
                <a:solidFill>
                  <a:schemeClr val="bg1"/>
                </a:solidFill>
              </a:rPr>
              <a:t>)).</a:t>
            </a:r>
            <a:r>
              <a:rPr lang="en-AU" sz="2400" dirty="0">
                <a:solidFill>
                  <a:schemeClr val="accent4"/>
                </a:solidFill>
              </a:rPr>
              <a:t>get</a:t>
            </a:r>
            <a:r>
              <a:rPr lang="en-AU" sz="2400" dirty="0">
                <a:solidFill>
                  <a:schemeClr val="bg1"/>
                </a:solidFill>
              </a:rPr>
              <a:t>(</a:t>
            </a:r>
            <a:r>
              <a:rPr lang="en-AU" sz="2400" dirty="0">
                <a:solidFill>
                  <a:schemeClr val="accent2"/>
                </a:solidFill>
              </a:rPr>
              <a:t>'</a:t>
            </a:r>
            <a:r>
              <a:rPr lang="en-AU" sz="2400" dirty="0" err="1">
                <a:solidFill>
                  <a:schemeClr val="accent2"/>
                </a:solidFill>
              </a:rPr>
              <a:t>returnUrl</a:t>
            </a:r>
            <a:r>
              <a:rPr lang="en-AU" sz="2400" dirty="0">
                <a:solidFill>
                  <a:schemeClr val="accent2"/>
                </a:solidFill>
              </a:rPr>
              <a:t>'</a:t>
            </a:r>
            <a:r>
              <a:rPr lang="en-AU" sz="2400" dirty="0">
                <a:solidFill>
                  <a:schemeClr val="bg1"/>
                </a:solidFill>
              </a:rPr>
              <a:t>));</a:t>
            </a:r>
          </a:p>
          <a:p>
            <a:r>
              <a:rPr lang="en-AU" sz="2400" dirty="0">
                <a:solidFill>
                  <a:schemeClr val="bg1"/>
                </a:solidFill>
              </a:rPr>
              <a:t>});</a:t>
            </a:r>
          </a:p>
        </p:txBody>
      </p:sp>
      <p:sp>
        <p:nvSpPr>
          <p:cNvPr id="3" name="Title 1"/>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DOM XSS</a:t>
            </a:r>
          </a:p>
        </p:txBody>
      </p:sp>
      <p:sp>
        <p:nvSpPr>
          <p:cNvPr id="5" name="Rectangle 4">
            <a:extLst>
              <a:ext uri="{FF2B5EF4-FFF2-40B4-BE49-F238E27FC236}">
                <a16:creationId xmlns:a16="http://schemas.microsoft.com/office/drawing/2014/main" id="{FDBEF1A5-2BDE-4BAF-B0AD-8B869605ED1C}"/>
              </a:ext>
            </a:extLst>
          </p:cNvPr>
          <p:cNvSpPr/>
          <p:nvPr/>
        </p:nvSpPr>
        <p:spPr>
          <a:xfrm>
            <a:off x="533046" y="1354747"/>
            <a:ext cx="11463087" cy="34859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61CA7383-0E22-4F50-8168-B3F261B0E4AA}"/>
              </a:ext>
            </a:extLst>
          </p:cNvPr>
          <p:cNvSpPr txBox="1"/>
          <p:nvPr/>
        </p:nvSpPr>
        <p:spPr>
          <a:xfrm>
            <a:off x="3047851" y="2736502"/>
            <a:ext cx="5389161" cy="138499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800" dirty="0"/>
              <a:t>Setting URL to a user controlled value can redirect to javascript://alert(1) for </a:t>
            </a:r>
            <a:r>
              <a:rPr lang="en-AU" sz="2800" dirty="0" err="1"/>
              <a:t>PoC</a:t>
            </a:r>
            <a:endParaRPr lang="en-AU" sz="2800" dirty="0"/>
          </a:p>
        </p:txBody>
      </p:sp>
      <p:cxnSp>
        <p:nvCxnSpPr>
          <p:cNvPr id="7" name="Straight Arrow Connector 6">
            <a:extLst>
              <a:ext uri="{FF2B5EF4-FFF2-40B4-BE49-F238E27FC236}">
                <a16:creationId xmlns:a16="http://schemas.microsoft.com/office/drawing/2014/main" id="{D4863CFF-E069-49EB-A3D3-3866F31B32E4}"/>
              </a:ext>
            </a:extLst>
          </p:cNvPr>
          <p:cNvCxnSpPr>
            <a:cxnSpLocks/>
          </p:cNvCxnSpPr>
          <p:nvPr/>
        </p:nvCxnSpPr>
        <p:spPr>
          <a:xfrm flipV="1">
            <a:off x="5753364" y="1703344"/>
            <a:ext cx="0" cy="10835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231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4031873"/>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r>
              <a:rPr lang="en-AU" sz="3200" dirty="0">
                <a:solidFill>
                  <a:srgbClr val="7030A0"/>
                </a:solidFill>
              </a:rPr>
              <a:t>if</a:t>
            </a:r>
            <a:r>
              <a:rPr lang="en-AU" sz="3200" dirty="0">
                <a:solidFill>
                  <a:schemeClr val="bg1"/>
                </a:solidFill>
              </a:rPr>
              <a:t> (</a:t>
            </a:r>
            <a:r>
              <a:rPr lang="en-AU" sz="3200" dirty="0" err="1">
                <a:solidFill>
                  <a:schemeClr val="accent4"/>
                </a:solidFill>
              </a:rPr>
              <a:t>isset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 &amp;&amp;      </a:t>
            </a:r>
            <a:r>
              <a:rPr lang="en-AU" sz="3200" dirty="0" err="1">
                <a:solidFill>
                  <a:schemeClr val="accent4"/>
                </a:solidFill>
              </a:rPr>
              <a:t>file_exists</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 {</a:t>
            </a:r>
          </a:p>
          <a:p>
            <a:r>
              <a:rPr lang="en-AU" sz="3200" dirty="0">
                <a:solidFill>
                  <a:schemeClr val="bg1"/>
                </a:solidFill>
              </a:rPr>
              <a:t>    </a:t>
            </a:r>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a:t>
            </a:r>
          </a:p>
          <a:p>
            <a:r>
              <a:rPr lang="en-AU" sz="3200" dirty="0">
                <a:solidFill>
                  <a:schemeClr val="bg1"/>
                </a:solidFill>
              </a:rPr>
              <a:t>} </a:t>
            </a:r>
            <a:r>
              <a:rPr lang="en-AU" sz="3200" dirty="0">
                <a:solidFill>
                  <a:srgbClr val="7030A0"/>
                </a:solidFill>
              </a:rPr>
              <a:t>else</a:t>
            </a:r>
            <a:r>
              <a:rPr lang="en-AU" sz="3200" dirty="0">
                <a:solidFill>
                  <a:schemeClr val="bg1"/>
                </a:solidFill>
              </a:rPr>
              <a:t> {</a:t>
            </a:r>
          </a:p>
          <a:p>
            <a:r>
              <a:rPr lang="en-AU" sz="3200" dirty="0">
                <a:solidFill>
                  <a:schemeClr val="bg1"/>
                </a:solidFill>
              </a:rPr>
              <a:t>    </a:t>
            </a:r>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err="1">
                <a:solidFill>
                  <a:schemeClr val="accent2"/>
                </a:solidFill>
              </a:rPr>
              <a:t>en</a:t>
            </a:r>
            <a:r>
              <a:rPr lang="en-AU" sz="3200" dirty="0">
                <a:solidFill>
                  <a:schemeClr val="accent2"/>
                </a:solidFill>
              </a:rPr>
              <a:t>'</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316034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4031873"/>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r>
              <a:rPr lang="en-AU" sz="3200" dirty="0">
                <a:solidFill>
                  <a:srgbClr val="7030A0"/>
                </a:solidFill>
              </a:rPr>
              <a:t>if</a:t>
            </a:r>
            <a:r>
              <a:rPr lang="en-AU" sz="3200" dirty="0">
                <a:solidFill>
                  <a:schemeClr val="bg1"/>
                </a:solidFill>
              </a:rPr>
              <a:t> (</a:t>
            </a:r>
            <a:r>
              <a:rPr lang="en-AU" sz="3200" dirty="0" err="1">
                <a:solidFill>
                  <a:schemeClr val="accent4"/>
                </a:solidFill>
              </a:rPr>
              <a:t>isset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 &amp;&amp;      </a:t>
            </a:r>
            <a:r>
              <a:rPr lang="en-AU" sz="3200" dirty="0" err="1">
                <a:solidFill>
                  <a:schemeClr val="accent4"/>
                </a:solidFill>
              </a:rPr>
              <a:t>file_exists</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 {</a:t>
            </a:r>
          </a:p>
          <a:p>
            <a:r>
              <a:rPr lang="en-AU" sz="3200" dirty="0">
                <a:solidFill>
                  <a:schemeClr val="bg1"/>
                </a:solidFill>
              </a:rPr>
              <a:t>    </a:t>
            </a:r>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a:solidFill>
                  <a:schemeClr val="bg1"/>
                </a:solidFill>
              </a:rPr>
              <a:t>.</a:t>
            </a:r>
            <a:r>
              <a:rPr lang="en-AU" sz="3200" dirty="0">
                <a:solidFill>
                  <a:schemeClr val="accent1"/>
                </a:solidFill>
              </a:rPr>
              <a:t>$_COOKIE</a:t>
            </a:r>
            <a:r>
              <a:rPr lang="en-AU" sz="3200" dirty="0">
                <a:solidFill>
                  <a:schemeClr val="bg1"/>
                </a:solidFill>
              </a:rPr>
              <a:t>[</a:t>
            </a:r>
            <a:r>
              <a:rPr lang="en-AU" sz="3200" dirty="0">
                <a:solidFill>
                  <a:schemeClr val="accent2"/>
                </a:solidFill>
              </a:rPr>
              <a:t>'language'</a:t>
            </a:r>
            <a:r>
              <a:rPr lang="en-AU" sz="3200" dirty="0">
                <a:solidFill>
                  <a:schemeClr val="bg1"/>
                </a:solidFill>
              </a:rPr>
              <a:t>]);</a:t>
            </a:r>
          </a:p>
          <a:p>
            <a:r>
              <a:rPr lang="en-AU" sz="3200" dirty="0">
                <a:solidFill>
                  <a:schemeClr val="bg1"/>
                </a:solidFill>
              </a:rPr>
              <a:t>} </a:t>
            </a:r>
            <a:r>
              <a:rPr lang="en-AU" sz="3200" dirty="0">
                <a:solidFill>
                  <a:srgbClr val="7030A0"/>
                </a:solidFill>
              </a:rPr>
              <a:t>else</a:t>
            </a:r>
            <a:r>
              <a:rPr lang="en-AU" sz="3200" dirty="0">
                <a:solidFill>
                  <a:schemeClr val="bg1"/>
                </a:solidFill>
              </a:rPr>
              <a:t> {</a:t>
            </a:r>
          </a:p>
          <a:p>
            <a:r>
              <a:rPr lang="en-AU" sz="3200" dirty="0">
                <a:solidFill>
                  <a:schemeClr val="bg1"/>
                </a:solidFill>
              </a:rPr>
              <a:t>    </a:t>
            </a:r>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lang</a:t>
            </a:r>
            <a:r>
              <a:rPr lang="en-AU" sz="3200" dirty="0">
                <a:solidFill>
                  <a:schemeClr val="accent2"/>
                </a:solidFill>
              </a:rPr>
              <a:t>/</a:t>
            </a:r>
            <a:r>
              <a:rPr lang="en-AU" sz="3200" dirty="0" err="1">
                <a:solidFill>
                  <a:schemeClr val="accent2"/>
                </a:solidFill>
              </a:rPr>
              <a:t>en</a:t>
            </a:r>
            <a:r>
              <a:rPr lang="en-AU" sz="3200" dirty="0">
                <a:solidFill>
                  <a:schemeClr val="accent2"/>
                </a:solidFill>
              </a:rPr>
              <a:t>'</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Local file include</a:t>
            </a:r>
          </a:p>
        </p:txBody>
      </p:sp>
      <p:sp>
        <p:nvSpPr>
          <p:cNvPr id="5" name="Rectangle 4">
            <a:extLst>
              <a:ext uri="{FF2B5EF4-FFF2-40B4-BE49-F238E27FC236}">
                <a16:creationId xmlns:a16="http://schemas.microsoft.com/office/drawing/2014/main" id="{09997AC0-BAFF-4EB0-B6B4-8591CBA81E82}"/>
              </a:ext>
            </a:extLst>
          </p:cNvPr>
          <p:cNvSpPr/>
          <p:nvPr/>
        </p:nvSpPr>
        <p:spPr>
          <a:xfrm>
            <a:off x="609598" y="1659259"/>
            <a:ext cx="647252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BC51E676-D966-4C5E-967B-02D7646BF784}"/>
              </a:ext>
            </a:extLst>
          </p:cNvPr>
          <p:cNvSpPr txBox="1"/>
          <p:nvPr/>
        </p:nvSpPr>
        <p:spPr>
          <a:xfrm>
            <a:off x="4615467" y="3278241"/>
            <a:ext cx="4933302" cy="2308324"/>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Including an attacker controlled file results in code execution. An attacker will typically path traverse to /proc/self/environ which can contain PHP code supplied via web request headers</a:t>
            </a:r>
          </a:p>
        </p:txBody>
      </p:sp>
      <p:cxnSp>
        <p:nvCxnSpPr>
          <p:cNvPr id="8" name="Straight Arrow Connector 7">
            <a:extLst>
              <a:ext uri="{FF2B5EF4-FFF2-40B4-BE49-F238E27FC236}">
                <a16:creationId xmlns:a16="http://schemas.microsoft.com/office/drawing/2014/main" id="{F1C103C7-4C76-4F79-B60B-E0DE9B788F4A}"/>
              </a:ext>
            </a:extLst>
          </p:cNvPr>
          <p:cNvCxnSpPr>
            <a:cxnSpLocks/>
          </p:cNvCxnSpPr>
          <p:nvPr/>
        </p:nvCxnSpPr>
        <p:spPr>
          <a:xfrm flipV="1">
            <a:off x="6111952" y="2194683"/>
            <a:ext cx="0" cy="10835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3858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rgbClr val="7030A0"/>
                </a:solidFill>
              </a:rPr>
              <a:t>using</a:t>
            </a:r>
            <a:r>
              <a:rPr lang="en-AU" sz="3200" dirty="0">
                <a:solidFill>
                  <a:schemeClr val="bg1"/>
                </a:solidFill>
              </a:rPr>
              <a:t> (</a:t>
            </a:r>
            <a:r>
              <a:rPr lang="en-AU" sz="3200" dirty="0">
                <a:solidFill>
                  <a:schemeClr val="accent6"/>
                </a:solidFill>
              </a:rPr>
              <a:t>var</a:t>
            </a:r>
            <a:r>
              <a:rPr lang="en-AU" sz="3200" dirty="0">
                <a:solidFill>
                  <a:schemeClr val="bg1"/>
                </a:solidFill>
              </a:rPr>
              <a:t> </a:t>
            </a:r>
            <a:r>
              <a:rPr lang="en-AU" sz="3200" dirty="0" err="1">
                <a:solidFill>
                  <a:schemeClr val="accent6"/>
                </a:solidFill>
              </a:rPr>
              <a:t>db</a:t>
            </a:r>
            <a:r>
              <a:rPr lang="en-AU" sz="3200" dirty="0">
                <a:solidFill>
                  <a:schemeClr val="bg1"/>
                </a:solidFill>
              </a:rPr>
              <a:t> = </a:t>
            </a:r>
            <a:r>
              <a:rPr lang="en-AU" sz="3200" dirty="0">
                <a:solidFill>
                  <a:schemeClr val="accent6"/>
                </a:solidFill>
              </a:rPr>
              <a:t>new</a:t>
            </a:r>
            <a:r>
              <a:rPr lang="en-AU" sz="3200" dirty="0">
                <a:solidFill>
                  <a:schemeClr val="bg1"/>
                </a:solidFill>
              </a:rPr>
              <a:t> </a:t>
            </a:r>
            <a:r>
              <a:rPr lang="en-AU" sz="3200" dirty="0" err="1">
                <a:solidFill>
                  <a:schemeClr val="accent6"/>
                </a:solidFill>
              </a:rPr>
              <a:t>BloggingContext</a:t>
            </a:r>
            <a:r>
              <a:rPr lang="en-AU" sz="3200" dirty="0">
                <a:solidFill>
                  <a:schemeClr val="bg1"/>
                </a:solidFill>
              </a:rPr>
              <a:t>())  </a:t>
            </a:r>
          </a:p>
          <a:p>
            <a:r>
              <a:rPr lang="en-AU" sz="3200" dirty="0">
                <a:solidFill>
                  <a:schemeClr val="bg1"/>
                </a:solidFill>
              </a:rPr>
              <a:t>{</a:t>
            </a:r>
          </a:p>
          <a:p>
            <a:r>
              <a:rPr lang="en-AU" sz="3200" dirty="0">
                <a:solidFill>
                  <a:schemeClr val="bg1"/>
                </a:solidFill>
              </a:rPr>
              <a:t>    </a:t>
            </a:r>
            <a:r>
              <a:rPr lang="en-AU" sz="3200" dirty="0">
                <a:solidFill>
                  <a:schemeClr val="accent6"/>
                </a:solidFill>
              </a:rPr>
              <a:t>var</a:t>
            </a:r>
            <a:r>
              <a:rPr lang="en-AU" sz="3200" dirty="0">
                <a:solidFill>
                  <a:schemeClr val="bg1"/>
                </a:solidFill>
              </a:rPr>
              <a:t> </a:t>
            </a:r>
            <a:r>
              <a:rPr lang="en-AU" sz="3200" dirty="0">
                <a:solidFill>
                  <a:schemeClr val="accent6"/>
                </a:solidFill>
              </a:rPr>
              <a:t>category</a:t>
            </a:r>
            <a:r>
              <a:rPr lang="en-AU" sz="3200" dirty="0">
                <a:solidFill>
                  <a:schemeClr val="bg1"/>
                </a:solidFill>
              </a:rPr>
              <a:t> = </a:t>
            </a:r>
            <a:r>
              <a:rPr lang="en-AU" sz="3200" dirty="0" err="1">
                <a:solidFill>
                  <a:schemeClr val="accent6"/>
                </a:solidFill>
              </a:rPr>
              <a:t>Request</a:t>
            </a:r>
            <a:r>
              <a:rPr lang="en-AU" sz="3200" dirty="0" err="1">
                <a:solidFill>
                  <a:schemeClr val="bg1"/>
                </a:solidFill>
              </a:rPr>
              <a:t>.</a:t>
            </a:r>
            <a:r>
              <a:rPr lang="en-AU" sz="3200" dirty="0" err="1">
                <a:solidFill>
                  <a:schemeClr val="accent6"/>
                </a:solidFill>
              </a:rPr>
              <a:t>QueryString</a:t>
            </a:r>
            <a:r>
              <a:rPr lang="en-AU" sz="3200" dirty="0">
                <a:solidFill>
                  <a:schemeClr val="bg1"/>
                </a:solidFill>
              </a:rPr>
              <a:t>['</a:t>
            </a:r>
            <a:r>
              <a:rPr lang="en-AU" sz="3200" dirty="0">
                <a:solidFill>
                  <a:schemeClr val="accent6"/>
                </a:solidFill>
              </a:rPr>
              <a:t>cat</a:t>
            </a:r>
            <a:r>
              <a:rPr lang="en-AU" sz="3200" dirty="0">
                <a:solidFill>
                  <a:schemeClr val="bg1"/>
                </a:solidFill>
              </a:rPr>
              <a:t>'];</a:t>
            </a:r>
          </a:p>
          <a:p>
            <a:r>
              <a:rPr lang="en-AU" sz="3200" dirty="0">
                <a:solidFill>
                  <a:schemeClr val="bg1"/>
                </a:solidFill>
              </a:rPr>
              <a:t>    </a:t>
            </a:r>
            <a:r>
              <a:rPr lang="en-AU" sz="3200" dirty="0">
                <a:solidFill>
                  <a:schemeClr val="accent5"/>
                </a:solidFill>
              </a:rPr>
              <a:t>string</a:t>
            </a:r>
            <a:r>
              <a:rPr lang="en-AU" sz="3200" dirty="0">
                <a:solidFill>
                  <a:schemeClr val="bg1"/>
                </a:solidFill>
              </a:rPr>
              <a:t> </a:t>
            </a:r>
            <a:r>
              <a:rPr lang="en-AU" sz="3200" dirty="0">
                <a:solidFill>
                  <a:schemeClr val="accent1"/>
                </a:solidFill>
              </a:rPr>
              <a:t>query</a:t>
            </a:r>
            <a:r>
              <a:rPr lang="en-AU" sz="3200" dirty="0">
                <a:solidFill>
                  <a:schemeClr val="bg1"/>
                </a:solidFill>
              </a:rPr>
              <a:t> = </a:t>
            </a:r>
            <a:r>
              <a:rPr lang="en-AU" sz="3200" dirty="0">
                <a:solidFill>
                  <a:schemeClr val="accent2"/>
                </a:solidFill>
              </a:rPr>
              <a:t>$"Select * from Posts WHERE Category={</a:t>
            </a:r>
            <a:r>
              <a:rPr lang="en-AU" sz="3200" dirty="0">
                <a:solidFill>
                  <a:schemeClr val="accent1"/>
                </a:solidFill>
              </a:rPr>
              <a:t>category</a:t>
            </a:r>
            <a:r>
              <a:rPr lang="en-AU" sz="3200" dirty="0">
                <a:solidFill>
                  <a:schemeClr val="accent2"/>
                </a:solidFill>
              </a:rPr>
              <a:t>}"</a:t>
            </a:r>
            <a:r>
              <a:rPr lang="en-AU" sz="3200" dirty="0">
                <a:solidFill>
                  <a:schemeClr val="bg1"/>
                </a:solidFill>
              </a:rPr>
              <a:t>;</a:t>
            </a:r>
          </a:p>
          <a:p>
            <a:r>
              <a:rPr lang="en-AU" sz="3200" dirty="0">
                <a:solidFill>
                  <a:schemeClr val="bg1"/>
                </a:solidFill>
              </a:rPr>
              <a:t>    </a:t>
            </a:r>
            <a:r>
              <a:rPr lang="en-AU" sz="3200" dirty="0">
                <a:solidFill>
                  <a:schemeClr val="accent5"/>
                </a:solidFill>
              </a:rPr>
              <a:t>var</a:t>
            </a:r>
            <a:r>
              <a:rPr lang="en-AU" sz="3200" dirty="0">
                <a:solidFill>
                  <a:schemeClr val="bg1"/>
                </a:solidFill>
              </a:rPr>
              <a:t> </a:t>
            </a:r>
            <a:r>
              <a:rPr lang="en-AU" sz="3200" dirty="0">
                <a:solidFill>
                  <a:schemeClr val="accent1"/>
                </a:solidFill>
              </a:rPr>
              <a:t>blogs</a:t>
            </a:r>
            <a:r>
              <a:rPr lang="en-AU" sz="3200" dirty="0">
                <a:solidFill>
                  <a:schemeClr val="bg1"/>
                </a:solidFill>
              </a:rPr>
              <a:t> = </a:t>
            </a:r>
            <a:r>
              <a:rPr lang="en-AU" sz="3200" dirty="0">
                <a:solidFill>
                  <a:schemeClr val="accent5"/>
                </a:solidFill>
              </a:rPr>
              <a:t>await</a:t>
            </a:r>
            <a:r>
              <a:rPr lang="en-AU" sz="3200" dirty="0">
                <a:solidFill>
                  <a:schemeClr val="bg1"/>
                </a:solidFill>
              </a:rPr>
              <a:t> </a:t>
            </a:r>
            <a:r>
              <a:rPr lang="en-AU" sz="3200" dirty="0" err="1">
                <a:solidFill>
                  <a:schemeClr val="accent1"/>
                </a:solidFill>
              </a:rPr>
              <a:t>db</a:t>
            </a:r>
            <a:r>
              <a:rPr lang="en-AU" sz="3200" dirty="0" err="1">
                <a:solidFill>
                  <a:schemeClr val="bg1"/>
                </a:solidFill>
              </a:rPr>
              <a:t>.</a:t>
            </a:r>
            <a:r>
              <a:rPr lang="en-AU" sz="3200" dirty="0" err="1">
                <a:solidFill>
                  <a:schemeClr val="accent1"/>
                </a:solidFill>
              </a:rPr>
              <a:t>Blogs</a:t>
            </a:r>
            <a:r>
              <a:rPr lang="en-AU" sz="3200" dirty="0" err="1">
                <a:solidFill>
                  <a:schemeClr val="bg1"/>
                </a:solidFill>
              </a:rPr>
              <a:t>.</a:t>
            </a:r>
            <a:r>
              <a:rPr lang="en-AU" sz="3200" dirty="0" err="1">
                <a:solidFill>
                  <a:schemeClr val="accent4"/>
                </a:solidFill>
              </a:rPr>
              <a:t>FromSql</a:t>
            </a:r>
            <a:r>
              <a:rPr lang="en-AU" sz="3200" dirty="0">
                <a:solidFill>
                  <a:schemeClr val="bg1"/>
                </a:solidFill>
              </a:rPr>
              <a:t>(</a:t>
            </a:r>
            <a:r>
              <a:rPr lang="en-AU" sz="3200" dirty="0">
                <a:solidFill>
                  <a:schemeClr val="accent1"/>
                </a:solidFill>
              </a:rPr>
              <a:t>query</a:t>
            </a:r>
            <a:r>
              <a:rPr lang="en-AU" sz="3200" dirty="0">
                <a:solidFill>
                  <a:schemeClr val="bg1"/>
                </a:solidFill>
              </a:rPr>
              <a:t>).</a:t>
            </a:r>
            <a:r>
              <a:rPr lang="en-AU" sz="3200" dirty="0" err="1">
                <a:solidFill>
                  <a:schemeClr val="accent4"/>
                </a:solidFill>
              </a:rPr>
              <a:t>ToListAsync</a:t>
            </a:r>
            <a:r>
              <a:rPr lang="en-AU" sz="3200" dirty="0">
                <a:solidFill>
                  <a:schemeClr val="bg1"/>
                </a:solidFill>
              </a:rPr>
              <a:t>();</a:t>
            </a:r>
          </a:p>
          <a:p>
            <a:r>
              <a:rPr lang="en-AU" sz="3200" dirty="0">
                <a:solidFill>
                  <a:schemeClr val="bg1"/>
                </a:solidFill>
              </a:rPr>
              <a:t>}</a:t>
            </a:r>
          </a:p>
        </p:txBody>
      </p:sp>
      <p:sp>
        <p:nvSpPr>
          <p:cNvPr id="6" name="Title 1">
            <a:extLst>
              <a:ext uri="{FF2B5EF4-FFF2-40B4-BE49-F238E27FC236}">
                <a16:creationId xmlns:a16="http://schemas.microsoft.com/office/drawing/2014/main" id="{555CA24D-6F20-4E0E-810D-D3261BADBD87}"/>
              </a:ext>
            </a:extLst>
          </p:cNvPr>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err="1">
                <a:solidFill>
                  <a:schemeClr val="bg1"/>
                </a:solidFill>
              </a:rPr>
              <a:t>DotNet</a:t>
            </a:r>
            <a:endParaRPr lang="en-AU" dirty="0">
              <a:solidFill>
                <a:schemeClr val="bg1"/>
              </a:solidFill>
            </a:endParaRPr>
          </a:p>
        </p:txBody>
      </p:sp>
    </p:spTree>
    <p:extLst>
      <p:ext uri="{BB962C8B-B14F-4D97-AF65-F5344CB8AC3E}">
        <p14:creationId xmlns:p14="http://schemas.microsoft.com/office/powerpoint/2010/main" val="379458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671190223"/>
              </p:ext>
            </p:ext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spid="_x0000_s33933"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2382" y="1588"/>
                        <a:ext cx="1588" cy="1588"/>
                      </a:xfrm>
                      <a:prstGeom prst="rect">
                        <a:avLst/>
                      </a:prstGeom>
                    </p:spPr>
                  </p:pic>
                </p:oleObj>
              </mc:Fallback>
            </mc:AlternateContent>
          </a:graphicData>
        </a:graphic>
      </p:graphicFrame>
      <p:sp>
        <p:nvSpPr>
          <p:cNvPr id="5" name="Rectangle 4"/>
          <p:cNvSpPr/>
          <p:nvPr/>
        </p:nvSpPr>
        <p:spPr>
          <a:xfrm>
            <a:off x="3345879" y="1564412"/>
            <a:ext cx="8845328" cy="43363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519816" y="1564411"/>
            <a:ext cx="3499867" cy="4336316"/>
            <a:chOff x="110247" y="1564411"/>
            <a:chExt cx="3641976" cy="4336316"/>
          </a:xfrm>
        </p:grpSpPr>
        <p:sp>
          <p:nvSpPr>
            <p:cNvPr id="47" name="Freeform 46"/>
            <p:cNvSpPr/>
            <p:nvPr/>
          </p:nvSpPr>
          <p:spPr>
            <a:xfrm>
              <a:off x="110247" y="1564411"/>
              <a:ext cx="3641976" cy="3136817"/>
            </a:xfrm>
            <a:custGeom>
              <a:avLst/>
              <a:gdLst>
                <a:gd name="connsiteX0" fmla="*/ 226546 w 3645152"/>
                <a:gd name="connsiteY0" fmla="*/ 0 h 3136817"/>
                <a:gd name="connsiteX1" fmla="*/ 3418607 w 3645152"/>
                <a:gd name="connsiteY1" fmla="*/ 0 h 3136817"/>
                <a:gd name="connsiteX2" fmla="*/ 3640551 w 3645152"/>
                <a:gd name="connsiteY2" fmla="*/ 180889 h 3136817"/>
                <a:gd name="connsiteX3" fmla="*/ 3645152 w 3645152"/>
                <a:gd name="connsiteY3" fmla="*/ 226536 h 3136817"/>
                <a:gd name="connsiteX4" fmla="*/ 3645152 w 3645152"/>
                <a:gd name="connsiteY4" fmla="*/ 3136817 h 3136817"/>
                <a:gd name="connsiteX5" fmla="*/ 0 w 3645152"/>
                <a:gd name="connsiteY5" fmla="*/ 3136817 h 3136817"/>
                <a:gd name="connsiteX6" fmla="*/ 0 w 3645152"/>
                <a:gd name="connsiteY6" fmla="*/ 226546 h 3136817"/>
                <a:gd name="connsiteX7" fmla="*/ 226546 w 3645152"/>
                <a:gd name="connsiteY7" fmla="*/ 0 h 313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5152" h="3136817">
                  <a:moveTo>
                    <a:pt x="226546" y="0"/>
                  </a:moveTo>
                  <a:lnTo>
                    <a:pt x="3418607" y="0"/>
                  </a:lnTo>
                  <a:cubicBezTo>
                    <a:pt x="3528085" y="0"/>
                    <a:pt x="3619426" y="77656"/>
                    <a:pt x="3640551" y="180889"/>
                  </a:cubicBezTo>
                  <a:lnTo>
                    <a:pt x="3645152" y="226536"/>
                  </a:lnTo>
                  <a:lnTo>
                    <a:pt x="3645152" y="3136817"/>
                  </a:lnTo>
                  <a:lnTo>
                    <a:pt x="0" y="3136817"/>
                  </a:lnTo>
                  <a:lnTo>
                    <a:pt x="0" y="226546"/>
                  </a:lnTo>
                  <a:cubicBezTo>
                    <a:pt x="0" y="101428"/>
                    <a:pt x="101428" y="0"/>
                    <a:pt x="226546" y="0"/>
                  </a:cubicBez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Freeform 47"/>
            <p:cNvSpPr/>
            <p:nvPr/>
          </p:nvSpPr>
          <p:spPr>
            <a:xfrm>
              <a:off x="113423" y="3380354"/>
              <a:ext cx="3638800" cy="2520373"/>
            </a:xfrm>
            <a:custGeom>
              <a:avLst/>
              <a:gdLst>
                <a:gd name="connsiteX0" fmla="*/ 3638800 w 3638800"/>
                <a:gd name="connsiteY0" fmla="*/ 0 h 2520373"/>
                <a:gd name="connsiteX1" fmla="*/ 3638800 w 3638800"/>
                <a:gd name="connsiteY1" fmla="*/ 2293827 h 2520373"/>
                <a:gd name="connsiteX2" fmla="*/ 3412254 w 3638800"/>
                <a:gd name="connsiteY2" fmla="*/ 2520373 h 2520373"/>
                <a:gd name="connsiteX3" fmla="*/ 220193 w 3638800"/>
                <a:gd name="connsiteY3" fmla="*/ 2520373 h 2520373"/>
                <a:gd name="connsiteX4" fmla="*/ 11450 w 3638800"/>
                <a:gd name="connsiteY4" fmla="*/ 2382009 h 2520373"/>
                <a:gd name="connsiteX5" fmla="*/ 0 w 3638800"/>
                <a:gd name="connsiteY5" fmla="*/ 2345123 h 2520373"/>
                <a:gd name="connsiteX6" fmla="*/ 0 w 3638800"/>
                <a:gd name="connsiteY6" fmla="*/ 624384 h 252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8800" h="2520373">
                  <a:moveTo>
                    <a:pt x="3638800" y="0"/>
                  </a:moveTo>
                  <a:lnTo>
                    <a:pt x="3638800" y="2293827"/>
                  </a:lnTo>
                  <a:cubicBezTo>
                    <a:pt x="3638800" y="2418945"/>
                    <a:pt x="3537372" y="2520373"/>
                    <a:pt x="3412254" y="2520373"/>
                  </a:cubicBezTo>
                  <a:lnTo>
                    <a:pt x="220193" y="2520373"/>
                  </a:lnTo>
                  <a:cubicBezTo>
                    <a:pt x="126355" y="2520373"/>
                    <a:pt x="45842" y="2463320"/>
                    <a:pt x="11450" y="2382009"/>
                  </a:cubicBezTo>
                  <a:lnTo>
                    <a:pt x="0" y="2345123"/>
                  </a:lnTo>
                  <a:lnTo>
                    <a:pt x="0" y="6243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2" name="Title 1"/>
          <p:cNvSpPr>
            <a:spLocks noGrp="1"/>
          </p:cNvSpPr>
          <p:nvPr>
            <p:ph type="title"/>
          </p:nvPr>
        </p:nvSpPr>
        <p:spPr/>
        <p:txBody>
          <a:bodyPr>
            <a:normAutofit/>
          </a:bodyPr>
          <a:lstStyle/>
          <a:p>
            <a:r>
              <a:rPr lang="en-JM" dirty="0">
                <a:cs typeface="Open Sans Light"/>
              </a:rPr>
              <a:t>`</a:t>
            </a:r>
            <a:r>
              <a:rPr lang="en-JM" dirty="0" err="1">
                <a:cs typeface="Open Sans Light"/>
              </a:rPr>
              <a:t>whoami</a:t>
            </a:r>
            <a:r>
              <a:rPr lang="en-JM" dirty="0">
                <a:cs typeface="Open Sans Light"/>
              </a:rPr>
              <a:t>`</a:t>
            </a:r>
            <a:endParaRPr lang="fy-NL" dirty="0"/>
          </a:p>
        </p:txBody>
      </p:sp>
      <p:sp>
        <p:nvSpPr>
          <p:cNvPr id="3" name="Rectangle 2">
            <a:extLst>
              <a:ext uri="{FF2B5EF4-FFF2-40B4-BE49-F238E27FC236}">
                <a16:creationId xmlns:a16="http://schemas.microsoft.com/office/drawing/2014/main" id="{D74CC5B5-5458-425D-A3C1-CDF2379FAEDD}"/>
              </a:ext>
            </a:extLst>
          </p:cNvPr>
          <p:cNvSpPr/>
          <p:nvPr/>
        </p:nvSpPr>
        <p:spPr>
          <a:xfrm>
            <a:off x="748826" y="4782375"/>
            <a:ext cx="3045018" cy="695575"/>
          </a:xfrm>
          <a:prstGeom prst="rect">
            <a:avLst/>
          </a:prstGeom>
        </p:spPr>
        <p:txBody>
          <a:bodyPr wrap="square">
            <a:spAutoFit/>
          </a:bodyPr>
          <a:lstStyle/>
          <a:p>
            <a:pPr algn="ctr">
              <a:lnSpc>
                <a:spcPct val="90000"/>
              </a:lnSpc>
              <a:spcBef>
                <a:spcPts val="600"/>
              </a:spcBef>
            </a:pPr>
            <a:r>
              <a:rPr lang="en-US" sz="2000" b="1" dirty="0">
                <a:solidFill>
                  <a:schemeClr val="bg1"/>
                </a:solidFill>
                <a:latin typeface="+mj-lt"/>
              </a:rPr>
              <a:t>Eldar Marcussen</a:t>
            </a:r>
          </a:p>
          <a:p>
            <a:pPr algn="ctr">
              <a:lnSpc>
                <a:spcPct val="90000"/>
              </a:lnSpc>
              <a:spcBef>
                <a:spcPts val="600"/>
              </a:spcBef>
            </a:pPr>
            <a:r>
              <a:rPr lang="en-US" dirty="0">
                <a:solidFill>
                  <a:schemeClr val="accent4"/>
                </a:solidFill>
                <a:latin typeface="+mj-lt"/>
              </a:rPr>
              <a:t>Lead security researcher</a:t>
            </a:r>
          </a:p>
        </p:txBody>
      </p:sp>
      <p:sp>
        <p:nvSpPr>
          <p:cNvPr id="8" name="object 22"/>
          <p:cNvSpPr txBox="1"/>
          <p:nvPr/>
        </p:nvSpPr>
        <p:spPr>
          <a:xfrm>
            <a:off x="4330582" y="2109941"/>
            <a:ext cx="7319814" cy="1661993"/>
          </a:xfrm>
          <a:prstGeom prst="rect">
            <a:avLst/>
          </a:prstGeom>
        </p:spPr>
        <p:txBody>
          <a:bodyPr vert="horz" wrap="square" lIns="0" tIns="0" rIns="0" bIns="0" rtlCol="0" anchor="ctr">
            <a:spAutoFit/>
          </a:bodyPr>
          <a:lstStyle/>
          <a:p>
            <a:pPr marL="12700" marR="5080">
              <a:tabLst>
                <a:tab pos="139700" algn="l"/>
              </a:tabLst>
            </a:pPr>
            <a:r>
              <a:rPr lang="en-GB" spc="-10" dirty="0">
                <a:cs typeface="Verdana"/>
              </a:rPr>
              <a:t>Proven history of performing security research that result </a:t>
            </a:r>
            <a:br>
              <a:rPr lang="en-GB" spc="-10" dirty="0">
                <a:cs typeface="Verdana"/>
              </a:rPr>
            </a:br>
            <a:r>
              <a:rPr lang="en-GB" spc="-10" dirty="0">
                <a:cs typeface="Verdana"/>
              </a:rPr>
              <a:t>in 0day vulnerabilities, conference presentation and security tools. I have written a source code scanner and auditing source code is often part of my security research process. My past research and security tools have also featured in industry related cyber security text books.</a:t>
            </a:r>
          </a:p>
        </p:txBody>
      </p:sp>
      <p:sp>
        <p:nvSpPr>
          <p:cNvPr id="10" name="Rectangle 9"/>
          <p:cNvSpPr/>
          <p:nvPr/>
        </p:nvSpPr>
        <p:spPr>
          <a:xfrm>
            <a:off x="5525645" y="4334687"/>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Developer</a:t>
            </a:r>
            <a:endParaRPr lang="en-GB" sz="1400" dirty="0"/>
          </a:p>
        </p:txBody>
      </p:sp>
      <p:sp>
        <p:nvSpPr>
          <p:cNvPr id="15" name="Rectangle 14"/>
          <p:cNvSpPr/>
          <p:nvPr/>
        </p:nvSpPr>
        <p:spPr>
          <a:xfrm>
            <a:off x="5525645" y="4742030"/>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System administrator</a:t>
            </a:r>
          </a:p>
        </p:txBody>
      </p:sp>
      <p:sp>
        <p:nvSpPr>
          <p:cNvPr id="16" name="Rectangle 15"/>
          <p:cNvSpPr/>
          <p:nvPr/>
        </p:nvSpPr>
        <p:spPr>
          <a:xfrm>
            <a:off x="5525645" y="5149373"/>
            <a:ext cx="2254091" cy="3091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Penetration tester</a:t>
            </a:r>
          </a:p>
        </p:txBody>
      </p:sp>
      <p:sp>
        <p:nvSpPr>
          <p:cNvPr id="17" name="Rectangle 16"/>
          <p:cNvSpPr/>
          <p:nvPr/>
        </p:nvSpPr>
        <p:spPr>
          <a:xfrm>
            <a:off x="9396305" y="4334687"/>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Husband and Father</a:t>
            </a:r>
          </a:p>
        </p:txBody>
      </p:sp>
      <p:sp>
        <p:nvSpPr>
          <p:cNvPr id="18" name="Rectangle 17"/>
          <p:cNvSpPr/>
          <p:nvPr/>
        </p:nvSpPr>
        <p:spPr>
          <a:xfrm>
            <a:off x="9396305" y="4742030"/>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Security researcher</a:t>
            </a:r>
          </a:p>
        </p:txBody>
      </p:sp>
      <p:sp>
        <p:nvSpPr>
          <p:cNvPr id="19" name="Rectangle 18"/>
          <p:cNvSpPr/>
          <p:nvPr/>
        </p:nvSpPr>
        <p:spPr>
          <a:xfrm>
            <a:off x="9396305" y="5149373"/>
            <a:ext cx="2254091" cy="3091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Trainer </a:t>
            </a:r>
          </a:p>
        </p:txBody>
      </p:sp>
      <p:sp>
        <p:nvSpPr>
          <p:cNvPr id="20" name="object 22"/>
          <p:cNvSpPr txBox="1"/>
          <p:nvPr/>
        </p:nvSpPr>
        <p:spPr>
          <a:xfrm>
            <a:off x="4330581" y="4773516"/>
            <a:ext cx="916598" cy="246221"/>
          </a:xfrm>
          <a:prstGeom prst="rect">
            <a:avLst/>
          </a:prstGeom>
        </p:spPr>
        <p:txBody>
          <a:bodyPr vert="horz" wrap="none" lIns="0" tIns="0" rIns="0" bIns="0" rtlCol="0" anchor="ctr">
            <a:spAutoFit/>
          </a:bodyPr>
          <a:lstStyle/>
          <a:p>
            <a:pPr marL="12700" marR="5080">
              <a:tabLst>
                <a:tab pos="139700" algn="l"/>
              </a:tabLst>
            </a:pPr>
            <a:r>
              <a:rPr lang="en-GB" sz="1600" spc="-10" dirty="0">
                <a:solidFill>
                  <a:schemeClr val="tx2"/>
                </a:solidFill>
                <a:cs typeface="Verdana"/>
              </a:rPr>
              <a:t>A former</a:t>
            </a:r>
          </a:p>
        </p:txBody>
      </p:sp>
      <p:cxnSp>
        <p:nvCxnSpPr>
          <p:cNvPr id="22" name="Straight Connector 21"/>
          <p:cNvCxnSpPr/>
          <p:nvPr/>
        </p:nvCxnSpPr>
        <p:spPr>
          <a:xfrm>
            <a:off x="5360338" y="4334687"/>
            <a:ext cx="0" cy="11238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object 22"/>
          <p:cNvSpPr txBox="1"/>
          <p:nvPr/>
        </p:nvSpPr>
        <p:spPr>
          <a:xfrm>
            <a:off x="8203528" y="4773516"/>
            <a:ext cx="965008" cy="246221"/>
          </a:xfrm>
          <a:prstGeom prst="rect">
            <a:avLst/>
          </a:prstGeom>
        </p:spPr>
        <p:txBody>
          <a:bodyPr vert="horz" wrap="none" lIns="0" tIns="0" rIns="0" bIns="0" rtlCol="0" anchor="ctr">
            <a:spAutoFit/>
          </a:bodyPr>
          <a:lstStyle/>
          <a:p>
            <a:pPr marL="12700" marR="5080">
              <a:tabLst>
                <a:tab pos="139700" algn="l"/>
              </a:tabLst>
            </a:pPr>
            <a:r>
              <a:rPr lang="en-GB" sz="1600" spc="-10" dirty="0">
                <a:solidFill>
                  <a:schemeClr val="accent1"/>
                </a:solidFill>
                <a:cs typeface="Verdana"/>
              </a:rPr>
              <a:t>Currently</a:t>
            </a:r>
          </a:p>
        </p:txBody>
      </p:sp>
      <p:cxnSp>
        <p:nvCxnSpPr>
          <p:cNvPr id="24" name="Straight Connector 23"/>
          <p:cNvCxnSpPr/>
          <p:nvPr/>
        </p:nvCxnSpPr>
        <p:spPr>
          <a:xfrm>
            <a:off x="9233285" y="4334687"/>
            <a:ext cx="0" cy="112387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9" name="Picture Placeholder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866" y="2041746"/>
            <a:ext cx="2145764" cy="2479008"/>
          </a:xfrm>
          <a:prstGeom prst="ellipse">
            <a:avLst/>
          </a:prstGeom>
          <a:ln>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19036031"/>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rgbClr val="7030A0"/>
                </a:solidFill>
              </a:rPr>
              <a:t>using</a:t>
            </a:r>
            <a:r>
              <a:rPr lang="en-AU" sz="3200" dirty="0">
                <a:solidFill>
                  <a:schemeClr val="bg1"/>
                </a:solidFill>
              </a:rPr>
              <a:t> (</a:t>
            </a:r>
            <a:r>
              <a:rPr lang="en-AU" sz="3200" dirty="0">
                <a:solidFill>
                  <a:schemeClr val="accent6"/>
                </a:solidFill>
              </a:rPr>
              <a:t>var</a:t>
            </a:r>
            <a:r>
              <a:rPr lang="en-AU" sz="3200" dirty="0">
                <a:solidFill>
                  <a:schemeClr val="bg1"/>
                </a:solidFill>
              </a:rPr>
              <a:t> </a:t>
            </a:r>
            <a:r>
              <a:rPr lang="en-AU" sz="3200" dirty="0" err="1">
                <a:solidFill>
                  <a:schemeClr val="accent6"/>
                </a:solidFill>
              </a:rPr>
              <a:t>db</a:t>
            </a:r>
            <a:r>
              <a:rPr lang="en-AU" sz="3200" dirty="0">
                <a:solidFill>
                  <a:schemeClr val="bg1"/>
                </a:solidFill>
              </a:rPr>
              <a:t> = </a:t>
            </a:r>
            <a:r>
              <a:rPr lang="en-AU" sz="3200" dirty="0">
                <a:solidFill>
                  <a:schemeClr val="accent6"/>
                </a:solidFill>
              </a:rPr>
              <a:t>new</a:t>
            </a:r>
            <a:r>
              <a:rPr lang="en-AU" sz="3200" dirty="0">
                <a:solidFill>
                  <a:schemeClr val="bg1"/>
                </a:solidFill>
              </a:rPr>
              <a:t> </a:t>
            </a:r>
            <a:r>
              <a:rPr lang="en-AU" sz="3200" dirty="0" err="1">
                <a:solidFill>
                  <a:schemeClr val="accent6"/>
                </a:solidFill>
              </a:rPr>
              <a:t>BloggingContext</a:t>
            </a:r>
            <a:r>
              <a:rPr lang="en-AU" sz="3200" dirty="0">
                <a:solidFill>
                  <a:schemeClr val="bg1"/>
                </a:solidFill>
              </a:rPr>
              <a:t>())  </a:t>
            </a:r>
          </a:p>
          <a:p>
            <a:r>
              <a:rPr lang="en-AU" sz="3200" dirty="0">
                <a:solidFill>
                  <a:schemeClr val="bg1"/>
                </a:solidFill>
              </a:rPr>
              <a:t>{</a:t>
            </a:r>
          </a:p>
          <a:p>
            <a:r>
              <a:rPr lang="en-AU" sz="3200" dirty="0">
                <a:solidFill>
                  <a:schemeClr val="bg1"/>
                </a:solidFill>
              </a:rPr>
              <a:t>    </a:t>
            </a:r>
            <a:r>
              <a:rPr lang="en-AU" sz="3200" dirty="0">
                <a:solidFill>
                  <a:schemeClr val="accent6"/>
                </a:solidFill>
              </a:rPr>
              <a:t>var</a:t>
            </a:r>
            <a:r>
              <a:rPr lang="en-AU" sz="3200" dirty="0">
                <a:solidFill>
                  <a:schemeClr val="bg1"/>
                </a:solidFill>
              </a:rPr>
              <a:t> </a:t>
            </a:r>
            <a:r>
              <a:rPr lang="en-AU" sz="3200" dirty="0">
                <a:solidFill>
                  <a:schemeClr val="accent6"/>
                </a:solidFill>
              </a:rPr>
              <a:t>category</a:t>
            </a:r>
            <a:r>
              <a:rPr lang="en-AU" sz="3200" dirty="0">
                <a:solidFill>
                  <a:schemeClr val="bg1"/>
                </a:solidFill>
              </a:rPr>
              <a:t> = </a:t>
            </a:r>
            <a:r>
              <a:rPr lang="en-AU" sz="3200" dirty="0" err="1">
                <a:solidFill>
                  <a:schemeClr val="accent6"/>
                </a:solidFill>
              </a:rPr>
              <a:t>Request</a:t>
            </a:r>
            <a:r>
              <a:rPr lang="en-AU" sz="3200" dirty="0" err="1">
                <a:solidFill>
                  <a:schemeClr val="bg1"/>
                </a:solidFill>
              </a:rPr>
              <a:t>.</a:t>
            </a:r>
            <a:r>
              <a:rPr lang="en-AU" sz="3200" dirty="0" err="1">
                <a:solidFill>
                  <a:schemeClr val="accent6"/>
                </a:solidFill>
              </a:rPr>
              <a:t>QueryString</a:t>
            </a:r>
            <a:r>
              <a:rPr lang="en-AU" sz="3200" dirty="0">
                <a:solidFill>
                  <a:schemeClr val="bg1"/>
                </a:solidFill>
              </a:rPr>
              <a:t>['</a:t>
            </a:r>
            <a:r>
              <a:rPr lang="en-AU" sz="3200" dirty="0">
                <a:solidFill>
                  <a:schemeClr val="accent6"/>
                </a:solidFill>
              </a:rPr>
              <a:t>cat</a:t>
            </a:r>
            <a:r>
              <a:rPr lang="en-AU" sz="3200" dirty="0">
                <a:solidFill>
                  <a:schemeClr val="bg1"/>
                </a:solidFill>
              </a:rPr>
              <a:t>'];</a:t>
            </a:r>
          </a:p>
          <a:p>
            <a:r>
              <a:rPr lang="en-AU" sz="3200" dirty="0">
                <a:solidFill>
                  <a:schemeClr val="bg1"/>
                </a:solidFill>
              </a:rPr>
              <a:t>    </a:t>
            </a:r>
            <a:r>
              <a:rPr lang="en-AU" sz="3200" dirty="0">
                <a:solidFill>
                  <a:schemeClr val="accent5"/>
                </a:solidFill>
              </a:rPr>
              <a:t>string</a:t>
            </a:r>
            <a:r>
              <a:rPr lang="en-AU" sz="3200" dirty="0">
                <a:solidFill>
                  <a:schemeClr val="bg1"/>
                </a:solidFill>
              </a:rPr>
              <a:t> </a:t>
            </a:r>
            <a:r>
              <a:rPr lang="en-AU" sz="3200" dirty="0">
                <a:solidFill>
                  <a:schemeClr val="accent1"/>
                </a:solidFill>
              </a:rPr>
              <a:t>query</a:t>
            </a:r>
            <a:r>
              <a:rPr lang="en-AU" sz="3200" dirty="0">
                <a:solidFill>
                  <a:schemeClr val="bg1"/>
                </a:solidFill>
              </a:rPr>
              <a:t> = </a:t>
            </a:r>
            <a:r>
              <a:rPr lang="en-AU" sz="3200" dirty="0">
                <a:solidFill>
                  <a:schemeClr val="accent2"/>
                </a:solidFill>
              </a:rPr>
              <a:t>$"Select * from Posts WHERE Category={</a:t>
            </a:r>
            <a:r>
              <a:rPr lang="en-AU" sz="3200" dirty="0">
                <a:solidFill>
                  <a:schemeClr val="accent1"/>
                </a:solidFill>
              </a:rPr>
              <a:t>category</a:t>
            </a:r>
            <a:r>
              <a:rPr lang="en-AU" sz="3200" dirty="0">
                <a:solidFill>
                  <a:schemeClr val="accent2"/>
                </a:solidFill>
              </a:rPr>
              <a:t>}"</a:t>
            </a:r>
            <a:r>
              <a:rPr lang="en-AU" sz="3200" dirty="0">
                <a:solidFill>
                  <a:schemeClr val="bg1"/>
                </a:solidFill>
              </a:rPr>
              <a:t>;</a:t>
            </a:r>
          </a:p>
          <a:p>
            <a:r>
              <a:rPr lang="en-AU" sz="3200" dirty="0">
                <a:solidFill>
                  <a:schemeClr val="bg1"/>
                </a:solidFill>
              </a:rPr>
              <a:t>    </a:t>
            </a:r>
            <a:r>
              <a:rPr lang="en-AU" sz="3200" dirty="0">
                <a:solidFill>
                  <a:schemeClr val="accent5"/>
                </a:solidFill>
              </a:rPr>
              <a:t>var</a:t>
            </a:r>
            <a:r>
              <a:rPr lang="en-AU" sz="3200" dirty="0">
                <a:solidFill>
                  <a:schemeClr val="bg1"/>
                </a:solidFill>
              </a:rPr>
              <a:t> </a:t>
            </a:r>
            <a:r>
              <a:rPr lang="en-AU" sz="3200" dirty="0">
                <a:solidFill>
                  <a:schemeClr val="accent1"/>
                </a:solidFill>
              </a:rPr>
              <a:t>blogs</a:t>
            </a:r>
            <a:r>
              <a:rPr lang="en-AU" sz="3200" dirty="0">
                <a:solidFill>
                  <a:schemeClr val="bg1"/>
                </a:solidFill>
              </a:rPr>
              <a:t> = </a:t>
            </a:r>
            <a:r>
              <a:rPr lang="en-AU" sz="3200" dirty="0">
                <a:solidFill>
                  <a:schemeClr val="accent5"/>
                </a:solidFill>
              </a:rPr>
              <a:t>await</a:t>
            </a:r>
            <a:r>
              <a:rPr lang="en-AU" sz="3200" dirty="0">
                <a:solidFill>
                  <a:schemeClr val="bg1"/>
                </a:solidFill>
              </a:rPr>
              <a:t> </a:t>
            </a:r>
            <a:r>
              <a:rPr lang="en-AU" sz="3200" dirty="0" err="1">
                <a:solidFill>
                  <a:schemeClr val="accent1"/>
                </a:solidFill>
              </a:rPr>
              <a:t>db</a:t>
            </a:r>
            <a:r>
              <a:rPr lang="en-AU" sz="3200" dirty="0" err="1">
                <a:solidFill>
                  <a:schemeClr val="bg1"/>
                </a:solidFill>
              </a:rPr>
              <a:t>.</a:t>
            </a:r>
            <a:r>
              <a:rPr lang="en-AU" sz="3200" dirty="0" err="1">
                <a:solidFill>
                  <a:schemeClr val="accent1"/>
                </a:solidFill>
              </a:rPr>
              <a:t>Blogs</a:t>
            </a:r>
            <a:r>
              <a:rPr lang="en-AU" sz="3200" dirty="0" err="1">
                <a:solidFill>
                  <a:schemeClr val="bg1"/>
                </a:solidFill>
              </a:rPr>
              <a:t>.</a:t>
            </a:r>
            <a:r>
              <a:rPr lang="en-AU" sz="3200" dirty="0" err="1">
                <a:solidFill>
                  <a:schemeClr val="accent4"/>
                </a:solidFill>
              </a:rPr>
              <a:t>FromSql</a:t>
            </a:r>
            <a:r>
              <a:rPr lang="en-AU" sz="3200" dirty="0">
                <a:solidFill>
                  <a:schemeClr val="bg1"/>
                </a:solidFill>
              </a:rPr>
              <a:t>(</a:t>
            </a:r>
            <a:r>
              <a:rPr lang="en-AU" sz="3200" dirty="0">
                <a:solidFill>
                  <a:schemeClr val="accent1"/>
                </a:solidFill>
              </a:rPr>
              <a:t>query</a:t>
            </a:r>
            <a:r>
              <a:rPr lang="en-AU" sz="3200" dirty="0">
                <a:solidFill>
                  <a:schemeClr val="bg1"/>
                </a:solidFill>
              </a:rPr>
              <a:t>).</a:t>
            </a:r>
            <a:r>
              <a:rPr lang="en-AU" sz="3200" dirty="0" err="1">
                <a:solidFill>
                  <a:schemeClr val="accent4"/>
                </a:solidFill>
              </a:rPr>
              <a:t>ToListAsync</a:t>
            </a:r>
            <a:r>
              <a:rPr lang="en-AU" sz="3200" dirty="0">
                <a:solidFill>
                  <a:schemeClr val="bg1"/>
                </a:solidFill>
              </a:rPr>
              <a:t>();</a:t>
            </a:r>
          </a:p>
          <a:p>
            <a:r>
              <a:rPr lang="en-AU" sz="3200" dirty="0">
                <a:solidFill>
                  <a:schemeClr val="bg1"/>
                </a:solidFill>
              </a:rPr>
              <a:t>}</a:t>
            </a:r>
          </a:p>
        </p:txBody>
      </p:sp>
      <p:sp>
        <p:nvSpPr>
          <p:cNvPr id="6" name="Title 1">
            <a:extLst>
              <a:ext uri="{FF2B5EF4-FFF2-40B4-BE49-F238E27FC236}">
                <a16:creationId xmlns:a16="http://schemas.microsoft.com/office/drawing/2014/main" id="{555CA24D-6F20-4E0E-810D-D3261BADBD87}"/>
              </a:ext>
            </a:extLst>
          </p:cNvPr>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SQL Injection</a:t>
            </a:r>
          </a:p>
        </p:txBody>
      </p:sp>
      <p:sp>
        <p:nvSpPr>
          <p:cNvPr id="5" name="Rectangle 4">
            <a:extLst>
              <a:ext uri="{FF2B5EF4-FFF2-40B4-BE49-F238E27FC236}">
                <a16:creationId xmlns:a16="http://schemas.microsoft.com/office/drawing/2014/main" id="{07078233-F8B9-4474-856E-863276D73CE6}"/>
              </a:ext>
            </a:extLst>
          </p:cNvPr>
          <p:cNvSpPr/>
          <p:nvPr/>
        </p:nvSpPr>
        <p:spPr>
          <a:xfrm>
            <a:off x="3532093" y="2204436"/>
            <a:ext cx="647252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7" name="TextBox 6">
            <a:extLst>
              <a:ext uri="{FF2B5EF4-FFF2-40B4-BE49-F238E27FC236}">
                <a16:creationId xmlns:a16="http://schemas.microsoft.com/office/drawing/2014/main" id="{B190D6F6-C423-4A16-9156-B19BFD283779}"/>
              </a:ext>
            </a:extLst>
          </p:cNvPr>
          <p:cNvSpPr txBox="1"/>
          <p:nvPr/>
        </p:nvSpPr>
        <p:spPr>
          <a:xfrm>
            <a:off x="4301702" y="3823418"/>
            <a:ext cx="4933302" cy="156966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When </a:t>
            </a:r>
            <a:r>
              <a:rPr lang="en-AU" sz="2400" dirty="0" err="1"/>
              <a:t>FromSql</a:t>
            </a:r>
            <a:r>
              <a:rPr lang="en-AU" sz="2400" dirty="0"/>
              <a:t> is called with a string variable it uses an overloaded method and the string is interpolated resulting in SQL injection</a:t>
            </a:r>
          </a:p>
        </p:txBody>
      </p:sp>
      <p:cxnSp>
        <p:nvCxnSpPr>
          <p:cNvPr id="8" name="Straight Arrow Connector 7">
            <a:extLst>
              <a:ext uri="{FF2B5EF4-FFF2-40B4-BE49-F238E27FC236}">
                <a16:creationId xmlns:a16="http://schemas.microsoft.com/office/drawing/2014/main" id="{81D78670-9CC2-4DB0-9F15-C6D88A62E058}"/>
              </a:ext>
            </a:extLst>
          </p:cNvPr>
          <p:cNvCxnSpPr>
            <a:cxnSpLocks/>
          </p:cNvCxnSpPr>
          <p:nvPr/>
        </p:nvCxnSpPr>
        <p:spPr>
          <a:xfrm flipV="1">
            <a:off x="6768353" y="2739860"/>
            <a:ext cx="0" cy="10835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B612545F-BA58-4C2A-BD90-6A61CD9281C7}"/>
              </a:ext>
            </a:extLst>
          </p:cNvPr>
          <p:cNvSpPr/>
          <p:nvPr/>
        </p:nvSpPr>
        <p:spPr>
          <a:xfrm>
            <a:off x="9574305" y="1669012"/>
            <a:ext cx="1739871"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5402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AU" sz="2800" dirty="0">
                <a:solidFill>
                  <a:schemeClr val="accent5"/>
                </a:solidFill>
              </a:rPr>
              <a:t>&lt;?php  </a:t>
            </a:r>
          </a:p>
          <a:p>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r>
              <a:rPr lang="en-AU" sz="2800" dirty="0">
                <a:solidFill>
                  <a:schemeClr val="accent2"/>
                </a:solidFill>
              </a:rPr>
              <a:t>"uploads/"</a:t>
            </a:r>
            <a:r>
              <a:rPr lang="en-AU" sz="2800" dirty="0">
                <a:solidFill>
                  <a:schemeClr val="bg1"/>
                </a:solidFill>
              </a:rPr>
              <a:t>;  </a:t>
            </a:r>
          </a:p>
          <a:p>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r>
              <a:rPr lang="en-AU" sz="2800" dirty="0">
                <a:solidFill>
                  <a:schemeClr val="accent1"/>
                </a:solidFill>
              </a:rPr>
              <a:t>$</a:t>
            </a:r>
            <a:r>
              <a:rPr lang="en-AU" sz="2800" dirty="0" err="1">
                <a:solidFill>
                  <a:schemeClr val="accent1"/>
                </a:solidFill>
              </a:rPr>
              <a:t>target_path</a:t>
            </a:r>
            <a:r>
              <a:rPr lang="en-AU" sz="2800" dirty="0">
                <a:solidFill>
                  <a:schemeClr val="accent1"/>
                </a:solidFill>
              </a:rPr>
              <a:t> </a:t>
            </a:r>
            <a:r>
              <a:rPr lang="en-AU" sz="2800" dirty="0">
                <a:solidFill>
                  <a:schemeClr val="bg1"/>
                </a:solidFill>
              </a:rPr>
              <a:t>. </a:t>
            </a:r>
            <a:r>
              <a:rPr lang="en-AU" sz="2800" dirty="0" err="1">
                <a:solidFill>
                  <a:schemeClr val="accent4"/>
                </a:solidFill>
              </a:rPr>
              <a:t>basename</a:t>
            </a:r>
            <a:r>
              <a:rPr lang="en-AU" sz="2800" dirty="0">
                <a:solidFill>
                  <a:schemeClr val="bg1"/>
                </a:solidFill>
              </a:rPr>
              <a:t>(</a:t>
            </a:r>
            <a:r>
              <a:rPr lang="en-AU" sz="2800" dirty="0">
                <a:solidFill>
                  <a:schemeClr val="accent1"/>
                </a:solidFill>
              </a:rPr>
              <a:t>$_FILES</a:t>
            </a:r>
            <a:r>
              <a:rPr lang="en-AU" sz="2800" dirty="0">
                <a:solidFill>
                  <a:schemeClr val="bg1"/>
                </a:solidFill>
              </a:rPr>
              <a:t>[</a:t>
            </a:r>
            <a:r>
              <a:rPr lang="en-AU" sz="2800" dirty="0">
                <a:solidFill>
                  <a:schemeClr val="accent2"/>
                </a:solidFill>
              </a:rPr>
              <a:t>'</a:t>
            </a:r>
            <a:r>
              <a:rPr lang="en-AU" sz="2800" dirty="0" err="1">
                <a:solidFill>
                  <a:schemeClr val="accent2"/>
                </a:solidFill>
              </a:rPr>
              <a:t>fileToUpload</a:t>
            </a:r>
            <a:r>
              <a:rPr lang="en-AU" sz="2800" dirty="0">
                <a:solidFill>
                  <a:schemeClr val="accent2"/>
                </a:solidFill>
              </a:rPr>
              <a:t>'</a:t>
            </a:r>
            <a:r>
              <a:rPr lang="en-AU" sz="2800" dirty="0">
                <a:solidFill>
                  <a:schemeClr val="bg1"/>
                </a:solidFill>
              </a:rPr>
              <a:t>][</a:t>
            </a:r>
            <a:r>
              <a:rPr lang="en-AU" sz="2800" dirty="0">
                <a:solidFill>
                  <a:schemeClr val="accent2"/>
                </a:solidFill>
              </a:rPr>
              <a:t>'name'</a:t>
            </a:r>
            <a:r>
              <a:rPr lang="en-AU" sz="2800" dirty="0">
                <a:solidFill>
                  <a:schemeClr val="bg1"/>
                </a:solidFill>
              </a:rPr>
              <a:t>]);   </a:t>
            </a:r>
          </a:p>
          <a:p>
            <a:r>
              <a:rPr lang="en-AU" sz="2800" dirty="0">
                <a:solidFill>
                  <a:schemeClr val="bg1"/>
                </a:solidFill>
              </a:rPr>
              <a:t>  </a:t>
            </a:r>
          </a:p>
          <a:p>
            <a:r>
              <a:rPr lang="en-AU" sz="2800" dirty="0">
                <a:solidFill>
                  <a:srgbClr val="7030A0"/>
                </a:solidFill>
              </a:rPr>
              <a:t>if</a:t>
            </a:r>
            <a:r>
              <a:rPr lang="en-AU" sz="2800" dirty="0">
                <a:solidFill>
                  <a:schemeClr val="bg1"/>
                </a:solidFill>
              </a:rPr>
              <a:t>(</a:t>
            </a:r>
            <a:r>
              <a:rPr lang="en-AU" sz="2800" dirty="0" err="1">
                <a:solidFill>
                  <a:schemeClr val="accent4"/>
                </a:solidFill>
              </a:rPr>
              <a:t>move_uploaded_file</a:t>
            </a:r>
            <a:r>
              <a:rPr lang="en-AU" sz="2800" dirty="0">
                <a:solidFill>
                  <a:schemeClr val="bg1"/>
                </a:solidFill>
              </a:rPr>
              <a:t>(</a:t>
            </a:r>
            <a:r>
              <a:rPr lang="en-AU" sz="2800" dirty="0">
                <a:solidFill>
                  <a:schemeClr val="accent1"/>
                </a:solidFill>
              </a:rPr>
              <a:t>$_FILES</a:t>
            </a:r>
            <a:r>
              <a:rPr lang="en-AU" sz="2800" dirty="0">
                <a:solidFill>
                  <a:schemeClr val="bg1"/>
                </a:solidFill>
              </a:rPr>
              <a:t>[</a:t>
            </a:r>
            <a:r>
              <a:rPr lang="en-AU" sz="2800" dirty="0">
                <a:solidFill>
                  <a:schemeClr val="accent2"/>
                </a:solidFill>
              </a:rPr>
              <a:t>'</a:t>
            </a:r>
            <a:r>
              <a:rPr lang="en-AU" sz="2800" dirty="0" err="1">
                <a:solidFill>
                  <a:schemeClr val="accent2"/>
                </a:solidFill>
              </a:rPr>
              <a:t>fileToUpload</a:t>
            </a:r>
            <a:r>
              <a:rPr lang="en-AU" sz="2800" dirty="0">
                <a:solidFill>
                  <a:schemeClr val="accent2"/>
                </a:solidFill>
              </a:rPr>
              <a:t>'</a:t>
            </a:r>
            <a:r>
              <a:rPr lang="en-AU" sz="2800" dirty="0">
                <a:solidFill>
                  <a:schemeClr val="bg1"/>
                </a:solidFill>
              </a:rPr>
              <a:t>][</a:t>
            </a:r>
            <a:r>
              <a:rPr lang="en-AU" sz="2800" dirty="0">
                <a:solidFill>
                  <a:schemeClr val="accent2"/>
                </a:solidFill>
              </a:rPr>
              <a:t>'</a:t>
            </a:r>
            <a:r>
              <a:rPr lang="en-AU" sz="2800" dirty="0" err="1">
                <a:solidFill>
                  <a:schemeClr val="accent2"/>
                </a:solidFill>
              </a:rPr>
              <a:t>tmp_name</a:t>
            </a:r>
            <a:r>
              <a:rPr lang="en-AU" sz="2800" dirty="0">
                <a:solidFill>
                  <a:schemeClr val="accent2"/>
                </a:solidFill>
              </a:rPr>
              <a:t>'</a:t>
            </a:r>
            <a:r>
              <a:rPr lang="en-AU" sz="2800" dirty="0">
                <a:solidFill>
                  <a:schemeClr val="bg1"/>
                </a:solidFill>
              </a:rPr>
              <a:t>], </a:t>
            </a:r>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p>
          <a:p>
            <a:r>
              <a:rPr lang="en-AU" sz="2800" dirty="0">
                <a:solidFill>
                  <a:schemeClr val="bg1"/>
                </a:solidFill>
              </a:rPr>
              <a:t>    </a:t>
            </a:r>
            <a:r>
              <a:rPr lang="en-AU" sz="2800" dirty="0">
                <a:solidFill>
                  <a:schemeClr val="accent4"/>
                </a:solidFill>
              </a:rPr>
              <a:t>echo</a:t>
            </a:r>
            <a:r>
              <a:rPr lang="en-AU" sz="2800" dirty="0">
                <a:solidFill>
                  <a:schemeClr val="bg1"/>
                </a:solidFill>
              </a:rPr>
              <a:t> </a:t>
            </a:r>
            <a:r>
              <a:rPr lang="en-AU" sz="2800" dirty="0">
                <a:solidFill>
                  <a:schemeClr val="accent2"/>
                </a:solidFill>
              </a:rPr>
              <a:t>"File uploaded successfully!"</a:t>
            </a:r>
            <a:r>
              <a:rPr lang="en-AU" sz="2800" dirty="0">
                <a:solidFill>
                  <a:schemeClr val="bg1"/>
                </a:solidFill>
              </a:rPr>
              <a:t>;  </a:t>
            </a:r>
          </a:p>
          <a:p>
            <a:r>
              <a:rPr lang="en-AU" sz="2800" dirty="0">
                <a:solidFill>
                  <a:schemeClr val="bg1"/>
                </a:solidFill>
              </a:rPr>
              <a:t>}</a:t>
            </a:r>
          </a:p>
          <a:p>
            <a:r>
              <a:rPr lang="en-AU" sz="2800" dirty="0">
                <a:solidFill>
                  <a:schemeClr val="accent5"/>
                </a:solidFill>
              </a:rPr>
              <a:t>?&gt;</a:t>
            </a:r>
          </a:p>
        </p:txBody>
      </p:sp>
      <p:sp>
        <p:nvSpPr>
          <p:cNvPr id="5" name="Title 1">
            <a:extLst>
              <a:ext uri="{FF2B5EF4-FFF2-40B4-BE49-F238E27FC236}">
                <a16:creationId xmlns:a16="http://schemas.microsoft.com/office/drawing/2014/main" id="{C647370B-56F9-4724-9510-5EE1D2C6FCFA}"/>
              </a:ext>
            </a:extLst>
          </p:cNvPr>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235451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AU" sz="2800" dirty="0">
                <a:solidFill>
                  <a:schemeClr val="accent5"/>
                </a:solidFill>
              </a:rPr>
              <a:t>&lt;?php  </a:t>
            </a:r>
          </a:p>
          <a:p>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r>
              <a:rPr lang="en-AU" sz="2800" dirty="0">
                <a:solidFill>
                  <a:schemeClr val="accent2"/>
                </a:solidFill>
              </a:rPr>
              <a:t>"uploads/"</a:t>
            </a:r>
            <a:r>
              <a:rPr lang="en-AU" sz="2800" dirty="0">
                <a:solidFill>
                  <a:schemeClr val="bg1"/>
                </a:solidFill>
              </a:rPr>
              <a:t>;  </a:t>
            </a:r>
          </a:p>
          <a:p>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r>
              <a:rPr lang="en-AU" sz="2800" dirty="0">
                <a:solidFill>
                  <a:schemeClr val="accent1"/>
                </a:solidFill>
              </a:rPr>
              <a:t>$</a:t>
            </a:r>
            <a:r>
              <a:rPr lang="en-AU" sz="2800" dirty="0" err="1">
                <a:solidFill>
                  <a:schemeClr val="accent1"/>
                </a:solidFill>
              </a:rPr>
              <a:t>target_path</a:t>
            </a:r>
            <a:r>
              <a:rPr lang="en-AU" sz="2800" dirty="0">
                <a:solidFill>
                  <a:schemeClr val="accent1"/>
                </a:solidFill>
              </a:rPr>
              <a:t> </a:t>
            </a:r>
            <a:r>
              <a:rPr lang="en-AU" sz="2800" dirty="0">
                <a:solidFill>
                  <a:schemeClr val="bg1"/>
                </a:solidFill>
              </a:rPr>
              <a:t>. </a:t>
            </a:r>
            <a:r>
              <a:rPr lang="en-AU" sz="2800" dirty="0" err="1">
                <a:solidFill>
                  <a:schemeClr val="accent4"/>
                </a:solidFill>
              </a:rPr>
              <a:t>basename</a:t>
            </a:r>
            <a:r>
              <a:rPr lang="en-AU" sz="2800" dirty="0">
                <a:solidFill>
                  <a:schemeClr val="bg1"/>
                </a:solidFill>
              </a:rPr>
              <a:t>(</a:t>
            </a:r>
            <a:r>
              <a:rPr lang="en-AU" sz="2800" dirty="0">
                <a:solidFill>
                  <a:schemeClr val="accent1"/>
                </a:solidFill>
              </a:rPr>
              <a:t>$_FILES</a:t>
            </a:r>
            <a:r>
              <a:rPr lang="en-AU" sz="2800" dirty="0">
                <a:solidFill>
                  <a:schemeClr val="bg1"/>
                </a:solidFill>
              </a:rPr>
              <a:t>[</a:t>
            </a:r>
            <a:r>
              <a:rPr lang="en-AU" sz="2800" dirty="0">
                <a:solidFill>
                  <a:schemeClr val="accent2"/>
                </a:solidFill>
              </a:rPr>
              <a:t>'</a:t>
            </a:r>
            <a:r>
              <a:rPr lang="en-AU" sz="2800" dirty="0" err="1">
                <a:solidFill>
                  <a:schemeClr val="accent2"/>
                </a:solidFill>
              </a:rPr>
              <a:t>fileToUpload</a:t>
            </a:r>
            <a:r>
              <a:rPr lang="en-AU" sz="2800" dirty="0">
                <a:solidFill>
                  <a:schemeClr val="accent2"/>
                </a:solidFill>
              </a:rPr>
              <a:t>'</a:t>
            </a:r>
            <a:r>
              <a:rPr lang="en-AU" sz="2800" dirty="0">
                <a:solidFill>
                  <a:schemeClr val="bg1"/>
                </a:solidFill>
              </a:rPr>
              <a:t>][</a:t>
            </a:r>
            <a:r>
              <a:rPr lang="en-AU" sz="2800" dirty="0">
                <a:solidFill>
                  <a:schemeClr val="accent2"/>
                </a:solidFill>
              </a:rPr>
              <a:t>'name'</a:t>
            </a:r>
            <a:r>
              <a:rPr lang="en-AU" sz="2800" dirty="0">
                <a:solidFill>
                  <a:schemeClr val="bg1"/>
                </a:solidFill>
              </a:rPr>
              <a:t>]);   </a:t>
            </a:r>
          </a:p>
          <a:p>
            <a:r>
              <a:rPr lang="en-AU" sz="2800" dirty="0">
                <a:solidFill>
                  <a:schemeClr val="bg1"/>
                </a:solidFill>
              </a:rPr>
              <a:t>  </a:t>
            </a:r>
          </a:p>
          <a:p>
            <a:r>
              <a:rPr lang="en-AU" sz="2800" dirty="0">
                <a:solidFill>
                  <a:srgbClr val="7030A0"/>
                </a:solidFill>
              </a:rPr>
              <a:t>if</a:t>
            </a:r>
            <a:r>
              <a:rPr lang="en-AU" sz="2800" dirty="0">
                <a:solidFill>
                  <a:schemeClr val="bg1"/>
                </a:solidFill>
              </a:rPr>
              <a:t>(</a:t>
            </a:r>
            <a:r>
              <a:rPr lang="en-AU" sz="2800" dirty="0" err="1">
                <a:solidFill>
                  <a:schemeClr val="accent4"/>
                </a:solidFill>
              </a:rPr>
              <a:t>move_uploaded_file</a:t>
            </a:r>
            <a:r>
              <a:rPr lang="en-AU" sz="2800" dirty="0">
                <a:solidFill>
                  <a:schemeClr val="bg1"/>
                </a:solidFill>
              </a:rPr>
              <a:t>(</a:t>
            </a:r>
            <a:r>
              <a:rPr lang="en-AU" sz="2800" dirty="0">
                <a:solidFill>
                  <a:schemeClr val="accent1"/>
                </a:solidFill>
              </a:rPr>
              <a:t>$_FILES</a:t>
            </a:r>
            <a:r>
              <a:rPr lang="en-AU" sz="2800" dirty="0">
                <a:solidFill>
                  <a:schemeClr val="bg1"/>
                </a:solidFill>
              </a:rPr>
              <a:t>[</a:t>
            </a:r>
            <a:r>
              <a:rPr lang="en-AU" sz="2800" dirty="0">
                <a:solidFill>
                  <a:schemeClr val="accent2"/>
                </a:solidFill>
              </a:rPr>
              <a:t>'</a:t>
            </a:r>
            <a:r>
              <a:rPr lang="en-AU" sz="2800" dirty="0" err="1">
                <a:solidFill>
                  <a:schemeClr val="accent2"/>
                </a:solidFill>
              </a:rPr>
              <a:t>fileToUpload</a:t>
            </a:r>
            <a:r>
              <a:rPr lang="en-AU" sz="2800" dirty="0">
                <a:solidFill>
                  <a:schemeClr val="accent2"/>
                </a:solidFill>
              </a:rPr>
              <a:t>'</a:t>
            </a:r>
            <a:r>
              <a:rPr lang="en-AU" sz="2800" dirty="0">
                <a:solidFill>
                  <a:schemeClr val="bg1"/>
                </a:solidFill>
              </a:rPr>
              <a:t>][</a:t>
            </a:r>
            <a:r>
              <a:rPr lang="en-AU" sz="2800" dirty="0">
                <a:solidFill>
                  <a:schemeClr val="accent2"/>
                </a:solidFill>
              </a:rPr>
              <a:t>'</a:t>
            </a:r>
            <a:r>
              <a:rPr lang="en-AU" sz="2800" dirty="0" err="1">
                <a:solidFill>
                  <a:schemeClr val="accent2"/>
                </a:solidFill>
              </a:rPr>
              <a:t>tmp_name</a:t>
            </a:r>
            <a:r>
              <a:rPr lang="en-AU" sz="2800" dirty="0">
                <a:solidFill>
                  <a:schemeClr val="accent2"/>
                </a:solidFill>
              </a:rPr>
              <a:t>'</a:t>
            </a:r>
            <a:r>
              <a:rPr lang="en-AU" sz="2800" dirty="0">
                <a:solidFill>
                  <a:schemeClr val="bg1"/>
                </a:solidFill>
              </a:rPr>
              <a:t>], </a:t>
            </a:r>
            <a:r>
              <a:rPr lang="en-AU" sz="2800" dirty="0">
                <a:solidFill>
                  <a:schemeClr val="accent1"/>
                </a:solidFill>
              </a:rPr>
              <a:t>$</a:t>
            </a:r>
            <a:r>
              <a:rPr lang="en-AU" sz="2800" dirty="0" err="1">
                <a:solidFill>
                  <a:schemeClr val="accent1"/>
                </a:solidFill>
              </a:rPr>
              <a:t>target_path</a:t>
            </a:r>
            <a:r>
              <a:rPr lang="en-AU" sz="2800" dirty="0">
                <a:solidFill>
                  <a:schemeClr val="bg1"/>
                </a:solidFill>
              </a:rPr>
              <a:t>)) {  </a:t>
            </a:r>
          </a:p>
          <a:p>
            <a:r>
              <a:rPr lang="en-AU" sz="2800" dirty="0">
                <a:solidFill>
                  <a:schemeClr val="bg1"/>
                </a:solidFill>
              </a:rPr>
              <a:t>    </a:t>
            </a:r>
            <a:r>
              <a:rPr lang="en-AU" sz="2800" dirty="0">
                <a:solidFill>
                  <a:schemeClr val="accent4"/>
                </a:solidFill>
              </a:rPr>
              <a:t>echo</a:t>
            </a:r>
            <a:r>
              <a:rPr lang="en-AU" sz="2800" dirty="0">
                <a:solidFill>
                  <a:schemeClr val="bg1"/>
                </a:solidFill>
              </a:rPr>
              <a:t> </a:t>
            </a:r>
            <a:r>
              <a:rPr lang="en-AU" sz="2800" dirty="0">
                <a:solidFill>
                  <a:schemeClr val="accent2"/>
                </a:solidFill>
              </a:rPr>
              <a:t>"File uploaded successfully!"</a:t>
            </a:r>
            <a:r>
              <a:rPr lang="en-AU" sz="2800" dirty="0">
                <a:solidFill>
                  <a:schemeClr val="bg1"/>
                </a:solidFill>
              </a:rPr>
              <a:t>;  </a:t>
            </a:r>
          </a:p>
          <a:p>
            <a:r>
              <a:rPr lang="en-AU" sz="2800" dirty="0">
                <a:solidFill>
                  <a:schemeClr val="bg1"/>
                </a:solidFill>
              </a:rPr>
              <a:t>}</a:t>
            </a:r>
          </a:p>
          <a:p>
            <a:r>
              <a:rPr lang="en-AU" sz="2800" dirty="0">
                <a:solidFill>
                  <a:schemeClr val="accent5"/>
                </a:solidFill>
              </a:rPr>
              <a:t>?&gt;</a:t>
            </a:r>
          </a:p>
        </p:txBody>
      </p:sp>
      <p:sp>
        <p:nvSpPr>
          <p:cNvPr id="5" name="Title 1">
            <a:extLst>
              <a:ext uri="{FF2B5EF4-FFF2-40B4-BE49-F238E27FC236}">
                <a16:creationId xmlns:a16="http://schemas.microsoft.com/office/drawing/2014/main" id="{C647370B-56F9-4724-9510-5EE1D2C6FCFA}"/>
              </a:ext>
            </a:extLst>
          </p:cNvPr>
          <p:cNvSpPr txBox="1">
            <a:spLocks/>
          </p:cNvSpPr>
          <p:nvPr/>
        </p:nvSpPr>
        <p:spPr>
          <a:xfrm>
            <a:off x="5742432"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
        <p:nvSpPr>
          <p:cNvPr id="6" name="Rectangle 5">
            <a:extLst>
              <a:ext uri="{FF2B5EF4-FFF2-40B4-BE49-F238E27FC236}">
                <a16:creationId xmlns:a16="http://schemas.microsoft.com/office/drawing/2014/main" id="{6207C453-83EA-4927-A154-2505953DF708}"/>
              </a:ext>
            </a:extLst>
          </p:cNvPr>
          <p:cNvSpPr/>
          <p:nvPr/>
        </p:nvSpPr>
        <p:spPr>
          <a:xfrm>
            <a:off x="573740" y="1936724"/>
            <a:ext cx="1076482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7" name="TextBox 6">
            <a:extLst>
              <a:ext uri="{FF2B5EF4-FFF2-40B4-BE49-F238E27FC236}">
                <a16:creationId xmlns:a16="http://schemas.microsoft.com/office/drawing/2014/main" id="{029F605B-AF54-4756-990E-FF660317B649}"/>
              </a:ext>
            </a:extLst>
          </p:cNvPr>
          <p:cNvSpPr txBox="1"/>
          <p:nvPr/>
        </p:nvSpPr>
        <p:spPr>
          <a:xfrm>
            <a:off x="1993571" y="3555706"/>
            <a:ext cx="8204858" cy="120032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Trusting the file extension supplied by an external party and storing the file under the </a:t>
            </a:r>
            <a:r>
              <a:rPr lang="en-AU" sz="2400" dirty="0" err="1"/>
              <a:t>webroot</a:t>
            </a:r>
            <a:r>
              <a:rPr lang="en-AU" sz="2400" dirty="0"/>
              <a:t> allows an attacker to upload and execute a PHP file under the web server. </a:t>
            </a:r>
          </a:p>
        </p:txBody>
      </p:sp>
      <p:cxnSp>
        <p:nvCxnSpPr>
          <p:cNvPr id="8" name="Straight Arrow Connector 7">
            <a:extLst>
              <a:ext uri="{FF2B5EF4-FFF2-40B4-BE49-F238E27FC236}">
                <a16:creationId xmlns:a16="http://schemas.microsoft.com/office/drawing/2014/main" id="{F41D4B3E-59F8-4A99-BB21-F2B9AE25D62D}"/>
              </a:ext>
            </a:extLst>
          </p:cNvPr>
          <p:cNvCxnSpPr>
            <a:cxnSpLocks/>
          </p:cNvCxnSpPr>
          <p:nvPr/>
        </p:nvCxnSpPr>
        <p:spPr>
          <a:xfrm flipV="1">
            <a:off x="5742432" y="2472148"/>
            <a:ext cx="0" cy="108355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F73EC93A-A810-4E17-8187-61590EEE6969}"/>
              </a:ext>
            </a:extLst>
          </p:cNvPr>
          <p:cNvSpPr/>
          <p:nvPr/>
        </p:nvSpPr>
        <p:spPr>
          <a:xfrm>
            <a:off x="6257363" y="1057835"/>
            <a:ext cx="4482355"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EBBA371E-4712-489C-B3A5-E7A72DC99ACF}"/>
              </a:ext>
            </a:extLst>
          </p:cNvPr>
          <p:cNvSpPr/>
          <p:nvPr/>
        </p:nvSpPr>
        <p:spPr>
          <a:xfrm>
            <a:off x="2483222" y="618391"/>
            <a:ext cx="1748119"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3013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2246769"/>
          </a:xfrm>
          <a:prstGeom prst="rect">
            <a:avLst/>
          </a:prstGeom>
          <a:noFill/>
        </p:spPr>
        <p:txBody>
          <a:bodyPr wrap="square" rtlCol="0">
            <a:spAutoFit/>
          </a:bodyPr>
          <a:lstStyle/>
          <a:p>
            <a:r>
              <a:rPr lang="en-AU" sz="2800" dirty="0" err="1">
                <a:solidFill>
                  <a:schemeClr val="accent6"/>
                </a:solidFill>
              </a:rPr>
              <a:t>XMLInputFactory</a:t>
            </a:r>
            <a:r>
              <a:rPr lang="en-AU" sz="2800" dirty="0">
                <a:solidFill>
                  <a:schemeClr val="bg1"/>
                </a:solidFill>
              </a:rPr>
              <a:t> </a:t>
            </a:r>
            <a:r>
              <a:rPr lang="en-AU" sz="2800" dirty="0">
                <a:solidFill>
                  <a:schemeClr val="accent1"/>
                </a:solidFill>
              </a:rPr>
              <a:t>factory</a:t>
            </a:r>
            <a:r>
              <a:rPr lang="en-AU" sz="2800" dirty="0">
                <a:solidFill>
                  <a:schemeClr val="bg1"/>
                </a:solidFill>
              </a:rPr>
              <a:t> = </a:t>
            </a:r>
            <a:r>
              <a:rPr lang="en-AU" sz="2800" dirty="0" err="1">
                <a:solidFill>
                  <a:schemeClr val="accent1"/>
                </a:solidFill>
              </a:rPr>
              <a:t>XMLInputFactory</a:t>
            </a:r>
            <a:r>
              <a:rPr lang="en-AU" sz="2800" dirty="0" err="1">
                <a:solidFill>
                  <a:schemeClr val="bg1"/>
                </a:solidFill>
              </a:rPr>
              <a:t>.</a:t>
            </a:r>
            <a:r>
              <a:rPr lang="en-AU" sz="2800" dirty="0" err="1">
                <a:solidFill>
                  <a:schemeClr val="accent4"/>
                </a:solidFill>
              </a:rPr>
              <a:t>newInstance</a:t>
            </a:r>
            <a:r>
              <a:rPr lang="en-AU" sz="2800" dirty="0">
                <a:solidFill>
                  <a:schemeClr val="bg1"/>
                </a:solidFill>
              </a:rPr>
              <a:t>();</a:t>
            </a:r>
          </a:p>
          <a:p>
            <a:endParaRPr lang="en-AU" sz="2800" dirty="0">
              <a:solidFill>
                <a:schemeClr val="bg1"/>
              </a:solidFill>
            </a:endParaRPr>
          </a:p>
          <a:p>
            <a:r>
              <a:rPr lang="en-AU" sz="2800" dirty="0">
                <a:solidFill>
                  <a:srgbClr val="7030A0"/>
                </a:solidFill>
              </a:rPr>
              <a:t>try</a:t>
            </a:r>
            <a:r>
              <a:rPr lang="en-AU" sz="2800" dirty="0">
                <a:solidFill>
                  <a:schemeClr val="bg1"/>
                </a:solidFill>
              </a:rPr>
              <a:t> (</a:t>
            </a:r>
            <a:r>
              <a:rPr lang="en-AU" sz="2800" dirty="0" err="1">
                <a:solidFill>
                  <a:schemeClr val="accent6"/>
                </a:solidFill>
              </a:rPr>
              <a:t>FileInputStream</a:t>
            </a:r>
            <a:r>
              <a:rPr lang="en-AU" sz="2800" dirty="0">
                <a:solidFill>
                  <a:schemeClr val="bg1"/>
                </a:solidFill>
              </a:rPr>
              <a:t> </a:t>
            </a:r>
            <a:r>
              <a:rPr lang="en-AU" sz="2800" dirty="0" err="1">
                <a:solidFill>
                  <a:schemeClr val="accent1"/>
                </a:solidFill>
              </a:rPr>
              <a:t>fis</a:t>
            </a:r>
            <a:r>
              <a:rPr lang="en-AU" sz="2800" dirty="0">
                <a:solidFill>
                  <a:schemeClr val="bg1"/>
                </a:solidFill>
              </a:rPr>
              <a:t> = </a:t>
            </a:r>
            <a:r>
              <a:rPr lang="en-AU" sz="2800" dirty="0">
                <a:solidFill>
                  <a:srgbClr val="7030A0"/>
                </a:solidFill>
              </a:rPr>
              <a:t>new</a:t>
            </a:r>
            <a:r>
              <a:rPr lang="en-AU" sz="2800" dirty="0">
                <a:solidFill>
                  <a:schemeClr val="bg1"/>
                </a:solidFill>
              </a:rPr>
              <a:t> </a:t>
            </a:r>
            <a:r>
              <a:rPr lang="en-AU" sz="2800" dirty="0" err="1">
                <a:solidFill>
                  <a:schemeClr val="accent4"/>
                </a:solidFill>
              </a:rPr>
              <a:t>FileInputStream</a:t>
            </a:r>
            <a:r>
              <a:rPr lang="en-AU" sz="2800" dirty="0">
                <a:solidFill>
                  <a:schemeClr val="bg1"/>
                </a:solidFill>
              </a:rPr>
              <a:t>(</a:t>
            </a:r>
            <a:r>
              <a:rPr lang="en-AU" sz="2800" dirty="0" err="1">
                <a:solidFill>
                  <a:schemeClr val="accent1"/>
                </a:solidFill>
              </a:rPr>
              <a:t>SOAP</a:t>
            </a:r>
            <a:r>
              <a:rPr lang="en-AU" sz="2800" dirty="0" err="1">
                <a:solidFill>
                  <a:schemeClr val="bg1"/>
                </a:solidFill>
              </a:rPr>
              <a:t>.</a:t>
            </a:r>
            <a:r>
              <a:rPr lang="en-AU" sz="2800" dirty="0" err="1">
                <a:solidFill>
                  <a:schemeClr val="accent1"/>
                </a:solidFill>
              </a:rPr>
              <a:t>requestBody</a:t>
            </a:r>
            <a:r>
              <a:rPr lang="en-AU" sz="2800" dirty="0">
                <a:solidFill>
                  <a:schemeClr val="bg1"/>
                </a:solidFill>
              </a:rPr>
              <a:t>)) {</a:t>
            </a:r>
          </a:p>
          <a:p>
            <a:r>
              <a:rPr lang="en-AU" sz="2800" dirty="0">
                <a:solidFill>
                  <a:schemeClr val="bg1"/>
                </a:solidFill>
              </a:rPr>
              <a:t>  </a:t>
            </a:r>
            <a:r>
              <a:rPr lang="en-AU" sz="2800" dirty="0">
                <a:solidFill>
                  <a:schemeClr val="accent6"/>
                </a:solidFill>
              </a:rPr>
              <a:t>// Load XML stream</a:t>
            </a:r>
          </a:p>
          <a:p>
            <a:r>
              <a:rPr lang="en-AU" sz="2800" dirty="0">
                <a:solidFill>
                  <a:schemeClr val="bg1"/>
                </a:solidFill>
              </a:rPr>
              <a:t>  </a:t>
            </a:r>
            <a:r>
              <a:rPr lang="en-AU" sz="2800" dirty="0" err="1">
                <a:solidFill>
                  <a:schemeClr val="accent6"/>
                </a:solidFill>
              </a:rPr>
              <a:t>XMLStreamReader</a:t>
            </a:r>
            <a:r>
              <a:rPr lang="en-AU" sz="2800" dirty="0">
                <a:solidFill>
                  <a:schemeClr val="bg1"/>
                </a:solidFill>
              </a:rPr>
              <a:t> </a:t>
            </a:r>
            <a:r>
              <a:rPr lang="en-AU" sz="2800" dirty="0" err="1">
                <a:solidFill>
                  <a:schemeClr val="accent1"/>
                </a:solidFill>
              </a:rPr>
              <a:t>xmlStreamReader</a:t>
            </a:r>
            <a:r>
              <a:rPr lang="en-AU" sz="2800" dirty="0">
                <a:solidFill>
                  <a:schemeClr val="bg1"/>
                </a:solidFill>
              </a:rPr>
              <a:t> = </a:t>
            </a:r>
            <a:r>
              <a:rPr lang="en-AU" sz="2800" dirty="0" err="1">
                <a:solidFill>
                  <a:schemeClr val="accent1"/>
                </a:solidFill>
              </a:rPr>
              <a:t>factory</a:t>
            </a:r>
            <a:r>
              <a:rPr lang="en-AU" sz="2800" dirty="0" err="1">
                <a:solidFill>
                  <a:schemeClr val="bg1"/>
                </a:solidFill>
              </a:rPr>
              <a:t>.createXMLStreamReader</a:t>
            </a:r>
            <a:r>
              <a:rPr lang="en-AU" sz="2800" dirty="0">
                <a:solidFill>
                  <a:schemeClr val="bg1"/>
                </a:solidFill>
              </a:rPr>
              <a:t>(</a:t>
            </a:r>
            <a:r>
              <a:rPr lang="en-AU" sz="2800" dirty="0" err="1">
                <a:solidFill>
                  <a:schemeClr val="bg1"/>
                </a:solidFill>
              </a:rPr>
              <a:t>fis</a:t>
            </a:r>
            <a:r>
              <a:rPr lang="en-AU" sz="2800" dirty="0">
                <a:solidFill>
                  <a:schemeClr val="bg1"/>
                </a:solidFill>
              </a:rPr>
              <a:t>);</a:t>
            </a:r>
          </a:p>
        </p:txBody>
      </p:sp>
      <p:sp>
        <p:nvSpPr>
          <p:cNvPr id="5" name="Title 1">
            <a:extLst>
              <a:ext uri="{FF2B5EF4-FFF2-40B4-BE49-F238E27FC236}">
                <a16:creationId xmlns:a16="http://schemas.microsoft.com/office/drawing/2014/main" id="{749892AC-E7CC-4FE7-BA9F-7EF460C6C82C}"/>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JAVA</a:t>
            </a:r>
          </a:p>
        </p:txBody>
      </p:sp>
    </p:spTree>
    <p:extLst>
      <p:ext uri="{BB962C8B-B14F-4D97-AF65-F5344CB8AC3E}">
        <p14:creationId xmlns:p14="http://schemas.microsoft.com/office/powerpoint/2010/main" val="49972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2246769"/>
          </a:xfrm>
          <a:prstGeom prst="rect">
            <a:avLst/>
          </a:prstGeom>
          <a:noFill/>
        </p:spPr>
        <p:txBody>
          <a:bodyPr wrap="square" rtlCol="0">
            <a:spAutoFit/>
          </a:bodyPr>
          <a:lstStyle/>
          <a:p>
            <a:r>
              <a:rPr lang="en-AU" sz="2800" dirty="0" err="1">
                <a:solidFill>
                  <a:schemeClr val="accent6"/>
                </a:solidFill>
              </a:rPr>
              <a:t>XMLInputFactory</a:t>
            </a:r>
            <a:r>
              <a:rPr lang="en-AU" sz="2800" dirty="0">
                <a:solidFill>
                  <a:schemeClr val="bg1"/>
                </a:solidFill>
              </a:rPr>
              <a:t> </a:t>
            </a:r>
            <a:r>
              <a:rPr lang="en-AU" sz="2800" dirty="0">
                <a:solidFill>
                  <a:schemeClr val="accent1"/>
                </a:solidFill>
              </a:rPr>
              <a:t>factory</a:t>
            </a:r>
            <a:r>
              <a:rPr lang="en-AU" sz="2800" dirty="0">
                <a:solidFill>
                  <a:schemeClr val="bg1"/>
                </a:solidFill>
              </a:rPr>
              <a:t> = </a:t>
            </a:r>
            <a:r>
              <a:rPr lang="en-AU" sz="2800" dirty="0" err="1">
                <a:solidFill>
                  <a:schemeClr val="accent1"/>
                </a:solidFill>
              </a:rPr>
              <a:t>XMLInputFactory</a:t>
            </a:r>
            <a:r>
              <a:rPr lang="en-AU" sz="2800" dirty="0" err="1">
                <a:solidFill>
                  <a:schemeClr val="bg1"/>
                </a:solidFill>
              </a:rPr>
              <a:t>.</a:t>
            </a:r>
            <a:r>
              <a:rPr lang="en-AU" sz="2800" dirty="0" err="1">
                <a:solidFill>
                  <a:schemeClr val="accent4"/>
                </a:solidFill>
              </a:rPr>
              <a:t>newInstance</a:t>
            </a:r>
            <a:r>
              <a:rPr lang="en-AU" sz="2800" dirty="0">
                <a:solidFill>
                  <a:schemeClr val="bg1"/>
                </a:solidFill>
              </a:rPr>
              <a:t>();</a:t>
            </a:r>
          </a:p>
          <a:p>
            <a:endParaRPr lang="en-AU" sz="2800" dirty="0">
              <a:solidFill>
                <a:schemeClr val="bg1"/>
              </a:solidFill>
            </a:endParaRPr>
          </a:p>
          <a:p>
            <a:r>
              <a:rPr lang="en-AU" sz="2800" dirty="0">
                <a:solidFill>
                  <a:srgbClr val="7030A0"/>
                </a:solidFill>
              </a:rPr>
              <a:t>try</a:t>
            </a:r>
            <a:r>
              <a:rPr lang="en-AU" sz="2800" dirty="0">
                <a:solidFill>
                  <a:schemeClr val="bg1"/>
                </a:solidFill>
              </a:rPr>
              <a:t> (</a:t>
            </a:r>
            <a:r>
              <a:rPr lang="en-AU" sz="2800" dirty="0" err="1">
                <a:solidFill>
                  <a:schemeClr val="accent6"/>
                </a:solidFill>
              </a:rPr>
              <a:t>FileInputStream</a:t>
            </a:r>
            <a:r>
              <a:rPr lang="en-AU" sz="2800" dirty="0">
                <a:solidFill>
                  <a:schemeClr val="bg1"/>
                </a:solidFill>
              </a:rPr>
              <a:t> </a:t>
            </a:r>
            <a:r>
              <a:rPr lang="en-AU" sz="2800" dirty="0" err="1">
                <a:solidFill>
                  <a:schemeClr val="accent1"/>
                </a:solidFill>
              </a:rPr>
              <a:t>fis</a:t>
            </a:r>
            <a:r>
              <a:rPr lang="en-AU" sz="2800" dirty="0">
                <a:solidFill>
                  <a:schemeClr val="bg1"/>
                </a:solidFill>
              </a:rPr>
              <a:t> = </a:t>
            </a:r>
            <a:r>
              <a:rPr lang="en-AU" sz="2800" dirty="0">
                <a:solidFill>
                  <a:srgbClr val="7030A0"/>
                </a:solidFill>
              </a:rPr>
              <a:t>new</a:t>
            </a:r>
            <a:r>
              <a:rPr lang="en-AU" sz="2800" dirty="0">
                <a:solidFill>
                  <a:schemeClr val="bg1"/>
                </a:solidFill>
              </a:rPr>
              <a:t> </a:t>
            </a:r>
            <a:r>
              <a:rPr lang="en-AU" sz="2800" dirty="0" err="1">
                <a:solidFill>
                  <a:schemeClr val="accent4"/>
                </a:solidFill>
              </a:rPr>
              <a:t>FileInputStream</a:t>
            </a:r>
            <a:r>
              <a:rPr lang="en-AU" sz="2800" dirty="0">
                <a:solidFill>
                  <a:schemeClr val="bg1"/>
                </a:solidFill>
              </a:rPr>
              <a:t>(</a:t>
            </a:r>
            <a:r>
              <a:rPr lang="en-AU" sz="2800" dirty="0" err="1">
                <a:solidFill>
                  <a:schemeClr val="accent1"/>
                </a:solidFill>
              </a:rPr>
              <a:t>SOAP</a:t>
            </a:r>
            <a:r>
              <a:rPr lang="en-AU" sz="2800" dirty="0" err="1">
                <a:solidFill>
                  <a:schemeClr val="bg1"/>
                </a:solidFill>
              </a:rPr>
              <a:t>.</a:t>
            </a:r>
            <a:r>
              <a:rPr lang="en-AU" sz="2800" dirty="0" err="1">
                <a:solidFill>
                  <a:schemeClr val="accent1"/>
                </a:solidFill>
              </a:rPr>
              <a:t>requestBody</a:t>
            </a:r>
            <a:r>
              <a:rPr lang="en-AU" sz="2800" dirty="0">
                <a:solidFill>
                  <a:schemeClr val="bg1"/>
                </a:solidFill>
              </a:rPr>
              <a:t>)) {</a:t>
            </a:r>
          </a:p>
          <a:p>
            <a:r>
              <a:rPr lang="en-AU" sz="2800" dirty="0">
                <a:solidFill>
                  <a:schemeClr val="bg1"/>
                </a:solidFill>
              </a:rPr>
              <a:t>  </a:t>
            </a:r>
            <a:r>
              <a:rPr lang="en-AU" sz="2800" dirty="0">
                <a:solidFill>
                  <a:schemeClr val="accent6"/>
                </a:solidFill>
              </a:rPr>
              <a:t>// Load XML stream</a:t>
            </a:r>
          </a:p>
          <a:p>
            <a:r>
              <a:rPr lang="en-AU" sz="2800" dirty="0">
                <a:solidFill>
                  <a:schemeClr val="bg1"/>
                </a:solidFill>
              </a:rPr>
              <a:t>  </a:t>
            </a:r>
            <a:r>
              <a:rPr lang="en-AU" sz="2800" dirty="0" err="1">
                <a:solidFill>
                  <a:schemeClr val="accent6"/>
                </a:solidFill>
              </a:rPr>
              <a:t>XMLStreamReader</a:t>
            </a:r>
            <a:r>
              <a:rPr lang="en-AU" sz="2800" dirty="0">
                <a:solidFill>
                  <a:schemeClr val="bg1"/>
                </a:solidFill>
              </a:rPr>
              <a:t> </a:t>
            </a:r>
            <a:r>
              <a:rPr lang="en-AU" sz="2800" dirty="0" err="1">
                <a:solidFill>
                  <a:schemeClr val="accent1"/>
                </a:solidFill>
              </a:rPr>
              <a:t>xmlStreamReader</a:t>
            </a:r>
            <a:r>
              <a:rPr lang="en-AU" sz="2800" dirty="0">
                <a:solidFill>
                  <a:schemeClr val="bg1"/>
                </a:solidFill>
              </a:rPr>
              <a:t> = </a:t>
            </a:r>
            <a:r>
              <a:rPr lang="en-AU" sz="2800" dirty="0" err="1">
                <a:solidFill>
                  <a:schemeClr val="accent1"/>
                </a:solidFill>
              </a:rPr>
              <a:t>factory</a:t>
            </a:r>
            <a:r>
              <a:rPr lang="en-AU" sz="2800" dirty="0" err="1">
                <a:solidFill>
                  <a:schemeClr val="bg1"/>
                </a:solidFill>
              </a:rPr>
              <a:t>.createXMLStreamReader</a:t>
            </a:r>
            <a:r>
              <a:rPr lang="en-AU" sz="2800" dirty="0">
                <a:solidFill>
                  <a:schemeClr val="bg1"/>
                </a:solidFill>
              </a:rPr>
              <a:t>(</a:t>
            </a:r>
            <a:r>
              <a:rPr lang="en-AU" sz="2800" dirty="0" err="1">
                <a:solidFill>
                  <a:schemeClr val="bg1"/>
                </a:solidFill>
              </a:rPr>
              <a:t>fis</a:t>
            </a:r>
            <a:r>
              <a:rPr lang="en-AU" sz="2800" dirty="0">
                <a:solidFill>
                  <a:schemeClr val="bg1"/>
                </a:solidFill>
              </a:rPr>
              <a:t>);</a:t>
            </a:r>
          </a:p>
        </p:txBody>
      </p:sp>
      <p:sp>
        <p:nvSpPr>
          <p:cNvPr id="5" name="Title 1">
            <a:extLst>
              <a:ext uri="{FF2B5EF4-FFF2-40B4-BE49-F238E27FC236}">
                <a16:creationId xmlns:a16="http://schemas.microsoft.com/office/drawing/2014/main" id="{749892AC-E7CC-4FE7-BA9F-7EF460C6C82C}"/>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XXE</a:t>
            </a:r>
          </a:p>
        </p:txBody>
      </p:sp>
      <p:sp>
        <p:nvSpPr>
          <p:cNvPr id="6" name="TextBox 5">
            <a:extLst>
              <a:ext uri="{FF2B5EF4-FFF2-40B4-BE49-F238E27FC236}">
                <a16:creationId xmlns:a16="http://schemas.microsoft.com/office/drawing/2014/main" id="{D0A11DF7-DC8D-4DDA-BEA9-8F484919FEE7}"/>
              </a:ext>
            </a:extLst>
          </p:cNvPr>
          <p:cNvSpPr txBox="1"/>
          <p:nvPr/>
        </p:nvSpPr>
        <p:spPr>
          <a:xfrm>
            <a:off x="6096000" y="3625888"/>
            <a:ext cx="5389161" cy="95410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800" dirty="0" err="1"/>
              <a:t>XMLStreamReader</a:t>
            </a:r>
            <a:r>
              <a:rPr lang="en-AU" sz="2800" dirty="0"/>
              <a:t> will process XML entities by default </a:t>
            </a:r>
          </a:p>
        </p:txBody>
      </p:sp>
      <p:cxnSp>
        <p:nvCxnSpPr>
          <p:cNvPr id="7" name="Straight Arrow Connector 6">
            <a:extLst>
              <a:ext uri="{FF2B5EF4-FFF2-40B4-BE49-F238E27FC236}">
                <a16:creationId xmlns:a16="http://schemas.microsoft.com/office/drawing/2014/main" id="{978007D7-7FDD-46C5-A948-675E447D9468}"/>
              </a:ext>
            </a:extLst>
          </p:cNvPr>
          <p:cNvCxnSpPr>
            <a:cxnSpLocks/>
          </p:cNvCxnSpPr>
          <p:nvPr/>
        </p:nvCxnSpPr>
        <p:spPr>
          <a:xfrm flipV="1">
            <a:off x="8903920" y="2431435"/>
            <a:ext cx="0" cy="119445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A9FFD64F-0667-4B6D-9C7E-906BAE276D7B}"/>
              </a:ext>
            </a:extLst>
          </p:cNvPr>
          <p:cNvSpPr/>
          <p:nvPr/>
        </p:nvSpPr>
        <p:spPr>
          <a:xfrm>
            <a:off x="6120781" y="1896011"/>
            <a:ext cx="538916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59943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5016758"/>
          </a:xfrm>
          <a:prstGeom prst="rect">
            <a:avLst/>
          </a:prstGeom>
          <a:noFill/>
        </p:spPr>
        <p:txBody>
          <a:bodyPr wrap="square" rtlCol="0">
            <a:spAutoFit/>
          </a:bodyPr>
          <a:lstStyle/>
          <a:p>
            <a:r>
              <a:rPr lang="en-AU" sz="3200" dirty="0">
                <a:solidFill>
                  <a:schemeClr val="accent5"/>
                </a:solidFill>
              </a:rPr>
              <a:t>function </a:t>
            </a:r>
            <a:r>
              <a:rPr lang="en-AU" sz="3200" dirty="0" err="1">
                <a:solidFill>
                  <a:schemeClr val="accent4"/>
                </a:solidFill>
              </a:rPr>
              <a:t>getContentBycURL</a:t>
            </a:r>
            <a:r>
              <a:rPr lang="en-AU" sz="3200" dirty="0">
                <a:solidFill>
                  <a:schemeClr val="bg1"/>
                </a:solidFill>
              </a:rPr>
              <a:t>(</a:t>
            </a:r>
            <a:r>
              <a:rPr lang="en-AU" sz="3200" dirty="0">
                <a:solidFill>
                  <a:schemeClr val="accent1"/>
                </a:solidFill>
              </a:rPr>
              <a:t>$</a:t>
            </a:r>
            <a:r>
              <a:rPr lang="en-AU" sz="3200" dirty="0" err="1">
                <a:solidFill>
                  <a:schemeClr val="accent1"/>
                </a:solidFill>
              </a:rPr>
              <a:t>strURL</a:t>
            </a:r>
            <a:r>
              <a:rPr lang="en-AU" sz="3200" dirty="0">
                <a:solidFill>
                  <a:schemeClr val="bg1"/>
                </a:solidFill>
              </a:rPr>
              <a:t>) {</a:t>
            </a:r>
          </a:p>
          <a:p>
            <a:r>
              <a:rPr lang="en-AU" sz="3200" dirty="0">
                <a:solidFill>
                  <a:schemeClr val="bg1"/>
                </a:solidFill>
              </a:rPr>
              <a:t>	</a:t>
            </a:r>
            <a:r>
              <a:rPr lang="en-AU" sz="3200" dirty="0">
                <a:solidFill>
                  <a:schemeClr val="accent1"/>
                </a:solidFill>
              </a:rPr>
              <a:t>$</a:t>
            </a:r>
            <a:r>
              <a:rPr lang="en-AU" sz="3200" dirty="0" err="1">
                <a:solidFill>
                  <a:schemeClr val="accent1"/>
                </a:solidFill>
              </a:rPr>
              <a:t>ch</a:t>
            </a:r>
            <a:r>
              <a:rPr lang="en-AU" sz="3200" dirty="0">
                <a:solidFill>
                  <a:schemeClr val="bg1"/>
                </a:solidFill>
              </a:rPr>
              <a:t> = </a:t>
            </a:r>
            <a:r>
              <a:rPr lang="en-AU" sz="3200" dirty="0" err="1">
                <a:solidFill>
                  <a:schemeClr val="accent4"/>
                </a:solidFill>
              </a:rPr>
              <a:t>curl_init</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CURLOPT_HEADER, </a:t>
            </a:r>
            <a:r>
              <a:rPr lang="en-AU" sz="3200" dirty="0">
                <a:solidFill>
                  <a:schemeClr val="accent6"/>
                </a:solidFill>
              </a:rPr>
              <a:t>0</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CURLOPT_RETURNTRANSFER, </a:t>
            </a:r>
            <a:r>
              <a:rPr lang="en-AU" sz="3200" dirty="0">
                <a:solidFill>
                  <a:schemeClr val="accent6"/>
                </a:solidFill>
              </a:rPr>
              <a:t>1</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CURLOPT_URL, </a:t>
            </a:r>
            <a:r>
              <a:rPr lang="en-AU" sz="3200" dirty="0">
                <a:solidFill>
                  <a:schemeClr val="accent1"/>
                </a:solidFill>
              </a:rPr>
              <a:t>$</a:t>
            </a:r>
            <a:r>
              <a:rPr lang="en-AU" sz="3200" dirty="0" err="1">
                <a:solidFill>
                  <a:schemeClr val="accent1"/>
                </a:solidFill>
              </a:rPr>
              <a:t>strURL</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CURLOPT_SSL_VERIFYPEER, </a:t>
            </a:r>
            <a:r>
              <a:rPr lang="en-AU" sz="3200" dirty="0">
                <a:solidFill>
                  <a:schemeClr val="accent6"/>
                </a:solidFill>
              </a:rPr>
              <a:t>0</a:t>
            </a:r>
            <a:r>
              <a:rPr lang="en-AU" sz="3200" dirty="0">
                <a:solidFill>
                  <a:schemeClr val="bg1"/>
                </a:solidFill>
              </a:rPr>
              <a:t>);</a:t>
            </a:r>
          </a:p>
          <a:p>
            <a:r>
              <a:rPr lang="en-AU" sz="3200" dirty="0">
                <a:solidFill>
                  <a:schemeClr val="bg1"/>
                </a:solidFill>
              </a:rPr>
              <a:t>	</a:t>
            </a:r>
            <a:r>
              <a:rPr lang="en-AU" sz="3200" dirty="0">
                <a:solidFill>
                  <a:schemeClr val="accent1"/>
                </a:solidFill>
              </a:rPr>
              <a:t>$</a:t>
            </a:r>
            <a:r>
              <a:rPr lang="en-AU" sz="3200" dirty="0" err="1">
                <a:solidFill>
                  <a:schemeClr val="accent1"/>
                </a:solidFill>
              </a:rPr>
              <a:t>rsData</a:t>
            </a:r>
            <a:r>
              <a:rPr lang="en-AU" sz="3200" dirty="0">
                <a:solidFill>
                  <a:schemeClr val="bg1"/>
                </a:solidFill>
              </a:rPr>
              <a:t> = </a:t>
            </a:r>
            <a:r>
              <a:rPr lang="en-AU" sz="3200" dirty="0" err="1">
                <a:solidFill>
                  <a:schemeClr val="accent4"/>
                </a:solidFill>
              </a:rPr>
              <a:t>curl_exec</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a:t>
            </a:r>
          </a:p>
          <a:p>
            <a:r>
              <a:rPr lang="en-AU" sz="3200" dirty="0">
                <a:solidFill>
                  <a:schemeClr val="bg1"/>
                </a:solidFill>
              </a:rPr>
              <a:t>	</a:t>
            </a:r>
            <a:r>
              <a:rPr lang="en-AU" sz="3200" dirty="0" err="1">
                <a:solidFill>
                  <a:schemeClr val="accent4"/>
                </a:solidFill>
              </a:rPr>
              <a:t>curl_close</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1"/>
                </a:solidFill>
              </a:rPr>
              <a:t>$</a:t>
            </a:r>
            <a:r>
              <a:rPr lang="en-AU" sz="3200" dirty="0" err="1">
                <a:solidFill>
                  <a:schemeClr val="accent1"/>
                </a:solidFill>
              </a:rPr>
              <a:t>rsData</a:t>
            </a:r>
            <a:r>
              <a:rPr lang="en-AU" sz="3200" dirty="0">
                <a:solidFill>
                  <a:schemeClr val="bg1"/>
                </a:solidFill>
              </a:rPr>
              <a:t>;</a:t>
            </a:r>
          </a:p>
          <a:p>
            <a:r>
              <a:rPr lang="en-AU" sz="3200" dirty="0">
                <a:solidFill>
                  <a:schemeClr val="bg1"/>
                </a:solidFill>
              </a:rPr>
              <a: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30740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5016758"/>
          </a:xfrm>
          <a:prstGeom prst="rect">
            <a:avLst/>
          </a:prstGeom>
          <a:noFill/>
        </p:spPr>
        <p:txBody>
          <a:bodyPr wrap="square" rtlCol="0">
            <a:spAutoFit/>
          </a:bodyPr>
          <a:lstStyle/>
          <a:p>
            <a:r>
              <a:rPr lang="en-AU" sz="3200" dirty="0">
                <a:solidFill>
                  <a:schemeClr val="accent5"/>
                </a:solidFill>
              </a:rPr>
              <a:t>function </a:t>
            </a:r>
            <a:r>
              <a:rPr lang="en-AU" sz="3200" dirty="0" err="1">
                <a:solidFill>
                  <a:schemeClr val="accent4"/>
                </a:solidFill>
              </a:rPr>
              <a:t>getContentBycURL</a:t>
            </a:r>
            <a:r>
              <a:rPr lang="en-AU" sz="3200" dirty="0">
                <a:solidFill>
                  <a:schemeClr val="bg1"/>
                </a:solidFill>
              </a:rPr>
              <a:t>(</a:t>
            </a:r>
            <a:r>
              <a:rPr lang="en-AU" sz="3200" dirty="0">
                <a:solidFill>
                  <a:schemeClr val="accent1"/>
                </a:solidFill>
              </a:rPr>
              <a:t>$</a:t>
            </a:r>
            <a:r>
              <a:rPr lang="en-AU" sz="3200" dirty="0" err="1">
                <a:solidFill>
                  <a:schemeClr val="accent1"/>
                </a:solidFill>
              </a:rPr>
              <a:t>strURL</a:t>
            </a:r>
            <a:r>
              <a:rPr lang="en-AU" sz="3200" dirty="0">
                <a:solidFill>
                  <a:schemeClr val="bg1"/>
                </a:solidFill>
              </a:rPr>
              <a:t>) {</a:t>
            </a:r>
          </a:p>
          <a:p>
            <a:r>
              <a:rPr lang="en-AU" sz="3200" dirty="0">
                <a:solidFill>
                  <a:schemeClr val="bg1"/>
                </a:solidFill>
              </a:rPr>
              <a:t>	</a:t>
            </a:r>
            <a:r>
              <a:rPr lang="en-AU" sz="3200" dirty="0">
                <a:solidFill>
                  <a:schemeClr val="accent1"/>
                </a:solidFill>
              </a:rPr>
              <a:t>$</a:t>
            </a:r>
            <a:r>
              <a:rPr lang="en-AU" sz="3200" dirty="0" err="1">
                <a:solidFill>
                  <a:schemeClr val="accent1"/>
                </a:solidFill>
              </a:rPr>
              <a:t>ch</a:t>
            </a:r>
            <a:r>
              <a:rPr lang="en-AU" sz="3200" dirty="0">
                <a:solidFill>
                  <a:schemeClr val="bg1"/>
                </a:solidFill>
              </a:rPr>
              <a:t> = </a:t>
            </a:r>
            <a:r>
              <a:rPr lang="en-AU" sz="3200" dirty="0" err="1">
                <a:solidFill>
                  <a:schemeClr val="accent4"/>
                </a:solidFill>
              </a:rPr>
              <a:t>curl_init</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CURLOPT_HEADER, </a:t>
            </a:r>
            <a:r>
              <a:rPr lang="en-AU" sz="3200" dirty="0">
                <a:solidFill>
                  <a:schemeClr val="accent6"/>
                </a:solidFill>
              </a:rPr>
              <a:t>0</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CURLOPT_RETURNTRANSFER, </a:t>
            </a:r>
            <a:r>
              <a:rPr lang="en-AU" sz="3200" dirty="0">
                <a:solidFill>
                  <a:schemeClr val="accent6"/>
                </a:solidFill>
              </a:rPr>
              <a:t>1</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CURLOPT_URL, </a:t>
            </a:r>
            <a:r>
              <a:rPr lang="en-AU" sz="3200" dirty="0">
                <a:solidFill>
                  <a:schemeClr val="accent1"/>
                </a:solidFill>
              </a:rPr>
              <a:t>$</a:t>
            </a:r>
            <a:r>
              <a:rPr lang="en-AU" sz="3200" dirty="0" err="1">
                <a:solidFill>
                  <a:schemeClr val="accent1"/>
                </a:solidFill>
              </a:rPr>
              <a:t>strURL</a:t>
            </a:r>
            <a:r>
              <a:rPr lang="en-AU" sz="3200" dirty="0">
                <a:solidFill>
                  <a:schemeClr val="bg1"/>
                </a:solidFill>
              </a:rPr>
              <a:t>);</a:t>
            </a:r>
          </a:p>
          <a:p>
            <a:r>
              <a:rPr lang="en-AU" sz="3200" dirty="0">
                <a:solidFill>
                  <a:schemeClr val="bg1"/>
                </a:solidFill>
              </a:rPr>
              <a:t>	</a:t>
            </a:r>
            <a:r>
              <a:rPr lang="en-AU" sz="3200" dirty="0" err="1">
                <a:solidFill>
                  <a:schemeClr val="accent4"/>
                </a:solidFill>
              </a:rPr>
              <a:t>curl_setopt</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 CURLOPT_SSL_VERIFYPEER, </a:t>
            </a:r>
            <a:r>
              <a:rPr lang="en-AU" sz="3200" dirty="0">
                <a:solidFill>
                  <a:schemeClr val="accent6"/>
                </a:solidFill>
              </a:rPr>
              <a:t>0</a:t>
            </a:r>
            <a:r>
              <a:rPr lang="en-AU" sz="3200" dirty="0">
                <a:solidFill>
                  <a:schemeClr val="bg1"/>
                </a:solidFill>
              </a:rPr>
              <a:t>);</a:t>
            </a:r>
          </a:p>
          <a:p>
            <a:r>
              <a:rPr lang="en-AU" sz="3200" dirty="0">
                <a:solidFill>
                  <a:schemeClr val="bg1"/>
                </a:solidFill>
              </a:rPr>
              <a:t>	</a:t>
            </a:r>
            <a:r>
              <a:rPr lang="en-AU" sz="3200" dirty="0">
                <a:solidFill>
                  <a:schemeClr val="accent1"/>
                </a:solidFill>
              </a:rPr>
              <a:t>$</a:t>
            </a:r>
            <a:r>
              <a:rPr lang="en-AU" sz="3200" dirty="0" err="1">
                <a:solidFill>
                  <a:schemeClr val="accent1"/>
                </a:solidFill>
              </a:rPr>
              <a:t>rsData</a:t>
            </a:r>
            <a:r>
              <a:rPr lang="en-AU" sz="3200" dirty="0">
                <a:solidFill>
                  <a:schemeClr val="bg1"/>
                </a:solidFill>
              </a:rPr>
              <a:t> = </a:t>
            </a:r>
            <a:r>
              <a:rPr lang="en-AU" sz="3200" dirty="0" err="1">
                <a:solidFill>
                  <a:schemeClr val="accent4"/>
                </a:solidFill>
              </a:rPr>
              <a:t>curl_exec</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a:t>
            </a:r>
          </a:p>
          <a:p>
            <a:r>
              <a:rPr lang="en-AU" sz="3200" dirty="0">
                <a:solidFill>
                  <a:schemeClr val="bg1"/>
                </a:solidFill>
              </a:rPr>
              <a:t>	</a:t>
            </a:r>
            <a:r>
              <a:rPr lang="en-AU" sz="3200" dirty="0" err="1">
                <a:solidFill>
                  <a:schemeClr val="accent4"/>
                </a:solidFill>
              </a:rPr>
              <a:t>curl_close</a:t>
            </a:r>
            <a:r>
              <a:rPr lang="en-AU" sz="3200" dirty="0">
                <a:solidFill>
                  <a:schemeClr val="bg1"/>
                </a:solidFill>
              </a:rPr>
              <a:t>(</a:t>
            </a:r>
            <a:r>
              <a:rPr lang="en-AU" sz="3200" dirty="0">
                <a:solidFill>
                  <a:schemeClr val="accent1"/>
                </a:solidFill>
              </a:rPr>
              <a:t>$</a:t>
            </a:r>
            <a:r>
              <a:rPr lang="en-AU" sz="3200" dirty="0" err="1">
                <a:solidFill>
                  <a:schemeClr val="accent1"/>
                </a:solidFill>
              </a:rPr>
              <a:t>ch</a:t>
            </a:r>
            <a:r>
              <a:rPr lang="en-AU" sz="3200" dirty="0">
                <a:solidFill>
                  <a:schemeClr val="bg1"/>
                </a:solidFill>
              </a:rPr>
              <a:t>);</a:t>
            </a:r>
          </a:p>
          <a:p>
            <a:r>
              <a:rPr lang="en-AU" sz="3200" dirty="0">
                <a:solidFill>
                  <a:schemeClr val="bg1"/>
                </a:solidFill>
              </a:rPr>
              <a:t>	</a:t>
            </a:r>
            <a:r>
              <a:rPr lang="en-AU" sz="3200" dirty="0">
                <a:solidFill>
                  <a:srgbClr val="7030A0"/>
                </a:solidFill>
              </a:rPr>
              <a:t>return</a:t>
            </a:r>
            <a:r>
              <a:rPr lang="en-AU" sz="3200" dirty="0">
                <a:solidFill>
                  <a:schemeClr val="bg1"/>
                </a:solidFill>
              </a:rPr>
              <a:t> </a:t>
            </a:r>
            <a:r>
              <a:rPr lang="en-AU" sz="3200" dirty="0">
                <a:solidFill>
                  <a:schemeClr val="accent1"/>
                </a:solidFill>
              </a:rPr>
              <a:t>$</a:t>
            </a:r>
            <a:r>
              <a:rPr lang="en-AU" sz="3200" dirty="0" err="1">
                <a:solidFill>
                  <a:schemeClr val="accent1"/>
                </a:solidFill>
              </a:rPr>
              <a:t>rsData</a:t>
            </a:r>
            <a:r>
              <a:rPr lang="en-AU" sz="3200" dirty="0">
                <a:solidFill>
                  <a:schemeClr val="bg1"/>
                </a:solidFill>
              </a:rPr>
              <a:t>;</a:t>
            </a:r>
          </a:p>
          <a:p>
            <a:r>
              <a:rPr lang="en-AU" sz="3200" dirty="0">
                <a:solidFill>
                  <a:schemeClr val="bg1"/>
                </a:solidFill>
              </a:rPr>
              <a: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Lack of SSL validation</a:t>
            </a:r>
          </a:p>
        </p:txBody>
      </p:sp>
      <p:sp>
        <p:nvSpPr>
          <p:cNvPr id="5" name="TextBox 4">
            <a:extLst>
              <a:ext uri="{FF2B5EF4-FFF2-40B4-BE49-F238E27FC236}">
                <a16:creationId xmlns:a16="http://schemas.microsoft.com/office/drawing/2014/main" id="{581E7A25-31D5-4A0D-9FAF-E8EC51DD7937}"/>
              </a:ext>
            </a:extLst>
          </p:cNvPr>
          <p:cNvSpPr txBox="1"/>
          <p:nvPr/>
        </p:nvSpPr>
        <p:spPr>
          <a:xfrm>
            <a:off x="2384613" y="4685466"/>
            <a:ext cx="5389161" cy="5232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800" dirty="0"/>
              <a:t>Explicitly disabling SSL validation</a:t>
            </a:r>
          </a:p>
        </p:txBody>
      </p:sp>
      <p:cxnSp>
        <p:nvCxnSpPr>
          <p:cNvPr id="6" name="Straight Arrow Connector 5">
            <a:extLst>
              <a:ext uri="{FF2B5EF4-FFF2-40B4-BE49-F238E27FC236}">
                <a16:creationId xmlns:a16="http://schemas.microsoft.com/office/drawing/2014/main" id="{F1B5DAC3-EF96-4CE3-9472-082A881B43C0}"/>
              </a:ext>
            </a:extLst>
          </p:cNvPr>
          <p:cNvCxnSpPr>
            <a:cxnSpLocks/>
          </p:cNvCxnSpPr>
          <p:nvPr/>
        </p:nvCxnSpPr>
        <p:spPr>
          <a:xfrm flipV="1">
            <a:off x="5914879" y="3130673"/>
            <a:ext cx="0" cy="155479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id="{6F302EDF-4260-4D75-ADE1-53F186087388}"/>
              </a:ext>
            </a:extLst>
          </p:cNvPr>
          <p:cNvSpPr/>
          <p:nvPr/>
        </p:nvSpPr>
        <p:spPr>
          <a:xfrm>
            <a:off x="1147492" y="2595248"/>
            <a:ext cx="796064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8047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chemeClr val="accent5"/>
                </a:solidFill>
              </a:rPr>
              <a:t>&lt;?php</a:t>
            </a:r>
          </a:p>
          <a:p>
            <a:r>
              <a:rPr lang="en-AU" sz="3200" dirty="0">
                <a:solidFill>
                  <a:srgbClr val="7030A0"/>
                </a:solidFill>
              </a:rPr>
              <a:t>if</a:t>
            </a:r>
            <a:r>
              <a:rPr lang="en-AU" sz="3200" dirty="0">
                <a:solidFill>
                  <a:schemeClr val="bg1"/>
                </a:solidFill>
              </a:rPr>
              <a:t> (</a:t>
            </a:r>
            <a:r>
              <a:rPr lang="en-AU" sz="3200" dirty="0">
                <a:solidFill>
                  <a:schemeClr val="accent1"/>
                </a:solidFill>
              </a:rPr>
              <a:t>$_GET</a:t>
            </a:r>
            <a:r>
              <a:rPr lang="en-AU" sz="3200" dirty="0">
                <a:solidFill>
                  <a:schemeClr val="bg1"/>
                </a:solidFill>
              </a:rPr>
              <a:t>[</a:t>
            </a:r>
            <a:r>
              <a:rPr lang="en-AU" sz="3200" dirty="0">
                <a:solidFill>
                  <a:schemeClr val="accent2"/>
                </a:solidFill>
              </a:rPr>
              <a:t>'id'</a:t>
            </a:r>
            <a:r>
              <a:rPr lang="en-AU" sz="3200" dirty="0">
                <a:solidFill>
                  <a:schemeClr val="bg1"/>
                </a:solidFill>
              </a:rPr>
              <a:t>] == 123) {</a:t>
            </a:r>
          </a:p>
          <a:p>
            <a:r>
              <a:rPr lang="en-AU" sz="3200" dirty="0">
                <a:solidFill>
                  <a:schemeClr val="bg1"/>
                </a:solidFill>
              </a:rPr>
              <a:t>    </a:t>
            </a:r>
            <a:r>
              <a:rPr lang="en-AU" sz="3200" dirty="0">
                <a:solidFill>
                  <a:schemeClr val="accent1"/>
                </a:solidFill>
              </a:rPr>
              <a:t>$</a:t>
            </a:r>
            <a:r>
              <a:rPr lang="en-AU" sz="3200" dirty="0" err="1">
                <a:solidFill>
                  <a:schemeClr val="accent1"/>
                </a:solidFill>
              </a:rPr>
              <a:t>sql</a:t>
            </a:r>
            <a:r>
              <a:rPr lang="en-AU" sz="3200" dirty="0">
                <a:solidFill>
                  <a:schemeClr val="bg1"/>
                </a:solidFill>
              </a:rPr>
              <a:t> = </a:t>
            </a:r>
            <a:r>
              <a:rPr lang="en-AU" sz="3200" dirty="0">
                <a:solidFill>
                  <a:schemeClr val="accent2"/>
                </a:solidFill>
              </a:rPr>
              <a:t>"select * from vulns where id = "</a:t>
            </a:r>
            <a:r>
              <a:rPr lang="en-AU" sz="3200" dirty="0">
                <a:solidFill>
                  <a:schemeClr val="bg1"/>
                </a:solidFill>
              </a:rPr>
              <a:t>. </a:t>
            </a:r>
            <a:r>
              <a:rPr lang="en-AU" sz="3200" dirty="0">
                <a:solidFill>
                  <a:schemeClr val="accent1"/>
                </a:solidFill>
              </a:rPr>
              <a:t>$_GET</a:t>
            </a:r>
            <a:r>
              <a:rPr lang="en-AU" sz="3200" dirty="0">
                <a:solidFill>
                  <a:schemeClr val="bg1"/>
                </a:solidFill>
              </a:rPr>
              <a:t>[</a:t>
            </a:r>
            <a:r>
              <a:rPr lang="en-AU" sz="3200" dirty="0">
                <a:solidFill>
                  <a:schemeClr val="accent2"/>
                </a:solidFill>
              </a:rPr>
              <a:t>'id'</a:t>
            </a:r>
            <a:r>
              <a:rPr lang="en-AU" sz="3200" dirty="0">
                <a:solidFill>
                  <a:schemeClr val="bg1"/>
                </a:solidFill>
              </a:rPr>
              <a:t>];</a:t>
            </a:r>
          </a:p>
          <a:p>
            <a:r>
              <a:rPr lang="en-AU" sz="3200" dirty="0">
                <a:solidFill>
                  <a:schemeClr val="bg1"/>
                </a:solidFill>
              </a:rPr>
              <a:t>    </a:t>
            </a:r>
            <a:r>
              <a:rPr lang="en-AU" sz="3200" dirty="0">
                <a:solidFill>
                  <a:schemeClr val="accent1"/>
                </a:solidFill>
              </a:rPr>
              <a:t>$r</a:t>
            </a:r>
            <a:r>
              <a:rPr lang="en-AU" sz="3200" dirty="0">
                <a:solidFill>
                  <a:schemeClr val="bg1"/>
                </a:solidFill>
              </a:rPr>
              <a:t> = </a:t>
            </a:r>
            <a:r>
              <a:rPr lang="en-AU" sz="3200" dirty="0" err="1">
                <a:solidFill>
                  <a:schemeClr val="accent4"/>
                </a:solidFill>
              </a:rPr>
              <a:t>mysqli_query</a:t>
            </a:r>
            <a:r>
              <a:rPr lang="en-AU" sz="3200" dirty="0">
                <a:solidFill>
                  <a:schemeClr val="bg1"/>
                </a:solidFill>
              </a:rPr>
              <a:t>(</a:t>
            </a:r>
            <a:r>
              <a:rPr lang="en-AU" sz="3200" dirty="0">
                <a:solidFill>
                  <a:schemeClr val="accent1"/>
                </a:solidFill>
              </a:rPr>
              <a:t>$</a:t>
            </a:r>
            <a:r>
              <a:rPr lang="en-AU" sz="3200" dirty="0" err="1">
                <a:solidFill>
                  <a:schemeClr val="accent1"/>
                </a:solidFill>
              </a:rPr>
              <a:t>sql</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346372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chemeClr val="accent5"/>
                </a:solidFill>
              </a:rPr>
              <a:t>&lt;?php</a:t>
            </a:r>
          </a:p>
          <a:p>
            <a:r>
              <a:rPr lang="en-AU" sz="3200" dirty="0">
                <a:solidFill>
                  <a:srgbClr val="7030A0"/>
                </a:solidFill>
              </a:rPr>
              <a:t>if</a:t>
            </a:r>
            <a:r>
              <a:rPr lang="en-AU" sz="3200" dirty="0">
                <a:solidFill>
                  <a:schemeClr val="bg1"/>
                </a:solidFill>
              </a:rPr>
              <a:t> (</a:t>
            </a:r>
            <a:r>
              <a:rPr lang="en-AU" sz="3200" dirty="0">
                <a:solidFill>
                  <a:schemeClr val="accent1"/>
                </a:solidFill>
              </a:rPr>
              <a:t>$_GET</a:t>
            </a:r>
            <a:r>
              <a:rPr lang="en-AU" sz="3200" dirty="0">
                <a:solidFill>
                  <a:schemeClr val="bg1"/>
                </a:solidFill>
              </a:rPr>
              <a:t>[</a:t>
            </a:r>
            <a:r>
              <a:rPr lang="en-AU" sz="3200" dirty="0">
                <a:solidFill>
                  <a:schemeClr val="accent2"/>
                </a:solidFill>
              </a:rPr>
              <a:t>'id'</a:t>
            </a:r>
            <a:r>
              <a:rPr lang="en-AU" sz="3200" dirty="0">
                <a:solidFill>
                  <a:schemeClr val="bg1"/>
                </a:solidFill>
              </a:rPr>
              <a:t>] == 123) {</a:t>
            </a:r>
          </a:p>
          <a:p>
            <a:r>
              <a:rPr lang="en-AU" sz="3200" dirty="0">
                <a:solidFill>
                  <a:schemeClr val="bg1"/>
                </a:solidFill>
              </a:rPr>
              <a:t>    </a:t>
            </a:r>
            <a:r>
              <a:rPr lang="en-AU" sz="3200" dirty="0">
                <a:solidFill>
                  <a:schemeClr val="accent1"/>
                </a:solidFill>
              </a:rPr>
              <a:t>$</a:t>
            </a:r>
            <a:r>
              <a:rPr lang="en-AU" sz="3200" dirty="0" err="1">
                <a:solidFill>
                  <a:schemeClr val="accent1"/>
                </a:solidFill>
              </a:rPr>
              <a:t>sql</a:t>
            </a:r>
            <a:r>
              <a:rPr lang="en-AU" sz="3200" dirty="0">
                <a:solidFill>
                  <a:schemeClr val="bg1"/>
                </a:solidFill>
              </a:rPr>
              <a:t> = </a:t>
            </a:r>
            <a:r>
              <a:rPr lang="en-AU" sz="3200" dirty="0">
                <a:solidFill>
                  <a:schemeClr val="accent2"/>
                </a:solidFill>
              </a:rPr>
              <a:t>"select * from vulns where id = "</a:t>
            </a:r>
            <a:r>
              <a:rPr lang="en-AU" sz="3200" dirty="0">
                <a:solidFill>
                  <a:schemeClr val="bg1"/>
                </a:solidFill>
              </a:rPr>
              <a:t>. </a:t>
            </a:r>
            <a:r>
              <a:rPr lang="en-AU" sz="3200" dirty="0">
                <a:solidFill>
                  <a:schemeClr val="accent1"/>
                </a:solidFill>
              </a:rPr>
              <a:t>$_GET</a:t>
            </a:r>
            <a:r>
              <a:rPr lang="en-AU" sz="3200" dirty="0">
                <a:solidFill>
                  <a:schemeClr val="bg1"/>
                </a:solidFill>
              </a:rPr>
              <a:t>[</a:t>
            </a:r>
            <a:r>
              <a:rPr lang="en-AU" sz="3200" dirty="0">
                <a:solidFill>
                  <a:schemeClr val="accent2"/>
                </a:solidFill>
              </a:rPr>
              <a:t>'id'</a:t>
            </a:r>
            <a:r>
              <a:rPr lang="en-AU" sz="3200" dirty="0">
                <a:solidFill>
                  <a:schemeClr val="bg1"/>
                </a:solidFill>
              </a:rPr>
              <a:t>];</a:t>
            </a:r>
          </a:p>
          <a:p>
            <a:r>
              <a:rPr lang="en-AU" sz="3200" dirty="0">
                <a:solidFill>
                  <a:schemeClr val="bg1"/>
                </a:solidFill>
              </a:rPr>
              <a:t>    </a:t>
            </a:r>
            <a:r>
              <a:rPr lang="en-AU" sz="3200" dirty="0">
                <a:solidFill>
                  <a:schemeClr val="accent1"/>
                </a:solidFill>
              </a:rPr>
              <a:t>$r</a:t>
            </a:r>
            <a:r>
              <a:rPr lang="en-AU" sz="3200" dirty="0">
                <a:solidFill>
                  <a:schemeClr val="bg1"/>
                </a:solidFill>
              </a:rPr>
              <a:t> = </a:t>
            </a:r>
            <a:r>
              <a:rPr lang="en-AU" sz="3200" dirty="0" err="1">
                <a:solidFill>
                  <a:schemeClr val="accent4"/>
                </a:solidFill>
              </a:rPr>
              <a:t>mysqli_query</a:t>
            </a:r>
            <a:r>
              <a:rPr lang="en-AU" sz="3200" dirty="0">
                <a:solidFill>
                  <a:schemeClr val="bg1"/>
                </a:solidFill>
              </a:rPr>
              <a:t>(</a:t>
            </a:r>
            <a:r>
              <a:rPr lang="en-AU" sz="3200" dirty="0">
                <a:solidFill>
                  <a:schemeClr val="accent1"/>
                </a:solidFill>
              </a:rPr>
              <a:t>$</a:t>
            </a:r>
            <a:r>
              <a:rPr lang="en-AU" sz="3200" dirty="0" err="1">
                <a:solidFill>
                  <a:schemeClr val="accent1"/>
                </a:solidFill>
              </a:rPr>
              <a:t>sql</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Weak comparison</a:t>
            </a:r>
          </a:p>
        </p:txBody>
      </p:sp>
      <p:sp>
        <p:nvSpPr>
          <p:cNvPr id="5" name="Rectangle 4">
            <a:extLst>
              <a:ext uri="{FF2B5EF4-FFF2-40B4-BE49-F238E27FC236}">
                <a16:creationId xmlns:a16="http://schemas.microsoft.com/office/drawing/2014/main" id="{F0D8095D-2492-4E6F-9CDE-42B9972BF3D4}"/>
              </a:ext>
            </a:extLst>
          </p:cNvPr>
          <p:cNvSpPr/>
          <p:nvPr/>
        </p:nvSpPr>
        <p:spPr>
          <a:xfrm>
            <a:off x="537882" y="708998"/>
            <a:ext cx="3406589"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D7031A2E-B8D8-4336-A926-918F3A628ACD}"/>
              </a:ext>
            </a:extLst>
          </p:cNvPr>
          <p:cNvSpPr txBox="1"/>
          <p:nvPr/>
        </p:nvSpPr>
        <p:spPr>
          <a:xfrm>
            <a:off x="6096000" y="2635624"/>
            <a:ext cx="4180765" cy="341632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Using the double comparison operator lets PHP type juggle, an ID of “123' or 1=1 – “ will pass the check and also divert the </a:t>
            </a:r>
            <a:r>
              <a:rPr lang="en-AU" sz="2400" dirty="0" err="1"/>
              <a:t>sql</a:t>
            </a:r>
            <a:r>
              <a:rPr lang="en-AU" sz="2400" dirty="0"/>
              <a:t> statement. Using the triple equal comparison would make this safe despite the string concatenation of the SQL statement.</a:t>
            </a:r>
          </a:p>
        </p:txBody>
      </p:sp>
      <p:cxnSp>
        <p:nvCxnSpPr>
          <p:cNvPr id="7" name="Straight Arrow Connector 6">
            <a:extLst>
              <a:ext uri="{FF2B5EF4-FFF2-40B4-BE49-F238E27FC236}">
                <a16:creationId xmlns:a16="http://schemas.microsoft.com/office/drawing/2014/main" id="{F935F8D8-62EA-41F0-93D2-3D172BAE1D5C}"/>
              </a:ext>
            </a:extLst>
          </p:cNvPr>
          <p:cNvCxnSpPr>
            <a:cxnSpLocks/>
          </p:cNvCxnSpPr>
          <p:nvPr/>
        </p:nvCxnSpPr>
        <p:spPr>
          <a:xfrm flipH="1" flipV="1">
            <a:off x="3927257" y="956698"/>
            <a:ext cx="2481372" cy="167892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073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US" sz="3200" dirty="0">
                <a:solidFill>
                  <a:srgbClr val="4C8C33"/>
                </a:solidFill>
              </a:rPr>
              <a:t>#!/</a:t>
            </a:r>
            <a:r>
              <a:rPr lang="en-US" sz="3200" dirty="0" err="1">
                <a:solidFill>
                  <a:srgbClr val="4C8C33"/>
                </a:solidFill>
              </a:rPr>
              <a:t>usr</a:t>
            </a:r>
            <a:r>
              <a:rPr lang="en-US" sz="3200" dirty="0">
                <a:solidFill>
                  <a:srgbClr val="4C8C33"/>
                </a:solidFill>
              </a:rPr>
              <a:t>/bin/ruby</a:t>
            </a:r>
          </a:p>
          <a:p>
            <a:r>
              <a:rPr lang="en-US" sz="3200" dirty="0">
                <a:solidFill>
                  <a:schemeClr val="accent5"/>
                </a:solidFill>
              </a:rPr>
              <a:t>require</a:t>
            </a:r>
            <a:r>
              <a:rPr lang="en-US" sz="3200" dirty="0">
                <a:solidFill>
                  <a:schemeClr val="bg1"/>
                </a:solidFill>
              </a:rPr>
              <a:t> </a:t>
            </a:r>
            <a:r>
              <a:rPr lang="en-US" sz="3200" dirty="0">
                <a:solidFill>
                  <a:schemeClr val="accent2"/>
                </a:solidFill>
              </a:rPr>
              <a:t>"</a:t>
            </a:r>
            <a:r>
              <a:rPr lang="en-US" sz="3200" dirty="0" err="1">
                <a:solidFill>
                  <a:schemeClr val="accent2"/>
                </a:solidFill>
              </a:rPr>
              <a:t>cgi</a:t>
            </a:r>
            <a:r>
              <a:rPr lang="en-US" sz="3200" dirty="0">
                <a:solidFill>
                  <a:schemeClr val="accent2"/>
                </a:solidFill>
              </a:rPr>
              <a:t>"</a:t>
            </a:r>
          </a:p>
          <a:p>
            <a:r>
              <a:rPr lang="en-US" sz="3200" dirty="0" err="1">
                <a:solidFill>
                  <a:schemeClr val="bg1"/>
                </a:solidFill>
              </a:rPr>
              <a:t>cgi</a:t>
            </a:r>
            <a:r>
              <a:rPr lang="en-US" sz="3200" dirty="0">
                <a:solidFill>
                  <a:schemeClr val="bg1"/>
                </a:solidFill>
              </a:rPr>
              <a:t> = </a:t>
            </a:r>
            <a:r>
              <a:rPr lang="en-US" sz="3200" dirty="0" err="1">
                <a:solidFill>
                  <a:schemeClr val="accent1"/>
                </a:solidFill>
              </a:rPr>
              <a:t>CGI</a:t>
            </a:r>
            <a:r>
              <a:rPr lang="en-US" sz="3200" dirty="0" err="1">
                <a:solidFill>
                  <a:schemeClr val="bg1"/>
                </a:solidFill>
              </a:rPr>
              <a:t>.</a:t>
            </a:r>
            <a:r>
              <a:rPr lang="en-US" sz="3200" dirty="0" err="1">
                <a:solidFill>
                  <a:schemeClr val="accent5"/>
                </a:solidFill>
              </a:rPr>
              <a:t>new</a:t>
            </a:r>
            <a:r>
              <a:rPr lang="en-US" sz="3200" dirty="0">
                <a:solidFill>
                  <a:schemeClr val="bg1"/>
                </a:solidFill>
              </a:rPr>
              <a:t>(</a:t>
            </a:r>
            <a:r>
              <a:rPr lang="en-US" sz="3200" dirty="0">
                <a:solidFill>
                  <a:schemeClr val="accent2"/>
                </a:solidFill>
              </a:rPr>
              <a:t>"html4"</a:t>
            </a:r>
            <a:r>
              <a:rPr lang="en-US" sz="3200" dirty="0">
                <a:solidFill>
                  <a:schemeClr val="bg1"/>
                </a:solidFill>
              </a:rPr>
              <a:t>)</a:t>
            </a:r>
          </a:p>
          <a:p>
            <a:r>
              <a:rPr lang="en-US" sz="3200" dirty="0">
                <a:solidFill>
                  <a:srgbClr val="7030A0"/>
                </a:solidFill>
              </a:rPr>
              <a:t>if</a:t>
            </a:r>
            <a:r>
              <a:rPr lang="en-US" sz="3200" dirty="0">
                <a:solidFill>
                  <a:schemeClr val="bg1"/>
                </a:solidFill>
              </a:rPr>
              <a:t>  !</a:t>
            </a:r>
            <a:r>
              <a:rPr lang="en-US" sz="3200" dirty="0" err="1">
                <a:solidFill>
                  <a:schemeClr val="bg1"/>
                </a:solidFill>
              </a:rPr>
              <a:t>cgi.cookies</a:t>
            </a:r>
            <a:r>
              <a:rPr lang="en-US" sz="3200" dirty="0">
                <a:solidFill>
                  <a:schemeClr val="bg1"/>
                </a:solidFill>
              </a:rPr>
              <a:t>().key?(</a:t>
            </a:r>
            <a:r>
              <a:rPr lang="en-US" sz="3200" dirty="0">
                <a:solidFill>
                  <a:schemeClr val="accent2"/>
                </a:solidFill>
              </a:rPr>
              <a:t>"</a:t>
            </a:r>
            <a:r>
              <a:rPr lang="en-US" sz="3200" dirty="0" err="1">
                <a:solidFill>
                  <a:schemeClr val="accent2"/>
                </a:solidFill>
              </a:rPr>
              <a:t>CSRFToken</a:t>
            </a:r>
            <a:r>
              <a:rPr lang="en-US" sz="3200" dirty="0">
                <a:solidFill>
                  <a:schemeClr val="accent2"/>
                </a:solidFill>
              </a:rPr>
              <a:t>"</a:t>
            </a:r>
            <a:r>
              <a:rPr lang="en-US" sz="3200" dirty="0">
                <a:solidFill>
                  <a:schemeClr val="bg1"/>
                </a:solidFill>
              </a:rPr>
              <a:t>)  </a:t>
            </a:r>
          </a:p>
          <a:p>
            <a:r>
              <a:rPr lang="en-US" sz="3200" dirty="0">
                <a:solidFill>
                  <a:schemeClr val="bg1"/>
                </a:solidFill>
              </a:rPr>
              <a:t>    </a:t>
            </a:r>
            <a:r>
              <a:rPr lang="en-US" sz="3200" dirty="0">
                <a:solidFill>
                  <a:schemeClr val="accent4"/>
                </a:solidFill>
              </a:rPr>
              <a:t>p</a:t>
            </a:r>
            <a:r>
              <a:rPr lang="en-US" sz="3200" dirty="0">
                <a:solidFill>
                  <a:schemeClr val="bg1"/>
                </a:solidFill>
              </a:rPr>
              <a:t> </a:t>
            </a:r>
            <a:r>
              <a:rPr lang="en-US" sz="3200" dirty="0">
                <a:solidFill>
                  <a:schemeClr val="accent2"/>
                </a:solidFill>
              </a:rPr>
              <a:t>"CSRF Failure!"</a:t>
            </a:r>
          </a:p>
          <a:p>
            <a:r>
              <a:rPr lang="en-US" sz="3200" dirty="0">
                <a:solidFill>
                  <a:schemeClr val="bg1"/>
                </a:solidFill>
              </a:rPr>
              <a:t>    </a:t>
            </a:r>
            <a:r>
              <a:rPr lang="en-US" sz="3200" dirty="0">
                <a:solidFill>
                  <a:schemeClr val="accent4"/>
                </a:solidFill>
              </a:rPr>
              <a:t>exit</a:t>
            </a:r>
          </a:p>
          <a:p>
            <a:r>
              <a:rPr lang="en-US" sz="3200" dirty="0">
                <a:solidFill>
                  <a:srgbClr val="7030A0"/>
                </a:solidFill>
              </a:rPr>
              <a:t>end</a:t>
            </a:r>
            <a:endParaRPr lang="en-AU" sz="3200" dirty="0">
              <a:solidFill>
                <a:srgbClr val="7030A0"/>
              </a:solidFill>
            </a:endParaRPr>
          </a:p>
        </p:txBody>
      </p:sp>
      <p:sp>
        <p:nvSpPr>
          <p:cNvPr id="5" name="Title 1">
            <a:extLst>
              <a:ext uri="{FF2B5EF4-FFF2-40B4-BE49-F238E27FC236}">
                <a16:creationId xmlns:a16="http://schemas.microsoft.com/office/drawing/2014/main" id="{DC62DB4E-1FB0-4646-807C-4B11C40A264F}"/>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RUBY</a:t>
            </a:r>
          </a:p>
        </p:txBody>
      </p:sp>
    </p:spTree>
    <p:extLst>
      <p:ext uri="{BB962C8B-B14F-4D97-AF65-F5344CB8AC3E}">
        <p14:creationId xmlns:p14="http://schemas.microsoft.com/office/powerpoint/2010/main" val="153914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Vulnerability spotting - Rules</a:t>
            </a:r>
          </a:p>
        </p:txBody>
      </p:sp>
      <p:sp>
        <p:nvSpPr>
          <p:cNvPr id="3" name="Text Placeholder 2"/>
          <p:cNvSpPr>
            <a:spLocks noGrp="1"/>
          </p:cNvSpPr>
          <p:nvPr>
            <p:ph type="body" sz="quarter" idx="10"/>
          </p:nvPr>
        </p:nvSpPr>
        <p:spPr/>
        <p:txBody>
          <a:bodyPr/>
          <a:lstStyle/>
          <a:p>
            <a:r>
              <a:rPr lang="en-AU" sz="2800" dirty="0"/>
              <a:t>Only one intended/obvious(?) vulnerability class per slide</a:t>
            </a:r>
          </a:p>
          <a:p>
            <a:r>
              <a:rPr lang="en-AU" sz="2800" dirty="0"/>
              <a:t>No repeat vulnerabilities</a:t>
            </a:r>
          </a:p>
          <a:p>
            <a:r>
              <a:rPr lang="en-AU" sz="2800" dirty="0"/>
              <a:t>Minimal examples, context may be missing</a:t>
            </a:r>
          </a:p>
          <a:p>
            <a:r>
              <a:rPr lang="en-AU" sz="2800" dirty="0"/>
              <a:t>No “informational” risk vulnerabilities</a:t>
            </a:r>
          </a:p>
          <a:p>
            <a:r>
              <a:rPr lang="en-AU" sz="2800" strike="sngStrike" dirty="0"/>
              <a:t>Don’t just yell out answers, we’re not barbarians</a:t>
            </a:r>
          </a:p>
          <a:p>
            <a:r>
              <a:rPr lang="en-AU" sz="2800" dirty="0"/>
              <a:t>“Reward” for audience participation</a:t>
            </a:r>
          </a:p>
        </p:txBody>
      </p:sp>
    </p:spTree>
    <p:extLst>
      <p:ext uri="{BB962C8B-B14F-4D97-AF65-F5344CB8AC3E}">
        <p14:creationId xmlns:p14="http://schemas.microsoft.com/office/powerpoint/2010/main" val="355363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US" sz="3200" dirty="0">
                <a:solidFill>
                  <a:srgbClr val="4C8C33"/>
                </a:solidFill>
              </a:rPr>
              <a:t>#!/</a:t>
            </a:r>
            <a:r>
              <a:rPr lang="en-US" sz="3200" dirty="0" err="1">
                <a:solidFill>
                  <a:srgbClr val="4C8C33"/>
                </a:solidFill>
              </a:rPr>
              <a:t>usr</a:t>
            </a:r>
            <a:r>
              <a:rPr lang="en-US" sz="3200" dirty="0">
                <a:solidFill>
                  <a:srgbClr val="4C8C33"/>
                </a:solidFill>
              </a:rPr>
              <a:t>/bin/ruby</a:t>
            </a:r>
          </a:p>
          <a:p>
            <a:r>
              <a:rPr lang="en-US" sz="3200" dirty="0">
                <a:solidFill>
                  <a:schemeClr val="accent5"/>
                </a:solidFill>
              </a:rPr>
              <a:t>require</a:t>
            </a:r>
            <a:r>
              <a:rPr lang="en-US" sz="3200" dirty="0">
                <a:solidFill>
                  <a:schemeClr val="bg1"/>
                </a:solidFill>
              </a:rPr>
              <a:t> </a:t>
            </a:r>
            <a:r>
              <a:rPr lang="en-US" sz="3200" dirty="0">
                <a:solidFill>
                  <a:schemeClr val="accent2"/>
                </a:solidFill>
              </a:rPr>
              <a:t>"</a:t>
            </a:r>
            <a:r>
              <a:rPr lang="en-US" sz="3200" dirty="0" err="1">
                <a:solidFill>
                  <a:schemeClr val="accent2"/>
                </a:solidFill>
              </a:rPr>
              <a:t>cgi</a:t>
            </a:r>
            <a:r>
              <a:rPr lang="en-US" sz="3200" dirty="0">
                <a:solidFill>
                  <a:schemeClr val="accent2"/>
                </a:solidFill>
              </a:rPr>
              <a:t>"</a:t>
            </a:r>
          </a:p>
          <a:p>
            <a:r>
              <a:rPr lang="en-US" sz="3200" dirty="0" err="1">
                <a:solidFill>
                  <a:schemeClr val="bg1"/>
                </a:solidFill>
              </a:rPr>
              <a:t>cgi</a:t>
            </a:r>
            <a:r>
              <a:rPr lang="en-US" sz="3200" dirty="0">
                <a:solidFill>
                  <a:schemeClr val="bg1"/>
                </a:solidFill>
              </a:rPr>
              <a:t> = </a:t>
            </a:r>
            <a:r>
              <a:rPr lang="en-US" sz="3200" dirty="0" err="1">
                <a:solidFill>
                  <a:schemeClr val="accent1"/>
                </a:solidFill>
              </a:rPr>
              <a:t>CGI</a:t>
            </a:r>
            <a:r>
              <a:rPr lang="en-US" sz="3200" dirty="0" err="1">
                <a:solidFill>
                  <a:schemeClr val="bg1"/>
                </a:solidFill>
              </a:rPr>
              <a:t>.</a:t>
            </a:r>
            <a:r>
              <a:rPr lang="en-US" sz="3200" dirty="0" err="1">
                <a:solidFill>
                  <a:schemeClr val="accent5"/>
                </a:solidFill>
              </a:rPr>
              <a:t>new</a:t>
            </a:r>
            <a:r>
              <a:rPr lang="en-US" sz="3200" dirty="0">
                <a:solidFill>
                  <a:schemeClr val="bg1"/>
                </a:solidFill>
              </a:rPr>
              <a:t>(</a:t>
            </a:r>
            <a:r>
              <a:rPr lang="en-US" sz="3200" dirty="0">
                <a:solidFill>
                  <a:schemeClr val="accent2"/>
                </a:solidFill>
              </a:rPr>
              <a:t>"html4"</a:t>
            </a:r>
            <a:r>
              <a:rPr lang="en-US" sz="3200" dirty="0">
                <a:solidFill>
                  <a:schemeClr val="bg1"/>
                </a:solidFill>
              </a:rPr>
              <a:t>)</a:t>
            </a:r>
          </a:p>
          <a:p>
            <a:r>
              <a:rPr lang="en-US" sz="3200" dirty="0">
                <a:solidFill>
                  <a:srgbClr val="7030A0"/>
                </a:solidFill>
              </a:rPr>
              <a:t>if</a:t>
            </a:r>
            <a:r>
              <a:rPr lang="en-US" sz="3200" dirty="0">
                <a:solidFill>
                  <a:schemeClr val="bg1"/>
                </a:solidFill>
              </a:rPr>
              <a:t>  !</a:t>
            </a:r>
            <a:r>
              <a:rPr lang="en-US" sz="3200" dirty="0" err="1">
                <a:solidFill>
                  <a:schemeClr val="bg1"/>
                </a:solidFill>
              </a:rPr>
              <a:t>cgi.cookies</a:t>
            </a:r>
            <a:r>
              <a:rPr lang="en-US" sz="3200" dirty="0">
                <a:solidFill>
                  <a:schemeClr val="bg1"/>
                </a:solidFill>
              </a:rPr>
              <a:t>().key?(</a:t>
            </a:r>
            <a:r>
              <a:rPr lang="en-US" sz="3200" dirty="0">
                <a:solidFill>
                  <a:schemeClr val="accent2"/>
                </a:solidFill>
              </a:rPr>
              <a:t>"</a:t>
            </a:r>
            <a:r>
              <a:rPr lang="en-US" sz="3200" dirty="0" err="1">
                <a:solidFill>
                  <a:schemeClr val="accent2"/>
                </a:solidFill>
              </a:rPr>
              <a:t>CSRFToken</a:t>
            </a:r>
            <a:r>
              <a:rPr lang="en-US" sz="3200" dirty="0">
                <a:solidFill>
                  <a:schemeClr val="accent2"/>
                </a:solidFill>
              </a:rPr>
              <a:t>"</a:t>
            </a:r>
            <a:r>
              <a:rPr lang="en-US" sz="3200" dirty="0">
                <a:solidFill>
                  <a:schemeClr val="bg1"/>
                </a:solidFill>
              </a:rPr>
              <a:t>)  </a:t>
            </a:r>
          </a:p>
          <a:p>
            <a:r>
              <a:rPr lang="en-US" sz="3200" dirty="0">
                <a:solidFill>
                  <a:schemeClr val="bg1"/>
                </a:solidFill>
              </a:rPr>
              <a:t>    </a:t>
            </a:r>
            <a:r>
              <a:rPr lang="en-US" sz="3200" dirty="0">
                <a:solidFill>
                  <a:schemeClr val="accent4"/>
                </a:solidFill>
              </a:rPr>
              <a:t>p</a:t>
            </a:r>
            <a:r>
              <a:rPr lang="en-US" sz="3200" dirty="0">
                <a:solidFill>
                  <a:schemeClr val="bg1"/>
                </a:solidFill>
              </a:rPr>
              <a:t> </a:t>
            </a:r>
            <a:r>
              <a:rPr lang="en-US" sz="3200" dirty="0">
                <a:solidFill>
                  <a:schemeClr val="accent2"/>
                </a:solidFill>
              </a:rPr>
              <a:t>"CSRF Failure!"</a:t>
            </a:r>
          </a:p>
          <a:p>
            <a:r>
              <a:rPr lang="en-US" sz="3200" dirty="0">
                <a:solidFill>
                  <a:schemeClr val="bg1"/>
                </a:solidFill>
              </a:rPr>
              <a:t>    </a:t>
            </a:r>
            <a:r>
              <a:rPr lang="en-US" sz="3200" dirty="0">
                <a:solidFill>
                  <a:schemeClr val="accent4"/>
                </a:solidFill>
              </a:rPr>
              <a:t>exit</a:t>
            </a:r>
          </a:p>
          <a:p>
            <a:r>
              <a:rPr lang="en-US" sz="3200" dirty="0">
                <a:solidFill>
                  <a:srgbClr val="7030A0"/>
                </a:solidFill>
              </a:rPr>
              <a:t>end</a:t>
            </a:r>
            <a:endParaRPr lang="en-AU" sz="3200" dirty="0">
              <a:solidFill>
                <a:srgbClr val="7030A0"/>
              </a:solidFill>
            </a:endParaRPr>
          </a:p>
        </p:txBody>
      </p:sp>
      <p:sp>
        <p:nvSpPr>
          <p:cNvPr id="5" name="Title 1">
            <a:extLst>
              <a:ext uri="{FF2B5EF4-FFF2-40B4-BE49-F238E27FC236}">
                <a16:creationId xmlns:a16="http://schemas.microsoft.com/office/drawing/2014/main" id="{DC62DB4E-1FB0-4646-807C-4B11C40A264F}"/>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CSRF</a:t>
            </a:r>
          </a:p>
        </p:txBody>
      </p:sp>
      <p:sp>
        <p:nvSpPr>
          <p:cNvPr id="6" name="Rectangle 5">
            <a:extLst>
              <a:ext uri="{FF2B5EF4-FFF2-40B4-BE49-F238E27FC236}">
                <a16:creationId xmlns:a16="http://schemas.microsoft.com/office/drawing/2014/main" id="{D4A5DE02-B14C-449C-B3D7-C6208E6C3EFA}"/>
              </a:ext>
            </a:extLst>
          </p:cNvPr>
          <p:cNvSpPr/>
          <p:nvPr/>
        </p:nvSpPr>
        <p:spPr>
          <a:xfrm>
            <a:off x="681317" y="1686669"/>
            <a:ext cx="543946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7" name="TextBox 6">
            <a:extLst>
              <a:ext uri="{FF2B5EF4-FFF2-40B4-BE49-F238E27FC236}">
                <a16:creationId xmlns:a16="http://schemas.microsoft.com/office/drawing/2014/main" id="{E33BD8F2-0392-4972-B8F5-EC103C171CEC}"/>
              </a:ext>
            </a:extLst>
          </p:cNvPr>
          <p:cNvSpPr txBox="1"/>
          <p:nvPr/>
        </p:nvSpPr>
        <p:spPr>
          <a:xfrm>
            <a:off x="3747247" y="3353474"/>
            <a:ext cx="4180765" cy="193899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Checking for the presence of a CSRF token, but ignoring it’s value can stop scanners and unskilled attackers, but is not sufficient protection</a:t>
            </a:r>
          </a:p>
        </p:txBody>
      </p:sp>
      <p:cxnSp>
        <p:nvCxnSpPr>
          <p:cNvPr id="8" name="Straight Arrow Connector 7">
            <a:extLst>
              <a:ext uri="{FF2B5EF4-FFF2-40B4-BE49-F238E27FC236}">
                <a16:creationId xmlns:a16="http://schemas.microsoft.com/office/drawing/2014/main" id="{6BA27F95-D050-429B-A4FA-377179C13AE3}"/>
              </a:ext>
            </a:extLst>
          </p:cNvPr>
          <p:cNvCxnSpPr>
            <a:cxnSpLocks/>
          </p:cNvCxnSpPr>
          <p:nvPr/>
        </p:nvCxnSpPr>
        <p:spPr>
          <a:xfrm flipV="1">
            <a:off x="5837629" y="2254218"/>
            <a:ext cx="0" cy="10992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2709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1569660"/>
          </a:xfrm>
          <a:prstGeom prst="rect">
            <a:avLst/>
          </a:prstGeom>
          <a:noFill/>
        </p:spPr>
        <p:txBody>
          <a:bodyPr wrap="square" rtlCol="0">
            <a:spAutoFit/>
          </a:bodyPr>
          <a:lstStyle/>
          <a:p>
            <a:r>
              <a:rPr lang="en-AU" sz="3200" dirty="0">
                <a:solidFill>
                  <a:schemeClr val="accent5"/>
                </a:solidFill>
              </a:rPr>
              <a:t>&lt;?php</a:t>
            </a:r>
          </a:p>
          <a:p>
            <a:r>
              <a:rPr lang="en-AU" sz="3200" dirty="0">
                <a:solidFill>
                  <a:schemeClr val="accent4"/>
                </a:solidFill>
              </a:rPr>
              <a:t>echo</a:t>
            </a:r>
            <a:r>
              <a:rPr lang="en-AU" sz="3200" dirty="0">
                <a:solidFill>
                  <a:schemeClr val="bg1"/>
                </a:solidFill>
              </a:rPr>
              <a:t> </a:t>
            </a:r>
            <a:r>
              <a:rPr lang="en-AU" sz="3200" dirty="0">
                <a:solidFill>
                  <a:schemeClr val="accent1"/>
                </a:solidFill>
              </a:rPr>
              <a:t>$_SERVER</a:t>
            </a:r>
            <a:r>
              <a:rPr lang="en-AU" sz="3200" dirty="0">
                <a:solidFill>
                  <a:schemeClr val="bg1"/>
                </a:solidFill>
              </a:rPr>
              <a:t>[</a:t>
            </a:r>
            <a:r>
              <a:rPr lang="en-AU" sz="3200" dirty="0">
                <a:solidFill>
                  <a:schemeClr val="accent2"/>
                </a:solidFill>
              </a:rPr>
              <a:t>'PHP_SELF'</a:t>
            </a:r>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24486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1569660"/>
          </a:xfrm>
          <a:prstGeom prst="rect">
            <a:avLst/>
          </a:prstGeom>
          <a:noFill/>
        </p:spPr>
        <p:txBody>
          <a:bodyPr wrap="square" rtlCol="0">
            <a:spAutoFit/>
          </a:bodyPr>
          <a:lstStyle/>
          <a:p>
            <a:r>
              <a:rPr lang="en-AU" sz="3200" dirty="0">
                <a:solidFill>
                  <a:schemeClr val="accent5"/>
                </a:solidFill>
              </a:rPr>
              <a:t>&lt;?php</a:t>
            </a:r>
          </a:p>
          <a:p>
            <a:r>
              <a:rPr lang="en-AU" sz="3200" dirty="0">
                <a:solidFill>
                  <a:schemeClr val="accent4"/>
                </a:solidFill>
              </a:rPr>
              <a:t>echo</a:t>
            </a:r>
            <a:r>
              <a:rPr lang="en-AU" sz="3200" dirty="0">
                <a:solidFill>
                  <a:schemeClr val="bg1"/>
                </a:solidFill>
              </a:rPr>
              <a:t> </a:t>
            </a:r>
            <a:r>
              <a:rPr lang="en-AU" sz="3200" dirty="0">
                <a:solidFill>
                  <a:schemeClr val="accent1"/>
                </a:solidFill>
              </a:rPr>
              <a:t>$_SERVER</a:t>
            </a:r>
            <a:r>
              <a:rPr lang="en-AU" sz="3200" dirty="0">
                <a:solidFill>
                  <a:schemeClr val="bg1"/>
                </a:solidFill>
              </a:rPr>
              <a:t>[</a:t>
            </a:r>
            <a:r>
              <a:rPr lang="en-AU" sz="3200" dirty="0">
                <a:solidFill>
                  <a:schemeClr val="accent2"/>
                </a:solidFill>
              </a:rPr>
              <a:t>'PHP_SELF'</a:t>
            </a:r>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XSS</a:t>
            </a:r>
          </a:p>
        </p:txBody>
      </p:sp>
      <p:sp>
        <p:nvSpPr>
          <p:cNvPr id="5" name="Rectangle 4">
            <a:extLst>
              <a:ext uri="{FF2B5EF4-FFF2-40B4-BE49-F238E27FC236}">
                <a16:creationId xmlns:a16="http://schemas.microsoft.com/office/drawing/2014/main" id="{0D0BFE82-AB06-4782-8B68-A73B48FACD02}"/>
              </a:ext>
            </a:extLst>
          </p:cNvPr>
          <p:cNvSpPr/>
          <p:nvPr/>
        </p:nvSpPr>
        <p:spPr>
          <a:xfrm>
            <a:off x="197224" y="736418"/>
            <a:ext cx="4948517"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996DC0B0-AE62-420D-B6B0-DDB6D2E384C3}"/>
              </a:ext>
            </a:extLst>
          </p:cNvPr>
          <p:cNvSpPr txBox="1"/>
          <p:nvPr/>
        </p:nvSpPr>
        <p:spPr>
          <a:xfrm>
            <a:off x="2671482" y="2353850"/>
            <a:ext cx="6551594" cy="120032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PHP_SELF includes PATH_INFO which can contain special characters. </a:t>
            </a:r>
            <a:r>
              <a:rPr lang="en-AU" sz="2400" dirty="0" err="1"/>
              <a:t>F.ex</a:t>
            </a:r>
            <a:r>
              <a:rPr lang="en-AU" sz="2400" dirty="0"/>
              <a:t>:</a:t>
            </a:r>
          </a:p>
          <a:p>
            <a:r>
              <a:rPr lang="en-AU" sz="2400" dirty="0"/>
              <a:t>/</a:t>
            </a:r>
            <a:r>
              <a:rPr lang="en-AU" sz="2400" dirty="0" err="1"/>
              <a:t>index.php</a:t>
            </a:r>
            <a:r>
              <a:rPr lang="en-AU" sz="2400" dirty="0"/>
              <a:t>/</a:t>
            </a:r>
            <a:r>
              <a:rPr lang="en-AU" sz="2400" dirty="0" err="1"/>
              <a:t>pathinfoxss</a:t>
            </a:r>
            <a:r>
              <a:rPr lang="en-AU" sz="2400" dirty="0"/>
              <a:t>&lt;script&gt;alert(1)&lt;/script&gt;</a:t>
            </a:r>
          </a:p>
        </p:txBody>
      </p:sp>
      <p:cxnSp>
        <p:nvCxnSpPr>
          <p:cNvPr id="7" name="Straight Arrow Connector 6">
            <a:extLst>
              <a:ext uri="{FF2B5EF4-FFF2-40B4-BE49-F238E27FC236}">
                <a16:creationId xmlns:a16="http://schemas.microsoft.com/office/drawing/2014/main" id="{70D78345-31CB-4272-BB9E-6A54F26C4E1F}"/>
              </a:ext>
            </a:extLst>
          </p:cNvPr>
          <p:cNvCxnSpPr>
            <a:cxnSpLocks/>
          </p:cNvCxnSpPr>
          <p:nvPr/>
        </p:nvCxnSpPr>
        <p:spPr>
          <a:xfrm flipV="1">
            <a:off x="2968924" y="1271842"/>
            <a:ext cx="0" cy="10992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363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2554545"/>
          </a:xfrm>
          <a:prstGeom prst="rect">
            <a:avLst/>
          </a:prstGeom>
          <a:noFill/>
        </p:spPr>
        <p:txBody>
          <a:bodyPr wrap="square" rtlCol="0">
            <a:spAutoFit/>
          </a:bodyPr>
          <a:lstStyle/>
          <a:p>
            <a:r>
              <a:rPr lang="en-AU" sz="3200" dirty="0">
                <a:solidFill>
                  <a:srgbClr val="7030A0"/>
                </a:solidFill>
              </a:rPr>
              <a:t>import</a:t>
            </a:r>
            <a:r>
              <a:rPr lang="en-AU" sz="3200" dirty="0">
                <a:solidFill>
                  <a:schemeClr val="bg1"/>
                </a:solidFill>
              </a:rPr>
              <a:t> subprocess</a:t>
            </a:r>
          </a:p>
          <a:p>
            <a:endParaRPr lang="en-AU" sz="3200" dirty="0">
              <a:solidFill>
                <a:schemeClr val="bg1"/>
              </a:solidFill>
            </a:endParaRPr>
          </a:p>
          <a:p>
            <a:r>
              <a:rPr lang="en-AU" sz="3200" dirty="0">
                <a:solidFill>
                  <a:schemeClr val="accent5"/>
                </a:solidFill>
              </a:rPr>
              <a:t>def</a:t>
            </a:r>
            <a:r>
              <a:rPr lang="en-AU" sz="3200" dirty="0">
                <a:solidFill>
                  <a:schemeClr val="bg1"/>
                </a:solidFill>
              </a:rPr>
              <a:t> </a:t>
            </a:r>
            <a:r>
              <a:rPr lang="en-AU" sz="3200" dirty="0" err="1">
                <a:solidFill>
                  <a:schemeClr val="accent4"/>
                </a:solidFill>
              </a:rPr>
              <a:t>transcode_file</a:t>
            </a:r>
            <a:r>
              <a:rPr lang="en-AU" sz="3200" dirty="0">
                <a:solidFill>
                  <a:schemeClr val="bg1"/>
                </a:solidFill>
              </a:rPr>
              <a:t>(</a:t>
            </a:r>
            <a:r>
              <a:rPr lang="en-AU" sz="3200" dirty="0">
                <a:solidFill>
                  <a:schemeClr val="accent1"/>
                </a:solidFill>
              </a:rPr>
              <a:t>request</a:t>
            </a:r>
            <a:r>
              <a:rPr lang="en-AU" sz="3200" dirty="0">
                <a:solidFill>
                  <a:schemeClr val="bg1"/>
                </a:solidFill>
              </a:rPr>
              <a:t>, </a:t>
            </a:r>
            <a:r>
              <a:rPr lang="en-AU" sz="3200" dirty="0">
                <a:solidFill>
                  <a:schemeClr val="accent1"/>
                </a:solidFill>
              </a:rPr>
              <a:t>filename</a:t>
            </a:r>
            <a:r>
              <a:rPr lang="en-AU" sz="3200" dirty="0">
                <a:solidFill>
                  <a:schemeClr val="bg1"/>
                </a:solidFill>
              </a:rPr>
              <a:t>):</a:t>
            </a:r>
          </a:p>
          <a:p>
            <a:r>
              <a:rPr lang="en-AU" sz="3200" dirty="0">
                <a:solidFill>
                  <a:schemeClr val="bg1"/>
                </a:solidFill>
              </a:rPr>
              <a:t>    command = </a:t>
            </a:r>
            <a:r>
              <a:rPr lang="en-AU" sz="3200" dirty="0">
                <a:solidFill>
                  <a:schemeClr val="accent2"/>
                </a:solidFill>
              </a:rPr>
              <a:t>'tar </a:t>
            </a:r>
            <a:r>
              <a:rPr lang="en-AU" sz="3200" dirty="0" err="1">
                <a:solidFill>
                  <a:schemeClr val="accent2"/>
                </a:solidFill>
              </a:rPr>
              <a:t>zcf</a:t>
            </a:r>
            <a:r>
              <a:rPr lang="en-AU" sz="3200" dirty="0">
                <a:solidFill>
                  <a:schemeClr val="accent2"/>
                </a:solidFill>
              </a:rPr>
              <a:t> backup.tgz "</a:t>
            </a:r>
            <a:r>
              <a:rPr lang="en-AU" sz="3200" dirty="0">
                <a:solidFill>
                  <a:schemeClr val="accent5"/>
                </a:solidFill>
              </a:rPr>
              <a:t>{source}</a:t>
            </a:r>
            <a:r>
              <a:rPr lang="en-AU" sz="3200" dirty="0">
                <a:solidFill>
                  <a:schemeClr val="accent2"/>
                </a:solidFill>
              </a:rPr>
              <a:t>"'</a:t>
            </a:r>
            <a:r>
              <a:rPr lang="en-AU" sz="3200" dirty="0">
                <a:solidFill>
                  <a:schemeClr val="bg1"/>
                </a:solidFill>
              </a:rPr>
              <a:t>.format(</a:t>
            </a:r>
            <a:r>
              <a:rPr lang="en-AU" sz="3200" dirty="0">
                <a:solidFill>
                  <a:schemeClr val="accent1"/>
                </a:solidFill>
              </a:rPr>
              <a:t>source</a:t>
            </a:r>
            <a:r>
              <a:rPr lang="en-AU" sz="3200" dirty="0">
                <a:solidFill>
                  <a:schemeClr val="bg1"/>
                </a:solidFill>
              </a:rPr>
              <a:t>=filename)</a:t>
            </a:r>
          </a:p>
          <a:p>
            <a:r>
              <a:rPr lang="en-AU" sz="3200" dirty="0">
                <a:solidFill>
                  <a:schemeClr val="bg1"/>
                </a:solidFill>
              </a:rPr>
              <a:t>    </a:t>
            </a:r>
            <a:r>
              <a:rPr lang="en-AU" sz="3200" dirty="0" err="1">
                <a:solidFill>
                  <a:schemeClr val="bg1"/>
                </a:solidFill>
              </a:rPr>
              <a:t>subprocess.call</a:t>
            </a:r>
            <a:r>
              <a:rPr lang="en-AU" sz="3200" dirty="0">
                <a:solidFill>
                  <a:schemeClr val="bg1"/>
                </a:solidFill>
              </a:rPr>
              <a:t>(command, </a:t>
            </a:r>
            <a:r>
              <a:rPr lang="en-AU" sz="3200" dirty="0">
                <a:solidFill>
                  <a:schemeClr val="accent1"/>
                </a:solidFill>
              </a:rPr>
              <a:t>shell</a:t>
            </a:r>
            <a:r>
              <a:rPr lang="en-AU" sz="3200" dirty="0">
                <a:solidFill>
                  <a:schemeClr val="bg1"/>
                </a:solidFill>
              </a:rPr>
              <a:t>=</a:t>
            </a:r>
            <a:r>
              <a:rPr lang="en-AU" sz="3200" dirty="0">
                <a:solidFill>
                  <a:schemeClr val="accent5"/>
                </a:solidFill>
              </a:rPr>
              <a:t>True</a:t>
            </a:r>
            <a:r>
              <a:rPr lang="en-AU" sz="3200" dirty="0">
                <a:solidFill>
                  <a:schemeClr val="bg1"/>
                </a:solidFill>
              </a:rPr>
              <a:t>)</a:t>
            </a:r>
          </a:p>
        </p:txBody>
      </p:sp>
      <p:sp>
        <p:nvSpPr>
          <p:cNvPr id="5" name="Title 1">
            <a:extLst>
              <a:ext uri="{FF2B5EF4-FFF2-40B4-BE49-F238E27FC236}">
                <a16:creationId xmlns:a16="http://schemas.microsoft.com/office/drawing/2014/main" id="{0E33CD99-CBA0-4969-8969-69148D0D66E3}"/>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Python</a:t>
            </a:r>
          </a:p>
        </p:txBody>
      </p:sp>
    </p:spTree>
    <p:extLst>
      <p:ext uri="{BB962C8B-B14F-4D97-AF65-F5344CB8AC3E}">
        <p14:creationId xmlns:p14="http://schemas.microsoft.com/office/powerpoint/2010/main" val="38517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2554545"/>
          </a:xfrm>
          <a:prstGeom prst="rect">
            <a:avLst/>
          </a:prstGeom>
          <a:noFill/>
        </p:spPr>
        <p:txBody>
          <a:bodyPr wrap="square" rtlCol="0">
            <a:spAutoFit/>
          </a:bodyPr>
          <a:lstStyle/>
          <a:p>
            <a:r>
              <a:rPr lang="en-AU" sz="3200" dirty="0">
                <a:solidFill>
                  <a:srgbClr val="7030A0"/>
                </a:solidFill>
              </a:rPr>
              <a:t>import</a:t>
            </a:r>
            <a:r>
              <a:rPr lang="en-AU" sz="3200" dirty="0">
                <a:solidFill>
                  <a:schemeClr val="bg1"/>
                </a:solidFill>
              </a:rPr>
              <a:t> subprocess</a:t>
            </a:r>
          </a:p>
          <a:p>
            <a:endParaRPr lang="en-AU" sz="3200" dirty="0">
              <a:solidFill>
                <a:schemeClr val="bg1"/>
              </a:solidFill>
            </a:endParaRPr>
          </a:p>
          <a:p>
            <a:r>
              <a:rPr lang="en-AU" sz="3200" dirty="0">
                <a:solidFill>
                  <a:schemeClr val="accent5"/>
                </a:solidFill>
              </a:rPr>
              <a:t>def</a:t>
            </a:r>
            <a:r>
              <a:rPr lang="en-AU" sz="3200" dirty="0">
                <a:solidFill>
                  <a:schemeClr val="bg1"/>
                </a:solidFill>
              </a:rPr>
              <a:t> </a:t>
            </a:r>
            <a:r>
              <a:rPr lang="en-AU" sz="3200" dirty="0" err="1">
                <a:solidFill>
                  <a:schemeClr val="accent4"/>
                </a:solidFill>
              </a:rPr>
              <a:t>transcode_file</a:t>
            </a:r>
            <a:r>
              <a:rPr lang="en-AU" sz="3200" dirty="0">
                <a:solidFill>
                  <a:schemeClr val="bg1"/>
                </a:solidFill>
              </a:rPr>
              <a:t>(</a:t>
            </a:r>
            <a:r>
              <a:rPr lang="en-AU" sz="3200" dirty="0">
                <a:solidFill>
                  <a:schemeClr val="accent1"/>
                </a:solidFill>
              </a:rPr>
              <a:t>request</a:t>
            </a:r>
            <a:r>
              <a:rPr lang="en-AU" sz="3200" dirty="0">
                <a:solidFill>
                  <a:schemeClr val="bg1"/>
                </a:solidFill>
              </a:rPr>
              <a:t>, </a:t>
            </a:r>
            <a:r>
              <a:rPr lang="en-AU" sz="3200" dirty="0">
                <a:solidFill>
                  <a:schemeClr val="accent1"/>
                </a:solidFill>
              </a:rPr>
              <a:t>filename</a:t>
            </a:r>
            <a:r>
              <a:rPr lang="en-AU" sz="3200" dirty="0">
                <a:solidFill>
                  <a:schemeClr val="bg1"/>
                </a:solidFill>
              </a:rPr>
              <a:t>):</a:t>
            </a:r>
          </a:p>
          <a:p>
            <a:r>
              <a:rPr lang="en-AU" sz="3200" dirty="0">
                <a:solidFill>
                  <a:schemeClr val="bg1"/>
                </a:solidFill>
              </a:rPr>
              <a:t>    command = </a:t>
            </a:r>
            <a:r>
              <a:rPr lang="en-AU" sz="3200" dirty="0">
                <a:solidFill>
                  <a:schemeClr val="accent2"/>
                </a:solidFill>
              </a:rPr>
              <a:t>'tar </a:t>
            </a:r>
            <a:r>
              <a:rPr lang="en-AU" sz="3200" dirty="0" err="1">
                <a:solidFill>
                  <a:schemeClr val="accent2"/>
                </a:solidFill>
              </a:rPr>
              <a:t>zcf</a:t>
            </a:r>
            <a:r>
              <a:rPr lang="en-AU" sz="3200" dirty="0">
                <a:solidFill>
                  <a:schemeClr val="accent2"/>
                </a:solidFill>
              </a:rPr>
              <a:t> backup.tgz "</a:t>
            </a:r>
            <a:r>
              <a:rPr lang="en-AU" sz="3200" dirty="0">
                <a:solidFill>
                  <a:schemeClr val="accent5"/>
                </a:solidFill>
              </a:rPr>
              <a:t>{source}</a:t>
            </a:r>
            <a:r>
              <a:rPr lang="en-AU" sz="3200" dirty="0">
                <a:solidFill>
                  <a:schemeClr val="accent2"/>
                </a:solidFill>
              </a:rPr>
              <a:t>"'</a:t>
            </a:r>
            <a:r>
              <a:rPr lang="en-AU" sz="3200" dirty="0">
                <a:solidFill>
                  <a:schemeClr val="bg1"/>
                </a:solidFill>
              </a:rPr>
              <a:t>.format(</a:t>
            </a:r>
            <a:r>
              <a:rPr lang="en-AU" sz="3200" dirty="0">
                <a:solidFill>
                  <a:schemeClr val="accent1"/>
                </a:solidFill>
              </a:rPr>
              <a:t>source</a:t>
            </a:r>
            <a:r>
              <a:rPr lang="en-AU" sz="3200" dirty="0">
                <a:solidFill>
                  <a:schemeClr val="bg1"/>
                </a:solidFill>
              </a:rPr>
              <a:t>=filename)</a:t>
            </a:r>
          </a:p>
          <a:p>
            <a:r>
              <a:rPr lang="en-AU" sz="3200" dirty="0">
                <a:solidFill>
                  <a:schemeClr val="bg1"/>
                </a:solidFill>
              </a:rPr>
              <a:t>    </a:t>
            </a:r>
            <a:r>
              <a:rPr lang="en-AU" sz="3200" dirty="0" err="1">
                <a:solidFill>
                  <a:schemeClr val="bg1"/>
                </a:solidFill>
              </a:rPr>
              <a:t>subprocess.call</a:t>
            </a:r>
            <a:r>
              <a:rPr lang="en-AU" sz="3200" dirty="0">
                <a:solidFill>
                  <a:schemeClr val="bg1"/>
                </a:solidFill>
              </a:rPr>
              <a:t>(command, </a:t>
            </a:r>
            <a:r>
              <a:rPr lang="en-AU" sz="3200" dirty="0">
                <a:solidFill>
                  <a:schemeClr val="accent1"/>
                </a:solidFill>
              </a:rPr>
              <a:t>shell</a:t>
            </a:r>
            <a:r>
              <a:rPr lang="en-AU" sz="3200" dirty="0">
                <a:solidFill>
                  <a:schemeClr val="bg1"/>
                </a:solidFill>
              </a:rPr>
              <a:t>=</a:t>
            </a:r>
            <a:r>
              <a:rPr lang="en-AU" sz="3200" dirty="0">
                <a:solidFill>
                  <a:schemeClr val="accent5"/>
                </a:solidFill>
              </a:rPr>
              <a:t>True</a:t>
            </a:r>
            <a:r>
              <a:rPr lang="en-AU" sz="3200" dirty="0">
                <a:solidFill>
                  <a:schemeClr val="bg1"/>
                </a:solidFill>
              </a:rPr>
              <a:t>)</a:t>
            </a:r>
          </a:p>
        </p:txBody>
      </p:sp>
      <p:sp>
        <p:nvSpPr>
          <p:cNvPr id="3" name="Rectangle 2">
            <a:extLst>
              <a:ext uri="{FF2B5EF4-FFF2-40B4-BE49-F238E27FC236}">
                <a16:creationId xmlns:a16="http://schemas.microsoft.com/office/drawing/2014/main" id="{00D600C7-5DBE-458D-9280-98299F238A8F}"/>
              </a:ext>
            </a:extLst>
          </p:cNvPr>
          <p:cNvSpPr/>
          <p:nvPr/>
        </p:nvSpPr>
        <p:spPr>
          <a:xfrm>
            <a:off x="2725274" y="1686669"/>
            <a:ext cx="9090205"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5" name="TextBox 4">
            <a:extLst>
              <a:ext uri="{FF2B5EF4-FFF2-40B4-BE49-F238E27FC236}">
                <a16:creationId xmlns:a16="http://schemas.microsoft.com/office/drawing/2014/main" id="{6DEE7555-2B3C-4D7E-B80B-49F818727D57}"/>
              </a:ext>
            </a:extLst>
          </p:cNvPr>
          <p:cNvSpPr txBox="1"/>
          <p:nvPr/>
        </p:nvSpPr>
        <p:spPr>
          <a:xfrm>
            <a:off x="4005617" y="3218457"/>
            <a:ext cx="4180765" cy="193899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Filename isn’t checked against a whitelist and could contain command line syntax.</a:t>
            </a:r>
          </a:p>
          <a:p>
            <a:r>
              <a:rPr lang="en-AU" sz="2400" dirty="0"/>
              <a:t>Did you know this is a valid filename? </a:t>
            </a:r>
            <a:r>
              <a:rPr lang="en-AU" sz="2400" b="1" dirty="0"/>
              <a:t>;</a:t>
            </a:r>
            <a:r>
              <a:rPr lang="en-AU" sz="2400" b="1" dirty="0" err="1"/>
              <a:t>uname</a:t>
            </a:r>
            <a:r>
              <a:rPr lang="en-AU" sz="2400" b="1" dirty="0"/>
              <a:t> -a</a:t>
            </a:r>
            <a:r>
              <a:rPr lang="en-AU" sz="2400" dirty="0"/>
              <a:t>  </a:t>
            </a:r>
          </a:p>
        </p:txBody>
      </p:sp>
      <p:cxnSp>
        <p:nvCxnSpPr>
          <p:cNvPr id="6" name="Straight Arrow Connector 5">
            <a:extLst>
              <a:ext uri="{FF2B5EF4-FFF2-40B4-BE49-F238E27FC236}">
                <a16:creationId xmlns:a16="http://schemas.microsoft.com/office/drawing/2014/main" id="{E0E1C21C-A315-4CD8-A5F3-EDEEA6BD6CA4}"/>
              </a:ext>
            </a:extLst>
          </p:cNvPr>
          <p:cNvCxnSpPr>
            <a:cxnSpLocks/>
          </p:cNvCxnSpPr>
          <p:nvPr/>
        </p:nvCxnSpPr>
        <p:spPr>
          <a:xfrm flipV="1">
            <a:off x="5837629" y="2710872"/>
            <a:ext cx="0" cy="51642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id="{9E91A56E-7D89-47B6-8393-7BB6DF760D43}"/>
              </a:ext>
            </a:extLst>
          </p:cNvPr>
          <p:cNvSpPr/>
          <p:nvPr/>
        </p:nvSpPr>
        <p:spPr>
          <a:xfrm>
            <a:off x="654428" y="2214433"/>
            <a:ext cx="6266326"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Title 1">
            <a:extLst>
              <a:ext uri="{FF2B5EF4-FFF2-40B4-BE49-F238E27FC236}">
                <a16:creationId xmlns:a16="http://schemas.microsoft.com/office/drawing/2014/main" id="{F840974A-7647-41AC-8B96-25293D7B4CD8}"/>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Command injection</a:t>
            </a:r>
          </a:p>
        </p:txBody>
      </p:sp>
    </p:spTree>
    <p:extLst>
      <p:ext uri="{BB962C8B-B14F-4D97-AF65-F5344CB8AC3E}">
        <p14:creationId xmlns:p14="http://schemas.microsoft.com/office/powerpoint/2010/main" val="296307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chemeClr val="accent5"/>
                </a:solidFill>
              </a:rPr>
              <a:t>&lt;?php</a:t>
            </a:r>
          </a:p>
          <a:p>
            <a:r>
              <a:rPr lang="en-AU" sz="3200" dirty="0">
                <a:solidFill>
                  <a:schemeClr val="bg1"/>
                </a:solidFill>
              </a:rPr>
              <a:t>if (</a:t>
            </a:r>
            <a:r>
              <a:rPr lang="en-AU" sz="3200" dirty="0">
                <a:solidFill>
                  <a:schemeClr val="accent1"/>
                </a:solidFill>
              </a:rPr>
              <a:t>$_GET</a:t>
            </a:r>
            <a:r>
              <a:rPr lang="en-AU" sz="3200" dirty="0">
                <a:solidFill>
                  <a:schemeClr val="bg1"/>
                </a:solidFill>
              </a:rPr>
              <a:t>[</a:t>
            </a:r>
            <a:r>
              <a:rPr lang="en-AU" sz="3200" dirty="0">
                <a:solidFill>
                  <a:schemeClr val="accent2"/>
                </a:solidFill>
              </a:rPr>
              <a:t>'action'</a:t>
            </a:r>
            <a:r>
              <a:rPr lang="en-AU" sz="3200" dirty="0">
                <a:solidFill>
                  <a:schemeClr val="bg1"/>
                </a:solidFill>
              </a:rPr>
              <a:t>]==</a:t>
            </a:r>
            <a:r>
              <a:rPr lang="en-AU" sz="3200" dirty="0">
                <a:solidFill>
                  <a:schemeClr val="accent2"/>
                </a:solidFill>
              </a:rPr>
              <a:t>'switch'</a:t>
            </a:r>
            <a:r>
              <a:rPr lang="en-AU" sz="3200" dirty="0">
                <a:solidFill>
                  <a:schemeClr val="bg1"/>
                </a:solidFill>
              </a:rPr>
              <a:t>) {</a:t>
            </a:r>
          </a:p>
          <a:p>
            <a:r>
              <a:rPr lang="en-AU" sz="3200" dirty="0">
                <a:solidFill>
                  <a:schemeClr val="bg1"/>
                </a:solidFill>
              </a:rPr>
              <a:t>    </a:t>
            </a:r>
            <a:r>
              <a:rPr lang="en-AU" sz="3200" dirty="0">
                <a:solidFill>
                  <a:schemeClr val="accent1"/>
                </a:solidFill>
              </a:rPr>
              <a:t>$_SESSION</a:t>
            </a:r>
            <a:r>
              <a:rPr lang="en-AU" sz="3200" dirty="0">
                <a:solidFill>
                  <a:schemeClr val="bg1"/>
                </a:solidFill>
              </a:rPr>
              <a:t>[</a:t>
            </a:r>
            <a:r>
              <a:rPr lang="en-AU" sz="3200" dirty="0">
                <a:solidFill>
                  <a:schemeClr val="accent2"/>
                </a:solidFill>
              </a:rPr>
              <a:t>'</a:t>
            </a:r>
            <a:r>
              <a:rPr lang="en-AU" sz="3200" dirty="0" err="1">
                <a:solidFill>
                  <a:schemeClr val="accent2"/>
                </a:solidFill>
              </a:rPr>
              <a:t>realusername</a:t>
            </a:r>
            <a:r>
              <a:rPr lang="en-AU" sz="3200" dirty="0">
                <a:solidFill>
                  <a:schemeClr val="accent2"/>
                </a:solidFill>
              </a:rPr>
              <a:t>'</a:t>
            </a:r>
            <a:r>
              <a:rPr lang="en-AU" sz="3200" dirty="0">
                <a:solidFill>
                  <a:schemeClr val="bg1"/>
                </a:solidFill>
              </a:rPr>
              <a:t>]=</a:t>
            </a:r>
            <a:r>
              <a:rPr lang="en-AU" sz="3200" dirty="0">
                <a:solidFill>
                  <a:schemeClr val="accent1"/>
                </a:solidFill>
              </a:rPr>
              <a:t>$_SESSION</a:t>
            </a:r>
            <a:r>
              <a:rPr lang="en-AU" sz="3200" dirty="0">
                <a:solidFill>
                  <a:schemeClr val="bg1"/>
                </a:solidFill>
              </a:rPr>
              <a:t>[</a:t>
            </a:r>
            <a:r>
              <a:rPr lang="en-AU" sz="3200" dirty="0">
                <a:solidFill>
                  <a:schemeClr val="accent2"/>
                </a:solidFill>
              </a:rPr>
              <a:t>'username'</a:t>
            </a:r>
            <a:r>
              <a:rPr lang="en-AU" sz="3200" dirty="0">
                <a:solidFill>
                  <a:schemeClr val="bg1"/>
                </a:solidFill>
              </a:rPr>
              <a:t>];</a:t>
            </a:r>
          </a:p>
          <a:p>
            <a:r>
              <a:rPr lang="en-AU" sz="3200" dirty="0">
                <a:solidFill>
                  <a:schemeClr val="bg1"/>
                </a:solidFill>
              </a:rPr>
              <a:t>    </a:t>
            </a:r>
            <a:r>
              <a:rPr lang="en-AU" sz="3200" dirty="0">
                <a:solidFill>
                  <a:schemeClr val="accent1"/>
                </a:solidFill>
              </a:rPr>
              <a:t>$_SESSION</a:t>
            </a:r>
            <a:r>
              <a:rPr lang="en-AU" sz="3200" dirty="0">
                <a:solidFill>
                  <a:schemeClr val="bg1"/>
                </a:solidFill>
              </a:rPr>
              <a:t>[</a:t>
            </a:r>
            <a:r>
              <a:rPr lang="en-AU" sz="3200" dirty="0">
                <a:solidFill>
                  <a:schemeClr val="accent2"/>
                </a:solidFill>
              </a:rPr>
              <a:t>'username'</a:t>
            </a:r>
            <a:r>
              <a:rPr lang="en-AU" sz="3200" dirty="0">
                <a:solidFill>
                  <a:schemeClr val="bg1"/>
                </a:solidFill>
              </a:rPr>
              <a:t>]=</a:t>
            </a:r>
            <a:r>
              <a:rPr lang="en-AU" sz="3200" dirty="0">
                <a:solidFill>
                  <a:schemeClr val="accent1"/>
                </a:solidFill>
              </a:rPr>
              <a:t>$_GET</a:t>
            </a:r>
            <a:r>
              <a:rPr lang="en-AU" sz="3200" dirty="0">
                <a:solidFill>
                  <a:schemeClr val="bg1"/>
                </a:solidFill>
              </a:rPr>
              <a:t>[</a:t>
            </a:r>
            <a:r>
              <a:rPr lang="en-AU" sz="3200" dirty="0">
                <a:solidFill>
                  <a:schemeClr val="accent2"/>
                </a:solidFill>
              </a:rPr>
              <a:t>'switch'</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1B06AFFA-2931-4111-8A2D-DBAA3397607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262151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r>
              <a:rPr lang="en-AU" sz="3200" dirty="0">
                <a:solidFill>
                  <a:schemeClr val="accent5"/>
                </a:solidFill>
              </a:rPr>
              <a:t>&lt;?php</a:t>
            </a:r>
          </a:p>
          <a:p>
            <a:r>
              <a:rPr lang="en-AU" sz="3200" dirty="0">
                <a:solidFill>
                  <a:schemeClr val="bg1"/>
                </a:solidFill>
              </a:rPr>
              <a:t>if (</a:t>
            </a:r>
            <a:r>
              <a:rPr lang="en-AU" sz="3200" dirty="0">
                <a:solidFill>
                  <a:schemeClr val="accent1"/>
                </a:solidFill>
              </a:rPr>
              <a:t>$_GET</a:t>
            </a:r>
            <a:r>
              <a:rPr lang="en-AU" sz="3200" dirty="0">
                <a:solidFill>
                  <a:schemeClr val="bg1"/>
                </a:solidFill>
              </a:rPr>
              <a:t>[</a:t>
            </a:r>
            <a:r>
              <a:rPr lang="en-AU" sz="3200" dirty="0">
                <a:solidFill>
                  <a:schemeClr val="accent2"/>
                </a:solidFill>
              </a:rPr>
              <a:t>'action'</a:t>
            </a:r>
            <a:r>
              <a:rPr lang="en-AU" sz="3200" dirty="0">
                <a:solidFill>
                  <a:schemeClr val="bg1"/>
                </a:solidFill>
              </a:rPr>
              <a:t>]==</a:t>
            </a:r>
            <a:r>
              <a:rPr lang="en-AU" sz="3200" dirty="0">
                <a:solidFill>
                  <a:schemeClr val="accent2"/>
                </a:solidFill>
              </a:rPr>
              <a:t>'switch'</a:t>
            </a:r>
            <a:r>
              <a:rPr lang="en-AU" sz="3200" dirty="0">
                <a:solidFill>
                  <a:schemeClr val="bg1"/>
                </a:solidFill>
              </a:rPr>
              <a:t>) {</a:t>
            </a:r>
          </a:p>
          <a:p>
            <a:r>
              <a:rPr lang="en-AU" sz="3200" dirty="0">
                <a:solidFill>
                  <a:schemeClr val="bg1"/>
                </a:solidFill>
              </a:rPr>
              <a:t>    </a:t>
            </a:r>
            <a:r>
              <a:rPr lang="en-AU" sz="3200" dirty="0">
                <a:solidFill>
                  <a:schemeClr val="accent1"/>
                </a:solidFill>
              </a:rPr>
              <a:t>$_SESSION</a:t>
            </a:r>
            <a:r>
              <a:rPr lang="en-AU" sz="3200" dirty="0">
                <a:solidFill>
                  <a:schemeClr val="bg1"/>
                </a:solidFill>
              </a:rPr>
              <a:t>[</a:t>
            </a:r>
            <a:r>
              <a:rPr lang="en-AU" sz="3200" dirty="0">
                <a:solidFill>
                  <a:schemeClr val="accent2"/>
                </a:solidFill>
              </a:rPr>
              <a:t>'</a:t>
            </a:r>
            <a:r>
              <a:rPr lang="en-AU" sz="3200" dirty="0" err="1">
                <a:solidFill>
                  <a:schemeClr val="accent2"/>
                </a:solidFill>
              </a:rPr>
              <a:t>realusername</a:t>
            </a:r>
            <a:r>
              <a:rPr lang="en-AU" sz="3200" dirty="0">
                <a:solidFill>
                  <a:schemeClr val="accent2"/>
                </a:solidFill>
              </a:rPr>
              <a:t>'</a:t>
            </a:r>
            <a:r>
              <a:rPr lang="en-AU" sz="3200" dirty="0">
                <a:solidFill>
                  <a:schemeClr val="bg1"/>
                </a:solidFill>
              </a:rPr>
              <a:t>]=</a:t>
            </a:r>
            <a:r>
              <a:rPr lang="en-AU" sz="3200" dirty="0">
                <a:solidFill>
                  <a:schemeClr val="accent1"/>
                </a:solidFill>
              </a:rPr>
              <a:t>$_SESSION</a:t>
            </a:r>
            <a:r>
              <a:rPr lang="en-AU" sz="3200" dirty="0">
                <a:solidFill>
                  <a:schemeClr val="bg1"/>
                </a:solidFill>
              </a:rPr>
              <a:t>[</a:t>
            </a:r>
            <a:r>
              <a:rPr lang="en-AU" sz="3200" dirty="0">
                <a:solidFill>
                  <a:schemeClr val="accent2"/>
                </a:solidFill>
              </a:rPr>
              <a:t>'username'</a:t>
            </a:r>
            <a:r>
              <a:rPr lang="en-AU" sz="3200" dirty="0">
                <a:solidFill>
                  <a:schemeClr val="bg1"/>
                </a:solidFill>
              </a:rPr>
              <a:t>];</a:t>
            </a:r>
          </a:p>
          <a:p>
            <a:r>
              <a:rPr lang="en-AU" sz="3200" dirty="0">
                <a:solidFill>
                  <a:schemeClr val="bg1"/>
                </a:solidFill>
              </a:rPr>
              <a:t>    </a:t>
            </a:r>
            <a:r>
              <a:rPr lang="en-AU" sz="3200" dirty="0">
                <a:solidFill>
                  <a:schemeClr val="accent1"/>
                </a:solidFill>
              </a:rPr>
              <a:t>$_SESSION</a:t>
            </a:r>
            <a:r>
              <a:rPr lang="en-AU" sz="3200" dirty="0">
                <a:solidFill>
                  <a:schemeClr val="bg1"/>
                </a:solidFill>
              </a:rPr>
              <a:t>[</a:t>
            </a:r>
            <a:r>
              <a:rPr lang="en-AU" sz="3200" dirty="0">
                <a:solidFill>
                  <a:schemeClr val="accent2"/>
                </a:solidFill>
              </a:rPr>
              <a:t>'username'</a:t>
            </a:r>
            <a:r>
              <a:rPr lang="en-AU" sz="3200" dirty="0">
                <a:solidFill>
                  <a:schemeClr val="bg1"/>
                </a:solidFill>
              </a:rPr>
              <a:t>]=</a:t>
            </a:r>
            <a:r>
              <a:rPr lang="en-AU" sz="3200" dirty="0">
                <a:solidFill>
                  <a:schemeClr val="accent1"/>
                </a:solidFill>
              </a:rPr>
              <a:t>$_GET</a:t>
            </a:r>
            <a:r>
              <a:rPr lang="en-AU" sz="3200" dirty="0">
                <a:solidFill>
                  <a:schemeClr val="bg1"/>
                </a:solidFill>
              </a:rPr>
              <a:t>[</a:t>
            </a:r>
            <a:r>
              <a:rPr lang="en-AU" sz="3200" dirty="0">
                <a:solidFill>
                  <a:schemeClr val="accent2"/>
                </a:solidFill>
              </a:rPr>
              <a:t>'switch'</a:t>
            </a:r>
            <a:r>
              <a:rPr lang="en-AU" sz="3200" dirty="0">
                <a:solidFill>
                  <a:schemeClr val="bg1"/>
                </a:solidFill>
              </a:rPr>
              <a:t>];</a:t>
            </a:r>
          </a:p>
          <a:p>
            <a:r>
              <a:rPr lang="en-AU" sz="3200" dirty="0">
                <a:solidFill>
                  <a:schemeClr val="bg1"/>
                </a:solidFill>
              </a:rPr>
              <a:t>}</a:t>
            </a:r>
          </a:p>
          <a:p>
            <a:r>
              <a:rPr lang="en-AU" sz="3200" dirty="0">
                <a:solidFill>
                  <a:schemeClr val="accent5"/>
                </a:solidFill>
              </a:rPr>
              <a:t>?&gt;</a:t>
            </a:r>
          </a:p>
        </p:txBody>
      </p:sp>
      <p:sp>
        <p:nvSpPr>
          <p:cNvPr id="3" name="Title 1">
            <a:extLst>
              <a:ext uri="{FF2B5EF4-FFF2-40B4-BE49-F238E27FC236}">
                <a16:creationId xmlns:a16="http://schemas.microsoft.com/office/drawing/2014/main" id="{1B06AFFA-2931-4111-8A2D-DBAA3397607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Privilege escalation</a:t>
            </a:r>
          </a:p>
        </p:txBody>
      </p:sp>
      <p:sp>
        <p:nvSpPr>
          <p:cNvPr id="5" name="TextBox 4">
            <a:extLst>
              <a:ext uri="{FF2B5EF4-FFF2-40B4-BE49-F238E27FC236}">
                <a16:creationId xmlns:a16="http://schemas.microsoft.com/office/drawing/2014/main" id="{4EED70C6-0C62-48D4-9FE0-9F2636C3004E}"/>
              </a:ext>
            </a:extLst>
          </p:cNvPr>
          <p:cNvSpPr txBox="1"/>
          <p:nvPr/>
        </p:nvSpPr>
        <p:spPr>
          <a:xfrm>
            <a:off x="4005617" y="2698510"/>
            <a:ext cx="4180765" cy="120032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A lower user can become a higher level user by assuming their account name.</a:t>
            </a:r>
          </a:p>
        </p:txBody>
      </p:sp>
      <p:cxnSp>
        <p:nvCxnSpPr>
          <p:cNvPr id="6" name="Straight Arrow Connector 5">
            <a:extLst>
              <a:ext uri="{FF2B5EF4-FFF2-40B4-BE49-F238E27FC236}">
                <a16:creationId xmlns:a16="http://schemas.microsoft.com/office/drawing/2014/main" id="{EA70067C-B4D5-46F6-9974-D2CCCE0ECA50}"/>
              </a:ext>
            </a:extLst>
          </p:cNvPr>
          <p:cNvCxnSpPr>
            <a:cxnSpLocks/>
          </p:cNvCxnSpPr>
          <p:nvPr/>
        </p:nvCxnSpPr>
        <p:spPr>
          <a:xfrm flipV="1">
            <a:off x="5837629" y="2190925"/>
            <a:ext cx="0" cy="51642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id="{59290878-FE42-4FEB-A9F1-C8D103495E8D}"/>
              </a:ext>
            </a:extLst>
          </p:cNvPr>
          <p:cNvSpPr/>
          <p:nvPr/>
        </p:nvSpPr>
        <p:spPr>
          <a:xfrm>
            <a:off x="654427" y="1694486"/>
            <a:ext cx="6947643"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54091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3046988"/>
          </a:xfrm>
          <a:prstGeom prst="rect">
            <a:avLst/>
          </a:prstGeom>
          <a:noFill/>
        </p:spPr>
        <p:txBody>
          <a:bodyPr wrap="square" rtlCol="0">
            <a:spAutoFit/>
          </a:bodyPr>
          <a:lstStyle/>
          <a:p>
            <a:pPr lvl="0"/>
            <a:endParaRPr lang="en-AU" sz="3200" dirty="0">
              <a:solidFill>
                <a:schemeClr val="bg1"/>
              </a:solidFill>
              <a:latin typeface="Calibri" panose="020F0502020204030204"/>
            </a:endParaRPr>
          </a:p>
          <a:p>
            <a:pPr lvl="0"/>
            <a:endParaRPr lang="en-AU" sz="3200" dirty="0">
              <a:solidFill>
                <a:schemeClr val="bg1"/>
              </a:solidFill>
              <a:latin typeface="Calibri" panose="020F0502020204030204"/>
            </a:endParaRPr>
          </a:p>
          <a:p>
            <a:pPr lvl="0"/>
            <a:r>
              <a:rPr lang="en-AU" sz="3200" dirty="0">
                <a:solidFill>
                  <a:srgbClr val="7030A0"/>
                </a:solidFill>
                <a:latin typeface="Calibri" panose="020F0502020204030204"/>
              </a:rPr>
              <a:t>if</a:t>
            </a:r>
            <a:r>
              <a:rPr lang="en-AU" sz="3200" dirty="0">
                <a:solidFill>
                  <a:schemeClr val="bg1"/>
                </a:solidFill>
                <a:latin typeface="Calibri" panose="020F0502020204030204"/>
              </a:rPr>
              <a:t> </a:t>
            </a:r>
            <a:r>
              <a:rPr lang="en-AU" sz="3200" dirty="0" err="1">
                <a:solidFill>
                  <a:schemeClr val="bg1"/>
                </a:solidFill>
                <a:latin typeface="Calibri" panose="020F0502020204030204"/>
              </a:rPr>
              <a:t>email.match</a:t>
            </a:r>
            <a:r>
              <a:rPr lang="en-AU" sz="3200" dirty="0">
                <a:solidFill>
                  <a:schemeClr val="bg1"/>
                </a:solidFill>
              </a:rPr>
              <a:t>(</a:t>
            </a:r>
            <a:r>
              <a:rPr lang="en-AU" sz="3200" dirty="0">
                <a:solidFill>
                  <a:schemeClr val="accent2"/>
                </a:solidFill>
              </a:rPr>
              <a:t>/^([a-zA-Z0-9])(([\-.]|[_]+)?([a-zA-Z0-9]+))*(@)</a:t>
            </a:r>
            <a:r>
              <a:rPr lang="en-AU" sz="3200" dirty="0">
                <a:solidFill>
                  <a:schemeClr val="bg1"/>
                </a:solidFill>
              </a:rPr>
              <a:t>{1}</a:t>
            </a:r>
            <a:r>
              <a:rPr lang="en-AU" sz="3200" dirty="0">
                <a:solidFill>
                  <a:schemeClr val="accent2"/>
                </a:solidFill>
              </a:rPr>
              <a:t>[a-z0-9]+[.]</a:t>
            </a:r>
            <a:r>
              <a:rPr lang="en-AU" sz="3200" dirty="0">
                <a:solidFill>
                  <a:schemeClr val="bg1"/>
                </a:solidFill>
              </a:rPr>
              <a:t>{1}</a:t>
            </a:r>
            <a:r>
              <a:rPr lang="en-AU" sz="3200" dirty="0">
                <a:solidFill>
                  <a:schemeClr val="accent2"/>
                </a:solidFill>
              </a:rPr>
              <a:t>(([a-z]</a:t>
            </a:r>
            <a:r>
              <a:rPr lang="en-AU" sz="3200" dirty="0">
                <a:solidFill>
                  <a:schemeClr val="bg1"/>
                </a:solidFill>
              </a:rPr>
              <a:t>{2,3}</a:t>
            </a:r>
            <a:r>
              <a:rPr lang="en-AU" sz="3200" dirty="0">
                <a:solidFill>
                  <a:schemeClr val="accent2"/>
                </a:solidFill>
              </a:rPr>
              <a:t>)|([a-z]</a:t>
            </a:r>
            <a:r>
              <a:rPr lang="en-AU" sz="3200" dirty="0">
                <a:solidFill>
                  <a:schemeClr val="bg1"/>
                </a:solidFill>
              </a:rPr>
              <a:t>{2,3}</a:t>
            </a:r>
            <a:r>
              <a:rPr lang="en-AU" sz="3200" dirty="0">
                <a:solidFill>
                  <a:schemeClr val="accent2"/>
                </a:solidFill>
              </a:rPr>
              <a:t>[.]</a:t>
            </a:r>
            <a:r>
              <a:rPr lang="en-AU" sz="3200" dirty="0">
                <a:solidFill>
                  <a:schemeClr val="bg1"/>
                </a:solidFill>
              </a:rPr>
              <a:t>{1}</a:t>
            </a:r>
            <a:r>
              <a:rPr lang="en-AU" sz="3200" dirty="0">
                <a:solidFill>
                  <a:schemeClr val="accent2"/>
                </a:solidFill>
              </a:rPr>
              <a:t>[a-z]</a:t>
            </a:r>
            <a:r>
              <a:rPr lang="en-AU" sz="3200" dirty="0">
                <a:solidFill>
                  <a:schemeClr val="bg1"/>
                </a:solidFill>
              </a:rPr>
              <a:t>{2,3}</a:t>
            </a:r>
            <a:r>
              <a:rPr lang="en-AU" sz="3200" dirty="0">
                <a:solidFill>
                  <a:schemeClr val="accent2"/>
                </a:solidFill>
              </a:rPr>
              <a:t>))$/</a:t>
            </a:r>
            <a:r>
              <a:rPr lang="en-AU" sz="3200" dirty="0">
                <a:solidFill>
                  <a:schemeClr val="bg1"/>
                </a:solidFill>
              </a:rPr>
              <a:t>)</a:t>
            </a:r>
            <a:endParaRPr lang="en-AU" sz="3200" dirty="0">
              <a:solidFill>
                <a:schemeClr val="bg1"/>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chemeClr val="bg1"/>
                </a:solidFill>
                <a:effectLst/>
                <a:uLnTx/>
                <a:uFillTx/>
                <a:latin typeface="Calibri" panose="020F0502020204030204"/>
              </a:rPr>
              <a:t>    puts “Email valid"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7030A0"/>
                </a:solidFill>
                <a:effectLst/>
                <a:uLnTx/>
                <a:uFillTx/>
                <a:latin typeface="Calibri" panose="020F0502020204030204"/>
              </a:rPr>
              <a:t>end</a:t>
            </a: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Ruby</a:t>
            </a:r>
          </a:p>
        </p:txBody>
      </p:sp>
    </p:spTree>
    <p:extLst>
      <p:ext uri="{BB962C8B-B14F-4D97-AF65-F5344CB8AC3E}">
        <p14:creationId xmlns:p14="http://schemas.microsoft.com/office/powerpoint/2010/main" val="17942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3046988"/>
          </a:xfrm>
          <a:prstGeom prst="rect">
            <a:avLst/>
          </a:prstGeom>
          <a:noFill/>
        </p:spPr>
        <p:txBody>
          <a:bodyPr wrap="square" rtlCol="0">
            <a:spAutoFit/>
          </a:bodyPr>
          <a:lstStyle/>
          <a:p>
            <a:pPr lvl="0"/>
            <a:endParaRPr lang="en-AU" sz="3200" dirty="0">
              <a:solidFill>
                <a:schemeClr val="bg1"/>
              </a:solidFill>
              <a:latin typeface="Calibri" panose="020F0502020204030204"/>
            </a:endParaRPr>
          </a:p>
          <a:p>
            <a:pPr lvl="0"/>
            <a:endParaRPr lang="en-AU" sz="3200" dirty="0">
              <a:solidFill>
                <a:schemeClr val="bg1"/>
              </a:solidFill>
              <a:latin typeface="Calibri" panose="020F0502020204030204"/>
            </a:endParaRPr>
          </a:p>
          <a:p>
            <a:pPr lvl="0"/>
            <a:r>
              <a:rPr lang="en-AU" sz="3200" dirty="0">
                <a:solidFill>
                  <a:srgbClr val="7030A0"/>
                </a:solidFill>
                <a:latin typeface="Calibri" panose="020F0502020204030204"/>
              </a:rPr>
              <a:t>if</a:t>
            </a:r>
            <a:r>
              <a:rPr lang="en-AU" sz="3200" dirty="0">
                <a:solidFill>
                  <a:schemeClr val="bg1"/>
                </a:solidFill>
                <a:latin typeface="Calibri" panose="020F0502020204030204"/>
              </a:rPr>
              <a:t> </a:t>
            </a:r>
            <a:r>
              <a:rPr lang="en-AU" sz="3200" dirty="0" err="1">
                <a:solidFill>
                  <a:schemeClr val="bg1"/>
                </a:solidFill>
                <a:latin typeface="Calibri" panose="020F0502020204030204"/>
              </a:rPr>
              <a:t>email.match</a:t>
            </a:r>
            <a:r>
              <a:rPr lang="en-AU" sz="3200" dirty="0">
                <a:solidFill>
                  <a:schemeClr val="bg1"/>
                </a:solidFill>
              </a:rPr>
              <a:t>(</a:t>
            </a:r>
            <a:r>
              <a:rPr lang="en-AU" sz="3200" dirty="0">
                <a:solidFill>
                  <a:schemeClr val="accent2"/>
                </a:solidFill>
              </a:rPr>
              <a:t>/^([a-zA-Z0-9])(([\-.]|[_]+)?([a-zA-Z0-9]+))*(@)</a:t>
            </a:r>
            <a:r>
              <a:rPr lang="en-AU" sz="3200" dirty="0">
                <a:solidFill>
                  <a:schemeClr val="bg1"/>
                </a:solidFill>
              </a:rPr>
              <a:t>{1}</a:t>
            </a:r>
            <a:r>
              <a:rPr lang="en-AU" sz="3200" dirty="0">
                <a:solidFill>
                  <a:schemeClr val="accent2"/>
                </a:solidFill>
              </a:rPr>
              <a:t>[a-z0-9]+[.]</a:t>
            </a:r>
            <a:r>
              <a:rPr lang="en-AU" sz="3200" dirty="0">
                <a:solidFill>
                  <a:schemeClr val="bg1"/>
                </a:solidFill>
              </a:rPr>
              <a:t>{1}</a:t>
            </a:r>
            <a:r>
              <a:rPr lang="en-AU" sz="3200" dirty="0">
                <a:solidFill>
                  <a:schemeClr val="accent2"/>
                </a:solidFill>
              </a:rPr>
              <a:t>(([a-z]</a:t>
            </a:r>
            <a:r>
              <a:rPr lang="en-AU" sz="3200" dirty="0">
                <a:solidFill>
                  <a:schemeClr val="bg1"/>
                </a:solidFill>
              </a:rPr>
              <a:t>{2,3}</a:t>
            </a:r>
            <a:r>
              <a:rPr lang="en-AU" sz="3200" dirty="0">
                <a:solidFill>
                  <a:schemeClr val="accent2"/>
                </a:solidFill>
              </a:rPr>
              <a:t>)|([a-z]</a:t>
            </a:r>
            <a:r>
              <a:rPr lang="en-AU" sz="3200" dirty="0">
                <a:solidFill>
                  <a:schemeClr val="bg1"/>
                </a:solidFill>
              </a:rPr>
              <a:t>{2,3}</a:t>
            </a:r>
            <a:r>
              <a:rPr lang="en-AU" sz="3200" dirty="0">
                <a:solidFill>
                  <a:schemeClr val="accent2"/>
                </a:solidFill>
              </a:rPr>
              <a:t>[.]</a:t>
            </a:r>
            <a:r>
              <a:rPr lang="en-AU" sz="3200" dirty="0">
                <a:solidFill>
                  <a:schemeClr val="bg1"/>
                </a:solidFill>
              </a:rPr>
              <a:t>{1}</a:t>
            </a:r>
            <a:r>
              <a:rPr lang="en-AU" sz="3200" dirty="0">
                <a:solidFill>
                  <a:schemeClr val="accent2"/>
                </a:solidFill>
              </a:rPr>
              <a:t>[a-z]</a:t>
            </a:r>
            <a:r>
              <a:rPr lang="en-AU" sz="3200" dirty="0">
                <a:solidFill>
                  <a:schemeClr val="bg1"/>
                </a:solidFill>
              </a:rPr>
              <a:t>{2,3}</a:t>
            </a:r>
            <a:r>
              <a:rPr lang="en-AU" sz="3200" dirty="0">
                <a:solidFill>
                  <a:schemeClr val="accent2"/>
                </a:solidFill>
              </a:rPr>
              <a:t>))$/</a:t>
            </a:r>
            <a:r>
              <a:rPr lang="en-AU" sz="3200" dirty="0">
                <a:solidFill>
                  <a:schemeClr val="bg1"/>
                </a:solidFill>
              </a:rPr>
              <a:t>)</a:t>
            </a:r>
            <a:endParaRPr lang="en-AU" sz="3200" dirty="0">
              <a:solidFill>
                <a:schemeClr val="bg1"/>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chemeClr val="bg1"/>
                </a:solidFill>
                <a:effectLst/>
                <a:uLnTx/>
                <a:uFillTx/>
                <a:latin typeface="Calibri" panose="020F0502020204030204"/>
              </a:rPr>
              <a:t>    puts “Email valid"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7030A0"/>
                </a:solidFill>
                <a:effectLst/>
                <a:uLnTx/>
                <a:uFillTx/>
                <a:latin typeface="Calibri" panose="020F0502020204030204"/>
              </a:rPr>
              <a:t>end</a:t>
            </a: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Regex DoS</a:t>
            </a:r>
          </a:p>
        </p:txBody>
      </p:sp>
      <p:sp>
        <p:nvSpPr>
          <p:cNvPr id="5" name="TextBox 4">
            <a:extLst>
              <a:ext uri="{FF2B5EF4-FFF2-40B4-BE49-F238E27FC236}">
                <a16:creationId xmlns:a16="http://schemas.microsoft.com/office/drawing/2014/main" id="{B8C174B0-2118-41C8-B042-D2301D9188B6}"/>
              </a:ext>
            </a:extLst>
          </p:cNvPr>
          <p:cNvSpPr txBox="1"/>
          <p:nvPr/>
        </p:nvSpPr>
        <p:spPr>
          <a:xfrm>
            <a:off x="7024354" y="2769902"/>
            <a:ext cx="4180765" cy="156966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Grouping with repetition within grouping with repetition causes the matching to have to walk the string repeatedly</a:t>
            </a:r>
          </a:p>
        </p:txBody>
      </p:sp>
      <p:cxnSp>
        <p:nvCxnSpPr>
          <p:cNvPr id="6" name="Straight Arrow Connector 5">
            <a:extLst>
              <a:ext uri="{FF2B5EF4-FFF2-40B4-BE49-F238E27FC236}">
                <a16:creationId xmlns:a16="http://schemas.microsoft.com/office/drawing/2014/main" id="{D4328E23-0E78-489F-A9EE-8A8E312BF30B}"/>
              </a:ext>
            </a:extLst>
          </p:cNvPr>
          <p:cNvCxnSpPr>
            <a:cxnSpLocks/>
          </p:cNvCxnSpPr>
          <p:nvPr/>
        </p:nvCxnSpPr>
        <p:spPr>
          <a:xfrm flipV="1">
            <a:off x="8936010" y="1754498"/>
            <a:ext cx="0" cy="101540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id="{3C7553DB-4C57-47E2-8A1B-A95D4A024083}"/>
              </a:ext>
            </a:extLst>
          </p:cNvPr>
          <p:cNvSpPr/>
          <p:nvPr/>
        </p:nvSpPr>
        <p:spPr>
          <a:xfrm>
            <a:off x="7189694" y="1219074"/>
            <a:ext cx="261769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59775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3046988"/>
          </a:xfrm>
          <a:prstGeom prst="rect">
            <a:avLst/>
          </a:prstGeom>
          <a:noFill/>
        </p:spPr>
        <p:txBody>
          <a:bodyPr wrap="square" rtlCol="0">
            <a:spAutoFit/>
          </a:bodyPr>
          <a:lstStyle/>
          <a:p>
            <a:pPr lvl="0"/>
            <a:endParaRPr lang="en-US" sz="3200" dirty="0">
              <a:solidFill>
                <a:schemeClr val="bg1"/>
              </a:solidFill>
            </a:endParaRPr>
          </a:p>
          <a:p>
            <a:pPr lvl="0"/>
            <a:endParaRPr lang="en-US" sz="3200" dirty="0">
              <a:solidFill>
                <a:schemeClr val="bg1"/>
              </a:solidFill>
            </a:endParaRPr>
          </a:p>
          <a:p>
            <a:pPr lvl="0"/>
            <a:endParaRPr lang="en-US" sz="3200" dirty="0">
              <a:solidFill>
                <a:schemeClr val="bg1"/>
              </a:solidFill>
            </a:endParaRPr>
          </a:p>
          <a:p>
            <a:pPr lvl="0"/>
            <a:endParaRPr lang="en-US" sz="3200" dirty="0">
              <a:solidFill>
                <a:schemeClr val="bg1"/>
              </a:solidFill>
            </a:endParaRPr>
          </a:p>
          <a:p>
            <a:pPr lvl="0"/>
            <a:r>
              <a:rPr lang="en-US" sz="3200" dirty="0">
                <a:solidFill>
                  <a:schemeClr val="accent1"/>
                </a:solidFill>
              </a:rPr>
              <a:t>$output </a:t>
            </a:r>
            <a:r>
              <a:rPr lang="en-US" sz="3200" dirty="0">
                <a:solidFill>
                  <a:schemeClr val="bg1"/>
                </a:solidFill>
              </a:rPr>
              <a:t>= </a:t>
            </a:r>
            <a:r>
              <a:rPr lang="en-US" sz="3200" dirty="0">
                <a:solidFill>
                  <a:schemeClr val="accent1"/>
                </a:solidFill>
              </a:rPr>
              <a:t>$twig</a:t>
            </a:r>
            <a:r>
              <a:rPr lang="en-US" sz="3200" dirty="0">
                <a:solidFill>
                  <a:schemeClr val="bg1"/>
                </a:solidFill>
              </a:rPr>
              <a:t>-&gt;</a:t>
            </a:r>
            <a:r>
              <a:rPr lang="en-US" sz="3200" dirty="0">
                <a:solidFill>
                  <a:schemeClr val="accent4"/>
                </a:solidFill>
              </a:rPr>
              <a:t>render</a:t>
            </a:r>
            <a:r>
              <a:rPr lang="en-US" sz="3200" dirty="0">
                <a:solidFill>
                  <a:schemeClr val="bg1"/>
                </a:solidFill>
              </a:rPr>
              <a:t>(</a:t>
            </a:r>
            <a:r>
              <a:rPr lang="en-US" sz="3200" dirty="0">
                <a:solidFill>
                  <a:schemeClr val="accent1"/>
                </a:solidFill>
              </a:rPr>
              <a:t>$_GET</a:t>
            </a:r>
            <a:r>
              <a:rPr lang="en-US" sz="3200" dirty="0">
                <a:solidFill>
                  <a:schemeClr val="bg1"/>
                </a:solidFill>
              </a:rPr>
              <a:t>[</a:t>
            </a:r>
            <a:r>
              <a:rPr lang="en-US" sz="3200" dirty="0">
                <a:solidFill>
                  <a:schemeClr val="accent2"/>
                </a:solidFill>
              </a:rPr>
              <a:t>'</a:t>
            </a:r>
            <a:r>
              <a:rPr lang="en-US" sz="3200" dirty="0" err="1">
                <a:solidFill>
                  <a:schemeClr val="accent2"/>
                </a:solidFill>
              </a:rPr>
              <a:t>custom_email</a:t>
            </a:r>
            <a:r>
              <a:rPr lang="en-US" sz="3200" dirty="0">
                <a:solidFill>
                  <a:schemeClr val="accent2"/>
                </a:solidFill>
              </a:rPr>
              <a:t>'</a:t>
            </a:r>
            <a:r>
              <a:rPr lang="en-US" sz="3200" dirty="0">
                <a:solidFill>
                  <a:schemeClr val="bg1"/>
                </a:solidFill>
              </a:rPr>
              <a:t>],  </a:t>
            </a:r>
            <a:r>
              <a:rPr lang="en-US" sz="3200" dirty="0">
                <a:solidFill>
                  <a:schemeClr val="accent4"/>
                </a:solidFill>
              </a:rPr>
              <a:t>array</a:t>
            </a:r>
            <a:r>
              <a:rPr lang="en-US" sz="3200" dirty="0">
                <a:solidFill>
                  <a:schemeClr val="bg1"/>
                </a:solidFill>
              </a:rPr>
              <a:t>(</a:t>
            </a:r>
            <a:r>
              <a:rPr lang="en-US" sz="3200" dirty="0">
                <a:solidFill>
                  <a:schemeClr val="accent2"/>
                </a:solidFill>
              </a:rPr>
              <a:t>"</a:t>
            </a:r>
            <a:r>
              <a:rPr lang="en-US" sz="3200" dirty="0" err="1">
                <a:solidFill>
                  <a:schemeClr val="accent2"/>
                </a:solidFill>
              </a:rPr>
              <a:t>first_name</a:t>
            </a:r>
            <a:r>
              <a:rPr lang="en-US" sz="3200" dirty="0">
                <a:solidFill>
                  <a:schemeClr val="accent2"/>
                </a:solidFill>
              </a:rPr>
              <a:t>"</a:t>
            </a:r>
            <a:r>
              <a:rPr lang="en-US" sz="3200" dirty="0">
                <a:solidFill>
                  <a:schemeClr val="bg1"/>
                </a:solidFill>
              </a:rPr>
              <a:t> =&gt; </a:t>
            </a:r>
            <a:r>
              <a:rPr lang="en-US" sz="3200" dirty="0">
                <a:solidFill>
                  <a:schemeClr val="accent1"/>
                </a:solidFill>
              </a:rPr>
              <a:t>$</a:t>
            </a:r>
            <a:r>
              <a:rPr lang="en-US" sz="3200" dirty="0" err="1">
                <a:solidFill>
                  <a:schemeClr val="accent1"/>
                </a:solidFill>
              </a:rPr>
              <a:t>user</a:t>
            </a:r>
            <a:r>
              <a:rPr lang="en-US" sz="3200" dirty="0" err="1">
                <a:solidFill>
                  <a:schemeClr val="bg1"/>
                </a:solidFill>
              </a:rPr>
              <a:t>.first_name</a:t>
            </a:r>
            <a:r>
              <a:rPr lang="en-US" sz="3200" dirty="0">
                <a:solidFill>
                  <a:schemeClr val="bg1"/>
                </a:solidFill>
              </a:rPr>
              <a:t>) );</a:t>
            </a:r>
            <a:endParaRPr kumimoji="0" lang="en-AU" sz="3200" b="0" i="0" u="none" strike="noStrike" kern="1200" cap="none" spc="0" normalizeH="0" baseline="0" noProof="0" dirty="0">
              <a:ln>
                <a:noFill/>
              </a:ln>
              <a:solidFill>
                <a:srgbClr val="7030A0"/>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PHP</a:t>
            </a:r>
          </a:p>
        </p:txBody>
      </p:sp>
    </p:spTree>
    <p:extLst>
      <p:ext uri="{BB962C8B-B14F-4D97-AF65-F5344CB8AC3E}">
        <p14:creationId xmlns:p14="http://schemas.microsoft.com/office/powerpoint/2010/main" val="222274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VULN SPOTTING</a:t>
            </a:r>
          </a:p>
        </p:txBody>
      </p:sp>
    </p:spTree>
    <p:extLst>
      <p:ext uri="{BB962C8B-B14F-4D97-AF65-F5344CB8AC3E}">
        <p14:creationId xmlns:p14="http://schemas.microsoft.com/office/powerpoint/2010/main" val="404732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3046988"/>
          </a:xfrm>
          <a:prstGeom prst="rect">
            <a:avLst/>
          </a:prstGeom>
          <a:noFill/>
        </p:spPr>
        <p:txBody>
          <a:bodyPr wrap="square" rtlCol="0">
            <a:spAutoFit/>
          </a:bodyPr>
          <a:lstStyle/>
          <a:p>
            <a:pPr lvl="0"/>
            <a:endParaRPr lang="en-US" sz="3200" dirty="0">
              <a:solidFill>
                <a:schemeClr val="bg1"/>
              </a:solidFill>
            </a:endParaRPr>
          </a:p>
          <a:p>
            <a:pPr lvl="0"/>
            <a:endParaRPr lang="en-US" sz="3200" dirty="0">
              <a:solidFill>
                <a:schemeClr val="bg1"/>
              </a:solidFill>
            </a:endParaRPr>
          </a:p>
          <a:p>
            <a:pPr lvl="0"/>
            <a:endParaRPr lang="en-US" sz="3200" dirty="0">
              <a:solidFill>
                <a:schemeClr val="bg1"/>
              </a:solidFill>
            </a:endParaRPr>
          </a:p>
          <a:p>
            <a:pPr lvl="0"/>
            <a:endParaRPr lang="en-US" sz="3200" dirty="0">
              <a:solidFill>
                <a:schemeClr val="bg1"/>
              </a:solidFill>
            </a:endParaRPr>
          </a:p>
          <a:p>
            <a:pPr lvl="0"/>
            <a:r>
              <a:rPr lang="en-US" sz="3200" dirty="0">
                <a:solidFill>
                  <a:schemeClr val="accent1"/>
                </a:solidFill>
              </a:rPr>
              <a:t>$output </a:t>
            </a:r>
            <a:r>
              <a:rPr lang="en-US" sz="3200" dirty="0">
                <a:solidFill>
                  <a:schemeClr val="bg1"/>
                </a:solidFill>
              </a:rPr>
              <a:t>= </a:t>
            </a:r>
            <a:r>
              <a:rPr lang="en-US" sz="3200" dirty="0">
                <a:solidFill>
                  <a:schemeClr val="accent1"/>
                </a:solidFill>
              </a:rPr>
              <a:t>$twig</a:t>
            </a:r>
            <a:r>
              <a:rPr lang="en-US" sz="3200" dirty="0">
                <a:solidFill>
                  <a:schemeClr val="bg1"/>
                </a:solidFill>
              </a:rPr>
              <a:t>-&gt;</a:t>
            </a:r>
            <a:r>
              <a:rPr lang="en-US" sz="3200" dirty="0">
                <a:solidFill>
                  <a:schemeClr val="accent4"/>
                </a:solidFill>
              </a:rPr>
              <a:t>render</a:t>
            </a:r>
            <a:r>
              <a:rPr lang="en-US" sz="3200" dirty="0">
                <a:solidFill>
                  <a:schemeClr val="bg1"/>
                </a:solidFill>
              </a:rPr>
              <a:t>(</a:t>
            </a:r>
            <a:r>
              <a:rPr lang="en-US" sz="3200" dirty="0">
                <a:solidFill>
                  <a:schemeClr val="accent1"/>
                </a:solidFill>
              </a:rPr>
              <a:t>$_GET</a:t>
            </a:r>
            <a:r>
              <a:rPr lang="en-US" sz="3200" dirty="0">
                <a:solidFill>
                  <a:schemeClr val="bg1"/>
                </a:solidFill>
              </a:rPr>
              <a:t>[</a:t>
            </a:r>
            <a:r>
              <a:rPr lang="en-US" sz="3200" dirty="0">
                <a:solidFill>
                  <a:schemeClr val="accent2"/>
                </a:solidFill>
              </a:rPr>
              <a:t>'</a:t>
            </a:r>
            <a:r>
              <a:rPr lang="en-US" sz="3200" dirty="0" err="1">
                <a:solidFill>
                  <a:schemeClr val="accent2"/>
                </a:solidFill>
              </a:rPr>
              <a:t>custom_email</a:t>
            </a:r>
            <a:r>
              <a:rPr lang="en-US" sz="3200" dirty="0">
                <a:solidFill>
                  <a:schemeClr val="accent2"/>
                </a:solidFill>
              </a:rPr>
              <a:t>'</a:t>
            </a:r>
            <a:r>
              <a:rPr lang="en-US" sz="3200" dirty="0">
                <a:solidFill>
                  <a:schemeClr val="bg1"/>
                </a:solidFill>
              </a:rPr>
              <a:t>],  </a:t>
            </a:r>
            <a:r>
              <a:rPr lang="en-US" sz="3200" dirty="0">
                <a:solidFill>
                  <a:schemeClr val="accent4"/>
                </a:solidFill>
              </a:rPr>
              <a:t>array</a:t>
            </a:r>
            <a:r>
              <a:rPr lang="en-US" sz="3200" dirty="0">
                <a:solidFill>
                  <a:schemeClr val="bg1"/>
                </a:solidFill>
              </a:rPr>
              <a:t>(</a:t>
            </a:r>
            <a:r>
              <a:rPr lang="en-US" sz="3200" dirty="0">
                <a:solidFill>
                  <a:schemeClr val="accent2"/>
                </a:solidFill>
              </a:rPr>
              <a:t>"</a:t>
            </a:r>
            <a:r>
              <a:rPr lang="en-US" sz="3200" dirty="0" err="1">
                <a:solidFill>
                  <a:schemeClr val="accent2"/>
                </a:solidFill>
              </a:rPr>
              <a:t>first_name</a:t>
            </a:r>
            <a:r>
              <a:rPr lang="en-US" sz="3200" dirty="0">
                <a:solidFill>
                  <a:schemeClr val="accent2"/>
                </a:solidFill>
              </a:rPr>
              <a:t>"</a:t>
            </a:r>
            <a:r>
              <a:rPr lang="en-US" sz="3200" dirty="0">
                <a:solidFill>
                  <a:schemeClr val="bg1"/>
                </a:solidFill>
              </a:rPr>
              <a:t> =&gt; </a:t>
            </a:r>
            <a:r>
              <a:rPr lang="en-US" sz="3200" dirty="0">
                <a:solidFill>
                  <a:schemeClr val="accent1"/>
                </a:solidFill>
              </a:rPr>
              <a:t>$</a:t>
            </a:r>
            <a:r>
              <a:rPr lang="en-US" sz="3200" dirty="0" err="1">
                <a:solidFill>
                  <a:schemeClr val="accent1"/>
                </a:solidFill>
              </a:rPr>
              <a:t>user</a:t>
            </a:r>
            <a:r>
              <a:rPr lang="en-US" sz="3200" dirty="0" err="1">
                <a:solidFill>
                  <a:schemeClr val="bg1"/>
                </a:solidFill>
              </a:rPr>
              <a:t>.first_name</a:t>
            </a:r>
            <a:r>
              <a:rPr lang="en-US" sz="3200" dirty="0">
                <a:solidFill>
                  <a:schemeClr val="bg1"/>
                </a:solidFill>
              </a:rPr>
              <a:t>));</a:t>
            </a:r>
            <a:endParaRPr kumimoji="0" lang="en-AU" sz="3200" b="0" i="0" u="none" strike="noStrike" kern="1200" cap="none" spc="0" normalizeH="0" baseline="0" noProof="0" dirty="0">
              <a:ln>
                <a:noFill/>
              </a:ln>
              <a:solidFill>
                <a:srgbClr val="7030A0"/>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SSTI</a:t>
            </a:r>
          </a:p>
        </p:txBody>
      </p:sp>
      <p:sp>
        <p:nvSpPr>
          <p:cNvPr id="5" name="Rectangle 4">
            <a:extLst>
              <a:ext uri="{FF2B5EF4-FFF2-40B4-BE49-F238E27FC236}">
                <a16:creationId xmlns:a16="http://schemas.microsoft.com/office/drawing/2014/main" id="{FCB35A9D-F171-4918-89BA-A36B9AB73090}"/>
              </a:ext>
            </a:extLst>
          </p:cNvPr>
          <p:cNvSpPr/>
          <p:nvPr/>
        </p:nvSpPr>
        <p:spPr>
          <a:xfrm>
            <a:off x="1954306" y="2169332"/>
            <a:ext cx="6472518"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86518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5016758"/>
          </a:xfrm>
          <a:prstGeom prst="rect">
            <a:avLst/>
          </a:prstGeom>
          <a:noFill/>
        </p:spPr>
        <p:txBody>
          <a:bodyPr wrap="square" rtlCol="0">
            <a:spAutoFit/>
          </a:bodyPr>
          <a:lstStyle/>
          <a:p>
            <a:pPr lvl="0"/>
            <a:r>
              <a:rPr lang="en-AU" sz="3200" dirty="0">
                <a:solidFill>
                  <a:schemeClr val="bg1"/>
                </a:solidFill>
              </a:rPr>
              <a:t> </a:t>
            </a:r>
            <a:r>
              <a:rPr lang="en-AU" sz="3200" dirty="0">
                <a:solidFill>
                  <a:srgbClr val="7030A0"/>
                </a:solidFill>
              </a:rPr>
              <a:t>try</a:t>
            </a:r>
            <a:r>
              <a:rPr lang="en-AU" sz="3200" dirty="0">
                <a:solidFill>
                  <a:schemeClr val="bg1"/>
                </a:solidFill>
              </a:rPr>
              <a:t> {</a:t>
            </a:r>
          </a:p>
          <a:p>
            <a:pPr lvl="0"/>
            <a:r>
              <a:rPr lang="en-AU" sz="3200" dirty="0" err="1">
                <a:solidFill>
                  <a:schemeClr val="bg1"/>
                </a:solidFill>
              </a:rPr>
              <a:t>myConnection</a:t>
            </a:r>
            <a:r>
              <a:rPr lang="en-AU" sz="3200" dirty="0">
                <a:solidFill>
                  <a:schemeClr val="bg1"/>
                </a:solidFill>
              </a:rPr>
              <a:t> = </a:t>
            </a:r>
            <a:r>
              <a:rPr lang="en-AU" sz="3200" dirty="0" err="1">
                <a:solidFill>
                  <a:schemeClr val="accent1"/>
                </a:solidFill>
              </a:rPr>
              <a:t>DriverManager</a:t>
            </a:r>
            <a:r>
              <a:rPr lang="en-AU" sz="3200" dirty="0" err="1">
                <a:solidFill>
                  <a:schemeClr val="bg1"/>
                </a:solidFill>
              </a:rPr>
              <a:t>.</a:t>
            </a:r>
            <a:r>
              <a:rPr lang="en-AU" sz="3200" dirty="0" err="1">
                <a:solidFill>
                  <a:schemeClr val="accent4"/>
                </a:solidFill>
              </a:rPr>
              <a:t>getConnection</a:t>
            </a:r>
            <a:r>
              <a:rPr lang="en-AU" sz="3200" dirty="0">
                <a:solidFill>
                  <a:schemeClr val="bg1"/>
                </a:solidFill>
              </a:rPr>
              <a:t>(</a:t>
            </a:r>
            <a:r>
              <a:rPr lang="en-AU" sz="3200" dirty="0">
                <a:solidFill>
                  <a:schemeClr val="accent2"/>
                </a:solidFill>
              </a:rPr>
              <a:t>"</a:t>
            </a:r>
            <a:r>
              <a:rPr lang="en-AU" sz="3200" dirty="0" err="1">
                <a:solidFill>
                  <a:schemeClr val="accent2"/>
                </a:solidFill>
              </a:rPr>
              <a:t>jdbc:mysql</a:t>
            </a:r>
            <a:r>
              <a:rPr lang="en-AU" sz="3200" dirty="0">
                <a:solidFill>
                  <a:schemeClr val="accent2"/>
                </a:solidFill>
              </a:rPr>
              <a:t>://localhost:3306/</a:t>
            </a:r>
            <a:r>
              <a:rPr lang="en-AU" sz="3200" dirty="0" err="1">
                <a:solidFill>
                  <a:schemeClr val="accent2"/>
                </a:solidFill>
              </a:rPr>
              <a:t>mydb?autoReconnect</a:t>
            </a:r>
            <a:r>
              <a:rPr lang="en-AU" sz="3200" dirty="0">
                <a:solidFill>
                  <a:schemeClr val="accent2"/>
                </a:solidFill>
              </a:rPr>
              <a:t>=</a:t>
            </a:r>
            <a:r>
              <a:rPr lang="en-AU" sz="3200" dirty="0" err="1">
                <a:solidFill>
                  <a:schemeClr val="accent2"/>
                </a:solidFill>
              </a:rPr>
              <a:t>true&amp;useSSL</a:t>
            </a:r>
            <a:r>
              <a:rPr lang="en-AU" sz="3200" dirty="0">
                <a:solidFill>
                  <a:schemeClr val="accent2"/>
                </a:solidFill>
              </a:rPr>
              <a:t>=false"</a:t>
            </a:r>
            <a:r>
              <a:rPr lang="en-AU" sz="3200" dirty="0">
                <a:solidFill>
                  <a:schemeClr val="bg1"/>
                </a:solidFill>
              </a:rPr>
              <a:t>, </a:t>
            </a:r>
            <a:r>
              <a:rPr lang="en-AU" sz="3200" dirty="0">
                <a:solidFill>
                  <a:schemeClr val="accent2"/>
                </a:solidFill>
              </a:rPr>
              <a:t>"</a:t>
            </a:r>
            <a:r>
              <a:rPr lang="en-AU" sz="3200" dirty="0" err="1">
                <a:solidFill>
                  <a:schemeClr val="accent2"/>
                </a:solidFill>
              </a:rPr>
              <a:t>myuser</a:t>
            </a:r>
            <a:r>
              <a:rPr lang="en-AU" sz="3200" dirty="0">
                <a:solidFill>
                  <a:schemeClr val="accent2"/>
                </a:solidFill>
              </a:rPr>
              <a:t>"</a:t>
            </a:r>
            <a:r>
              <a:rPr lang="en-AU" sz="3200" dirty="0">
                <a:solidFill>
                  <a:schemeClr val="bg1"/>
                </a:solidFill>
              </a:rPr>
              <a:t>, </a:t>
            </a:r>
            <a:r>
              <a:rPr lang="en-AU" sz="3200" dirty="0">
                <a:solidFill>
                  <a:schemeClr val="accent2"/>
                </a:solidFill>
              </a:rPr>
              <a:t>"KAndj8*3edLa!2]"</a:t>
            </a:r>
            <a:r>
              <a:rPr lang="en-AU" sz="3200" dirty="0">
                <a:solidFill>
                  <a:schemeClr val="bg1"/>
                </a:solidFill>
              </a:rPr>
              <a:t>);</a:t>
            </a:r>
          </a:p>
          <a:p>
            <a:pPr lvl="0"/>
            <a:endParaRPr lang="en-AU" sz="3200" dirty="0">
              <a:solidFill>
                <a:schemeClr val="bg1"/>
              </a:solidFill>
            </a:endParaRPr>
          </a:p>
          <a:p>
            <a:pPr lvl="0"/>
            <a:r>
              <a:rPr lang="en-AU" sz="3200" dirty="0" err="1">
                <a:solidFill>
                  <a:schemeClr val="bg1"/>
                </a:solidFill>
              </a:rPr>
              <a:t>myStmt</a:t>
            </a:r>
            <a:r>
              <a:rPr lang="en-AU" sz="3200" dirty="0">
                <a:solidFill>
                  <a:schemeClr val="bg1"/>
                </a:solidFill>
              </a:rPr>
              <a:t> = </a:t>
            </a:r>
            <a:r>
              <a:rPr lang="en-AU" sz="3200" dirty="0" err="1">
                <a:solidFill>
                  <a:schemeClr val="accent1"/>
                </a:solidFill>
              </a:rPr>
              <a:t>myConnection</a:t>
            </a:r>
            <a:r>
              <a:rPr lang="en-AU" sz="3200" dirty="0" err="1">
                <a:solidFill>
                  <a:schemeClr val="bg1"/>
                </a:solidFill>
              </a:rPr>
              <a:t>.</a:t>
            </a:r>
            <a:r>
              <a:rPr lang="en-AU" sz="3200" dirty="0" err="1">
                <a:solidFill>
                  <a:schemeClr val="accent4"/>
                </a:solidFill>
              </a:rPr>
              <a:t>createStatement</a:t>
            </a:r>
            <a:r>
              <a:rPr lang="en-AU" sz="3200" dirty="0">
                <a:solidFill>
                  <a:schemeClr val="bg1"/>
                </a:solidFill>
              </a:rPr>
              <a:t>();</a:t>
            </a:r>
          </a:p>
          <a:p>
            <a:pPr lvl="0"/>
            <a:r>
              <a:rPr lang="en-AU" sz="3200" dirty="0" err="1">
                <a:solidFill>
                  <a:schemeClr val="accent1"/>
                </a:solidFill>
              </a:rPr>
              <a:t>myStmt</a:t>
            </a:r>
            <a:r>
              <a:rPr lang="en-AU" sz="3200" dirty="0" err="1">
                <a:solidFill>
                  <a:schemeClr val="bg1"/>
                </a:solidFill>
              </a:rPr>
              <a:t>.</a:t>
            </a:r>
            <a:r>
              <a:rPr lang="en-AU" sz="3200" dirty="0" err="1">
                <a:solidFill>
                  <a:schemeClr val="accent4"/>
                </a:solidFill>
              </a:rPr>
              <a:t>executeQuery</a:t>
            </a:r>
            <a:r>
              <a:rPr lang="en-AU" sz="3200" dirty="0">
                <a:solidFill>
                  <a:schemeClr val="bg1"/>
                </a:solidFill>
              </a:rPr>
              <a:t>(</a:t>
            </a:r>
            <a:r>
              <a:rPr lang="en-AU" sz="3200" dirty="0" err="1">
                <a:solidFill>
                  <a:schemeClr val="bg1"/>
                </a:solidFill>
              </a:rPr>
              <a:t>sql</a:t>
            </a:r>
            <a:r>
              <a:rPr lang="en-AU" sz="3200" dirty="0">
                <a:solidFill>
                  <a:schemeClr val="bg1"/>
                </a:solidFill>
              </a:rPr>
              <a:t>);</a:t>
            </a:r>
          </a:p>
          <a:p>
            <a:pPr lvl="0"/>
            <a:r>
              <a:rPr lang="en-AU" sz="3200" dirty="0">
                <a:solidFill>
                  <a:schemeClr val="bg1"/>
                </a:solidFill>
              </a:rPr>
              <a:t>} </a:t>
            </a:r>
            <a:r>
              <a:rPr lang="en-AU" sz="3200" dirty="0">
                <a:solidFill>
                  <a:srgbClr val="7030A0"/>
                </a:solidFill>
              </a:rPr>
              <a:t>catch</a:t>
            </a:r>
            <a:r>
              <a:rPr lang="en-AU" sz="3200" dirty="0">
                <a:solidFill>
                  <a:schemeClr val="bg1"/>
                </a:solidFill>
              </a:rPr>
              <a:t>(Exception </a:t>
            </a:r>
            <a:r>
              <a:rPr lang="en-AU" sz="3200" dirty="0">
                <a:solidFill>
                  <a:schemeClr val="accent1"/>
                </a:solidFill>
              </a:rPr>
              <a:t>e</a:t>
            </a:r>
            <a:r>
              <a:rPr lang="en-AU" sz="3200" dirty="0">
                <a:solidFill>
                  <a:schemeClr val="bg1"/>
                </a:solidFill>
              </a:rPr>
              <a:t>) {</a:t>
            </a:r>
          </a:p>
          <a:p>
            <a:pPr lvl="0"/>
            <a:r>
              <a:rPr lang="en-AU" sz="3200" dirty="0">
                <a:solidFill>
                  <a:schemeClr val="bg1"/>
                </a:solidFill>
              </a:rPr>
              <a:t>    </a:t>
            </a:r>
            <a:r>
              <a:rPr lang="en-AU" sz="3200" dirty="0" err="1">
                <a:solidFill>
                  <a:schemeClr val="accent1"/>
                </a:solidFill>
              </a:rPr>
              <a:t>e</a:t>
            </a:r>
            <a:r>
              <a:rPr lang="en-AU" sz="3200" dirty="0" err="1">
                <a:solidFill>
                  <a:schemeClr val="bg1"/>
                </a:solidFill>
              </a:rPr>
              <a:t>.</a:t>
            </a:r>
            <a:r>
              <a:rPr lang="en-AU" sz="3200" dirty="0" err="1">
                <a:solidFill>
                  <a:schemeClr val="accent4"/>
                </a:solidFill>
              </a:rPr>
              <a:t>printStackTrace</a:t>
            </a:r>
            <a:r>
              <a:rPr lang="en-AU" sz="3200" dirty="0">
                <a:solidFill>
                  <a:schemeClr val="bg1"/>
                </a:solidFill>
              </a:rPr>
              <a:t>();</a:t>
            </a:r>
          </a:p>
          <a:p>
            <a:pPr lvl="0"/>
            <a:r>
              <a:rPr lang="en-AU" sz="3200" dirty="0">
                <a:solidFill>
                  <a:schemeClr val="bg1"/>
                </a:solidFill>
              </a:rPr>
              <a:t>}</a:t>
            </a:r>
            <a:endParaRPr kumimoji="0" lang="en-AU" sz="3200" b="0" i="0" u="none" strike="noStrike" kern="1200" cap="none" spc="0" normalizeH="0" baseline="0" noProof="0" dirty="0">
              <a:ln>
                <a:noFill/>
              </a:ln>
              <a:solidFill>
                <a:schemeClr val="bg1"/>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Java</a:t>
            </a:r>
          </a:p>
        </p:txBody>
      </p:sp>
    </p:spTree>
    <p:extLst>
      <p:ext uri="{BB962C8B-B14F-4D97-AF65-F5344CB8AC3E}">
        <p14:creationId xmlns:p14="http://schemas.microsoft.com/office/powerpoint/2010/main" val="25843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5016758"/>
          </a:xfrm>
          <a:prstGeom prst="rect">
            <a:avLst/>
          </a:prstGeom>
          <a:noFill/>
        </p:spPr>
        <p:txBody>
          <a:bodyPr wrap="square" rtlCol="0">
            <a:spAutoFit/>
          </a:bodyPr>
          <a:lstStyle/>
          <a:p>
            <a:pPr lvl="0"/>
            <a:r>
              <a:rPr lang="en-AU" sz="3200" dirty="0">
                <a:solidFill>
                  <a:schemeClr val="bg1"/>
                </a:solidFill>
              </a:rPr>
              <a:t> </a:t>
            </a:r>
            <a:r>
              <a:rPr lang="en-AU" sz="3200" dirty="0">
                <a:solidFill>
                  <a:srgbClr val="7030A0"/>
                </a:solidFill>
              </a:rPr>
              <a:t>try</a:t>
            </a:r>
            <a:r>
              <a:rPr lang="en-AU" sz="3200" dirty="0">
                <a:solidFill>
                  <a:schemeClr val="bg1"/>
                </a:solidFill>
              </a:rPr>
              <a:t> {</a:t>
            </a:r>
          </a:p>
          <a:p>
            <a:pPr lvl="0"/>
            <a:r>
              <a:rPr lang="en-AU" sz="3200" dirty="0" err="1">
                <a:solidFill>
                  <a:schemeClr val="bg1"/>
                </a:solidFill>
              </a:rPr>
              <a:t>myConnection</a:t>
            </a:r>
            <a:r>
              <a:rPr lang="en-AU" sz="3200" dirty="0">
                <a:solidFill>
                  <a:schemeClr val="bg1"/>
                </a:solidFill>
              </a:rPr>
              <a:t> = </a:t>
            </a:r>
            <a:r>
              <a:rPr lang="en-AU" sz="3200" dirty="0" err="1">
                <a:solidFill>
                  <a:schemeClr val="accent1"/>
                </a:solidFill>
              </a:rPr>
              <a:t>DriverManager</a:t>
            </a:r>
            <a:r>
              <a:rPr lang="en-AU" sz="3200" dirty="0" err="1">
                <a:solidFill>
                  <a:schemeClr val="bg1"/>
                </a:solidFill>
              </a:rPr>
              <a:t>.</a:t>
            </a:r>
            <a:r>
              <a:rPr lang="en-AU" sz="3200" dirty="0" err="1">
                <a:solidFill>
                  <a:schemeClr val="accent4"/>
                </a:solidFill>
              </a:rPr>
              <a:t>getConnection</a:t>
            </a:r>
            <a:r>
              <a:rPr lang="en-AU" sz="3200" dirty="0">
                <a:solidFill>
                  <a:schemeClr val="bg1"/>
                </a:solidFill>
              </a:rPr>
              <a:t>(</a:t>
            </a:r>
            <a:r>
              <a:rPr lang="en-AU" sz="3200" dirty="0">
                <a:solidFill>
                  <a:schemeClr val="accent2"/>
                </a:solidFill>
              </a:rPr>
              <a:t>"</a:t>
            </a:r>
            <a:r>
              <a:rPr lang="en-AU" sz="3200" dirty="0" err="1">
                <a:solidFill>
                  <a:schemeClr val="accent2"/>
                </a:solidFill>
              </a:rPr>
              <a:t>jdbc:mysql</a:t>
            </a:r>
            <a:r>
              <a:rPr lang="en-AU" sz="3200" dirty="0">
                <a:solidFill>
                  <a:schemeClr val="accent2"/>
                </a:solidFill>
              </a:rPr>
              <a:t>://localhost:3306/</a:t>
            </a:r>
            <a:r>
              <a:rPr lang="en-AU" sz="3200" dirty="0" err="1">
                <a:solidFill>
                  <a:schemeClr val="accent2"/>
                </a:solidFill>
              </a:rPr>
              <a:t>mydb?autoReconnect</a:t>
            </a:r>
            <a:r>
              <a:rPr lang="en-AU" sz="3200" dirty="0">
                <a:solidFill>
                  <a:schemeClr val="accent2"/>
                </a:solidFill>
              </a:rPr>
              <a:t>=</a:t>
            </a:r>
            <a:r>
              <a:rPr lang="en-AU" sz="3200" dirty="0" err="1">
                <a:solidFill>
                  <a:schemeClr val="accent2"/>
                </a:solidFill>
              </a:rPr>
              <a:t>true&amp;useSSL</a:t>
            </a:r>
            <a:r>
              <a:rPr lang="en-AU" sz="3200" dirty="0">
                <a:solidFill>
                  <a:schemeClr val="accent2"/>
                </a:solidFill>
              </a:rPr>
              <a:t>=false"</a:t>
            </a:r>
            <a:r>
              <a:rPr lang="en-AU" sz="3200" dirty="0">
                <a:solidFill>
                  <a:schemeClr val="bg1"/>
                </a:solidFill>
              </a:rPr>
              <a:t>, </a:t>
            </a:r>
            <a:r>
              <a:rPr lang="en-AU" sz="3200" dirty="0">
                <a:solidFill>
                  <a:schemeClr val="accent2"/>
                </a:solidFill>
              </a:rPr>
              <a:t>"</a:t>
            </a:r>
            <a:r>
              <a:rPr lang="en-AU" sz="3200" dirty="0" err="1">
                <a:solidFill>
                  <a:schemeClr val="accent2"/>
                </a:solidFill>
              </a:rPr>
              <a:t>myuser</a:t>
            </a:r>
            <a:r>
              <a:rPr lang="en-AU" sz="3200" dirty="0">
                <a:solidFill>
                  <a:schemeClr val="accent2"/>
                </a:solidFill>
              </a:rPr>
              <a:t>"</a:t>
            </a:r>
            <a:r>
              <a:rPr lang="en-AU" sz="3200" dirty="0">
                <a:solidFill>
                  <a:schemeClr val="bg1"/>
                </a:solidFill>
              </a:rPr>
              <a:t>, </a:t>
            </a:r>
            <a:r>
              <a:rPr lang="en-AU" sz="3200" dirty="0">
                <a:solidFill>
                  <a:schemeClr val="accent2"/>
                </a:solidFill>
              </a:rPr>
              <a:t>"KAndj8*3edLa!2]"</a:t>
            </a:r>
            <a:r>
              <a:rPr lang="en-AU" sz="3200" dirty="0">
                <a:solidFill>
                  <a:schemeClr val="bg1"/>
                </a:solidFill>
              </a:rPr>
              <a:t>);</a:t>
            </a:r>
          </a:p>
          <a:p>
            <a:pPr lvl="0"/>
            <a:endParaRPr lang="en-AU" sz="3200" dirty="0">
              <a:solidFill>
                <a:schemeClr val="bg1"/>
              </a:solidFill>
            </a:endParaRPr>
          </a:p>
          <a:p>
            <a:pPr lvl="0"/>
            <a:r>
              <a:rPr lang="en-AU" sz="3200" dirty="0" err="1">
                <a:solidFill>
                  <a:schemeClr val="bg1"/>
                </a:solidFill>
              </a:rPr>
              <a:t>myStmt</a:t>
            </a:r>
            <a:r>
              <a:rPr lang="en-AU" sz="3200" dirty="0">
                <a:solidFill>
                  <a:schemeClr val="bg1"/>
                </a:solidFill>
              </a:rPr>
              <a:t> = </a:t>
            </a:r>
            <a:r>
              <a:rPr lang="en-AU" sz="3200" dirty="0" err="1">
                <a:solidFill>
                  <a:schemeClr val="accent1"/>
                </a:solidFill>
              </a:rPr>
              <a:t>myConnection</a:t>
            </a:r>
            <a:r>
              <a:rPr lang="en-AU" sz="3200" dirty="0" err="1">
                <a:solidFill>
                  <a:schemeClr val="bg1"/>
                </a:solidFill>
              </a:rPr>
              <a:t>.</a:t>
            </a:r>
            <a:r>
              <a:rPr lang="en-AU" sz="3200" dirty="0" err="1">
                <a:solidFill>
                  <a:schemeClr val="accent4"/>
                </a:solidFill>
              </a:rPr>
              <a:t>createStatement</a:t>
            </a:r>
            <a:r>
              <a:rPr lang="en-AU" sz="3200" dirty="0">
                <a:solidFill>
                  <a:schemeClr val="bg1"/>
                </a:solidFill>
              </a:rPr>
              <a:t>();</a:t>
            </a:r>
          </a:p>
          <a:p>
            <a:pPr lvl="0"/>
            <a:r>
              <a:rPr lang="en-AU" sz="3200" dirty="0" err="1">
                <a:solidFill>
                  <a:schemeClr val="accent1"/>
                </a:solidFill>
              </a:rPr>
              <a:t>myStmt</a:t>
            </a:r>
            <a:r>
              <a:rPr lang="en-AU" sz="3200" dirty="0" err="1">
                <a:solidFill>
                  <a:schemeClr val="bg1"/>
                </a:solidFill>
              </a:rPr>
              <a:t>.</a:t>
            </a:r>
            <a:r>
              <a:rPr lang="en-AU" sz="3200" dirty="0" err="1">
                <a:solidFill>
                  <a:schemeClr val="accent4"/>
                </a:solidFill>
              </a:rPr>
              <a:t>executeQuery</a:t>
            </a:r>
            <a:r>
              <a:rPr lang="en-AU" sz="3200" dirty="0">
                <a:solidFill>
                  <a:schemeClr val="bg1"/>
                </a:solidFill>
              </a:rPr>
              <a:t>(</a:t>
            </a:r>
            <a:r>
              <a:rPr lang="en-AU" sz="3200" dirty="0" err="1">
                <a:solidFill>
                  <a:schemeClr val="bg1"/>
                </a:solidFill>
              </a:rPr>
              <a:t>sql</a:t>
            </a:r>
            <a:r>
              <a:rPr lang="en-AU" sz="3200" dirty="0">
                <a:solidFill>
                  <a:schemeClr val="bg1"/>
                </a:solidFill>
              </a:rPr>
              <a:t>);</a:t>
            </a:r>
          </a:p>
          <a:p>
            <a:pPr lvl="0"/>
            <a:r>
              <a:rPr lang="en-AU" sz="3200" dirty="0">
                <a:solidFill>
                  <a:schemeClr val="bg1"/>
                </a:solidFill>
              </a:rPr>
              <a:t>} </a:t>
            </a:r>
            <a:r>
              <a:rPr lang="en-AU" sz="3200" dirty="0">
                <a:solidFill>
                  <a:srgbClr val="7030A0"/>
                </a:solidFill>
              </a:rPr>
              <a:t>catch</a:t>
            </a:r>
            <a:r>
              <a:rPr lang="en-AU" sz="3200" dirty="0">
                <a:solidFill>
                  <a:schemeClr val="bg1"/>
                </a:solidFill>
              </a:rPr>
              <a:t>(Exception </a:t>
            </a:r>
            <a:r>
              <a:rPr lang="en-AU" sz="3200" dirty="0">
                <a:solidFill>
                  <a:schemeClr val="accent1"/>
                </a:solidFill>
              </a:rPr>
              <a:t>e</a:t>
            </a:r>
            <a:r>
              <a:rPr lang="en-AU" sz="3200" dirty="0">
                <a:solidFill>
                  <a:schemeClr val="bg1"/>
                </a:solidFill>
              </a:rPr>
              <a:t>) {</a:t>
            </a:r>
          </a:p>
          <a:p>
            <a:pPr lvl="0"/>
            <a:r>
              <a:rPr lang="en-AU" sz="3200" dirty="0">
                <a:solidFill>
                  <a:schemeClr val="bg1"/>
                </a:solidFill>
              </a:rPr>
              <a:t>    </a:t>
            </a:r>
            <a:r>
              <a:rPr lang="en-AU" sz="3200" dirty="0" err="1">
                <a:solidFill>
                  <a:schemeClr val="accent1"/>
                </a:solidFill>
              </a:rPr>
              <a:t>e</a:t>
            </a:r>
            <a:r>
              <a:rPr lang="en-AU" sz="3200" dirty="0" err="1">
                <a:solidFill>
                  <a:schemeClr val="bg1"/>
                </a:solidFill>
              </a:rPr>
              <a:t>.</a:t>
            </a:r>
            <a:r>
              <a:rPr lang="en-AU" sz="3200" dirty="0" err="1">
                <a:solidFill>
                  <a:schemeClr val="accent4"/>
                </a:solidFill>
              </a:rPr>
              <a:t>printStackTrace</a:t>
            </a:r>
            <a:r>
              <a:rPr lang="en-AU" sz="3200" dirty="0">
                <a:solidFill>
                  <a:schemeClr val="bg1"/>
                </a:solidFill>
              </a:rPr>
              <a:t>();</a:t>
            </a:r>
          </a:p>
          <a:p>
            <a:pPr lvl="0"/>
            <a:r>
              <a:rPr lang="en-AU" sz="3200" dirty="0">
                <a:solidFill>
                  <a:schemeClr val="bg1"/>
                </a:solidFill>
              </a:rPr>
              <a:t>}</a:t>
            </a:r>
            <a:endParaRPr kumimoji="0" lang="en-AU" sz="3200" b="0" i="0" u="none" strike="noStrike" kern="1200" cap="none" spc="0" normalizeH="0" baseline="0" noProof="0" dirty="0">
              <a:ln>
                <a:noFill/>
              </a:ln>
              <a:solidFill>
                <a:schemeClr val="bg1"/>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Informative errors</a:t>
            </a:r>
          </a:p>
        </p:txBody>
      </p:sp>
      <p:sp>
        <p:nvSpPr>
          <p:cNvPr id="5" name="Rectangle 4">
            <a:extLst>
              <a:ext uri="{FF2B5EF4-FFF2-40B4-BE49-F238E27FC236}">
                <a16:creationId xmlns:a16="http://schemas.microsoft.com/office/drawing/2014/main" id="{06C2455A-D7C5-4BC5-889C-87825E3CB246}"/>
              </a:ext>
            </a:extLst>
          </p:cNvPr>
          <p:cNvSpPr/>
          <p:nvPr/>
        </p:nvSpPr>
        <p:spPr>
          <a:xfrm>
            <a:off x="627527" y="4205235"/>
            <a:ext cx="3514167"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293BDFBF-E828-4B17-AD5A-606153914270}"/>
              </a:ext>
            </a:extLst>
          </p:cNvPr>
          <p:cNvSpPr txBox="1"/>
          <p:nvPr/>
        </p:nvSpPr>
        <p:spPr>
          <a:xfrm>
            <a:off x="5368328" y="4278994"/>
            <a:ext cx="3793601"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Keep stack traces in log files</a:t>
            </a:r>
          </a:p>
        </p:txBody>
      </p:sp>
      <p:cxnSp>
        <p:nvCxnSpPr>
          <p:cNvPr id="7" name="Straight Arrow Connector 6">
            <a:extLst>
              <a:ext uri="{FF2B5EF4-FFF2-40B4-BE49-F238E27FC236}">
                <a16:creationId xmlns:a16="http://schemas.microsoft.com/office/drawing/2014/main" id="{4AA6ED29-4D19-49F4-AB50-3E82C2E4EAE5}"/>
              </a:ext>
            </a:extLst>
          </p:cNvPr>
          <p:cNvCxnSpPr>
            <a:cxnSpLocks/>
          </p:cNvCxnSpPr>
          <p:nvPr/>
        </p:nvCxnSpPr>
        <p:spPr>
          <a:xfrm flipH="1">
            <a:off x="4141694" y="4492958"/>
            <a:ext cx="1226634"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5937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curl_init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CURLOPT_HEADER, </a:t>
            </a:r>
            <a:r>
              <a:rPr kumimoji="0" lang="en-AU" sz="3200" b="0" i="0" u="none" strike="noStrike" kern="1200" cap="none" spc="0" normalizeH="0" baseline="0" noProof="0" dirty="0">
                <a:ln>
                  <a:noFill/>
                </a:ln>
                <a:solidFill>
                  <a:srgbClr val="70AD47"/>
                </a:solidFill>
                <a:effectLst/>
                <a:uLnTx/>
                <a:uFillTx/>
                <a:latin typeface="Calibri" panose="020F0502020204030204"/>
                <a:ea typeface="+mn-ea"/>
                <a:cs typeface="+mn-cs"/>
              </a:rPr>
              <a:t>0</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CURLOPT_RETURNTRANSFER, </a:t>
            </a:r>
            <a:r>
              <a:rPr kumimoji="0" lang="en-AU" sz="3200" b="0" i="0" u="none" strike="noStrike" kern="1200" cap="none" spc="0" normalizeH="0" baseline="0" noProof="0" dirty="0">
                <a:ln>
                  <a:noFill/>
                </a:ln>
                <a:solidFill>
                  <a:srgbClr val="70AD47"/>
                </a:solidFill>
                <a:effectLst/>
                <a:uLnTx/>
                <a:uFillTx/>
                <a:latin typeface="Calibri" panose="020F0502020204030204"/>
                <a:ea typeface="+mn-ea"/>
                <a:cs typeface="+mn-cs"/>
              </a:rPr>
              <a:t>1</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CURLOPT_URL, </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lang="en-AU" sz="3200" dirty="0">
                <a:solidFill>
                  <a:srgbClr val="5B9BD5"/>
                </a:solidFill>
                <a:latin typeface="Calibri" panose="020F0502020204030204"/>
              </a:rPr>
              <a:t>_POST</a:t>
            </a:r>
            <a:r>
              <a:rPr lang="en-AU" sz="3200" dirty="0">
                <a:solidFill>
                  <a:schemeClr val="bg1"/>
                </a:solidFill>
                <a:latin typeface="Calibri" panose="020F0502020204030204"/>
              </a:rPr>
              <a:t>[</a:t>
            </a:r>
            <a:r>
              <a:rPr lang="en-AU" sz="3200" dirty="0">
                <a:solidFill>
                  <a:schemeClr val="accent2"/>
                </a:solidFill>
                <a:latin typeface="Calibri" panose="020F0502020204030204"/>
              </a:rPr>
              <a:t>'</a:t>
            </a:r>
            <a:r>
              <a:rPr lang="en-AU" sz="3200" dirty="0" err="1">
                <a:solidFill>
                  <a:schemeClr val="accent2"/>
                </a:solidFill>
                <a:latin typeface="Calibri" panose="020F0502020204030204"/>
              </a:rPr>
              <a:t>url</a:t>
            </a:r>
            <a:r>
              <a:rPr lang="en-AU" sz="3200" dirty="0">
                <a:solidFill>
                  <a:schemeClr val="accent2"/>
                </a:solidFill>
                <a:latin typeface="Calibri" panose="020F0502020204030204"/>
              </a:rPr>
              <a:t>'</a:t>
            </a:r>
            <a:r>
              <a:rPr lang="en-AU" sz="3200" dirty="0">
                <a:solidFill>
                  <a:schemeClr val="bg1"/>
                </a:solidFill>
                <a:latin typeface="Calibri" panose="020F0502020204030204"/>
              </a:rPr>
              <a: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rsData</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curl_exec</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curl_close</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PHP</a:t>
            </a:r>
          </a:p>
        </p:txBody>
      </p:sp>
    </p:spTree>
    <p:extLst>
      <p:ext uri="{BB962C8B-B14F-4D97-AF65-F5344CB8AC3E}">
        <p14:creationId xmlns:p14="http://schemas.microsoft.com/office/powerpoint/2010/main" val="256915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curl_init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CURLOPT_HEADER, </a:t>
            </a:r>
            <a:r>
              <a:rPr kumimoji="0" lang="en-AU" sz="3200" b="0" i="0" u="none" strike="noStrike" kern="1200" cap="none" spc="0" normalizeH="0" baseline="0" noProof="0" dirty="0">
                <a:ln>
                  <a:noFill/>
                </a:ln>
                <a:solidFill>
                  <a:srgbClr val="70AD47"/>
                </a:solidFill>
                <a:effectLst/>
                <a:uLnTx/>
                <a:uFillTx/>
                <a:latin typeface="Calibri" panose="020F0502020204030204"/>
                <a:ea typeface="+mn-ea"/>
                <a:cs typeface="+mn-cs"/>
              </a:rPr>
              <a:t>0</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CURLOPT_RETURNTRANSFER, </a:t>
            </a:r>
            <a:r>
              <a:rPr kumimoji="0" lang="en-AU" sz="3200" b="0" i="0" u="none" strike="noStrike" kern="1200" cap="none" spc="0" normalizeH="0" baseline="0" noProof="0" dirty="0">
                <a:ln>
                  <a:noFill/>
                </a:ln>
                <a:solidFill>
                  <a:srgbClr val="70AD47"/>
                </a:solidFill>
                <a:effectLst/>
                <a:uLnTx/>
                <a:uFillTx/>
                <a:latin typeface="Calibri" panose="020F0502020204030204"/>
                <a:ea typeface="+mn-ea"/>
                <a:cs typeface="+mn-cs"/>
              </a:rPr>
              <a:t>1</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curl_setopt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CURLOPT_URL, </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lang="en-AU" sz="3200" dirty="0">
                <a:solidFill>
                  <a:srgbClr val="5B9BD5"/>
                </a:solidFill>
                <a:latin typeface="Calibri" panose="020F0502020204030204"/>
              </a:rPr>
              <a:t>_POST</a:t>
            </a:r>
            <a:r>
              <a:rPr lang="en-AU" sz="3200" dirty="0">
                <a:solidFill>
                  <a:schemeClr val="bg1"/>
                </a:solidFill>
                <a:latin typeface="Calibri" panose="020F0502020204030204"/>
              </a:rPr>
              <a:t>[</a:t>
            </a:r>
            <a:r>
              <a:rPr lang="en-AU" sz="3200" dirty="0">
                <a:solidFill>
                  <a:schemeClr val="accent2"/>
                </a:solidFill>
                <a:latin typeface="Calibri" panose="020F0502020204030204"/>
              </a:rPr>
              <a:t>'</a:t>
            </a:r>
            <a:r>
              <a:rPr lang="en-AU" sz="3200" dirty="0" err="1">
                <a:solidFill>
                  <a:schemeClr val="accent2"/>
                </a:solidFill>
                <a:latin typeface="Calibri" panose="020F0502020204030204"/>
              </a:rPr>
              <a:t>url</a:t>
            </a:r>
            <a:r>
              <a:rPr lang="en-AU" sz="3200" dirty="0">
                <a:solidFill>
                  <a:schemeClr val="accent2"/>
                </a:solidFill>
                <a:latin typeface="Calibri" panose="020F0502020204030204"/>
              </a:rPr>
              <a:t>'</a:t>
            </a:r>
            <a:r>
              <a:rPr lang="en-AU" sz="3200" dirty="0">
                <a:solidFill>
                  <a:schemeClr val="bg1"/>
                </a:solidFill>
                <a:latin typeface="Calibri" panose="020F0502020204030204"/>
              </a:rPr>
              <a:t>]</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rsData</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 = </a:t>
            </a: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curl_exec</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err="1">
                <a:ln>
                  <a:noFill/>
                </a:ln>
                <a:solidFill>
                  <a:srgbClr val="FFC000"/>
                </a:solidFill>
                <a:effectLst/>
                <a:uLnTx/>
                <a:uFillTx/>
                <a:latin typeface="Calibri" panose="020F0502020204030204"/>
                <a:ea typeface="+mn-ea"/>
                <a:cs typeface="+mn-cs"/>
              </a:rPr>
              <a:t>curl_close</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AU" sz="3200" b="0" i="0" u="none" strike="noStrike" kern="1200" cap="none" spc="0" normalizeH="0" baseline="0" noProof="0" dirty="0">
                <a:ln>
                  <a:noFill/>
                </a:ln>
                <a:solidFill>
                  <a:srgbClr val="5B9BD5"/>
                </a:solidFill>
                <a:effectLst/>
                <a:uLnTx/>
                <a:uFillTx/>
                <a:latin typeface="Calibri" panose="020F0502020204030204"/>
                <a:ea typeface="+mn-ea"/>
                <a:cs typeface="+mn-cs"/>
              </a:rPr>
              <a:t>$</a:t>
            </a:r>
            <a:r>
              <a:rPr kumimoji="0" lang="en-AU" sz="3200" b="0" i="0" u="none" strike="noStrike" kern="1200" cap="none" spc="0" normalizeH="0" baseline="0" noProof="0" dirty="0" err="1">
                <a:ln>
                  <a:noFill/>
                </a:ln>
                <a:solidFill>
                  <a:srgbClr val="5B9BD5"/>
                </a:solidFill>
                <a:effectLst/>
                <a:uLnTx/>
                <a:uFillTx/>
                <a:latin typeface="Calibri" panose="020F0502020204030204"/>
                <a:ea typeface="+mn-ea"/>
                <a:cs typeface="+mn-cs"/>
              </a:rPr>
              <a:t>ch</a:t>
            </a:r>
            <a:r>
              <a:rPr kumimoji="0" lang="en-AU" sz="32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 name="Title 1">
            <a:extLst>
              <a:ext uri="{FF2B5EF4-FFF2-40B4-BE49-F238E27FC236}">
                <a16:creationId xmlns:a16="http://schemas.microsoft.com/office/drawing/2014/main" id="{BCAAE39E-45B3-44AF-84E1-0A6BB63E1145}"/>
              </a:ext>
            </a:extLst>
          </p:cNvPr>
          <p:cNvSpPr txBox="1">
            <a:spLocks/>
          </p:cNvSpPr>
          <p:nvPr/>
        </p:nvSpPr>
        <p:spPr>
          <a:xfrm>
            <a:off x="6096000"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SSRF</a:t>
            </a:r>
          </a:p>
        </p:txBody>
      </p:sp>
      <p:sp>
        <p:nvSpPr>
          <p:cNvPr id="5" name="Rectangle 4">
            <a:extLst>
              <a:ext uri="{FF2B5EF4-FFF2-40B4-BE49-F238E27FC236}">
                <a16:creationId xmlns:a16="http://schemas.microsoft.com/office/drawing/2014/main" id="{891D6788-6147-4A55-B9A6-1FDD5F3E5059}"/>
              </a:ext>
            </a:extLst>
          </p:cNvPr>
          <p:cNvSpPr/>
          <p:nvPr/>
        </p:nvSpPr>
        <p:spPr>
          <a:xfrm>
            <a:off x="195867" y="2215071"/>
            <a:ext cx="435820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Rectangle 7">
            <a:extLst>
              <a:ext uri="{FF2B5EF4-FFF2-40B4-BE49-F238E27FC236}">
                <a16:creationId xmlns:a16="http://schemas.microsoft.com/office/drawing/2014/main" id="{716738ED-CBE0-4167-BA78-B84FB831DFBC}"/>
              </a:ext>
            </a:extLst>
          </p:cNvPr>
          <p:cNvSpPr/>
          <p:nvPr/>
        </p:nvSpPr>
        <p:spPr>
          <a:xfrm>
            <a:off x="3048000" y="1643737"/>
            <a:ext cx="4803729"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98267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1569660"/>
          </a:xfrm>
          <a:prstGeom prst="rect">
            <a:avLst/>
          </a:prstGeom>
          <a:noFill/>
        </p:spPr>
        <p:txBody>
          <a:bodyPr wrap="square" rtlCol="0">
            <a:spAutoFit/>
          </a:bodyPr>
          <a:lstStyle/>
          <a:p>
            <a:pPr lvl="0"/>
            <a:r>
              <a:rPr lang="en-US" sz="3200" dirty="0">
                <a:solidFill>
                  <a:schemeClr val="accent1"/>
                </a:solidFill>
              </a:rPr>
              <a:t>def</a:t>
            </a:r>
            <a:r>
              <a:rPr lang="en-US" sz="3200" dirty="0">
                <a:solidFill>
                  <a:schemeClr val="bg1"/>
                </a:solidFill>
              </a:rPr>
              <a:t> </a:t>
            </a:r>
            <a:r>
              <a:rPr lang="en-US" sz="3200" dirty="0">
                <a:solidFill>
                  <a:schemeClr val="accent5"/>
                </a:solidFill>
              </a:rPr>
              <a:t>function</a:t>
            </a:r>
            <a:r>
              <a:rPr lang="en-US" sz="3200" dirty="0">
                <a:solidFill>
                  <a:schemeClr val="bg1"/>
                </a:solidFill>
              </a:rPr>
              <a:t>():</a:t>
            </a:r>
          </a:p>
          <a:p>
            <a:pPr lvl="0"/>
            <a:r>
              <a:rPr lang="en-US" sz="3200" dirty="0">
                <a:solidFill>
                  <a:schemeClr val="bg1"/>
                </a:solidFill>
              </a:rPr>
              <a:t>    </a:t>
            </a:r>
            <a:r>
              <a:rPr lang="en-US" sz="3200" dirty="0">
                <a:solidFill>
                  <a:schemeClr val="accent6"/>
                </a:solidFill>
              </a:rPr>
              <a:t>name</a:t>
            </a:r>
            <a:r>
              <a:rPr lang="en-US" sz="3200" dirty="0">
                <a:solidFill>
                  <a:schemeClr val="bg1"/>
                </a:solidFill>
              </a:rPr>
              <a:t> = </a:t>
            </a:r>
            <a:r>
              <a:rPr lang="en-US" sz="3200" dirty="0" err="1">
                <a:solidFill>
                  <a:schemeClr val="accent6"/>
                </a:solidFill>
              </a:rPr>
              <a:t>request</a:t>
            </a:r>
            <a:r>
              <a:rPr lang="en-US" sz="3200" dirty="0" err="1">
                <a:solidFill>
                  <a:schemeClr val="bg1"/>
                </a:solidFill>
              </a:rPr>
              <a:t>.</a:t>
            </a:r>
            <a:r>
              <a:rPr lang="en-US" sz="3200" dirty="0" err="1">
                <a:solidFill>
                  <a:schemeClr val="accent6"/>
                </a:solidFill>
              </a:rPr>
              <a:t>args</a:t>
            </a:r>
            <a:r>
              <a:rPr lang="en-US" sz="3200" dirty="0" err="1">
                <a:solidFill>
                  <a:schemeClr val="bg1"/>
                </a:solidFill>
              </a:rPr>
              <a:t>.</a:t>
            </a:r>
            <a:r>
              <a:rPr lang="en-US" sz="3200" dirty="0" err="1">
                <a:solidFill>
                  <a:schemeClr val="accent6"/>
                </a:solidFill>
              </a:rPr>
              <a:t>get</a:t>
            </a:r>
            <a:r>
              <a:rPr lang="en-US" sz="3200" dirty="0">
                <a:solidFill>
                  <a:schemeClr val="bg1"/>
                </a:solidFill>
              </a:rPr>
              <a:t>(</a:t>
            </a:r>
            <a:r>
              <a:rPr lang="en-US" sz="3200" dirty="0">
                <a:solidFill>
                  <a:schemeClr val="accent2"/>
                </a:solidFill>
              </a:rPr>
              <a:t>'name'</a:t>
            </a:r>
            <a:r>
              <a:rPr lang="en-US" sz="3200" dirty="0">
                <a:solidFill>
                  <a:schemeClr val="bg1"/>
                </a:solidFill>
              </a:rPr>
              <a:t>)</a:t>
            </a:r>
          </a:p>
          <a:p>
            <a:pPr lvl="0"/>
            <a:r>
              <a:rPr lang="en-US" sz="3200" dirty="0">
                <a:solidFill>
                  <a:schemeClr val="bg1"/>
                </a:solidFill>
              </a:rPr>
              <a:t>    </a:t>
            </a:r>
            <a:r>
              <a:rPr lang="en-US" sz="3200" dirty="0">
                <a:solidFill>
                  <a:srgbClr val="7030A0"/>
                </a:solidFill>
              </a:rPr>
              <a:t>return</a:t>
            </a:r>
            <a:r>
              <a:rPr lang="en-US" sz="3200" dirty="0">
                <a:solidFill>
                  <a:schemeClr val="bg1"/>
                </a:solidFill>
              </a:rPr>
              <a:t> </a:t>
            </a:r>
            <a:r>
              <a:rPr lang="en-US" sz="3200" dirty="0" err="1">
                <a:solidFill>
                  <a:schemeClr val="accent4"/>
                </a:solidFill>
              </a:rPr>
              <a:t>send_file</a:t>
            </a:r>
            <a:r>
              <a:rPr lang="en-US" sz="3200" dirty="0">
                <a:solidFill>
                  <a:schemeClr val="bg1"/>
                </a:solidFill>
              </a:rPr>
              <a:t>(</a:t>
            </a:r>
            <a:r>
              <a:rPr lang="en-US" sz="3200" dirty="0" err="1">
                <a:solidFill>
                  <a:schemeClr val="accent1"/>
                </a:solidFill>
              </a:rPr>
              <a:t>os</a:t>
            </a:r>
            <a:r>
              <a:rPr lang="en-US" sz="3200" dirty="0" err="1">
                <a:solidFill>
                  <a:schemeClr val="bg1"/>
                </a:solidFill>
              </a:rPr>
              <a:t>.</a:t>
            </a:r>
            <a:r>
              <a:rPr lang="en-US" sz="3200" dirty="0" err="1">
                <a:solidFill>
                  <a:schemeClr val="accent1"/>
                </a:solidFill>
              </a:rPr>
              <a:t>path</a:t>
            </a:r>
            <a:r>
              <a:rPr lang="en-US" sz="3200" dirty="0" err="1">
                <a:solidFill>
                  <a:schemeClr val="bg1"/>
                </a:solidFill>
              </a:rPr>
              <a:t>.</a:t>
            </a:r>
            <a:r>
              <a:rPr lang="en-US" sz="3200" dirty="0" err="1">
                <a:solidFill>
                  <a:schemeClr val="accent4"/>
                </a:solidFill>
              </a:rPr>
              <a:t>relpath</a:t>
            </a:r>
            <a:r>
              <a:rPr lang="en-US" sz="3200" dirty="0">
                <a:solidFill>
                  <a:schemeClr val="bg1"/>
                </a:solidFill>
              </a:rPr>
              <a:t>(</a:t>
            </a:r>
            <a:r>
              <a:rPr lang="en-US" sz="3200" dirty="0" err="1">
                <a:solidFill>
                  <a:schemeClr val="accent1"/>
                </a:solidFill>
              </a:rPr>
              <a:t>os</a:t>
            </a:r>
            <a:r>
              <a:rPr lang="en-US" sz="3200" dirty="0" err="1">
                <a:solidFill>
                  <a:schemeClr val="bg1"/>
                </a:solidFill>
              </a:rPr>
              <a:t>.</a:t>
            </a:r>
            <a:r>
              <a:rPr lang="en-US" sz="3200" dirty="0" err="1">
                <a:solidFill>
                  <a:schemeClr val="accent4"/>
                </a:solidFill>
              </a:rPr>
              <a:t>getcwd</a:t>
            </a:r>
            <a:r>
              <a:rPr lang="en-US" sz="3200" dirty="0">
                <a:solidFill>
                  <a:schemeClr val="bg1"/>
                </a:solidFill>
              </a:rPr>
              <a:t>(), </a:t>
            </a:r>
            <a:r>
              <a:rPr lang="en-US" sz="3200" dirty="0">
                <a:solidFill>
                  <a:schemeClr val="accent1"/>
                </a:solidFill>
              </a:rPr>
              <a:t>name</a:t>
            </a:r>
            <a:r>
              <a:rPr lang="en-US" sz="3200" dirty="0">
                <a:solidFill>
                  <a:schemeClr val="bg1"/>
                </a:solidFill>
              </a:rPr>
              <a:t>))</a:t>
            </a:r>
            <a:endParaRPr kumimoji="0" lang="en-AU" sz="3200" b="0" i="0" u="none" strike="noStrike" kern="1200" cap="none" spc="0" normalizeH="0" baseline="0" noProof="0" dirty="0">
              <a:ln>
                <a:noFill/>
              </a:ln>
              <a:solidFill>
                <a:srgbClr val="7030A0"/>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JS</a:t>
            </a:r>
          </a:p>
        </p:txBody>
      </p:sp>
    </p:spTree>
    <p:extLst>
      <p:ext uri="{BB962C8B-B14F-4D97-AF65-F5344CB8AC3E}">
        <p14:creationId xmlns:p14="http://schemas.microsoft.com/office/powerpoint/2010/main" val="313345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71085" y="184666"/>
            <a:ext cx="11849829" cy="1569660"/>
          </a:xfrm>
          <a:prstGeom prst="rect">
            <a:avLst/>
          </a:prstGeom>
          <a:noFill/>
        </p:spPr>
        <p:txBody>
          <a:bodyPr wrap="square" rtlCol="0">
            <a:spAutoFit/>
          </a:bodyPr>
          <a:lstStyle/>
          <a:p>
            <a:pPr lvl="0"/>
            <a:r>
              <a:rPr lang="en-US" sz="3200" dirty="0">
                <a:solidFill>
                  <a:schemeClr val="accent1"/>
                </a:solidFill>
              </a:rPr>
              <a:t>def</a:t>
            </a:r>
            <a:r>
              <a:rPr lang="en-US" sz="3200" dirty="0">
                <a:solidFill>
                  <a:schemeClr val="bg1"/>
                </a:solidFill>
              </a:rPr>
              <a:t> </a:t>
            </a:r>
            <a:r>
              <a:rPr lang="en-US" sz="3200" dirty="0">
                <a:solidFill>
                  <a:schemeClr val="accent5"/>
                </a:solidFill>
              </a:rPr>
              <a:t>function</a:t>
            </a:r>
            <a:r>
              <a:rPr lang="en-US" sz="3200" dirty="0">
                <a:solidFill>
                  <a:schemeClr val="bg1"/>
                </a:solidFill>
              </a:rPr>
              <a:t>():</a:t>
            </a:r>
          </a:p>
          <a:p>
            <a:pPr lvl="0"/>
            <a:r>
              <a:rPr lang="en-US" sz="3200" dirty="0">
                <a:solidFill>
                  <a:schemeClr val="bg1"/>
                </a:solidFill>
              </a:rPr>
              <a:t>    </a:t>
            </a:r>
            <a:r>
              <a:rPr lang="en-US" sz="3200" dirty="0">
                <a:solidFill>
                  <a:schemeClr val="accent6"/>
                </a:solidFill>
              </a:rPr>
              <a:t>name</a:t>
            </a:r>
            <a:r>
              <a:rPr lang="en-US" sz="3200" dirty="0">
                <a:solidFill>
                  <a:schemeClr val="bg1"/>
                </a:solidFill>
              </a:rPr>
              <a:t> = </a:t>
            </a:r>
            <a:r>
              <a:rPr lang="en-US" sz="3200" dirty="0" err="1">
                <a:solidFill>
                  <a:schemeClr val="accent6"/>
                </a:solidFill>
              </a:rPr>
              <a:t>request</a:t>
            </a:r>
            <a:r>
              <a:rPr lang="en-US" sz="3200" dirty="0" err="1">
                <a:solidFill>
                  <a:schemeClr val="bg1"/>
                </a:solidFill>
              </a:rPr>
              <a:t>.</a:t>
            </a:r>
            <a:r>
              <a:rPr lang="en-US" sz="3200" dirty="0" err="1">
                <a:solidFill>
                  <a:schemeClr val="accent6"/>
                </a:solidFill>
              </a:rPr>
              <a:t>args</a:t>
            </a:r>
            <a:r>
              <a:rPr lang="en-US" sz="3200" dirty="0" err="1">
                <a:solidFill>
                  <a:schemeClr val="bg1"/>
                </a:solidFill>
              </a:rPr>
              <a:t>.</a:t>
            </a:r>
            <a:r>
              <a:rPr lang="en-US" sz="3200" dirty="0" err="1">
                <a:solidFill>
                  <a:schemeClr val="accent6"/>
                </a:solidFill>
              </a:rPr>
              <a:t>get</a:t>
            </a:r>
            <a:r>
              <a:rPr lang="en-US" sz="3200" dirty="0">
                <a:solidFill>
                  <a:schemeClr val="bg1"/>
                </a:solidFill>
              </a:rPr>
              <a:t>(</a:t>
            </a:r>
            <a:r>
              <a:rPr lang="en-US" sz="3200" dirty="0">
                <a:solidFill>
                  <a:schemeClr val="accent2"/>
                </a:solidFill>
              </a:rPr>
              <a:t>'name'</a:t>
            </a:r>
            <a:r>
              <a:rPr lang="en-US" sz="3200" dirty="0">
                <a:solidFill>
                  <a:schemeClr val="bg1"/>
                </a:solidFill>
              </a:rPr>
              <a:t>)</a:t>
            </a:r>
          </a:p>
          <a:p>
            <a:pPr lvl="0"/>
            <a:r>
              <a:rPr lang="en-US" sz="3200" dirty="0">
                <a:solidFill>
                  <a:schemeClr val="bg1"/>
                </a:solidFill>
              </a:rPr>
              <a:t>    </a:t>
            </a:r>
            <a:r>
              <a:rPr lang="en-US" sz="3200" dirty="0">
                <a:solidFill>
                  <a:srgbClr val="7030A0"/>
                </a:solidFill>
              </a:rPr>
              <a:t>return</a:t>
            </a:r>
            <a:r>
              <a:rPr lang="en-US" sz="3200" dirty="0">
                <a:solidFill>
                  <a:schemeClr val="bg1"/>
                </a:solidFill>
              </a:rPr>
              <a:t> </a:t>
            </a:r>
            <a:r>
              <a:rPr lang="en-US" sz="3200" dirty="0" err="1">
                <a:solidFill>
                  <a:schemeClr val="accent4"/>
                </a:solidFill>
              </a:rPr>
              <a:t>send_file</a:t>
            </a:r>
            <a:r>
              <a:rPr lang="en-US" sz="3200" dirty="0">
                <a:solidFill>
                  <a:schemeClr val="bg1"/>
                </a:solidFill>
              </a:rPr>
              <a:t>(</a:t>
            </a:r>
            <a:r>
              <a:rPr lang="en-US" sz="3200" dirty="0" err="1">
                <a:solidFill>
                  <a:schemeClr val="accent1"/>
                </a:solidFill>
              </a:rPr>
              <a:t>os</a:t>
            </a:r>
            <a:r>
              <a:rPr lang="en-US" sz="3200" dirty="0" err="1">
                <a:solidFill>
                  <a:schemeClr val="bg1"/>
                </a:solidFill>
              </a:rPr>
              <a:t>.</a:t>
            </a:r>
            <a:r>
              <a:rPr lang="en-US" sz="3200" dirty="0" err="1">
                <a:solidFill>
                  <a:schemeClr val="accent1"/>
                </a:solidFill>
              </a:rPr>
              <a:t>path</a:t>
            </a:r>
            <a:r>
              <a:rPr lang="en-US" sz="3200" dirty="0" err="1">
                <a:solidFill>
                  <a:schemeClr val="bg1"/>
                </a:solidFill>
              </a:rPr>
              <a:t>.</a:t>
            </a:r>
            <a:r>
              <a:rPr lang="en-US" sz="3200" dirty="0" err="1">
                <a:solidFill>
                  <a:schemeClr val="accent4"/>
                </a:solidFill>
              </a:rPr>
              <a:t>relpath</a:t>
            </a:r>
            <a:r>
              <a:rPr lang="en-US" sz="3200" dirty="0">
                <a:solidFill>
                  <a:schemeClr val="bg1"/>
                </a:solidFill>
              </a:rPr>
              <a:t>(</a:t>
            </a:r>
            <a:r>
              <a:rPr lang="en-US" sz="3200" dirty="0" err="1">
                <a:solidFill>
                  <a:schemeClr val="accent1"/>
                </a:solidFill>
              </a:rPr>
              <a:t>os</a:t>
            </a:r>
            <a:r>
              <a:rPr lang="en-US" sz="3200" dirty="0" err="1">
                <a:solidFill>
                  <a:schemeClr val="bg1"/>
                </a:solidFill>
              </a:rPr>
              <a:t>.</a:t>
            </a:r>
            <a:r>
              <a:rPr lang="en-US" sz="3200" dirty="0" err="1">
                <a:solidFill>
                  <a:schemeClr val="accent4"/>
                </a:solidFill>
              </a:rPr>
              <a:t>getcwd</a:t>
            </a:r>
            <a:r>
              <a:rPr lang="en-US" sz="3200" dirty="0">
                <a:solidFill>
                  <a:schemeClr val="bg1"/>
                </a:solidFill>
              </a:rPr>
              <a:t>(), </a:t>
            </a:r>
            <a:r>
              <a:rPr lang="en-US" sz="3200" dirty="0">
                <a:solidFill>
                  <a:schemeClr val="accent1"/>
                </a:solidFill>
              </a:rPr>
              <a:t>name</a:t>
            </a:r>
            <a:r>
              <a:rPr lang="en-US" sz="3200" dirty="0">
                <a:solidFill>
                  <a:schemeClr val="bg1"/>
                </a:solidFill>
              </a:rPr>
              <a:t>))</a:t>
            </a:r>
            <a:endParaRPr kumimoji="0" lang="en-AU" sz="3200" b="0" i="0" u="none" strike="noStrike" kern="1200" cap="none" spc="0" normalizeH="0" baseline="0" noProof="0" dirty="0">
              <a:ln>
                <a:noFill/>
              </a:ln>
              <a:solidFill>
                <a:srgbClr val="7030A0"/>
              </a:solidFill>
              <a:effectLst/>
              <a:uLnTx/>
              <a:uFillTx/>
              <a:latin typeface="Calibri" panose="020F0502020204030204"/>
            </a:endParaRPr>
          </a:p>
        </p:txBody>
      </p:sp>
      <p:sp>
        <p:nvSpPr>
          <p:cNvPr id="3" name="Title 1">
            <a:extLst>
              <a:ext uri="{FF2B5EF4-FFF2-40B4-BE49-F238E27FC236}">
                <a16:creationId xmlns:a16="http://schemas.microsoft.com/office/drawing/2014/main" id="{552F79F0-1CC2-41C1-9797-634E55CB7541}"/>
              </a:ext>
            </a:extLst>
          </p:cNvPr>
          <p:cNvSpPr txBox="1">
            <a:spLocks/>
          </p:cNvSpPr>
          <p:nvPr/>
        </p:nvSpPr>
        <p:spPr>
          <a:xfrm>
            <a:off x="6120781"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dirty="0">
                <a:ln>
                  <a:noFill/>
                </a:ln>
                <a:solidFill>
                  <a:prstClr val="white"/>
                </a:solidFill>
                <a:effectLst/>
                <a:uLnTx/>
                <a:uFillTx/>
                <a:latin typeface="Calibri" panose="020F0502020204030204"/>
                <a:ea typeface="+mn-ea"/>
                <a:cs typeface="+mn-cs"/>
              </a:rPr>
              <a:t>Directory traversal</a:t>
            </a:r>
          </a:p>
        </p:txBody>
      </p:sp>
      <p:sp>
        <p:nvSpPr>
          <p:cNvPr id="5" name="TextBox 4">
            <a:extLst>
              <a:ext uri="{FF2B5EF4-FFF2-40B4-BE49-F238E27FC236}">
                <a16:creationId xmlns:a16="http://schemas.microsoft.com/office/drawing/2014/main" id="{6A6CEC22-A315-454C-8D75-707996705468}"/>
              </a:ext>
            </a:extLst>
          </p:cNvPr>
          <p:cNvSpPr txBox="1"/>
          <p:nvPr/>
        </p:nvSpPr>
        <p:spPr>
          <a:xfrm>
            <a:off x="1609690" y="2787831"/>
            <a:ext cx="4180765" cy="156966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No validation to ensure the filename is only a file name.</a:t>
            </a:r>
          </a:p>
          <a:p>
            <a:endParaRPr lang="en-AU" sz="2400" dirty="0"/>
          </a:p>
          <a:p>
            <a:r>
              <a:rPr lang="en-AU" sz="2400" dirty="0"/>
              <a:t>../../../../../../etc/passwd</a:t>
            </a:r>
          </a:p>
        </p:txBody>
      </p:sp>
      <p:cxnSp>
        <p:nvCxnSpPr>
          <p:cNvPr id="6" name="Straight Arrow Connector 5">
            <a:extLst>
              <a:ext uri="{FF2B5EF4-FFF2-40B4-BE49-F238E27FC236}">
                <a16:creationId xmlns:a16="http://schemas.microsoft.com/office/drawing/2014/main" id="{9BF38EA4-049F-4EF6-BF94-207F33F39999}"/>
              </a:ext>
            </a:extLst>
          </p:cNvPr>
          <p:cNvCxnSpPr>
            <a:cxnSpLocks/>
          </p:cNvCxnSpPr>
          <p:nvPr/>
        </p:nvCxnSpPr>
        <p:spPr>
          <a:xfrm flipV="1">
            <a:off x="3521346" y="1772427"/>
            <a:ext cx="0" cy="101540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Rectangle 6">
            <a:extLst>
              <a:ext uri="{FF2B5EF4-FFF2-40B4-BE49-F238E27FC236}">
                <a16:creationId xmlns:a16="http://schemas.microsoft.com/office/drawing/2014/main" id="{8D8CFAE5-3F0F-414C-AAF6-609AD588D65A}"/>
              </a:ext>
            </a:extLst>
          </p:cNvPr>
          <p:cNvSpPr/>
          <p:nvPr/>
        </p:nvSpPr>
        <p:spPr>
          <a:xfrm>
            <a:off x="1775030" y="1237003"/>
            <a:ext cx="7619982"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Rectangle 7">
            <a:extLst>
              <a:ext uri="{FF2B5EF4-FFF2-40B4-BE49-F238E27FC236}">
                <a16:creationId xmlns:a16="http://schemas.microsoft.com/office/drawing/2014/main" id="{FE91F862-5F99-4598-91D7-ED1E41358F4E}"/>
              </a:ext>
            </a:extLst>
          </p:cNvPr>
          <p:cNvSpPr/>
          <p:nvPr/>
        </p:nvSpPr>
        <p:spPr>
          <a:xfrm>
            <a:off x="1927430" y="788893"/>
            <a:ext cx="4168570" cy="378909"/>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71977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endParaRPr lang="en-AU" sz="3200" dirty="0">
              <a:solidFill>
                <a:schemeClr val="accent2"/>
              </a:solidFill>
            </a:endParaRPr>
          </a:p>
          <a:p>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framework.php</a:t>
            </a:r>
            <a:r>
              <a:rPr lang="en-AU" sz="3200" dirty="0">
                <a:solidFill>
                  <a:schemeClr val="accent2"/>
                </a:solidFill>
              </a:rPr>
              <a:t>"</a:t>
            </a:r>
            <a:r>
              <a:rPr lang="en-AU" sz="3200" dirty="0">
                <a:solidFill>
                  <a:schemeClr val="bg1"/>
                </a:solidFill>
              </a:rPr>
              <a:t>);</a:t>
            </a:r>
          </a:p>
          <a:p>
            <a:endParaRPr lang="en-AU" sz="3200" dirty="0">
              <a:solidFill>
                <a:schemeClr val="accent2"/>
              </a:solidFill>
            </a:endParaRPr>
          </a:p>
          <a:p>
            <a:r>
              <a:rPr lang="en-AU" sz="3200" dirty="0" err="1">
                <a:solidFill>
                  <a:schemeClr val="accent4"/>
                </a:solidFill>
              </a:rPr>
              <a:t>secret_admin_function</a:t>
            </a:r>
            <a:r>
              <a:rPr lang="en-AU" sz="3200" dirty="0">
                <a:solidFill>
                  <a:schemeClr val="bg1"/>
                </a:solidFill>
              </a:rPr>
              <a:t>();</a:t>
            </a:r>
          </a:p>
          <a:p>
            <a:endParaRPr lang="en-AU" sz="3200" dirty="0">
              <a:solidFill>
                <a:schemeClr val="accent2"/>
              </a:solidFill>
            </a:endParaRPr>
          </a:p>
          <a:p>
            <a:r>
              <a:rPr lang="en-AU" sz="3200" dirty="0">
                <a:solidFill>
                  <a:schemeClr val="accent5"/>
                </a:solidFill>
              </a:rPr>
              <a:t>?&gt;</a:t>
            </a: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9367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3539430"/>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endParaRPr lang="en-AU" sz="3200" dirty="0">
              <a:solidFill>
                <a:schemeClr val="accent2"/>
              </a:solidFill>
            </a:endParaRPr>
          </a:p>
          <a:p>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framework.php</a:t>
            </a:r>
            <a:r>
              <a:rPr lang="en-AU" sz="3200" dirty="0">
                <a:solidFill>
                  <a:schemeClr val="accent2"/>
                </a:solidFill>
              </a:rPr>
              <a:t>"</a:t>
            </a:r>
            <a:r>
              <a:rPr lang="en-AU" sz="3200" dirty="0">
                <a:solidFill>
                  <a:schemeClr val="bg1"/>
                </a:solidFill>
              </a:rPr>
              <a:t>);</a:t>
            </a:r>
          </a:p>
          <a:p>
            <a:r>
              <a:rPr lang="en-AU" sz="3200" dirty="0" err="1">
                <a:solidFill>
                  <a:schemeClr val="accent4"/>
                </a:solidFill>
              </a:rPr>
              <a:t>check_privileges</a:t>
            </a:r>
            <a:r>
              <a:rPr lang="en-AU" sz="3200" dirty="0">
                <a:solidFill>
                  <a:schemeClr val="bg1"/>
                </a:solidFill>
              </a:rPr>
              <a:t>(</a:t>
            </a:r>
            <a:r>
              <a:rPr lang="en-AU" sz="3200" dirty="0">
                <a:solidFill>
                  <a:schemeClr val="accent1"/>
                </a:solidFill>
              </a:rPr>
              <a:t>$_SESSION</a:t>
            </a:r>
            <a:r>
              <a:rPr lang="en-AU" sz="3200" dirty="0">
                <a:solidFill>
                  <a:schemeClr val="bg1"/>
                </a:solidFill>
              </a:rPr>
              <a:t>,</a:t>
            </a:r>
            <a:r>
              <a:rPr lang="en-AU" sz="3200" dirty="0">
                <a:solidFill>
                  <a:schemeClr val="accent6"/>
                </a:solidFill>
              </a:rPr>
              <a:t>99</a:t>
            </a:r>
            <a:r>
              <a:rPr lang="en-AU" sz="3200" dirty="0">
                <a:solidFill>
                  <a:schemeClr val="bg1"/>
                </a:solidFill>
              </a:rPr>
              <a:t>);</a:t>
            </a:r>
          </a:p>
          <a:p>
            <a:r>
              <a:rPr lang="en-AU" sz="3200" dirty="0" err="1">
                <a:solidFill>
                  <a:schemeClr val="accent4"/>
                </a:solidFill>
              </a:rPr>
              <a:t>secret_admin_function</a:t>
            </a:r>
            <a:r>
              <a:rPr lang="en-AU" sz="3200" dirty="0">
                <a:solidFill>
                  <a:schemeClr val="bg1"/>
                </a:solidFill>
              </a:rPr>
              <a:t>();</a:t>
            </a:r>
          </a:p>
          <a:p>
            <a:endParaRPr lang="en-AU" sz="3200" dirty="0">
              <a:solidFill>
                <a:schemeClr val="accent2"/>
              </a:solidFill>
            </a:endParaRPr>
          </a:p>
          <a:p>
            <a:r>
              <a:rPr lang="en-AU" sz="3200" dirty="0">
                <a:solidFill>
                  <a:schemeClr val="accent5"/>
                </a:solidFill>
              </a:rPr>
              <a:t>?&gt;</a:t>
            </a: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Lack of authentication</a:t>
            </a:r>
          </a:p>
        </p:txBody>
      </p:sp>
      <p:sp>
        <p:nvSpPr>
          <p:cNvPr id="7" name="Rectangle 6">
            <a:extLst>
              <a:ext uri="{FF2B5EF4-FFF2-40B4-BE49-F238E27FC236}">
                <a16:creationId xmlns:a16="http://schemas.microsoft.com/office/drawing/2014/main" id="{6C5138DB-A3C9-4379-A722-2ABA940FA81F}"/>
              </a:ext>
            </a:extLst>
          </p:cNvPr>
          <p:cNvSpPr/>
          <p:nvPr/>
        </p:nvSpPr>
        <p:spPr>
          <a:xfrm>
            <a:off x="197242" y="1631444"/>
            <a:ext cx="7619982"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8" name="TextBox 7">
            <a:extLst>
              <a:ext uri="{FF2B5EF4-FFF2-40B4-BE49-F238E27FC236}">
                <a16:creationId xmlns:a16="http://schemas.microsoft.com/office/drawing/2014/main" id="{A6960478-01E0-4761-986B-3009C90A01EE}"/>
              </a:ext>
            </a:extLst>
          </p:cNvPr>
          <p:cNvSpPr txBox="1"/>
          <p:nvPr/>
        </p:nvSpPr>
        <p:spPr>
          <a:xfrm>
            <a:off x="4615037" y="3176056"/>
            <a:ext cx="4180765" cy="830997"/>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Validate that only admins can use the secret admin function</a:t>
            </a:r>
          </a:p>
        </p:txBody>
      </p:sp>
      <p:cxnSp>
        <p:nvCxnSpPr>
          <p:cNvPr id="9" name="Straight Arrow Connector 8">
            <a:extLst>
              <a:ext uri="{FF2B5EF4-FFF2-40B4-BE49-F238E27FC236}">
                <a16:creationId xmlns:a16="http://schemas.microsoft.com/office/drawing/2014/main" id="{E97CDED1-29DC-4BF1-8BC4-02D1A45EACF9}"/>
              </a:ext>
            </a:extLst>
          </p:cNvPr>
          <p:cNvCxnSpPr>
            <a:cxnSpLocks/>
          </p:cNvCxnSpPr>
          <p:nvPr/>
        </p:nvCxnSpPr>
        <p:spPr>
          <a:xfrm flipV="1">
            <a:off x="6526693" y="2160652"/>
            <a:ext cx="0" cy="101540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343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Thank you</a:t>
            </a:r>
          </a:p>
        </p:txBody>
      </p:sp>
    </p:spTree>
    <p:extLst>
      <p:ext uri="{BB962C8B-B14F-4D97-AF65-F5344CB8AC3E}">
        <p14:creationId xmlns:p14="http://schemas.microsoft.com/office/powerpoint/2010/main" val="389617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5509200"/>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endParaRPr lang="en-AU" sz="3200" dirty="0">
              <a:solidFill>
                <a:schemeClr val="accent2"/>
              </a:solidFill>
            </a:endParaRPr>
          </a:p>
          <a:p>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framework.php</a:t>
            </a:r>
            <a:r>
              <a:rPr lang="en-AU" sz="3200" dirty="0">
                <a:solidFill>
                  <a:schemeClr val="accent2"/>
                </a:solidFill>
              </a:rPr>
              <a:t>"</a:t>
            </a:r>
            <a:r>
              <a:rPr lang="en-AU" sz="3200" dirty="0">
                <a:solidFill>
                  <a:schemeClr val="bg1"/>
                </a:solidFill>
              </a:rPr>
              <a:t>);</a:t>
            </a:r>
          </a:p>
          <a:p>
            <a:endParaRPr lang="en-AU" sz="3200" dirty="0">
              <a:solidFill>
                <a:schemeClr val="accent2"/>
              </a:solidFill>
            </a:endParaRPr>
          </a:p>
          <a:p>
            <a:r>
              <a:rPr lang="en-AU" sz="3200" dirty="0">
                <a:solidFill>
                  <a:srgbClr val="7030A0"/>
                </a:solidFill>
              </a:rPr>
              <a:t>if</a:t>
            </a:r>
            <a:r>
              <a:rPr lang="en-AU" sz="3200" dirty="0">
                <a:solidFill>
                  <a:schemeClr val="accent2"/>
                </a:solidFill>
              </a:rPr>
              <a:t> </a:t>
            </a:r>
            <a:r>
              <a:rPr lang="en-AU" sz="3200" dirty="0">
                <a:solidFill>
                  <a:schemeClr val="bg1"/>
                </a:solidFill>
              </a:rPr>
              <a:t>(</a:t>
            </a:r>
            <a:r>
              <a:rPr lang="en-AU" sz="3200" dirty="0">
                <a:solidFill>
                  <a:schemeClr val="accent1"/>
                </a:solidFill>
              </a:rPr>
              <a:t>$_SESSION</a:t>
            </a:r>
            <a:r>
              <a:rPr lang="en-AU" sz="3200" dirty="0">
                <a:solidFill>
                  <a:schemeClr val="bg1"/>
                </a:solidFill>
              </a:rPr>
              <a:t>[</a:t>
            </a:r>
            <a:r>
              <a:rPr lang="en-AU" sz="3200" dirty="0">
                <a:solidFill>
                  <a:schemeClr val="accent2"/>
                </a:solidFill>
              </a:rPr>
              <a:t>'admin'</a:t>
            </a:r>
            <a:r>
              <a:rPr lang="en-AU" sz="3200" dirty="0">
                <a:solidFill>
                  <a:schemeClr val="bg1"/>
                </a:solidFill>
              </a:rPr>
              <a:t>]</a:t>
            </a:r>
            <a:r>
              <a:rPr lang="en-AU" sz="3200" dirty="0">
                <a:solidFill>
                  <a:schemeClr val="accent2"/>
                </a:solidFill>
              </a:rPr>
              <a:t> </a:t>
            </a:r>
            <a:r>
              <a:rPr lang="en-AU" sz="3200" dirty="0">
                <a:solidFill>
                  <a:schemeClr val="bg1"/>
                </a:solidFill>
              </a:rPr>
              <a:t>!== 1)  {</a:t>
            </a:r>
          </a:p>
          <a:p>
            <a:r>
              <a:rPr lang="en-AU" sz="3200" dirty="0">
                <a:solidFill>
                  <a:schemeClr val="accent2"/>
                </a:solidFill>
              </a:rPr>
              <a:t>    </a:t>
            </a:r>
            <a:r>
              <a:rPr lang="en-AU" sz="3200" dirty="0">
                <a:solidFill>
                  <a:schemeClr val="accent4"/>
                </a:solidFill>
              </a:rPr>
              <a:t>header</a:t>
            </a:r>
            <a:r>
              <a:rPr lang="en-AU" sz="3200" dirty="0">
                <a:solidFill>
                  <a:schemeClr val="bg1"/>
                </a:solidFill>
              </a:rPr>
              <a:t>(</a:t>
            </a:r>
            <a:r>
              <a:rPr lang="en-AU" sz="3200" dirty="0">
                <a:solidFill>
                  <a:schemeClr val="accent2"/>
                </a:solidFill>
              </a:rPr>
              <a:t>"Location: /</a:t>
            </a:r>
            <a:r>
              <a:rPr lang="en-AU" sz="3200" dirty="0" err="1">
                <a:solidFill>
                  <a:schemeClr val="accent2"/>
                </a:solidFill>
              </a:rPr>
              <a:t>login.php</a:t>
            </a:r>
            <a:r>
              <a:rPr lang="en-AU" sz="3200" dirty="0">
                <a:solidFill>
                  <a:schemeClr val="accent2"/>
                </a:solidFill>
              </a:rPr>
              <a:t>"</a:t>
            </a:r>
            <a:r>
              <a:rPr lang="en-AU" sz="3200" dirty="0">
                <a:solidFill>
                  <a:schemeClr val="bg1"/>
                </a:solidFill>
              </a:rPr>
              <a:t>);</a:t>
            </a:r>
          </a:p>
          <a:p>
            <a:r>
              <a:rPr lang="en-AU" sz="3200" dirty="0">
                <a:solidFill>
                  <a:schemeClr val="bg1"/>
                </a:solidFill>
              </a:rPr>
              <a:t>}</a:t>
            </a:r>
          </a:p>
          <a:p>
            <a:endParaRPr lang="en-AU" sz="3200" dirty="0">
              <a:solidFill>
                <a:schemeClr val="accent2"/>
              </a:solidFill>
            </a:endParaRPr>
          </a:p>
          <a:p>
            <a:r>
              <a:rPr lang="en-AU" sz="3200" dirty="0" err="1">
                <a:solidFill>
                  <a:schemeClr val="accent4"/>
                </a:solidFill>
              </a:rPr>
              <a:t>load_page</a:t>
            </a:r>
            <a:r>
              <a:rPr lang="en-AU" sz="3200" dirty="0">
                <a:solidFill>
                  <a:schemeClr val="bg1"/>
                </a:solidFill>
              </a:rPr>
              <a:t>(</a:t>
            </a:r>
            <a:r>
              <a:rPr lang="en-AU" sz="3200" dirty="0">
                <a:solidFill>
                  <a:schemeClr val="accent2"/>
                </a:solidFill>
              </a:rPr>
              <a:t>'</a:t>
            </a:r>
            <a:r>
              <a:rPr lang="en-AU" sz="3200" dirty="0" err="1">
                <a:solidFill>
                  <a:schemeClr val="accent2"/>
                </a:solidFill>
              </a:rPr>
              <a:t>factory_reset</a:t>
            </a:r>
            <a:r>
              <a:rPr lang="en-AU" sz="3200" dirty="0">
                <a:solidFill>
                  <a:schemeClr val="accent2"/>
                </a:solidFill>
              </a:rPr>
              <a:t>'</a:t>
            </a:r>
            <a:r>
              <a:rPr lang="en-AU" sz="3200" dirty="0">
                <a:solidFill>
                  <a:schemeClr val="bg1"/>
                </a:solidFill>
              </a:rPr>
              <a:t>);</a:t>
            </a:r>
          </a:p>
          <a:p>
            <a:endParaRPr lang="en-AU" sz="3200" dirty="0">
              <a:solidFill>
                <a:schemeClr val="accent2"/>
              </a:solidFill>
            </a:endParaRPr>
          </a:p>
          <a:p>
            <a:r>
              <a:rPr lang="en-AU" sz="3200" dirty="0">
                <a:solidFill>
                  <a:schemeClr val="accent5"/>
                </a:solidFill>
              </a:rPr>
              <a:t>?&gt;</a:t>
            </a: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PHP</a:t>
            </a:r>
          </a:p>
        </p:txBody>
      </p:sp>
    </p:spTree>
    <p:extLst>
      <p:ext uri="{BB962C8B-B14F-4D97-AF65-F5344CB8AC3E}">
        <p14:creationId xmlns:p14="http://schemas.microsoft.com/office/powerpoint/2010/main" val="241929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5509200"/>
          </a:xfrm>
          <a:prstGeom prst="rect">
            <a:avLst/>
          </a:prstGeom>
          <a:noFill/>
        </p:spPr>
        <p:txBody>
          <a:bodyPr wrap="square" rtlCol="0">
            <a:spAutoFit/>
          </a:bodyPr>
          <a:lstStyle/>
          <a:p>
            <a:r>
              <a:rPr lang="en-AU" sz="3200" dirty="0">
                <a:solidFill>
                  <a:schemeClr val="accent5"/>
                </a:solidFill>
              </a:rPr>
              <a:t>&lt;?</a:t>
            </a:r>
            <a:r>
              <a:rPr lang="en-AU" sz="3200" dirty="0" err="1">
                <a:solidFill>
                  <a:schemeClr val="accent5"/>
                </a:solidFill>
              </a:rPr>
              <a:t>php</a:t>
            </a:r>
            <a:endParaRPr lang="en-AU" sz="3200" dirty="0">
              <a:solidFill>
                <a:schemeClr val="accent5"/>
              </a:solidFill>
            </a:endParaRPr>
          </a:p>
          <a:p>
            <a:endParaRPr lang="en-AU" sz="3200" dirty="0">
              <a:solidFill>
                <a:schemeClr val="accent2"/>
              </a:solidFill>
            </a:endParaRPr>
          </a:p>
          <a:p>
            <a:r>
              <a:rPr lang="en-AU" sz="3200" dirty="0">
                <a:solidFill>
                  <a:schemeClr val="accent4"/>
                </a:solidFill>
              </a:rPr>
              <a:t>include</a:t>
            </a:r>
            <a:r>
              <a:rPr lang="en-AU" sz="3200" dirty="0">
                <a:solidFill>
                  <a:schemeClr val="bg1"/>
                </a:solidFill>
              </a:rPr>
              <a:t>(</a:t>
            </a:r>
            <a:r>
              <a:rPr lang="en-AU" sz="3200" dirty="0">
                <a:solidFill>
                  <a:schemeClr val="accent2"/>
                </a:solidFill>
              </a:rPr>
              <a:t>"</a:t>
            </a:r>
            <a:r>
              <a:rPr lang="en-AU" sz="3200" dirty="0" err="1">
                <a:solidFill>
                  <a:schemeClr val="accent2"/>
                </a:solidFill>
              </a:rPr>
              <a:t>framework.php</a:t>
            </a:r>
            <a:r>
              <a:rPr lang="en-AU" sz="3200" dirty="0">
                <a:solidFill>
                  <a:schemeClr val="accent2"/>
                </a:solidFill>
              </a:rPr>
              <a:t>"</a:t>
            </a:r>
            <a:r>
              <a:rPr lang="en-AU" sz="3200" dirty="0">
                <a:solidFill>
                  <a:schemeClr val="bg1"/>
                </a:solidFill>
              </a:rPr>
              <a:t>);</a:t>
            </a:r>
          </a:p>
          <a:p>
            <a:endParaRPr lang="en-AU" sz="3200" dirty="0">
              <a:solidFill>
                <a:schemeClr val="accent2"/>
              </a:solidFill>
            </a:endParaRPr>
          </a:p>
          <a:p>
            <a:r>
              <a:rPr lang="en-AU" sz="3200" dirty="0">
                <a:solidFill>
                  <a:srgbClr val="7030A0"/>
                </a:solidFill>
              </a:rPr>
              <a:t>if</a:t>
            </a:r>
            <a:r>
              <a:rPr lang="en-AU" sz="3200" dirty="0">
                <a:solidFill>
                  <a:schemeClr val="accent2"/>
                </a:solidFill>
              </a:rPr>
              <a:t> </a:t>
            </a:r>
            <a:r>
              <a:rPr lang="en-AU" sz="3200" dirty="0">
                <a:solidFill>
                  <a:schemeClr val="bg1"/>
                </a:solidFill>
              </a:rPr>
              <a:t>(</a:t>
            </a:r>
            <a:r>
              <a:rPr lang="en-AU" sz="3200" dirty="0">
                <a:solidFill>
                  <a:schemeClr val="accent1"/>
                </a:solidFill>
              </a:rPr>
              <a:t>$_SESSION</a:t>
            </a:r>
            <a:r>
              <a:rPr lang="en-AU" sz="3200" dirty="0">
                <a:solidFill>
                  <a:schemeClr val="bg1"/>
                </a:solidFill>
              </a:rPr>
              <a:t>[</a:t>
            </a:r>
            <a:r>
              <a:rPr lang="en-AU" sz="3200" dirty="0">
                <a:solidFill>
                  <a:schemeClr val="accent2"/>
                </a:solidFill>
              </a:rPr>
              <a:t>'admin'</a:t>
            </a:r>
            <a:r>
              <a:rPr lang="en-AU" sz="3200" dirty="0">
                <a:solidFill>
                  <a:schemeClr val="bg1"/>
                </a:solidFill>
              </a:rPr>
              <a:t>]</a:t>
            </a:r>
            <a:r>
              <a:rPr lang="en-AU" sz="3200" dirty="0">
                <a:solidFill>
                  <a:schemeClr val="accent2"/>
                </a:solidFill>
              </a:rPr>
              <a:t> </a:t>
            </a:r>
            <a:r>
              <a:rPr lang="en-AU" sz="3200" dirty="0">
                <a:solidFill>
                  <a:schemeClr val="bg1"/>
                </a:solidFill>
              </a:rPr>
              <a:t>!== 1)  {</a:t>
            </a:r>
          </a:p>
          <a:p>
            <a:r>
              <a:rPr lang="en-AU" sz="3200" dirty="0">
                <a:solidFill>
                  <a:schemeClr val="accent2"/>
                </a:solidFill>
              </a:rPr>
              <a:t>   </a:t>
            </a:r>
            <a:r>
              <a:rPr lang="en-AU" sz="3200" dirty="0">
                <a:solidFill>
                  <a:schemeClr val="accent4"/>
                </a:solidFill>
              </a:rPr>
              <a:t>header</a:t>
            </a:r>
            <a:r>
              <a:rPr lang="en-AU" sz="3200" dirty="0">
                <a:solidFill>
                  <a:schemeClr val="bg1"/>
                </a:solidFill>
              </a:rPr>
              <a:t>(</a:t>
            </a:r>
            <a:r>
              <a:rPr lang="en-AU" sz="3200" dirty="0">
                <a:solidFill>
                  <a:schemeClr val="accent2"/>
                </a:solidFill>
              </a:rPr>
              <a:t>"Location: /</a:t>
            </a:r>
            <a:r>
              <a:rPr lang="en-AU" sz="3200" dirty="0" err="1">
                <a:solidFill>
                  <a:schemeClr val="accent2"/>
                </a:solidFill>
              </a:rPr>
              <a:t>login.php</a:t>
            </a:r>
            <a:r>
              <a:rPr lang="en-AU" sz="3200" dirty="0">
                <a:solidFill>
                  <a:schemeClr val="accent2"/>
                </a:solidFill>
              </a:rPr>
              <a:t>"</a:t>
            </a:r>
            <a:r>
              <a:rPr lang="en-AU" sz="3200" dirty="0">
                <a:solidFill>
                  <a:schemeClr val="bg1"/>
                </a:solidFill>
              </a:rPr>
              <a:t>);</a:t>
            </a:r>
          </a:p>
          <a:p>
            <a:r>
              <a:rPr lang="en-AU" sz="3200" dirty="0">
                <a:solidFill>
                  <a:schemeClr val="bg1"/>
                </a:solidFill>
              </a:rPr>
              <a:t>}</a:t>
            </a:r>
          </a:p>
          <a:p>
            <a:endParaRPr lang="en-AU" sz="3200" dirty="0">
              <a:solidFill>
                <a:schemeClr val="accent2"/>
              </a:solidFill>
            </a:endParaRPr>
          </a:p>
          <a:p>
            <a:r>
              <a:rPr lang="en-AU" sz="3200" dirty="0" err="1">
                <a:solidFill>
                  <a:schemeClr val="accent4"/>
                </a:solidFill>
              </a:rPr>
              <a:t>load_page</a:t>
            </a:r>
            <a:r>
              <a:rPr lang="en-AU" sz="3200" dirty="0">
                <a:solidFill>
                  <a:schemeClr val="bg1"/>
                </a:solidFill>
              </a:rPr>
              <a:t>(</a:t>
            </a:r>
            <a:r>
              <a:rPr lang="en-AU" sz="3200" dirty="0">
                <a:solidFill>
                  <a:schemeClr val="accent2"/>
                </a:solidFill>
              </a:rPr>
              <a:t>'</a:t>
            </a:r>
            <a:r>
              <a:rPr lang="en-AU" sz="3200" dirty="0" err="1">
                <a:solidFill>
                  <a:schemeClr val="accent2"/>
                </a:solidFill>
              </a:rPr>
              <a:t>factory_reset</a:t>
            </a:r>
            <a:r>
              <a:rPr lang="en-AU" sz="3200" dirty="0">
                <a:solidFill>
                  <a:schemeClr val="accent2"/>
                </a:solidFill>
              </a:rPr>
              <a:t>'</a:t>
            </a:r>
            <a:r>
              <a:rPr lang="en-AU" sz="3200" dirty="0">
                <a:solidFill>
                  <a:schemeClr val="bg1"/>
                </a:solidFill>
              </a:rPr>
              <a:t>);</a:t>
            </a:r>
          </a:p>
          <a:p>
            <a:endParaRPr lang="en-AU" sz="3200" dirty="0">
              <a:solidFill>
                <a:schemeClr val="accent2"/>
              </a:solidFill>
            </a:endParaRPr>
          </a:p>
          <a:p>
            <a:r>
              <a:rPr lang="en-AU" sz="3200" dirty="0">
                <a:solidFill>
                  <a:schemeClr val="accent5"/>
                </a:solidFill>
              </a:rPr>
              <a:t>?&gt;</a:t>
            </a: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Authentication bypass</a:t>
            </a:r>
          </a:p>
        </p:txBody>
      </p:sp>
      <p:sp>
        <p:nvSpPr>
          <p:cNvPr id="5" name="Rectangle 4">
            <a:extLst>
              <a:ext uri="{FF2B5EF4-FFF2-40B4-BE49-F238E27FC236}">
                <a16:creationId xmlns:a16="http://schemas.microsoft.com/office/drawing/2014/main" id="{BDE527A6-944C-4893-A8DC-80433A00A712}"/>
              </a:ext>
            </a:extLst>
          </p:cNvPr>
          <p:cNvSpPr/>
          <p:nvPr/>
        </p:nvSpPr>
        <p:spPr>
          <a:xfrm>
            <a:off x="537882" y="2645366"/>
            <a:ext cx="5372264"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F4188F8C-0F45-4E9F-915D-8C99D94DDE14}"/>
              </a:ext>
            </a:extLst>
          </p:cNvPr>
          <p:cNvSpPr txBox="1"/>
          <p:nvPr/>
        </p:nvSpPr>
        <p:spPr>
          <a:xfrm>
            <a:off x="7136780" y="1389584"/>
            <a:ext cx="4933302" cy="304698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400" dirty="0"/>
              <a:t>Redirect does not halt execution resulting in </a:t>
            </a:r>
            <a:r>
              <a:rPr lang="en-AU" sz="2400" dirty="0" err="1"/>
              <a:t>load_page</a:t>
            </a:r>
            <a:r>
              <a:rPr lang="en-AU" sz="2400" dirty="0"/>
              <a:t>() still executing, even if it may not show in a browser.</a:t>
            </a:r>
          </a:p>
          <a:p>
            <a:endParaRPr lang="en-AU" sz="2400" dirty="0"/>
          </a:p>
          <a:p>
            <a:r>
              <a:rPr lang="en-AU" sz="2400" dirty="0"/>
              <a:t>Solution:</a:t>
            </a:r>
          </a:p>
          <a:p>
            <a:r>
              <a:rPr lang="en-AU" sz="2400" dirty="0"/>
              <a:t>Call exit(); after sending the redirect header OR place </a:t>
            </a:r>
            <a:r>
              <a:rPr lang="en-AU" sz="2400" dirty="0" err="1"/>
              <a:t>load_page</a:t>
            </a:r>
            <a:r>
              <a:rPr lang="en-AU" sz="2400" dirty="0"/>
              <a:t> inside an else statement.</a:t>
            </a:r>
          </a:p>
        </p:txBody>
      </p:sp>
      <p:cxnSp>
        <p:nvCxnSpPr>
          <p:cNvPr id="7" name="Straight Arrow Connector 6">
            <a:extLst>
              <a:ext uri="{FF2B5EF4-FFF2-40B4-BE49-F238E27FC236}">
                <a16:creationId xmlns:a16="http://schemas.microsoft.com/office/drawing/2014/main" id="{6B87E827-0C8B-4AD8-9C82-6AE79EAFBCD3}"/>
              </a:ext>
            </a:extLst>
          </p:cNvPr>
          <p:cNvCxnSpPr>
            <a:cxnSpLocks/>
          </p:cNvCxnSpPr>
          <p:nvPr/>
        </p:nvCxnSpPr>
        <p:spPr>
          <a:xfrm flipH="1">
            <a:off x="5910146" y="2933089"/>
            <a:ext cx="1226634"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12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1569660"/>
          </a:xfrm>
          <a:prstGeom prst="rect">
            <a:avLst/>
          </a:prstGeom>
          <a:noFill/>
        </p:spPr>
        <p:txBody>
          <a:bodyPr wrap="square" rtlCol="0">
            <a:spAutoFit/>
          </a:bodyPr>
          <a:lstStyle/>
          <a:p>
            <a:r>
              <a:rPr lang="en-US" sz="3200" dirty="0">
                <a:solidFill>
                  <a:schemeClr val="bg1"/>
                </a:solidFill>
              </a:rPr>
              <a:t> </a:t>
            </a:r>
          </a:p>
          <a:p>
            <a:r>
              <a:rPr lang="en-US" sz="3200" dirty="0">
                <a:solidFill>
                  <a:schemeClr val="accent5"/>
                </a:solidFill>
              </a:rPr>
              <a:t>def</a:t>
            </a:r>
            <a:r>
              <a:rPr lang="en-US" sz="3200" dirty="0">
                <a:solidFill>
                  <a:schemeClr val="bg1"/>
                </a:solidFill>
              </a:rPr>
              <a:t> </a:t>
            </a:r>
            <a:r>
              <a:rPr lang="en-US" sz="3200" dirty="0">
                <a:solidFill>
                  <a:schemeClr val="accent4"/>
                </a:solidFill>
              </a:rPr>
              <a:t>_verify</a:t>
            </a:r>
            <a:r>
              <a:rPr lang="en-US" sz="3200" dirty="0">
                <a:solidFill>
                  <a:schemeClr val="bg1"/>
                </a:solidFill>
              </a:rPr>
              <a:t>(</a:t>
            </a:r>
            <a:r>
              <a:rPr lang="en-US" sz="3200" dirty="0">
                <a:solidFill>
                  <a:schemeClr val="accent1"/>
                </a:solidFill>
              </a:rPr>
              <a:t>self</a:t>
            </a:r>
            <a:r>
              <a:rPr lang="en-US" sz="3200" dirty="0">
                <a:solidFill>
                  <a:schemeClr val="bg1"/>
                </a:solidFill>
              </a:rPr>
              <a:t>, </a:t>
            </a:r>
            <a:r>
              <a:rPr lang="en-US" sz="3200" dirty="0" err="1">
                <a:solidFill>
                  <a:schemeClr val="accent1"/>
                </a:solidFill>
              </a:rPr>
              <a:t>pwd</a:t>
            </a:r>
            <a:r>
              <a:rPr lang="en-US" sz="3200" dirty="0">
                <a:solidFill>
                  <a:schemeClr val="bg1"/>
                </a:solidFill>
              </a:rPr>
              <a:t>, </a:t>
            </a:r>
            <a:r>
              <a:rPr lang="en-US" sz="3200" dirty="0">
                <a:solidFill>
                  <a:schemeClr val="accent1"/>
                </a:solidFill>
              </a:rPr>
              <a:t>user</a:t>
            </a:r>
            <a:r>
              <a:rPr lang="en-US" sz="3200" dirty="0">
                <a:solidFill>
                  <a:schemeClr val="bg1"/>
                </a:solidFill>
              </a:rPr>
              <a:t>):</a:t>
            </a:r>
          </a:p>
          <a:p>
            <a:r>
              <a:rPr lang="en-US" sz="3200" dirty="0">
                <a:solidFill>
                  <a:schemeClr val="bg1"/>
                </a:solidFill>
              </a:rPr>
              <a:t>        </a:t>
            </a:r>
            <a:r>
              <a:rPr lang="en-US" sz="3200" dirty="0">
                <a:solidFill>
                  <a:srgbClr val="7030A0"/>
                </a:solidFill>
              </a:rPr>
              <a:t>assert</a:t>
            </a:r>
            <a:r>
              <a:rPr lang="en-US" sz="3200" dirty="0">
                <a:solidFill>
                  <a:schemeClr val="bg1"/>
                </a:solidFill>
              </a:rPr>
              <a:t> </a:t>
            </a:r>
            <a:r>
              <a:rPr lang="en-US" sz="3200" dirty="0" err="1">
                <a:solidFill>
                  <a:schemeClr val="bg1"/>
                </a:solidFill>
              </a:rPr>
              <a:t>is_equal</a:t>
            </a:r>
            <a:r>
              <a:rPr lang="en-US" sz="3200" dirty="0">
                <a:solidFill>
                  <a:schemeClr val="bg1"/>
                </a:solidFill>
              </a:rPr>
              <a:t>(</a:t>
            </a:r>
            <a:r>
              <a:rPr lang="en-US" sz="3200" dirty="0" err="1">
                <a:solidFill>
                  <a:schemeClr val="bg1"/>
                </a:solidFill>
              </a:rPr>
              <a:t>pwd</a:t>
            </a:r>
            <a:r>
              <a:rPr lang="en-US" sz="3200" dirty="0">
                <a:solidFill>
                  <a:schemeClr val="bg1"/>
                </a:solidFill>
              </a:rPr>
              <a:t>, </a:t>
            </a:r>
            <a:r>
              <a:rPr lang="en-US" sz="3200" dirty="0" err="1">
                <a:solidFill>
                  <a:schemeClr val="accent5"/>
                </a:solidFill>
              </a:rPr>
              <a:t>self</a:t>
            </a:r>
            <a:r>
              <a:rPr lang="en-US" sz="3200" dirty="0" err="1">
                <a:solidFill>
                  <a:schemeClr val="bg1"/>
                </a:solidFill>
              </a:rPr>
              <a:t>.passwd</a:t>
            </a:r>
            <a:r>
              <a:rPr lang="en-US" sz="3200" dirty="0">
                <a:solidFill>
                  <a:schemeClr val="bg1"/>
                </a:solidFill>
              </a:rPr>
              <a:t>[user])</a:t>
            </a:r>
            <a:endParaRPr lang="en-AU" sz="3200" dirty="0">
              <a:solidFill>
                <a:schemeClr val="bg1"/>
              </a:solidFill>
            </a:endParaRP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Python</a:t>
            </a:r>
          </a:p>
        </p:txBody>
      </p:sp>
    </p:spTree>
    <p:extLst>
      <p:ext uri="{BB962C8B-B14F-4D97-AF65-F5344CB8AC3E}">
        <p14:creationId xmlns:p14="http://schemas.microsoft.com/office/powerpoint/2010/main" val="38608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867" y="184666"/>
            <a:ext cx="11849829" cy="1569660"/>
          </a:xfrm>
          <a:prstGeom prst="rect">
            <a:avLst/>
          </a:prstGeom>
          <a:noFill/>
        </p:spPr>
        <p:txBody>
          <a:bodyPr wrap="square" rtlCol="0">
            <a:spAutoFit/>
          </a:bodyPr>
          <a:lstStyle/>
          <a:p>
            <a:r>
              <a:rPr lang="en-US" sz="3200" dirty="0">
                <a:solidFill>
                  <a:schemeClr val="bg1"/>
                </a:solidFill>
              </a:rPr>
              <a:t> </a:t>
            </a:r>
          </a:p>
          <a:p>
            <a:r>
              <a:rPr lang="en-US" sz="3200" dirty="0">
                <a:solidFill>
                  <a:schemeClr val="accent5"/>
                </a:solidFill>
              </a:rPr>
              <a:t>def</a:t>
            </a:r>
            <a:r>
              <a:rPr lang="en-US" sz="3200" dirty="0">
                <a:solidFill>
                  <a:schemeClr val="bg1"/>
                </a:solidFill>
              </a:rPr>
              <a:t> </a:t>
            </a:r>
            <a:r>
              <a:rPr lang="en-US" sz="3200" dirty="0">
                <a:solidFill>
                  <a:schemeClr val="accent4"/>
                </a:solidFill>
              </a:rPr>
              <a:t>_verify</a:t>
            </a:r>
            <a:r>
              <a:rPr lang="en-US" sz="3200" dirty="0">
                <a:solidFill>
                  <a:schemeClr val="bg1"/>
                </a:solidFill>
              </a:rPr>
              <a:t>(</a:t>
            </a:r>
            <a:r>
              <a:rPr lang="en-US" sz="3200" dirty="0">
                <a:solidFill>
                  <a:schemeClr val="accent1"/>
                </a:solidFill>
              </a:rPr>
              <a:t>self</a:t>
            </a:r>
            <a:r>
              <a:rPr lang="en-US" sz="3200" dirty="0">
                <a:solidFill>
                  <a:schemeClr val="bg1"/>
                </a:solidFill>
              </a:rPr>
              <a:t>, </a:t>
            </a:r>
            <a:r>
              <a:rPr lang="en-US" sz="3200" dirty="0" err="1">
                <a:solidFill>
                  <a:schemeClr val="accent1"/>
                </a:solidFill>
              </a:rPr>
              <a:t>pwd</a:t>
            </a:r>
            <a:r>
              <a:rPr lang="en-US" sz="3200" dirty="0">
                <a:solidFill>
                  <a:schemeClr val="bg1"/>
                </a:solidFill>
              </a:rPr>
              <a:t>, </a:t>
            </a:r>
            <a:r>
              <a:rPr lang="en-US" sz="3200" dirty="0">
                <a:solidFill>
                  <a:schemeClr val="accent1"/>
                </a:solidFill>
              </a:rPr>
              <a:t>user</a:t>
            </a:r>
            <a:r>
              <a:rPr lang="en-US" sz="3200" dirty="0">
                <a:solidFill>
                  <a:schemeClr val="bg1"/>
                </a:solidFill>
              </a:rPr>
              <a:t>):</a:t>
            </a:r>
          </a:p>
          <a:p>
            <a:r>
              <a:rPr lang="en-US" sz="3200" dirty="0">
                <a:solidFill>
                  <a:schemeClr val="bg1"/>
                </a:solidFill>
              </a:rPr>
              <a:t>        </a:t>
            </a:r>
            <a:r>
              <a:rPr lang="en-US" sz="3200" dirty="0">
                <a:solidFill>
                  <a:srgbClr val="7030A0"/>
                </a:solidFill>
              </a:rPr>
              <a:t>assert</a:t>
            </a:r>
            <a:r>
              <a:rPr lang="en-US" sz="3200" dirty="0">
                <a:solidFill>
                  <a:schemeClr val="bg1"/>
                </a:solidFill>
              </a:rPr>
              <a:t> </a:t>
            </a:r>
            <a:r>
              <a:rPr lang="en-US" sz="3200" dirty="0" err="1">
                <a:solidFill>
                  <a:schemeClr val="bg1"/>
                </a:solidFill>
              </a:rPr>
              <a:t>is_equal</a:t>
            </a:r>
            <a:r>
              <a:rPr lang="en-US" sz="3200" dirty="0">
                <a:solidFill>
                  <a:schemeClr val="bg1"/>
                </a:solidFill>
              </a:rPr>
              <a:t>(</a:t>
            </a:r>
            <a:r>
              <a:rPr lang="en-US" sz="3200" dirty="0" err="1">
                <a:solidFill>
                  <a:schemeClr val="bg1"/>
                </a:solidFill>
              </a:rPr>
              <a:t>pwd</a:t>
            </a:r>
            <a:r>
              <a:rPr lang="en-US" sz="3200" dirty="0">
                <a:solidFill>
                  <a:schemeClr val="bg1"/>
                </a:solidFill>
              </a:rPr>
              <a:t>, </a:t>
            </a:r>
            <a:r>
              <a:rPr lang="en-US" sz="3200" dirty="0" err="1">
                <a:solidFill>
                  <a:schemeClr val="accent5"/>
                </a:solidFill>
              </a:rPr>
              <a:t>self</a:t>
            </a:r>
            <a:r>
              <a:rPr lang="en-US" sz="3200" dirty="0" err="1">
                <a:solidFill>
                  <a:schemeClr val="bg1"/>
                </a:solidFill>
              </a:rPr>
              <a:t>.passwd</a:t>
            </a:r>
            <a:r>
              <a:rPr lang="en-US" sz="3200" dirty="0">
                <a:solidFill>
                  <a:schemeClr val="bg1"/>
                </a:solidFill>
              </a:rPr>
              <a:t>[user])</a:t>
            </a:r>
            <a:endParaRPr lang="en-AU" sz="3200" dirty="0">
              <a:solidFill>
                <a:schemeClr val="bg1"/>
              </a:solidFill>
            </a:endParaRPr>
          </a:p>
        </p:txBody>
      </p:sp>
      <p:sp>
        <p:nvSpPr>
          <p:cNvPr id="3"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a:solidFill>
                  <a:schemeClr val="bg1"/>
                </a:solidFill>
              </a:rPr>
              <a:t>Compiler </a:t>
            </a:r>
            <a:r>
              <a:rPr lang="en-AU" dirty="0" err="1">
                <a:solidFill>
                  <a:schemeClr val="bg1"/>
                </a:solidFill>
              </a:rPr>
              <a:t>optmization</a:t>
            </a:r>
            <a:endParaRPr lang="en-AU" dirty="0">
              <a:solidFill>
                <a:schemeClr val="bg1"/>
              </a:solidFill>
            </a:endParaRPr>
          </a:p>
        </p:txBody>
      </p:sp>
      <p:sp>
        <p:nvSpPr>
          <p:cNvPr id="5" name="Rectangle 4">
            <a:extLst>
              <a:ext uri="{FF2B5EF4-FFF2-40B4-BE49-F238E27FC236}">
                <a16:creationId xmlns:a16="http://schemas.microsoft.com/office/drawing/2014/main" id="{279FF733-8F7C-4B19-846E-BA336FF868B7}"/>
              </a:ext>
            </a:extLst>
          </p:cNvPr>
          <p:cNvSpPr/>
          <p:nvPr/>
        </p:nvSpPr>
        <p:spPr>
          <a:xfrm>
            <a:off x="877824" y="1192617"/>
            <a:ext cx="674961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B2CE1FB0-98C4-4036-AFD3-14A4E26244BE}"/>
              </a:ext>
            </a:extLst>
          </p:cNvPr>
          <p:cNvSpPr txBox="1"/>
          <p:nvPr/>
        </p:nvSpPr>
        <p:spPr>
          <a:xfrm>
            <a:off x="877823" y="3945965"/>
            <a:ext cx="5389161" cy="138499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800" dirty="0"/>
              <a:t>Assert statements are removed if python is run with optimization enabled</a:t>
            </a:r>
          </a:p>
        </p:txBody>
      </p:sp>
      <p:cxnSp>
        <p:nvCxnSpPr>
          <p:cNvPr id="7" name="Straight Arrow Connector 6">
            <a:extLst>
              <a:ext uri="{FF2B5EF4-FFF2-40B4-BE49-F238E27FC236}">
                <a16:creationId xmlns:a16="http://schemas.microsoft.com/office/drawing/2014/main" id="{9A7C3C61-C5F2-4093-9BD7-81BD717FE150}"/>
              </a:ext>
            </a:extLst>
          </p:cNvPr>
          <p:cNvCxnSpPr/>
          <p:nvPr/>
        </p:nvCxnSpPr>
        <p:spPr>
          <a:xfrm flipV="1">
            <a:off x="3256156" y="1728041"/>
            <a:ext cx="0" cy="216711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F026D1D1-60EB-42D1-873A-C9472407B81E}"/>
              </a:ext>
            </a:extLst>
          </p:cNvPr>
          <p:cNvSpPr/>
          <p:nvPr/>
        </p:nvSpPr>
        <p:spPr>
          <a:xfrm>
            <a:off x="877823" y="1141809"/>
            <a:ext cx="6749610" cy="535424"/>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36954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718048" y="417893"/>
            <a:ext cx="5596128" cy="10085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AU" dirty="0" err="1">
                <a:solidFill>
                  <a:schemeClr val="bg1"/>
                </a:solidFill>
              </a:rPr>
              <a:t>DotNet</a:t>
            </a:r>
            <a:endParaRPr lang="en-AU" dirty="0">
              <a:solidFill>
                <a:schemeClr val="bg1"/>
              </a:solidFill>
            </a:endParaRPr>
          </a:p>
        </p:txBody>
      </p:sp>
      <p:sp>
        <p:nvSpPr>
          <p:cNvPr id="4" name="TextBox 3"/>
          <p:cNvSpPr txBox="1"/>
          <p:nvPr/>
        </p:nvSpPr>
        <p:spPr>
          <a:xfrm>
            <a:off x="195867" y="184666"/>
            <a:ext cx="11849829" cy="5509200"/>
          </a:xfrm>
          <a:prstGeom prst="rect">
            <a:avLst/>
          </a:prstGeom>
          <a:noFill/>
        </p:spPr>
        <p:txBody>
          <a:bodyPr wrap="square" rtlCol="0">
            <a:spAutoFit/>
          </a:bodyPr>
          <a:lstStyle/>
          <a:p>
            <a:r>
              <a:rPr lang="en-AU" sz="3200" dirty="0">
                <a:solidFill>
                  <a:schemeClr val="bg1"/>
                </a:solidFill>
              </a:rPr>
              <a:t>[</a:t>
            </a:r>
            <a:r>
              <a:rPr lang="en-AU" sz="3200" dirty="0">
                <a:solidFill>
                  <a:schemeClr val="accent6"/>
                </a:solidFill>
              </a:rPr>
              <a:t>Authorize</a:t>
            </a:r>
            <a:r>
              <a:rPr lang="en-AU" sz="3200" dirty="0">
                <a:solidFill>
                  <a:schemeClr val="bg1"/>
                </a:solidFill>
              </a:rPr>
              <a:t>(</a:t>
            </a:r>
            <a:r>
              <a:rPr lang="en-AU" sz="3200" dirty="0">
                <a:solidFill>
                  <a:schemeClr val="accent1"/>
                </a:solidFill>
              </a:rPr>
              <a:t>Roles</a:t>
            </a:r>
            <a:r>
              <a:rPr lang="en-AU" sz="3200" dirty="0">
                <a:solidFill>
                  <a:schemeClr val="bg1"/>
                </a:solidFill>
              </a:rPr>
              <a:t>=</a:t>
            </a:r>
            <a:r>
              <a:rPr lang="en-AU" sz="3200" dirty="0">
                <a:solidFill>
                  <a:schemeClr val="accent2"/>
                </a:solidFill>
              </a:rPr>
              <a:t>"Admin, Manager, User"</a:t>
            </a:r>
            <a:r>
              <a:rPr lang="en-AU" sz="3200" dirty="0">
                <a:solidFill>
                  <a:schemeClr val="bg1"/>
                </a:solidFill>
              </a:rPr>
              <a:t>)]</a:t>
            </a:r>
          </a:p>
          <a:p>
            <a:r>
              <a:rPr lang="en-AU" sz="3200" dirty="0">
                <a:solidFill>
                  <a:schemeClr val="accent5"/>
                </a:solidFill>
              </a:rPr>
              <a:t>public class </a:t>
            </a:r>
            <a:r>
              <a:rPr lang="en-AU" sz="3200" dirty="0" err="1">
                <a:solidFill>
                  <a:schemeClr val="accent6"/>
                </a:solidFill>
              </a:rPr>
              <a:t>AccountController</a:t>
            </a:r>
            <a:r>
              <a:rPr lang="en-AU" sz="3200" dirty="0">
                <a:solidFill>
                  <a:schemeClr val="bg1"/>
                </a:solidFill>
              </a:rPr>
              <a:t> : </a:t>
            </a:r>
            <a:r>
              <a:rPr lang="en-AU" sz="3200" dirty="0">
                <a:solidFill>
                  <a:schemeClr val="accent6"/>
                </a:solidFill>
              </a:rPr>
              <a:t>Controller</a:t>
            </a:r>
          </a:p>
          <a:p>
            <a:r>
              <a:rPr lang="en-AU" sz="3200" dirty="0">
                <a:solidFill>
                  <a:schemeClr val="bg1"/>
                </a:solidFill>
              </a:rPr>
              <a:t>{</a:t>
            </a:r>
          </a:p>
          <a:p>
            <a:r>
              <a:rPr lang="en-AU" sz="3200" dirty="0">
                <a:solidFill>
                  <a:schemeClr val="bg1"/>
                </a:solidFill>
              </a:rPr>
              <a:t>   [</a:t>
            </a:r>
            <a:r>
              <a:rPr lang="en-AU" sz="3200" dirty="0" err="1">
                <a:solidFill>
                  <a:schemeClr val="accent6"/>
                </a:solidFill>
              </a:rPr>
              <a:t>HttpGet</a:t>
            </a:r>
            <a:r>
              <a:rPr lang="en-AU" sz="3200" dirty="0">
                <a:solidFill>
                  <a:schemeClr val="bg1"/>
                </a:solidFill>
              </a:rPr>
              <a:t>]</a:t>
            </a:r>
          </a:p>
          <a:p>
            <a:r>
              <a:rPr lang="en-AU" sz="3200" dirty="0">
                <a:solidFill>
                  <a:schemeClr val="bg1"/>
                </a:solidFill>
              </a:rPr>
              <a:t>   </a:t>
            </a:r>
            <a:r>
              <a:rPr lang="en-AU" sz="3200" dirty="0">
                <a:solidFill>
                  <a:schemeClr val="accent5"/>
                </a:solidFill>
              </a:rPr>
              <a:t>public</a:t>
            </a:r>
            <a:r>
              <a:rPr lang="en-AU" sz="3200" dirty="0">
                <a:solidFill>
                  <a:schemeClr val="bg1"/>
                </a:solidFill>
              </a:rPr>
              <a:t> </a:t>
            </a:r>
            <a:r>
              <a:rPr lang="en-AU" sz="3200" dirty="0" err="1">
                <a:solidFill>
                  <a:schemeClr val="accent6"/>
                </a:solidFill>
              </a:rPr>
              <a:t>ActionResult</a:t>
            </a:r>
            <a:r>
              <a:rPr lang="en-AU" sz="3200" dirty="0">
                <a:solidFill>
                  <a:schemeClr val="bg1"/>
                </a:solidFill>
              </a:rPr>
              <a:t> </a:t>
            </a:r>
            <a:r>
              <a:rPr lang="en-AU" sz="3200" dirty="0">
                <a:solidFill>
                  <a:schemeClr val="accent4"/>
                </a:solidFill>
              </a:rPr>
              <a:t>statement</a:t>
            </a:r>
            <a:r>
              <a:rPr lang="en-AU" sz="3200" dirty="0">
                <a:solidFill>
                  <a:schemeClr val="bg1"/>
                </a:solidFill>
              </a:rPr>
              <a:t>(</a:t>
            </a:r>
            <a:r>
              <a:rPr lang="en-AU" sz="3200" dirty="0">
                <a:solidFill>
                  <a:schemeClr val="accent5"/>
                </a:solidFill>
              </a:rPr>
              <a:t>long</a:t>
            </a:r>
            <a:r>
              <a:rPr lang="en-AU" sz="3200" dirty="0">
                <a:solidFill>
                  <a:schemeClr val="bg1"/>
                </a:solidFill>
              </a:rPr>
              <a:t> </a:t>
            </a:r>
            <a:r>
              <a:rPr lang="en-AU" sz="3200" dirty="0" err="1">
                <a:solidFill>
                  <a:schemeClr val="accent1"/>
                </a:solidFill>
              </a:rPr>
              <a:t>accountID</a:t>
            </a:r>
            <a:r>
              <a:rPr lang="en-AU" sz="3200" dirty="0">
                <a:solidFill>
                  <a:schemeClr val="bg1"/>
                </a:solidFill>
              </a:rPr>
              <a:t>)</a:t>
            </a:r>
          </a:p>
          <a:p>
            <a:r>
              <a:rPr lang="en-AU" sz="3200" dirty="0">
                <a:solidFill>
                  <a:schemeClr val="bg1"/>
                </a:solidFill>
              </a:rPr>
              <a:t>   {</a:t>
            </a:r>
          </a:p>
          <a:p>
            <a:r>
              <a:rPr lang="en-AU" sz="3200" dirty="0">
                <a:solidFill>
                  <a:schemeClr val="bg1"/>
                </a:solidFill>
              </a:rPr>
              <a:t>       </a:t>
            </a:r>
            <a:r>
              <a:rPr lang="en-AU" sz="3200" dirty="0">
                <a:solidFill>
                  <a:srgbClr val="7030A0"/>
                </a:solidFill>
              </a:rPr>
              <a:t>if</a:t>
            </a:r>
            <a:r>
              <a:rPr lang="en-AU" sz="3200" dirty="0">
                <a:solidFill>
                  <a:schemeClr val="bg1"/>
                </a:solidFill>
              </a:rPr>
              <a:t> (</a:t>
            </a:r>
          </a:p>
          <a:p>
            <a:r>
              <a:rPr lang="en-AU" sz="3200" dirty="0">
                <a:solidFill>
                  <a:schemeClr val="bg1"/>
                </a:solidFill>
              </a:rPr>
              <a:t>       </a:t>
            </a:r>
            <a:r>
              <a:rPr lang="en-AU" sz="3200" dirty="0">
                <a:solidFill>
                  <a:schemeClr val="accent1"/>
                </a:solidFill>
              </a:rPr>
              <a:t>Account </a:t>
            </a:r>
            <a:r>
              <a:rPr lang="en-AU" sz="3200" dirty="0" err="1">
                <a:solidFill>
                  <a:schemeClr val="accent1"/>
                </a:solidFill>
              </a:rPr>
              <a:t>account</a:t>
            </a:r>
            <a:r>
              <a:rPr lang="en-AU" sz="3200" dirty="0">
                <a:solidFill>
                  <a:schemeClr val="accent1"/>
                </a:solidFill>
              </a:rPr>
              <a:t> </a:t>
            </a:r>
            <a:r>
              <a:rPr lang="en-AU" sz="3200" dirty="0">
                <a:solidFill>
                  <a:schemeClr val="bg1"/>
                </a:solidFill>
              </a:rPr>
              <a:t>= _</a:t>
            </a:r>
            <a:r>
              <a:rPr lang="en-AU" sz="3200" dirty="0" err="1">
                <a:solidFill>
                  <a:schemeClr val="accent1"/>
                </a:solidFill>
              </a:rPr>
              <a:t>bankDB</a:t>
            </a:r>
            <a:r>
              <a:rPr lang="en-AU" sz="3200" dirty="0" err="1">
                <a:solidFill>
                  <a:schemeClr val="bg1"/>
                </a:solidFill>
              </a:rPr>
              <a:t>.</a:t>
            </a:r>
            <a:r>
              <a:rPr lang="en-AU" sz="3200" dirty="0" err="1">
                <a:solidFill>
                  <a:schemeClr val="accent4"/>
                </a:solidFill>
              </a:rPr>
              <a:t>findAccount</a:t>
            </a:r>
            <a:r>
              <a:rPr lang="en-AU" sz="3200" dirty="0">
                <a:solidFill>
                  <a:schemeClr val="bg1"/>
                </a:solidFill>
              </a:rPr>
              <a:t>(</a:t>
            </a:r>
            <a:r>
              <a:rPr lang="en-AU" sz="3200" dirty="0" err="1">
                <a:solidFill>
                  <a:schemeClr val="accent1"/>
                </a:solidFill>
              </a:rPr>
              <a:t>accountID</a:t>
            </a:r>
            <a:r>
              <a:rPr lang="en-AU" sz="3200" dirty="0">
                <a:solidFill>
                  <a:schemeClr val="bg1"/>
                </a:solidFill>
              </a:rPr>
              <a:t>);</a:t>
            </a:r>
          </a:p>
          <a:p>
            <a:r>
              <a:rPr lang="en-AU" sz="3200" dirty="0">
                <a:solidFill>
                  <a:schemeClr val="bg1"/>
                </a:solidFill>
              </a:rPr>
              <a:t>       </a:t>
            </a:r>
            <a:r>
              <a:rPr lang="en-AU" sz="3200" dirty="0" err="1">
                <a:solidFill>
                  <a:schemeClr val="accent1"/>
                </a:solidFill>
              </a:rPr>
              <a:t>account</a:t>
            </a:r>
            <a:r>
              <a:rPr lang="en-AU" sz="3200" dirty="0" err="1">
                <a:solidFill>
                  <a:schemeClr val="bg1"/>
                </a:solidFill>
              </a:rPr>
              <a:t>.</a:t>
            </a:r>
            <a:r>
              <a:rPr lang="en-AU" sz="3200" dirty="0" err="1">
                <a:solidFill>
                  <a:schemeClr val="accent4"/>
                </a:solidFill>
              </a:rPr>
              <a:t>generateStatement</a:t>
            </a:r>
            <a:r>
              <a:rPr lang="en-AU" sz="3200" dirty="0">
                <a:solidFill>
                  <a:schemeClr val="bg1"/>
                </a:solidFill>
              </a:rPr>
              <a:t>();</a:t>
            </a:r>
          </a:p>
          <a:p>
            <a:r>
              <a:rPr lang="en-AU" sz="3200" dirty="0">
                <a:solidFill>
                  <a:schemeClr val="bg1"/>
                </a:solidFill>
              </a:rPr>
              <a:t>   }</a:t>
            </a:r>
          </a:p>
          <a:p>
            <a:r>
              <a:rPr lang="en-AU" sz="3200" dirty="0">
                <a:solidFill>
                  <a:schemeClr val="bg1"/>
                </a:solidFill>
              </a:rPr>
              <a:t>}  </a:t>
            </a:r>
          </a:p>
        </p:txBody>
      </p:sp>
    </p:spTree>
    <p:extLst>
      <p:ext uri="{BB962C8B-B14F-4D97-AF65-F5344CB8AC3E}">
        <p14:creationId xmlns:p14="http://schemas.microsoft.com/office/powerpoint/2010/main" val="104091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87&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2&quot;&gt;&lt;elem m_fUsage=&quot;6.51321559900000046639E+00&quot;&gt;&lt;m_msothmcolidx val=&quot;0&quot;/&gt;&lt;m_rgb r=&quot;F2&quot; g=&quot;F2&quot; b=&quot;F2&quot;/&gt;&lt;m_nBrightness val=&quot;0&quot;/&gt;&lt;/elem&gt;&lt;elem m_fUsage=&quot;9.44918572671000100982E-01&quot;&gt;&lt;m_msothmcolidx val=&quot;0&quot;/&gt;&lt;m_rgb r=&quot;B1&quot; g=&quot;00&quot; b=&quot;47&quot;/&gt;&lt;m_nBrightness val=&quot;0&quot;/&gt;&lt;/elem&gt;&lt;/m_vecMRU&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N0SOVE3QMeKN5Yf_pix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eN0SOVE3QMeKN5Yf_pixlQ"/>
</p:tagLst>
</file>

<file path=ppt/theme/theme1.xml><?xml version="1.0" encoding="utf-8"?>
<a:theme xmlns:a="http://schemas.openxmlformats.org/drawingml/2006/main" name="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Matter">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sic Layout">
  <a:themeElements>
    <a:clrScheme name="DM Finsl Colors V3">
      <a:dk1>
        <a:srgbClr val="32373C"/>
      </a:dk1>
      <a:lt1>
        <a:srgbClr val="FFFFFF"/>
      </a:lt1>
      <a:dk2>
        <a:srgbClr val="808080"/>
      </a:dk2>
      <a:lt2>
        <a:srgbClr val="FFFFFF"/>
      </a:lt2>
      <a:accent1>
        <a:srgbClr val="4C8C33"/>
      </a:accent1>
      <a:accent2>
        <a:srgbClr val="808080"/>
      </a:accent2>
      <a:accent3>
        <a:srgbClr val="CDCDCD"/>
      </a:accent3>
      <a:accent4>
        <a:srgbClr val="96D700"/>
      </a:accent4>
      <a:accent5>
        <a:srgbClr val="808080"/>
      </a:accent5>
      <a:accent6>
        <a:srgbClr val="32373C"/>
      </a:accent6>
      <a:hlink>
        <a:srgbClr val="96D700"/>
      </a:hlink>
      <a:folHlink>
        <a:srgbClr val="1E6EB7"/>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DarkMatt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Basic Layou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51616</TotalTime>
  <Words>2402</Words>
  <Application>Microsoft Office PowerPoint</Application>
  <PresentationFormat>Widescreen</PresentationFormat>
  <Paragraphs>454</Paragraphs>
  <Slides>49</Slides>
  <Notes>30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49</vt:i4>
      </vt:variant>
    </vt:vector>
  </HeadingPairs>
  <TitlesOfParts>
    <vt:vector size="60" baseType="lpstr">
      <vt:lpstr>Arial</vt:lpstr>
      <vt:lpstr>Calibri</vt:lpstr>
      <vt:lpstr>Calibri Light</vt:lpstr>
      <vt:lpstr>Verdana</vt:lpstr>
      <vt:lpstr>Wingdings</vt:lpstr>
      <vt:lpstr>Basic Layout</vt:lpstr>
      <vt:lpstr>DarkMatter</vt:lpstr>
      <vt:lpstr>1_Basic Layout</vt:lpstr>
      <vt:lpstr>1_DarkMatter</vt:lpstr>
      <vt:lpstr>2_Basic Layout</vt:lpstr>
      <vt:lpstr>think-cell Slide</vt:lpstr>
      <vt:lpstr>Spotting vulnerabilities in code</vt:lpstr>
      <vt:lpstr>`whoami`</vt:lpstr>
      <vt:lpstr>Vulnerability spotting -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PresentationLoad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TOOLS</dc:title>
  <dc:creator>PresentationLoad</dc:creator>
  <dc:description>www.presentationload.com</dc:description>
  <cp:lastModifiedBy>Eldar Marcussen</cp:lastModifiedBy>
  <cp:revision>1041</cp:revision>
  <cp:lastPrinted>2018-06-12T13:58:26Z</cp:lastPrinted>
  <dcterms:created xsi:type="dcterms:W3CDTF">2015-11-26T10:37:47Z</dcterms:created>
  <dcterms:modified xsi:type="dcterms:W3CDTF">2019-11-01T03:23:13Z</dcterms:modified>
</cp:coreProperties>
</file>