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0" i="0"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0" i="0" sz="3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b="0" i="0"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b="0" i="0"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>
              <a:spcBef>
                <a:spcPts val="3200"/>
              </a:spcBef>
              <a:defRPr b="0" i="0"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>
              <a:spcBef>
                <a:spcPts val="3200"/>
              </a:spcBef>
              <a:defRPr b="0" i="0"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>
              <a:spcBef>
                <a:spcPts val="3200"/>
              </a:spcBef>
              <a:defRPr b="0" i="0"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>
              <a:spcBef>
                <a:spcPts val="3200"/>
              </a:spcBef>
              <a:defRPr b="0" i="0"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helix Boomgartner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helix Boomgartner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helix Boomgartner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helix Boomgartner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helix Boomgartner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helix Boomgartner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helix Boomgartner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helix Boomgartner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Phelix Boomgartner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1" baseline="0" cap="none" i="1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1" baseline="0" cap="none" i="1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1" baseline="0" cap="none" i="1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1" baseline="0" cap="none" i="1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1" baseline="0" cap="none" i="1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1" baseline="0" cap="none" i="1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1" baseline="0" cap="none" i="1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1" baseline="0" cap="none" i="1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1" baseline="0" cap="none" i="1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moshed_2016-9-18_0.4.19.gif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136604" y="951520"/>
            <a:ext cx="5334001" cy="7989354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defRPr sz="6000"/>
            </a:pPr>
            <a:r>
              <a:t>SECURE</a:t>
            </a:r>
          </a:p>
          <a:p>
            <a:pPr defTabSz="438150">
              <a:defRPr sz="6000"/>
            </a:pPr>
            <a:r>
              <a:t>WEB</a:t>
            </a:r>
          </a:p>
          <a:p>
            <a:pPr defTabSz="438150">
              <a:defRPr sz="6000"/>
            </a:pPr>
            <a:r>
              <a:t>APPLICATION</a:t>
            </a:r>
          </a:p>
          <a:p>
            <a:pPr defTabSz="438150">
              <a:defRPr sz="6000"/>
            </a:pPr>
            <a:r>
              <a:t>DEVELOPMENT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i="1" sz="2700">
                <a:latin typeface="Arial"/>
                <a:ea typeface="Arial"/>
                <a:cs typeface="Arial"/>
                <a:sym typeface="Arial"/>
              </a:defRPr>
            </a:pPr>
            <a:r>
              <a:t>USING THIS ONE WEIRD TRICK</a:t>
            </a:r>
          </a:p>
          <a:p>
            <a:pPr>
              <a:defRPr b="1" i="1" sz="3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i="1" sz="3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t>ELDAR MARCUSSEN</a:t>
            </a:r>
          </a:p>
          <a:p>
            <a:pPr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t>@Wireghoul</a:t>
            </a:r>
          </a:p>
          <a:p>
            <a:pPr>
              <a:defRPr b="1" i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t>RUXCON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AUDITING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Identify taint gaps</a:t>
            </a:r>
            <a:br/>
            <a:r>
              <a:rPr b="0" i="0">
                <a:latin typeface="American Typewriter"/>
                <a:ea typeface="American Typewriter"/>
                <a:cs typeface="American Typewriter"/>
                <a:sym typeface="American Typewriter"/>
              </a:rPr>
              <a:t>grep -nE '\$_[GPRCES]' poc.php | grep -v '\$u.*= *\$_' </a:t>
            </a:r>
            <a:endParaRPr b="0" i="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/>
            <a:r>
              <a:t>Check untainting</a:t>
            </a:r>
            <a:br>
              <a:rPr b="0" i="0">
                <a:latin typeface="American Typewriter"/>
                <a:ea typeface="American Typewriter"/>
                <a:cs typeface="American Typewriter"/>
                <a:sym typeface="American Typewriter"/>
              </a:rPr>
            </a:br>
            <a:r>
              <a:rPr b="0" i="0">
                <a:latin typeface="American Typewriter"/>
                <a:ea typeface="American Typewriter"/>
                <a:cs typeface="American Typewriter"/>
                <a:sym typeface="American Typewriter"/>
              </a:rPr>
              <a:t>grep -nE '\$s.*=.*\$u.*' poc.php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AUDITING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0" i="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grep -nE '\$s.*=.*\$u.*' poc.php</a:t>
            </a:r>
          </a:p>
        </p:txBody>
      </p:sp>
      <p:pic>
        <p:nvPicPr>
          <p:cNvPr id="157" name="Screen Shot 2016-10-17 at 11.57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57" y="4355001"/>
            <a:ext cx="12950089" cy="1043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AUDITING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Identify taint gaps</a:t>
            </a:r>
            <a:br/>
            <a:r>
              <a:rPr b="0" i="0">
                <a:latin typeface="American Typewriter"/>
                <a:ea typeface="American Typewriter"/>
                <a:cs typeface="American Typewriter"/>
                <a:sym typeface="American Typewriter"/>
              </a:rPr>
              <a:t>grep -nE '\$_[GPRCES]' poc.php | grep -v '\$u.*= *\$_'</a:t>
            </a:r>
            <a:endParaRPr b="0" i="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/>
            <a:r>
              <a:t>Check untainting</a:t>
            </a:r>
            <a:br>
              <a:rPr b="0" i="0">
                <a:latin typeface="American Typewriter"/>
                <a:ea typeface="American Typewriter"/>
                <a:cs typeface="American Typewriter"/>
                <a:sym typeface="American Typewriter"/>
              </a:rPr>
            </a:br>
            <a:r>
              <a:rPr b="0" i="0">
                <a:latin typeface="American Typewriter"/>
                <a:ea typeface="American Typewriter"/>
                <a:cs typeface="American Typewriter"/>
                <a:sym typeface="American Typewriter"/>
              </a:rPr>
              <a:t>grep -nE '\$s.*=.*\$u.*' poc.php </a:t>
            </a:r>
            <a:endParaRPr b="0" i="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/>
            <a:r>
              <a:t>Tainted operations</a:t>
            </a:r>
            <a:br>
              <a:rPr b="0" i="0">
                <a:latin typeface="American Typewriter"/>
                <a:ea typeface="American Typewriter"/>
                <a:cs typeface="American Typewriter"/>
                <a:sym typeface="American Typewriter"/>
              </a:rPr>
            </a:br>
            <a:r>
              <a:rPr b="0" i="0">
                <a:latin typeface="American Typewriter"/>
                <a:ea typeface="American Typewriter"/>
                <a:cs typeface="American Typewriter"/>
                <a:sym typeface="American Typewriter"/>
              </a:rPr>
              <a:t>grep -n '\$u' poc.php | grep -v '\$s.*\=.*\$u' | grep -Ev '\$u[[:alnum:]_]+ *= *\S_[GPRCES]'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AUDITING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0" i="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rPr b="0" i="0">
                <a:latin typeface="American Typewriter"/>
                <a:ea typeface="American Typewriter"/>
                <a:cs typeface="American Typewriter"/>
                <a:sym typeface="American Typewriter"/>
              </a:rPr>
              <a:t>grep -n '\$u' poc.php | grep -v '\$s.*\=.*\$u' | grep -Ev '\$u[[:alnum:]_]+ *= *\S_[GPRCES]'</a:t>
            </a:r>
            <a:endParaRPr b="0" i="0">
              <a:latin typeface="American Typewriter"/>
              <a:ea typeface="American Typewriter"/>
              <a:cs typeface="American Typewriter"/>
              <a:sym typeface="American Typewriter"/>
            </a:endParaRPr>
          </a:p>
        </p:txBody>
      </p:sp>
      <p:pic>
        <p:nvPicPr>
          <p:cNvPr id="164" name="Screen Shot 2016-10-17 at 11.55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20" y="4670859"/>
            <a:ext cx="13018846" cy="411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</a:t>
            </a:r>
          </a:p>
        </p:txBody>
      </p:sp>
      <p:pic>
        <p:nvPicPr>
          <p:cNvPr id="16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250" y="2140973"/>
            <a:ext cx="11396300" cy="7583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</a:t>
            </a:r>
          </a:p>
        </p:txBody>
      </p:sp>
      <p:pic>
        <p:nvPicPr>
          <p:cNvPr id="170" name="Screen Shot 2016-10-22 at 10.03.4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" y="2301026"/>
            <a:ext cx="13002891" cy="7296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3913"/>
          <a:stretch>
            <a:fillRect/>
          </a:stretch>
        </p:blipFill>
        <p:spPr>
          <a:xfrm>
            <a:off x="2580878" y="2173402"/>
            <a:ext cx="7842999" cy="7536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warpyskull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270250" y="-1250950"/>
            <a:ext cx="6464300" cy="9690100"/>
          </a:xfrm>
          <a:prstGeom prst="rect">
            <a:avLst/>
          </a:prstGeom>
        </p:spPr>
      </p:pic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8595" y="-57005"/>
            <a:ext cx="9867610" cy="9867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Simple concept</a:t>
            </a:r>
          </a:p>
          <a:p>
            <a:pPr/>
            <a:r>
              <a:t>Does not require attacker knowledge</a:t>
            </a:r>
          </a:p>
          <a:p>
            <a:pPr lvl="2"/>
            <a:r>
              <a:t>No owasp top 10</a:t>
            </a:r>
          </a:p>
          <a:p>
            <a:pPr lvl="2"/>
            <a:r>
              <a:t>No sqlmap, burp, etc</a:t>
            </a:r>
          </a:p>
          <a:p>
            <a:pPr/>
            <a:r>
              <a:t>Language “agnostic”</a:t>
            </a:r>
          </a:p>
          <a:p>
            <a:pPr/>
            <a:r>
              <a:t>Knowing how to code = secure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52500" y="26162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Variable taint tracking</a:t>
            </a:r>
          </a:p>
          <a:p>
            <a:pPr/>
            <a:r>
              <a:t>Hungarian (Apps) notation</a:t>
            </a:r>
          </a:p>
          <a:p>
            <a:pPr/>
            <a:r>
              <a:t>Making wrong code look wrong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RULES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Assign and taint user input</a:t>
            </a:r>
          </a:p>
          <a:p>
            <a:pPr marL="635000" indent="-635000">
              <a:buSzPct val="100000"/>
              <a:buAutoNum type="arabicPeriod" startAt="1"/>
            </a:pPr>
            <a:r>
              <a:t>Untaint using whitelist or context safe</a:t>
            </a:r>
          </a:p>
          <a:p>
            <a:pPr marL="635000" indent="-635000">
              <a:buSzPct val="100000"/>
              <a:buAutoNum type="arabicPeriod" startAt="1"/>
            </a:pPr>
            <a:r>
              <a:t>Operate on untainted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pic>
        <p:nvPicPr>
          <p:cNvPr id="135" name="Screen Shot 2016-10-22 at 8.29.49 AM.png"/>
          <p:cNvPicPr>
            <a:picLocks noChangeAspect="1"/>
          </p:cNvPicPr>
          <p:nvPr/>
        </p:nvPicPr>
        <p:blipFill>
          <a:blip r:embed="rId2">
            <a:extLst/>
          </a:blip>
          <a:srcRect l="0" t="1051" r="0" b="1051"/>
          <a:stretch>
            <a:fillRect/>
          </a:stretch>
        </p:blipFill>
        <p:spPr>
          <a:xfrm>
            <a:off x="-88943" y="2446734"/>
            <a:ext cx="13106610" cy="6661058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549480" y="2827205"/>
            <a:ext cx="11734702" cy="1328633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444500" indent="-444500" algn="l">
              <a:spcBef>
                <a:spcPts val="4200"/>
              </a:spcBef>
              <a:buSzPct val="75000"/>
              <a:buChar char="•"/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t>Assign and taint</a:t>
            </a:r>
            <a:br/>
            <a:r>
              <a:rPr b="0" i="0">
                <a:latin typeface="American Typewriter"/>
                <a:ea typeface="American Typewriter"/>
                <a:cs typeface="American Typewriter"/>
                <a:sym typeface="American Typewriter"/>
              </a:rPr>
              <a:t>$uiId = $_GET[‘id’];</a:t>
            </a:r>
          </a:p>
        </p:txBody>
      </p:sp>
      <p:sp>
        <p:nvSpPr>
          <p:cNvPr id="137" name="Shape 137"/>
          <p:cNvSpPr/>
          <p:nvPr/>
        </p:nvSpPr>
        <p:spPr>
          <a:xfrm>
            <a:off x="549480" y="4562512"/>
            <a:ext cx="11734702" cy="1328634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444500" indent="-444500" algn="l">
              <a:spcBef>
                <a:spcPts val="4200"/>
              </a:spcBef>
              <a:buSzPct val="75000"/>
              <a:buChar char="•"/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t>Untainted</a:t>
            </a:r>
            <a:br/>
            <a:r>
              <a:rPr b="0" i="0">
                <a:latin typeface="American Typewriter"/>
                <a:ea typeface="American Typewriter"/>
                <a:cs typeface="American Typewriter"/>
                <a:sym typeface="American Typewriter"/>
              </a:rPr>
              <a:t>$siId = intval($uiId);</a:t>
            </a:r>
          </a:p>
        </p:txBody>
      </p:sp>
      <p:sp>
        <p:nvSpPr>
          <p:cNvPr id="138" name="Shape 138"/>
          <p:cNvSpPr/>
          <p:nvPr/>
        </p:nvSpPr>
        <p:spPr>
          <a:xfrm>
            <a:off x="549479" y="6297820"/>
            <a:ext cx="11734703" cy="2354650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444500" indent="-444500" algn="l">
              <a:spcBef>
                <a:spcPts val="4200"/>
              </a:spcBef>
              <a:buSzPct val="75000"/>
              <a:buChar char="•"/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t>Operate on untainted</a:t>
            </a:r>
            <a:br/>
            <a:r>
              <a:rPr b="0" i="0">
                <a:latin typeface="American Typewriter"/>
                <a:ea typeface="American Typewriter"/>
                <a:cs typeface="American Typewriter"/>
                <a:sym typeface="American Typewriter"/>
              </a:rPr>
              <a:t>$ur_data = @mysql_query("SELECT * FROM data where id = $siId and account_id = " . $_SESSION['account_id']);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6" grpId="1"/>
      <p:bldP build="whole" bldLvl="1" animBg="1" rev="0" advAuto="0" spid="138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AUDITING</a:t>
            </a:r>
          </a:p>
        </p:txBody>
      </p:sp>
      <p:pic>
        <p:nvPicPr>
          <p:cNvPr id="14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2459" y="2232557"/>
            <a:ext cx="7559882" cy="7559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AUDITING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Identify taint gaps</a:t>
            </a:r>
            <a:br/>
            <a:r>
              <a:rPr b="0" i="0">
                <a:latin typeface="American Typewriter"/>
                <a:ea typeface="American Typewriter"/>
                <a:cs typeface="American Typewriter"/>
                <a:sym typeface="American Typewriter"/>
              </a:rPr>
              <a:t>grep -nE '\$_[GPRCES]' poc.php | grep -v '\$u.*= *\$_'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body" sz="quarter" idx="1"/>
          </p:nvPr>
        </p:nvSpPr>
        <p:spPr>
          <a:xfrm>
            <a:off x="952500" y="2603500"/>
            <a:ext cx="11099800" cy="185599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0" i="0" sz="33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rPr b="0" i="0">
                <a:latin typeface="American Typewriter"/>
                <a:ea typeface="American Typewriter"/>
                <a:cs typeface="American Typewriter"/>
                <a:sym typeface="American Typewriter"/>
              </a:rPr>
              <a:t>grep -nE '\$_[GPRCES]' poc.php | grep -v '\$u.*= *\$_'</a:t>
            </a:r>
          </a:p>
        </p:txBody>
      </p:sp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AUDITING</a:t>
            </a:r>
          </a:p>
        </p:txBody>
      </p:sp>
      <p:pic>
        <p:nvPicPr>
          <p:cNvPr id="148" name="Screen Shot 2016-10-17 at 11.48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701149" y="0"/>
            <a:ext cx="13931901" cy="1167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creen Shot 2016-10-17 at 11.48.49 P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5572263" y="4227745"/>
            <a:ext cx="13944601" cy="116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 Shot 2016-10-17 at 11.48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8" y="4270358"/>
            <a:ext cx="12925815" cy="1083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helix Boomgartner"/>
        <a:ea typeface="Phelix Boomgartner"/>
        <a:cs typeface="Phelix Boomgartner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helix Boomgartner"/>
        <a:ea typeface="Phelix Boomgartner"/>
        <a:cs typeface="Phelix Boomgartner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