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12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EF7BDCD-F6CC-4419-B668-136EC668E099}"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373249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EF7BDCD-F6CC-4419-B668-136EC668E099}"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7995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EF7BDCD-F6CC-4419-B668-136EC668E099}"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383583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EF7BDCD-F6CC-4419-B668-136EC668E099}"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118284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F7BDCD-F6CC-4419-B668-136EC668E099}" type="datetimeFigureOut">
              <a:rPr lang="en-GB" smtClean="0"/>
              <a:t>14/04/2023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288135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EF7BDCD-F6CC-4419-B668-136EC668E099}" type="datetimeFigureOut">
              <a:rPr lang="en-GB" smtClean="0"/>
              <a:t>14/04/2023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32137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EF7BDCD-F6CC-4419-B668-136EC668E099}" type="datetimeFigureOut">
              <a:rPr lang="en-GB" smtClean="0"/>
              <a:t>14/04/2023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126015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EF7BDCD-F6CC-4419-B668-136EC668E099}" type="datetimeFigureOut">
              <a:rPr lang="en-GB" smtClean="0"/>
              <a:t>14/04/2023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112233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7BDCD-F6CC-4419-B668-136EC668E099}" type="datetimeFigureOut">
              <a:rPr lang="en-GB" smtClean="0"/>
              <a:t>14/04/2023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370876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EF7BDCD-F6CC-4419-B668-136EC668E099}" type="datetimeFigureOut">
              <a:rPr lang="en-GB" smtClean="0"/>
              <a:t>14/04/2023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291010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EF7BDCD-F6CC-4419-B668-136EC668E099}" type="datetimeFigureOut">
              <a:rPr lang="en-GB" smtClean="0"/>
              <a:t>14/04/2023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13CCAB-3993-4A9C-967A-B4EE002D90EB}" type="slidenum">
              <a:rPr lang="en-GB" smtClean="0"/>
              <a:t>‹#›</a:t>
            </a:fld>
            <a:endParaRPr lang="en-GB"/>
          </a:p>
        </p:txBody>
      </p:sp>
    </p:spTree>
    <p:extLst>
      <p:ext uri="{BB962C8B-B14F-4D97-AF65-F5344CB8AC3E}">
        <p14:creationId xmlns:p14="http://schemas.microsoft.com/office/powerpoint/2010/main" val="264222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F7BDCD-F6CC-4419-B668-136EC668E099}" type="datetimeFigureOut">
              <a:rPr lang="en-GB" smtClean="0"/>
              <a:t>14/04/2023</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13CCAB-3993-4A9C-967A-B4EE002D90EB}" type="slidenum">
              <a:rPr lang="en-GB" smtClean="0"/>
              <a:t>‹#›</a:t>
            </a:fld>
            <a:endParaRPr lang="en-GB"/>
          </a:p>
        </p:txBody>
      </p:sp>
    </p:spTree>
    <p:extLst>
      <p:ext uri="{BB962C8B-B14F-4D97-AF65-F5344CB8AC3E}">
        <p14:creationId xmlns:p14="http://schemas.microsoft.com/office/powerpoint/2010/main" val="142641940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58091"/>
            <a:ext cx="8490857" cy="2451872"/>
          </a:xfrm>
        </p:spPr>
        <p:txBody>
          <a:bodyPr/>
          <a:lstStyle/>
          <a:p>
            <a:r>
              <a:rPr lang="en-GB" b="1" dirty="0" smtClean="0"/>
              <a:t>HOUSE PRICING PREDICTION</a:t>
            </a:r>
            <a:endParaRPr lang="en-GB" b="1" dirty="0"/>
          </a:p>
        </p:txBody>
      </p:sp>
      <p:sp>
        <p:nvSpPr>
          <p:cNvPr id="3" name="Subtitle 2"/>
          <p:cNvSpPr>
            <a:spLocks noGrp="1"/>
          </p:cNvSpPr>
          <p:nvPr>
            <p:ph type="subTitle" idx="1"/>
          </p:nvPr>
        </p:nvSpPr>
        <p:spPr/>
        <p:txBody>
          <a:bodyPr/>
          <a:lstStyle/>
          <a:p>
            <a:r>
              <a:rPr lang="en-GB" dirty="0" smtClean="0"/>
              <a:t>House pricing prediction using python</a:t>
            </a:r>
          </a:p>
          <a:p>
            <a:endParaRPr lang="en-GB" dirty="0"/>
          </a:p>
        </p:txBody>
      </p:sp>
    </p:spTree>
    <p:extLst>
      <p:ext uri="{BB962C8B-B14F-4D97-AF65-F5344CB8AC3E}">
        <p14:creationId xmlns:p14="http://schemas.microsoft.com/office/powerpoint/2010/main" val="197223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5642" y="1921030"/>
            <a:ext cx="5632715" cy="4160528"/>
          </a:xfrm>
        </p:spPr>
      </p:pic>
    </p:spTree>
    <p:extLst>
      <p:ext uri="{BB962C8B-B14F-4D97-AF65-F5344CB8AC3E}">
        <p14:creationId xmlns:p14="http://schemas.microsoft.com/office/powerpoint/2010/main" val="280117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550" y="377826"/>
            <a:ext cx="7886700" cy="1325563"/>
          </a:xfrm>
        </p:spPr>
        <p:txBody>
          <a:bodyPr/>
          <a:lstStyle/>
          <a:p>
            <a:pPr fontAlgn="base"/>
            <a:r>
              <a:rPr lang="en-GB" b="1" dirty="0"/>
              <a:t>Splitting Dataset into Training and Testing</a:t>
            </a:r>
          </a:p>
        </p:txBody>
      </p:sp>
      <p:sp>
        <p:nvSpPr>
          <p:cNvPr id="3" name="Content Placeholder 2"/>
          <p:cNvSpPr>
            <a:spLocks noGrp="1"/>
          </p:cNvSpPr>
          <p:nvPr>
            <p:ph idx="1"/>
          </p:nvPr>
        </p:nvSpPr>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X and Y splitting (i.e. Y is the </a:t>
            </a:r>
            <a:r>
              <a:rPr lang="en-GB" dirty="0" smtClean="0">
                <a:latin typeface="Times New Roman" panose="02020603050405020304" pitchFamily="18" charset="0"/>
                <a:cs typeface="Times New Roman" panose="02020603050405020304" pitchFamily="18" charset="0"/>
              </a:rPr>
              <a:t>Sale Price </a:t>
            </a:r>
            <a:r>
              <a:rPr lang="en-GB" dirty="0">
                <a:latin typeface="Times New Roman" panose="02020603050405020304" pitchFamily="18" charset="0"/>
                <a:cs typeface="Times New Roman" panose="02020603050405020304" pitchFamily="18" charset="0"/>
              </a:rPr>
              <a:t>column and the rest of the other columns are X</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Splitting the data into training and testing data </a:t>
            </a:r>
          </a:p>
          <a:p>
            <a:r>
              <a:rPr lang="en-GB" dirty="0" smtClean="0">
                <a:latin typeface="Times New Roman" panose="02020603050405020304" pitchFamily="18" charset="0"/>
                <a:cs typeface="Times New Roman" panose="02020603050405020304" pitchFamily="18" charset="0"/>
              </a:rPr>
              <a:t>We want to train them all on one set of data and we want to evaluate it on another set.</a:t>
            </a:r>
          </a:p>
          <a:p>
            <a:r>
              <a:rPr lang="en-GB" dirty="0" smtClean="0">
                <a:latin typeface="Times New Roman" panose="02020603050405020304" pitchFamily="18" charset="0"/>
                <a:cs typeface="Times New Roman" panose="02020603050405020304" pitchFamily="18" charset="0"/>
              </a:rPr>
              <a:t>We are not going to work with all of the data because we need to have some unseen data that the model has never seen before to see if it performs well on this data.</a:t>
            </a:r>
          </a:p>
          <a:p>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from </a:t>
            </a:r>
            <a:r>
              <a:rPr lang="en-GB" dirty="0" err="1" smtClean="0">
                <a:latin typeface="Times New Roman" panose="02020603050405020304" pitchFamily="18" charset="0"/>
                <a:cs typeface="Times New Roman" panose="02020603050405020304" pitchFamily="18" charset="0"/>
              </a:rPr>
              <a:t>sklearn.model_selection</a:t>
            </a:r>
            <a:r>
              <a:rPr lang="en-GB" dirty="0" smtClean="0">
                <a:latin typeface="Times New Roman" panose="02020603050405020304" pitchFamily="18" charset="0"/>
                <a:cs typeface="Times New Roman" panose="02020603050405020304" pitchFamily="18" charset="0"/>
              </a:rPr>
              <a:t> import </a:t>
            </a:r>
            <a:r>
              <a:rPr lang="en-GB" dirty="0" err="1" smtClean="0">
                <a:latin typeface="Times New Roman" panose="02020603050405020304" pitchFamily="18" charset="0"/>
                <a:cs typeface="Times New Roman" panose="02020603050405020304" pitchFamily="18" charset="0"/>
              </a:rPr>
              <a:t>train_test_split</a:t>
            </a:r>
            <a:endParaRPr lang="en-GB"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x=</a:t>
            </a:r>
            <a:r>
              <a:rPr lang="en-GB" dirty="0" err="1" smtClean="0">
                <a:latin typeface="Times New Roman" panose="02020603050405020304" pitchFamily="18" charset="0"/>
                <a:cs typeface="Times New Roman" panose="02020603050405020304" pitchFamily="18" charset="0"/>
              </a:rPr>
              <a:t>data.drop</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'],axis=1)</a:t>
            </a:r>
          </a:p>
          <a:p>
            <a:pPr marL="0" indent="0">
              <a:buNone/>
            </a:pPr>
            <a:r>
              <a:rPr lang="en-GB" dirty="0" smtClean="0">
                <a:latin typeface="Times New Roman" panose="02020603050405020304" pitchFamily="18" charset="0"/>
                <a:cs typeface="Times New Roman" panose="02020603050405020304" pitchFamily="18" charset="0"/>
              </a:rPr>
              <a:t>y=data['</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print(x)</a:t>
            </a:r>
          </a:p>
          <a:p>
            <a:pPr marL="0" indent="0">
              <a:buNone/>
            </a:pPr>
            <a:r>
              <a:rPr lang="en-GB" dirty="0" smtClean="0">
                <a:latin typeface="Times New Roman" panose="02020603050405020304" pitchFamily="18" charset="0"/>
                <a:cs typeface="Times New Roman" panose="02020603050405020304" pitchFamily="18" charset="0"/>
              </a:rPr>
              <a:t>print(y)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3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92500"/>
          </a:bodyPr>
          <a:lstStyle/>
          <a:p>
            <a:r>
              <a:rPr lang="en-GB" dirty="0" smtClean="0">
                <a:latin typeface="Times New Roman" panose="02020603050405020304" pitchFamily="18" charset="0"/>
                <a:cs typeface="Times New Roman" panose="02020603050405020304" pitchFamily="18" charset="0"/>
              </a:rPr>
              <a:t> longitude  latitude  </a:t>
            </a:r>
            <a:r>
              <a:rPr lang="en-GB" dirty="0" err="1" smtClean="0">
                <a:latin typeface="Times New Roman" panose="02020603050405020304" pitchFamily="18" charset="0"/>
                <a:cs typeface="Times New Roman" panose="02020603050405020304" pitchFamily="18" charset="0"/>
              </a:rPr>
              <a:t>housing_median_age</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total_rooms</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total_bedrooms</a:t>
            </a:r>
            <a:r>
              <a:rPr lang="en-GB" dirty="0" smtClean="0">
                <a:latin typeface="Times New Roman" panose="02020603050405020304" pitchFamily="18" charset="0"/>
                <a:cs typeface="Times New Roman" panose="02020603050405020304" pitchFamily="18" charset="0"/>
              </a:rPr>
              <a:t>  \</a:t>
            </a:r>
          </a:p>
          <a:p>
            <a:r>
              <a:rPr lang="en-GB" dirty="0" smtClean="0">
                <a:latin typeface="Times New Roman" panose="02020603050405020304" pitchFamily="18" charset="0"/>
                <a:cs typeface="Times New Roman" panose="02020603050405020304" pitchFamily="18" charset="0"/>
              </a:rPr>
              <a:t>0       -122.05     37.37                27.0       3885.0           661.0   </a:t>
            </a:r>
          </a:p>
          <a:p>
            <a:r>
              <a:rPr lang="en-GB" dirty="0" smtClean="0">
                <a:latin typeface="Times New Roman" panose="02020603050405020304" pitchFamily="18" charset="0"/>
                <a:cs typeface="Times New Roman" panose="02020603050405020304" pitchFamily="18" charset="0"/>
              </a:rPr>
              <a:t>1       -118.30     34.26                43.0       1510.0           310.0   </a:t>
            </a:r>
          </a:p>
          <a:p>
            <a:r>
              <a:rPr lang="en-GB" dirty="0" smtClean="0">
                <a:latin typeface="Times New Roman" panose="02020603050405020304" pitchFamily="18" charset="0"/>
                <a:cs typeface="Times New Roman" panose="02020603050405020304" pitchFamily="18" charset="0"/>
              </a:rPr>
              <a:t>2       -117.81     33.78                27.0       3589.0           507.0   </a:t>
            </a:r>
          </a:p>
          <a:p>
            <a:r>
              <a:rPr lang="en-GB" dirty="0" smtClean="0">
                <a:latin typeface="Times New Roman" panose="02020603050405020304" pitchFamily="18" charset="0"/>
                <a:cs typeface="Times New Roman" panose="02020603050405020304" pitchFamily="18" charset="0"/>
              </a:rPr>
              <a:t>3       -118.36     33.82                28.0         67.0            15.0   </a:t>
            </a:r>
          </a:p>
          <a:p>
            <a:r>
              <a:rPr lang="en-GB" dirty="0" smtClean="0">
                <a:latin typeface="Times New Roman" panose="02020603050405020304" pitchFamily="18" charset="0"/>
                <a:cs typeface="Times New Roman" panose="02020603050405020304" pitchFamily="18" charset="0"/>
              </a:rPr>
              <a:t>4       -119.67     36.33                19.0       1241.0           244.0   </a:t>
            </a:r>
          </a:p>
          <a:p>
            <a:r>
              <a:rPr lang="en-GB" dirty="0" smtClean="0">
                <a:latin typeface="Times New Roman" panose="02020603050405020304" pitchFamily="18" charset="0"/>
                <a:cs typeface="Times New Roman" panose="02020603050405020304" pitchFamily="18" charset="0"/>
              </a:rPr>
              <a:t>...         ...       ...                 ...          ...             ...   </a:t>
            </a:r>
          </a:p>
          <a:p>
            <a:r>
              <a:rPr lang="en-GB" dirty="0" smtClean="0">
                <a:latin typeface="Times New Roman" panose="02020603050405020304" pitchFamily="18" charset="0"/>
                <a:cs typeface="Times New Roman" panose="02020603050405020304" pitchFamily="18" charset="0"/>
              </a:rPr>
              <a:t>2995    -119.86     34.42                23.0       1450.0           642.0   </a:t>
            </a:r>
          </a:p>
          <a:p>
            <a:r>
              <a:rPr lang="en-GB" dirty="0" smtClean="0">
                <a:latin typeface="Times New Roman" panose="02020603050405020304" pitchFamily="18" charset="0"/>
                <a:cs typeface="Times New Roman" panose="02020603050405020304" pitchFamily="18" charset="0"/>
              </a:rPr>
              <a:t>2996    -118.14     34.06                27.0       5257.0          1082.0   </a:t>
            </a:r>
          </a:p>
          <a:p>
            <a:r>
              <a:rPr lang="en-GB" dirty="0" smtClean="0">
                <a:latin typeface="Times New Roman" panose="02020603050405020304" pitchFamily="18" charset="0"/>
                <a:cs typeface="Times New Roman" panose="02020603050405020304" pitchFamily="18" charset="0"/>
              </a:rPr>
              <a:t>2997    -119.70     36.30                10.0        956.0           201.0   </a:t>
            </a:r>
          </a:p>
          <a:p>
            <a:r>
              <a:rPr lang="en-GB" dirty="0" smtClean="0">
                <a:latin typeface="Times New Roman" panose="02020603050405020304" pitchFamily="18" charset="0"/>
                <a:cs typeface="Times New Roman" panose="02020603050405020304" pitchFamily="18" charset="0"/>
              </a:rPr>
              <a:t>2998    -117.12     34.10                40.0         96.0            14.0   </a:t>
            </a:r>
          </a:p>
          <a:p>
            <a:r>
              <a:rPr lang="en-GB" dirty="0" smtClean="0">
                <a:latin typeface="Times New Roman" panose="02020603050405020304" pitchFamily="18" charset="0"/>
                <a:cs typeface="Times New Roman" panose="02020603050405020304" pitchFamily="18" charset="0"/>
              </a:rPr>
              <a:t>2999    -119.63     34.42                42.0       1765.0           263.0 </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57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92500" lnSpcReduction="10000"/>
          </a:bodyPr>
          <a:lstStyle/>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      population  households  </a:t>
            </a:r>
            <a:r>
              <a:rPr lang="en-GB" dirty="0" err="1" smtClean="0">
                <a:latin typeface="Times New Roman" panose="02020603050405020304" pitchFamily="18" charset="0"/>
                <a:cs typeface="Times New Roman" panose="02020603050405020304" pitchFamily="18" charset="0"/>
              </a:rPr>
              <a:t>median_income</a:t>
            </a:r>
            <a:r>
              <a:rPr lang="en-GB" dirty="0" smtClean="0">
                <a:latin typeface="Times New Roman" panose="02020603050405020304" pitchFamily="18" charset="0"/>
                <a:cs typeface="Times New Roman" panose="02020603050405020304" pitchFamily="18" charset="0"/>
              </a:rPr>
              <a:t>  </a:t>
            </a:r>
          </a:p>
          <a:p>
            <a:r>
              <a:rPr lang="en-GB" dirty="0" smtClean="0">
                <a:latin typeface="Times New Roman" panose="02020603050405020304" pitchFamily="18" charset="0"/>
                <a:cs typeface="Times New Roman" panose="02020603050405020304" pitchFamily="18" charset="0"/>
              </a:rPr>
              <a:t>0         1537.0       606.0         6.6085  </a:t>
            </a:r>
          </a:p>
          <a:p>
            <a:r>
              <a:rPr lang="en-GB" dirty="0" smtClean="0">
                <a:latin typeface="Times New Roman" panose="02020603050405020304" pitchFamily="18" charset="0"/>
                <a:cs typeface="Times New Roman" panose="02020603050405020304" pitchFamily="18" charset="0"/>
              </a:rPr>
              <a:t>1          809.0       277.0         3.5990  </a:t>
            </a:r>
          </a:p>
          <a:p>
            <a:r>
              <a:rPr lang="en-GB" dirty="0" smtClean="0">
                <a:latin typeface="Times New Roman" panose="02020603050405020304" pitchFamily="18" charset="0"/>
                <a:cs typeface="Times New Roman" panose="02020603050405020304" pitchFamily="18" charset="0"/>
              </a:rPr>
              <a:t>2         1484.0       495.0         5.7934  </a:t>
            </a:r>
          </a:p>
          <a:p>
            <a:r>
              <a:rPr lang="en-GB" dirty="0" smtClean="0">
                <a:latin typeface="Times New Roman" panose="02020603050405020304" pitchFamily="18" charset="0"/>
                <a:cs typeface="Times New Roman" panose="02020603050405020304" pitchFamily="18" charset="0"/>
              </a:rPr>
              <a:t>3           49.0        11.0         6.1359  </a:t>
            </a:r>
          </a:p>
          <a:p>
            <a:r>
              <a:rPr lang="en-GB" dirty="0" smtClean="0">
                <a:latin typeface="Times New Roman" panose="02020603050405020304" pitchFamily="18" charset="0"/>
                <a:cs typeface="Times New Roman" panose="02020603050405020304" pitchFamily="18" charset="0"/>
              </a:rPr>
              <a:t>4          850.0       237.0         2.9375  </a:t>
            </a:r>
          </a:p>
          <a:p>
            <a:r>
              <a:rPr lang="en-GB" dirty="0" smtClean="0">
                <a:latin typeface="Times New Roman" panose="02020603050405020304" pitchFamily="18" charset="0"/>
                <a:cs typeface="Times New Roman" panose="02020603050405020304" pitchFamily="18" charset="0"/>
              </a:rPr>
              <a:t>...          ...         ...            ...  </a:t>
            </a:r>
          </a:p>
          <a:p>
            <a:r>
              <a:rPr lang="en-GB" dirty="0" smtClean="0">
                <a:latin typeface="Times New Roman" panose="02020603050405020304" pitchFamily="18" charset="0"/>
                <a:cs typeface="Times New Roman" panose="02020603050405020304" pitchFamily="18" charset="0"/>
              </a:rPr>
              <a:t>2995      1258.0       607.0         1.1790  </a:t>
            </a:r>
          </a:p>
          <a:p>
            <a:r>
              <a:rPr lang="en-GB" dirty="0" smtClean="0">
                <a:latin typeface="Times New Roman" panose="02020603050405020304" pitchFamily="18" charset="0"/>
                <a:cs typeface="Times New Roman" panose="02020603050405020304" pitchFamily="18" charset="0"/>
              </a:rPr>
              <a:t>2996      3496.0      1036.0         3.3906  </a:t>
            </a:r>
          </a:p>
          <a:p>
            <a:r>
              <a:rPr lang="en-GB" dirty="0" smtClean="0">
                <a:latin typeface="Times New Roman" panose="02020603050405020304" pitchFamily="18" charset="0"/>
                <a:cs typeface="Times New Roman" panose="02020603050405020304" pitchFamily="18" charset="0"/>
              </a:rPr>
              <a:t>2997       693.0       220.0         2.2895  </a:t>
            </a:r>
          </a:p>
          <a:p>
            <a:r>
              <a:rPr lang="en-GB" dirty="0" smtClean="0">
                <a:latin typeface="Times New Roman" panose="02020603050405020304" pitchFamily="18" charset="0"/>
                <a:cs typeface="Times New Roman" panose="02020603050405020304" pitchFamily="18" charset="0"/>
              </a:rPr>
              <a:t>2998        46.0        14.0         3.2708  </a:t>
            </a:r>
          </a:p>
          <a:p>
            <a:r>
              <a:rPr lang="en-GB" dirty="0" smtClean="0">
                <a:latin typeface="Times New Roman" panose="02020603050405020304" pitchFamily="18" charset="0"/>
                <a:cs typeface="Times New Roman" panose="02020603050405020304" pitchFamily="18" charset="0"/>
              </a:rPr>
              <a:t>2999       753.0       260.0         8.5608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42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latin typeface="Times New Roman" panose="02020603050405020304" pitchFamily="18" charset="0"/>
                <a:cs typeface="Times New Roman" panose="02020603050405020304" pitchFamily="18" charset="0"/>
              </a:rPr>
              <a:t>[3000 rows x 8 columns]</a:t>
            </a:r>
          </a:p>
          <a:p>
            <a:r>
              <a:rPr lang="en-GB" dirty="0" smtClean="0">
                <a:latin typeface="Times New Roman" panose="02020603050405020304" pitchFamily="18" charset="0"/>
                <a:cs typeface="Times New Roman" panose="02020603050405020304" pitchFamily="18" charset="0"/>
              </a:rPr>
              <a:t>0       344700.0</a:t>
            </a:r>
          </a:p>
          <a:p>
            <a:r>
              <a:rPr lang="en-GB" dirty="0" smtClean="0">
                <a:latin typeface="Times New Roman" panose="02020603050405020304" pitchFamily="18" charset="0"/>
                <a:cs typeface="Times New Roman" panose="02020603050405020304" pitchFamily="18" charset="0"/>
              </a:rPr>
              <a:t>1       176500.0</a:t>
            </a:r>
          </a:p>
          <a:p>
            <a:r>
              <a:rPr lang="en-GB" dirty="0" smtClean="0">
                <a:latin typeface="Times New Roman" panose="02020603050405020304" pitchFamily="18" charset="0"/>
                <a:cs typeface="Times New Roman" panose="02020603050405020304" pitchFamily="18" charset="0"/>
              </a:rPr>
              <a:t>2       270500.0</a:t>
            </a:r>
          </a:p>
          <a:p>
            <a:r>
              <a:rPr lang="en-GB" dirty="0" smtClean="0">
                <a:latin typeface="Times New Roman" panose="02020603050405020304" pitchFamily="18" charset="0"/>
                <a:cs typeface="Times New Roman" panose="02020603050405020304" pitchFamily="18" charset="0"/>
              </a:rPr>
              <a:t>3       330000.0</a:t>
            </a:r>
          </a:p>
          <a:p>
            <a:r>
              <a:rPr lang="en-GB" dirty="0" smtClean="0">
                <a:latin typeface="Times New Roman" panose="02020603050405020304" pitchFamily="18" charset="0"/>
                <a:cs typeface="Times New Roman" panose="02020603050405020304" pitchFamily="18" charset="0"/>
              </a:rPr>
              <a:t>4        81700.0</a:t>
            </a:r>
          </a:p>
          <a:p>
            <a:r>
              <a:rPr lang="en-GB" dirty="0" smtClean="0">
                <a:latin typeface="Times New Roman" panose="02020603050405020304" pitchFamily="18" charset="0"/>
                <a:cs typeface="Times New Roman" panose="02020603050405020304" pitchFamily="18" charset="0"/>
              </a:rPr>
              <a:t>          ...   </a:t>
            </a:r>
          </a:p>
          <a:p>
            <a:r>
              <a:rPr lang="en-GB" dirty="0" smtClean="0">
                <a:latin typeface="Times New Roman" panose="02020603050405020304" pitchFamily="18" charset="0"/>
                <a:cs typeface="Times New Roman" panose="02020603050405020304" pitchFamily="18" charset="0"/>
              </a:rPr>
              <a:t>2995    225000.0</a:t>
            </a:r>
          </a:p>
          <a:p>
            <a:r>
              <a:rPr lang="en-GB" dirty="0" smtClean="0">
                <a:latin typeface="Times New Roman" panose="02020603050405020304" pitchFamily="18" charset="0"/>
                <a:cs typeface="Times New Roman" panose="02020603050405020304" pitchFamily="18" charset="0"/>
              </a:rPr>
              <a:t>2996    237200.0</a:t>
            </a:r>
          </a:p>
          <a:p>
            <a:r>
              <a:rPr lang="en-GB" dirty="0" smtClean="0">
                <a:latin typeface="Times New Roman" panose="02020603050405020304" pitchFamily="18" charset="0"/>
                <a:cs typeface="Times New Roman" panose="02020603050405020304" pitchFamily="18" charset="0"/>
              </a:rPr>
              <a:t>2997     62000.0</a:t>
            </a:r>
          </a:p>
          <a:p>
            <a:r>
              <a:rPr lang="en-GB" dirty="0" smtClean="0">
                <a:latin typeface="Times New Roman" panose="02020603050405020304" pitchFamily="18" charset="0"/>
                <a:cs typeface="Times New Roman" panose="02020603050405020304" pitchFamily="18" charset="0"/>
              </a:rPr>
              <a:t>2998    162500.0</a:t>
            </a:r>
          </a:p>
          <a:p>
            <a:r>
              <a:rPr lang="en-GB" dirty="0" smtClean="0">
                <a:latin typeface="Times New Roman" panose="02020603050405020304" pitchFamily="18" charset="0"/>
                <a:cs typeface="Times New Roman" panose="02020603050405020304" pitchFamily="18" charset="0"/>
              </a:rPr>
              <a:t>2999    500001.0</a:t>
            </a:r>
          </a:p>
          <a:p>
            <a:r>
              <a:rPr lang="en-GB" dirty="0" smtClean="0">
                <a:latin typeface="Times New Roman" panose="02020603050405020304" pitchFamily="18" charset="0"/>
                <a:cs typeface="Times New Roman" panose="02020603050405020304" pitchFamily="18" charset="0"/>
              </a:rPr>
              <a:t>Name: </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 Length: 3000, </a:t>
            </a:r>
            <a:r>
              <a:rPr lang="en-GB" dirty="0" err="1" smtClean="0">
                <a:latin typeface="Times New Roman" panose="02020603050405020304" pitchFamily="18" charset="0"/>
                <a:cs typeface="Times New Roman" panose="02020603050405020304" pitchFamily="18" charset="0"/>
              </a:rPr>
              <a:t>dtype</a:t>
            </a:r>
            <a:r>
              <a:rPr lang="en-GB" dirty="0" smtClean="0">
                <a:latin typeface="Times New Roman" panose="02020603050405020304" pitchFamily="18" charset="0"/>
                <a:cs typeface="Times New Roman" panose="02020603050405020304" pitchFamily="18" charset="0"/>
              </a:rPr>
              <a:t>: float64</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87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Splitting Dataset into Training and Testing</a:t>
            </a:r>
            <a:endParaRPr lang="en-GB" dirty="0"/>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20% of the data will be reserved for evaluation for testing while the rest which is 80% will be used for training.</a:t>
            </a:r>
          </a:p>
          <a:p>
            <a:r>
              <a:rPr lang="en-GB" dirty="0" smtClean="0">
                <a:latin typeface="Times New Roman" panose="02020603050405020304" pitchFamily="18" charset="0"/>
                <a:cs typeface="Times New Roman" panose="02020603050405020304" pitchFamily="18" charset="0"/>
              </a:rPr>
              <a:t>The test data will be used once we have done with the training, so when we are confident we can launch the model.</a:t>
            </a: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r>
              <a:rPr lang="en-GB" dirty="0" err="1" smtClean="0">
                <a:latin typeface="Times New Roman" panose="02020603050405020304" pitchFamily="18" charset="0"/>
                <a:cs typeface="Times New Roman" panose="02020603050405020304" pitchFamily="18" charset="0"/>
              </a:rPr>
              <a:t>x_train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X_test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y_test</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train_test_split</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x,y,test_size</a:t>
            </a:r>
            <a:r>
              <a:rPr lang="en-GB" dirty="0" smtClean="0">
                <a:latin typeface="Times New Roman" panose="02020603050405020304" pitchFamily="18" charset="0"/>
                <a:cs typeface="Times New Roman" panose="02020603050405020304" pitchFamily="18" charset="0"/>
              </a:rPr>
              <a:t>=0.2, </a:t>
            </a:r>
            <a:r>
              <a:rPr lang="en-GB" dirty="0" err="1" smtClean="0">
                <a:latin typeface="Times New Roman" panose="02020603050405020304" pitchFamily="18" charset="0"/>
                <a:cs typeface="Times New Roman" panose="02020603050405020304" pitchFamily="18" charset="0"/>
              </a:rPr>
              <a:t>train_size</a:t>
            </a:r>
            <a:r>
              <a:rPr lang="en-GB" dirty="0" smtClean="0">
                <a:latin typeface="Times New Roman" panose="02020603050405020304" pitchFamily="18" charset="0"/>
                <a:cs typeface="Times New Roman" panose="02020603050405020304" pitchFamily="18" charset="0"/>
              </a:rPr>
              <a:t>=0.8, </a:t>
            </a:r>
            <a:r>
              <a:rPr lang="en-GB" dirty="0" err="1" smtClean="0">
                <a:latin typeface="Times New Roman" panose="02020603050405020304" pitchFamily="18" charset="0"/>
                <a:cs typeface="Times New Roman" panose="02020603050405020304" pitchFamily="18" charset="0"/>
              </a:rPr>
              <a:t>random_state</a:t>
            </a:r>
            <a:r>
              <a:rPr lang="en-GB" dirty="0" smtClean="0">
                <a:latin typeface="Times New Roman" panose="02020603050405020304" pitchFamily="18" charset="0"/>
                <a:cs typeface="Times New Roman" panose="02020603050405020304" pitchFamily="18" charset="0"/>
              </a:rPr>
              <a:t>=0)</a:t>
            </a:r>
          </a:p>
          <a:p>
            <a:pPr marL="0" indent="0">
              <a:buNone/>
            </a:pPr>
            <a:r>
              <a:rPr lang="en-GB" dirty="0" err="1" smtClean="0">
                <a:latin typeface="Times New Roman" panose="02020603050405020304" pitchFamily="18" charset="0"/>
                <a:cs typeface="Times New Roman" panose="02020603050405020304" pitchFamily="18" charset="0"/>
              </a:rPr>
              <a:t>train_data</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x_train.join</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print(</a:t>
            </a:r>
            <a:r>
              <a:rPr lang="en-GB" dirty="0" err="1" smtClean="0">
                <a:latin typeface="Times New Roman" panose="02020603050405020304" pitchFamily="18" charset="0"/>
                <a:cs typeface="Times New Roman" panose="02020603050405020304" pitchFamily="18" charset="0"/>
              </a:rPr>
              <a:t>train_data</a:t>
            </a: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
            </a:r>
            <a:br>
              <a:rPr lang="en-GB"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62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92500"/>
          </a:bodyPr>
          <a:lstStyle/>
          <a:p>
            <a:r>
              <a:rPr lang="en-GB" dirty="0" smtClean="0">
                <a:latin typeface="Times New Roman" panose="02020603050405020304" pitchFamily="18" charset="0"/>
                <a:cs typeface="Times New Roman" panose="02020603050405020304" pitchFamily="18" charset="0"/>
              </a:rPr>
              <a:t> longitude  latitude  </a:t>
            </a:r>
            <a:r>
              <a:rPr lang="en-GB" dirty="0" err="1" smtClean="0">
                <a:latin typeface="Times New Roman" panose="02020603050405020304" pitchFamily="18" charset="0"/>
                <a:cs typeface="Times New Roman" panose="02020603050405020304" pitchFamily="18" charset="0"/>
              </a:rPr>
              <a:t>housing_median_age</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total_rooms</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total_bedrooms</a:t>
            </a:r>
            <a:r>
              <a:rPr lang="en-GB" dirty="0" smtClean="0">
                <a:latin typeface="Times New Roman" panose="02020603050405020304" pitchFamily="18" charset="0"/>
                <a:cs typeface="Times New Roman" panose="02020603050405020304" pitchFamily="18" charset="0"/>
              </a:rPr>
              <a:t>  \</a:t>
            </a:r>
          </a:p>
          <a:p>
            <a:r>
              <a:rPr lang="en-GB" dirty="0" smtClean="0">
                <a:latin typeface="Times New Roman" panose="02020603050405020304" pitchFamily="18" charset="0"/>
                <a:cs typeface="Times New Roman" panose="02020603050405020304" pitchFamily="18" charset="0"/>
              </a:rPr>
              <a:t>2370    -122.05     37.31                25.0       4601.0           696.0   </a:t>
            </a:r>
          </a:p>
          <a:p>
            <a:r>
              <a:rPr lang="en-GB" dirty="0" smtClean="0">
                <a:latin typeface="Times New Roman" panose="02020603050405020304" pitchFamily="18" charset="0"/>
                <a:cs typeface="Times New Roman" panose="02020603050405020304" pitchFamily="18" charset="0"/>
              </a:rPr>
              <a:t>1774    -118.16     33.96                24.0       1635.0           507.0   </a:t>
            </a:r>
          </a:p>
          <a:p>
            <a:r>
              <a:rPr lang="en-GB" dirty="0" smtClean="0">
                <a:latin typeface="Times New Roman" panose="02020603050405020304" pitchFamily="18" charset="0"/>
                <a:cs typeface="Times New Roman" panose="02020603050405020304" pitchFamily="18" charset="0"/>
              </a:rPr>
              <a:t>731     -121.69     36.62                19.0       1907.0           323.0   </a:t>
            </a:r>
          </a:p>
          <a:p>
            <a:r>
              <a:rPr lang="en-GB" dirty="0" smtClean="0">
                <a:latin typeface="Times New Roman" panose="02020603050405020304" pitchFamily="18" charset="0"/>
                <a:cs typeface="Times New Roman" panose="02020603050405020304" pitchFamily="18" charset="0"/>
              </a:rPr>
              <a:t>271     -121.96     37.33                35.0       2294.0           411.0   </a:t>
            </a:r>
          </a:p>
          <a:p>
            <a:r>
              <a:rPr lang="en-GB" dirty="0" smtClean="0">
                <a:latin typeface="Times New Roman" panose="02020603050405020304" pitchFamily="18" charset="0"/>
                <a:cs typeface="Times New Roman" panose="02020603050405020304" pitchFamily="18" charset="0"/>
              </a:rPr>
              <a:t>1077    -122.30     37.81                52.0        572.0           109.0   </a:t>
            </a:r>
          </a:p>
          <a:p>
            <a:r>
              <a:rPr lang="en-GB" dirty="0" smtClean="0">
                <a:latin typeface="Times New Roman" panose="02020603050405020304" pitchFamily="18" charset="0"/>
                <a:cs typeface="Times New Roman" panose="02020603050405020304" pitchFamily="18" charset="0"/>
              </a:rPr>
              <a:t>...         ...       ...                 ...          ...             ...   </a:t>
            </a:r>
          </a:p>
          <a:p>
            <a:r>
              <a:rPr lang="en-GB" dirty="0" smtClean="0">
                <a:latin typeface="Times New Roman" panose="02020603050405020304" pitchFamily="18" charset="0"/>
                <a:cs typeface="Times New Roman" panose="02020603050405020304" pitchFamily="18" charset="0"/>
              </a:rPr>
              <a:t>763     -117.31     33.17                 7.0       2349.0           312.0   </a:t>
            </a:r>
          </a:p>
          <a:p>
            <a:r>
              <a:rPr lang="en-GB" dirty="0" smtClean="0">
                <a:latin typeface="Times New Roman" panose="02020603050405020304" pitchFamily="18" charset="0"/>
                <a:cs typeface="Times New Roman" panose="02020603050405020304" pitchFamily="18" charset="0"/>
              </a:rPr>
              <a:t>835     -122.25     37.89                41.0       1125.0           195.0   </a:t>
            </a:r>
          </a:p>
          <a:p>
            <a:r>
              <a:rPr lang="en-GB" dirty="0" smtClean="0">
                <a:latin typeface="Times New Roman" panose="02020603050405020304" pitchFamily="18" charset="0"/>
                <a:cs typeface="Times New Roman" panose="02020603050405020304" pitchFamily="18" charset="0"/>
              </a:rPr>
              <a:t>1653    -116.98     33.26                12.0       5898.0          1002.0   </a:t>
            </a:r>
          </a:p>
          <a:p>
            <a:r>
              <a:rPr lang="en-GB" dirty="0" smtClean="0">
                <a:latin typeface="Times New Roman" panose="02020603050405020304" pitchFamily="18" charset="0"/>
                <a:cs typeface="Times New Roman" panose="02020603050405020304" pitchFamily="18" charset="0"/>
              </a:rPr>
              <a:t>2607    -120.69     38.44                13.0       1473.0           265.0   </a:t>
            </a:r>
          </a:p>
          <a:p>
            <a:r>
              <a:rPr lang="en-GB" dirty="0" smtClean="0">
                <a:latin typeface="Times New Roman" panose="02020603050405020304" pitchFamily="18" charset="0"/>
                <a:cs typeface="Times New Roman" panose="02020603050405020304" pitchFamily="18" charset="0"/>
              </a:rPr>
              <a:t>2732    -119.60     36.58                28.0       1452.0           300.0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11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latin typeface="Times New Roman" panose="02020603050405020304" pitchFamily="18" charset="0"/>
                <a:cs typeface="Times New Roman" panose="02020603050405020304" pitchFamily="18" charset="0"/>
              </a:rPr>
              <a:t> population  households  </a:t>
            </a:r>
            <a:r>
              <a:rPr lang="en-GB" dirty="0" err="1" smtClean="0">
                <a:latin typeface="Times New Roman" panose="02020603050405020304" pitchFamily="18" charset="0"/>
                <a:cs typeface="Times New Roman" panose="02020603050405020304" pitchFamily="18" charset="0"/>
              </a:rPr>
              <a:t>median_income</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  </a:t>
            </a:r>
          </a:p>
          <a:p>
            <a:r>
              <a:rPr lang="en-GB" dirty="0" smtClean="0">
                <a:latin typeface="Times New Roman" panose="02020603050405020304" pitchFamily="18" charset="0"/>
                <a:cs typeface="Times New Roman" panose="02020603050405020304" pitchFamily="18" charset="0"/>
              </a:rPr>
              <a:t>2370      2003.0       666.0         8.0727            455500.0  </a:t>
            </a:r>
          </a:p>
          <a:p>
            <a:r>
              <a:rPr lang="en-GB" dirty="0" smtClean="0">
                <a:latin typeface="Times New Roman" panose="02020603050405020304" pitchFamily="18" charset="0"/>
                <a:cs typeface="Times New Roman" panose="02020603050405020304" pitchFamily="18" charset="0"/>
              </a:rPr>
              <a:t>1774      2480.0       481.0         2.4432            187500.0  </a:t>
            </a:r>
          </a:p>
          <a:p>
            <a:r>
              <a:rPr lang="en-GB" dirty="0" smtClean="0">
                <a:latin typeface="Times New Roman" panose="02020603050405020304" pitchFamily="18" charset="0"/>
                <a:cs typeface="Times New Roman" panose="02020603050405020304" pitchFamily="18" charset="0"/>
              </a:rPr>
              <a:t>731        681.0       270.0         6.0332            244900.0  </a:t>
            </a:r>
          </a:p>
          <a:p>
            <a:r>
              <a:rPr lang="en-GB" dirty="0" smtClean="0">
                <a:latin typeface="Times New Roman" panose="02020603050405020304" pitchFamily="18" charset="0"/>
                <a:cs typeface="Times New Roman" panose="02020603050405020304" pitchFamily="18" charset="0"/>
              </a:rPr>
              <a:t>271       1054.0       449.0         4.0667            276900.0  </a:t>
            </a:r>
          </a:p>
          <a:p>
            <a:r>
              <a:rPr lang="en-GB" dirty="0" smtClean="0">
                <a:latin typeface="Times New Roman" panose="02020603050405020304" pitchFamily="18" charset="0"/>
                <a:cs typeface="Times New Roman" panose="02020603050405020304" pitchFamily="18" charset="0"/>
              </a:rPr>
              <a:t>1077       274.0        82.0         1.8516             85000.0  </a:t>
            </a:r>
          </a:p>
          <a:p>
            <a:r>
              <a:rPr lang="en-GB" dirty="0" smtClean="0">
                <a:latin typeface="Times New Roman" panose="02020603050405020304" pitchFamily="18" charset="0"/>
                <a:cs typeface="Times New Roman" panose="02020603050405020304" pitchFamily="18" charset="0"/>
              </a:rPr>
              <a:t>...          ...         ...            ...                 ...  </a:t>
            </a:r>
          </a:p>
          <a:p>
            <a:r>
              <a:rPr lang="en-GB" dirty="0" smtClean="0">
                <a:latin typeface="Times New Roman" panose="02020603050405020304" pitchFamily="18" charset="0"/>
                <a:cs typeface="Times New Roman" panose="02020603050405020304" pitchFamily="18" charset="0"/>
              </a:rPr>
              <a:t>763        809.0       282.0         5.5520            283900.0  </a:t>
            </a:r>
          </a:p>
          <a:p>
            <a:r>
              <a:rPr lang="en-GB" dirty="0" smtClean="0">
                <a:latin typeface="Times New Roman" panose="02020603050405020304" pitchFamily="18" charset="0"/>
                <a:cs typeface="Times New Roman" panose="02020603050405020304" pitchFamily="18" charset="0"/>
              </a:rPr>
              <a:t>835        356.0       181.0         6.1593            344000.0  </a:t>
            </a:r>
          </a:p>
          <a:p>
            <a:r>
              <a:rPr lang="en-GB" dirty="0" smtClean="0">
                <a:latin typeface="Times New Roman" panose="02020603050405020304" pitchFamily="18" charset="0"/>
                <a:cs typeface="Times New Roman" panose="02020603050405020304" pitchFamily="18" charset="0"/>
              </a:rPr>
              <a:t>1653      3129.0       945.0         4.7647            254100.0  </a:t>
            </a:r>
          </a:p>
          <a:p>
            <a:r>
              <a:rPr lang="en-GB" dirty="0" smtClean="0">
                <a:latin typeface="Times New Roman" panose="02020603050405020304" pitchFamily="18" charset="0"/>
                <a:cs typeface="Times New Roman" panose="02020603050405020304" pitchFamily="18" charset="0"/>
              </a:rPr>
              <a:t>2607       597.0       228.0         4.2917            121300.0  </a:t>
            </a:r>
          </a:p>
          <a:p>
            <a:r>
              <a:rPr lang="en-GB" dirty="0" smtClean="0">
                <a:latin typeface="Times New Roman" panose="02020603050405020304" pitchFamily="18" charset="0"/>
                <a:cs typeface="Times New Roman" panose="02020603050405020304" pitchFamily="18" charset="0"/>
              </a:rPr>
              <a:t>2732       919.0       308.0         2.8287             73100.0  </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[2400 rows x 9 columns]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3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latin typeface="Times New Roman" panose="02020603050405020304" pitchFamily="18" charset="0"/>
                <a:cs typeface="Times New Roman" panose="02020603050405020304" pitchFamily="18" charset="0"/>
              </a:rPr>
              <a:t>To get multiple histograms for the distribution of the individual features.</a:t>
            </a:r>
          </a:p>
          <a:p>
            <a:r>
              <a:rPr lang="en-GB" dirty="0" err="1" smtClean="0">
                <a:latin typeface="Times New Roman" panose="02020603050405020304" pitchFamily="18" charset="0"/>
                <a:cs typeface="Times New Roman" panose="02020603050405020304" pitchFamily="18" charset="0"/>
              </a:rPr>
              <a:t>train_data.hist</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figsize</a:t>
            </a:r>
            <a:r>
              <a:rPr lang="en-GB" dirty="0">
                <a:latin typeface="Times New Roman" panose="02020603050405020304" pitchFamily="18" charset="0"/>
                <a:cs typeface="Times New Roman" panose="02020603050405020304" pitchFamily="18" charset="0"/>
              </a:rPr>
              <a:t>=(15,10</a:t>
            </a:r>
            <a:r>
              <a:rPr lang="en-GB" dirty="0" smtClean="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Output: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array([[&lt;Axes: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'longitude'}&gt;,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'latitude'}&gt;,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housing_median_age</a:t>
            </a:r>
            <a:r>
              <a:rPr lang="en-GB" dirty="0" smtClean="0">
                <a:latin typeface="Times New Roman" panose="02020603050405020304" pitchFamily="18" charset="0"/>
                <a:cs typeface="Times New Roman" panose="02020603050405020304" pitchFamily="18" charset="0"/>
              </a:rPr>
              <a:t>'}&gt;],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total_rooms</a:t>
            </a:r>
            <a:r>
              <a:rPr lang="en-GB" dirty="0" smtClean="0">
                <a:latin typeface="Times New Roman" panose="02020603050405020304" pitchFamily="18" charset="0"/>
                <a:cs typeface="Times New Roman" panose="02020603050405020304" pitchFamily="18" charset="0"/>
              </a:rPr>
              <a:t>'}&gt;,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total_bedrooms</a:t>
            </a:r>
            <a:r>
              <a:rPr lang="en-GB" dirty="0" smtClean="0">
                <a:latin typeface="Times New Roman" panose="02020603050405020304" pitchFamily="18" charset="0"/>
                <a:cs typeface="Times New Roman" panose="02020603050405020304" pitchFamily="18" charset="0"/>
              </a:rPr>
              <a:t>'}&gt;,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'population'}&gt;],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'households'}&gt;,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median_income</a:t>
            </a:r>
            <a:r>
              <a:rPr lang="en-GB" dirty="0" smtClean="0">
                <a:latin typeface="Times New Roman" panose="02020603050405020304" pitchFamily="18" charset="0"/>
                <a:cs typeface="Times New Roman" panose="02020603050405020304" pitchFamily="18" charset="0"/>
              </a:rPr>
              <a:t>'}&gt;,</a:t>
            </a:r>
          </a:p>
          <a:p>
            <a:pPr marL="0" indent="0">
              <a:buNone/>
            </a:pPr>
            <a:r>
              <a:rPr lang="en-GB" dirty="0" smtClean="0">
                <a:latin typeface="Times New Roman" panose="02020603050405020304" pitchFamily="18" charset="0"/>
                <a:cs typeface="Times New Roman" panose="02020603050405020304" pitchFamily="18" charset="0"/>
              </a:rPr>
              <a:t>        &lt;Axes: title={'</a:t>
            </a:r>
            <a:r>
              <a:rPr lang="en-GB" dirty="0" err="1" smtClean="0">
                <a:latin typeface="Times New Roman" panose="02020603050405020304" pitchFamily="18" charset="0"/>
                <a:cs typeface="Times New Roman" panose="02020603050405020304" pitchFamily="18" charset="0"/>
              </a:rPr>
              <a:t>center</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'}&gt;]], </a:t>
            </a:r>
            <a:r>
              <a:rPr lang="en-GB" dirty="0" err="1" smtClean="0">
                <a:latin typeface="Times New Roman" panose="02020603050405020304" pitchFamily="18" charset="0"/>
                <a:cs typeface="Times New Roman" panose="02020603050405020304" pitchFamily="18" charset="0"/>
              </a:rPr>
              <a:t>dtype</a:t>
            </a:r>
            <a:r>
              <a:rPr lang="en-GB" dirty="0" smtClean="0">
                <a:latin typeface="Times New Roman" panose="02020603050405020304" pitchFamily="18" charset="0"/>
                <a:cs typeface="Times New Roman" panose="02020603050405020304" pitchFamily="18" charset="0"/>
              </a:rPr>
              <a:t>=object)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037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br>
              <a:rPr lang="en-GB" dirty="0" smtClean="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836" y="1825625"/>
            <a:ext cx="6443727" cy="4351338"/>
          </a:xfrm>
        </p:spPr>
      </p:pic>
    </p:spTree>
    <p:extLst>
      <p:ext uri="{BB962C8B-B14F-4D97-AF65-F5344CB8AC3E}">
        <p14:creationId xmlns:p14="http://schemas.microsoft.com/office/powerpoint/2010/main" val="6158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latin typeface="Times New Roman" panose="02020603050405020304" pitchFamily="18" charset="0"/>
                <a:cs typeface="Times New Roman" panose="02020603050405020304" pitchFamily="18" charset="0"/>
              </a:rPr>
              <a:t>At some point in life, we will all have the experience to look up for a new house to buy.</a:t>
            </a:r>
          </a:p>
          <a:p>
            <a:pPr fontAlgn="base"/>
            <a:r>
              <a:rPr lang="en-GB" dirty="0">
                <a:latin typeface="Times New Roman" panose="02020603050405020304" pitchFamily="18" charset="0"/>
                <a:cs typeface="Times New Roman" panose="02020603050405020304" pitchFamily="18" charset="0"/>
              </a:rPr>
              <a:t>So to deal with this kind of </a:t>
            </a:r>
            <a:r>
              <a:rPr lang="en-GB" dirty="0" smtClean="0">
                <a:latin typeface="Times New Roman" panose="02020603050405020304" pitchFamily="18" charset="0"/>
                <a:cs typeface="Times New Roman" panose="02020603050405020304" pitchFamily="18" charset="0"/>
              </a:rPr>
              <a:t>issue </a:t>
            </a:r>
            <a:r>
              <a:rPr lang="en-GB" dirty="0">
                <a:latin typeface="Times New Roman" panose="02020603050405020304" pitchFamily="18" charset="0"/>
                <a:cs typeface="Times New Roman" panose="02020603050405020304" pitchFamily="18" charset="0"/>
              </a:rPr>
              <a:t>Today we will be preparing a MACHINE LEARNING Based model, trained on the House Price Prediction Dataset. </a:t>
            </a:r>
          </a:p>
          <a:p>
            <a:r>
              <a:rPr lang="en-GB" dirty="0" smtClean="0">
                <a:latin typeface="Times New Roman" panose="02020603050405020304" pitchFamily="18" charset="0"/>
                <a:cs typeface="Times New Roman" panose="02020603050405020304" pitchFamily="18" charset="0"/>
              </a:rPr>
              <a:t>We will get our dataset from </a:t>
            </a:r>
            <a:r>
              <a:rPr lang="en-GB" dirty="0" err="1" smtClean="0">
                <a:latin typeface="Times New Roman" panose="02020603050405020304" pitchFamily="18" charset="0"/>
                <a:cs typeface="Times New Roman" panose="02020603050405020304" pitchFamily="18" charset="0"/>
              </a:rPr>
              <a:t>Kaggle</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108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and Accuracy</a:t>
            </a:r>
            <a:endParaRPr lang="en-GB" dirty="0"/>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So we have trained the model to determine the continuous  values hence will be using regression models to get the accuracy of the model:</a:t>
            </a:r>
          </a:p>
          <a:p>
            <a:pPr marL="457200" indent="-457200">
              <a:buAutoNum type="arabicPeriod"/>
            </a:pPr>
            <a:r>
              <a:rPr lang="en-GB" dirty="0" smtClean="0">
                <a:latin typeface="Times New Roman" panose="02020603050405020304" pitchFamily="18" charset="0"/>
                <a:cs typeface="Times New Roman" panose="02020603050405020304" pitchFamily="18" charset="0"/>
              </a:rPr>
              <a:t>Support vector machine</a:t>
            </a:r>
          </a:p>
          <a:p>
            <a:pPr marL="457200" indent="-457200">
              <a:buAutoNum type="arabicPeriod"/>
            </a:pPr>
            <a:r>
              <a:rPr lang="en-GB" dirty="0" smtClean="0">
                <a:latin typeface="Times New Roman" panose="02020603050405020304" pitchFamily="18" charset="0"/>
                <a:cs typeface="Times New Roman" panose="02020603050405020304" pitchFamily="18" charset="0"/>
              </a:rPr>
              <a:t>Random Forest </a:t>
            </a:r>
            <a:r>
              <a:rPr lang="en-GB" dirty="0" err="1" smtClean="0">
                <a:latin typeface="Times New Roman" panose="02020603050405020304" pitchFamily="18" charset="0"/>
                <a:cs typeface="Times New Roman" panose="02020603050405020304" pitchFamily="18" charset="0"/>
              </a:rPr>
              <a:t>Regressor</a:t>
            </a:r>
            <a:endParaRPr lang="en-GB" dirty="0" smtClean="0">
              <a:latin typeface="Times New Roman" panose="02020603050405020304" pitchFamily="18" charset="0"/>
              <a:cs typeface="Times New Roman" panose="02020603050405020304" pitchFamily="18" charset="0"/>
            </a:endParaRPr>
          </a:p>
          <a:p>
            <a:pPr marL="457200" indent="-457200">
              <a:buAutoNum type="arabicPeriod"/>
            </a:pPr>
            <a:r>
              <a:rPr lang="en-GB" dirty="0" smtClean="0">
                <a:latin typeface="Times New Roman" panose="02020603050405020304" pitchFamily="18" charset="0"/>
                <a:cs typeface="Times New Roman" panose="02020603050405020304" pitchFamily="18" charset="0"/>
              </a:rPr>
              <a:t>Linear </a:t>
            </a:r>
            <a:r>
              <a:rPr lang="en-GB" dirty="0" err="1" smtClean="0">
                <a:latin typeface="Times New Roman" panose="02020603050405020304" pitchFamily="18" charset="0"/>
                <a:cs typeface="Times New Roman" panose="02020603050405020304" pitchFamily="18" charset="0"/>
              </a:rPr>
              <a:t>Regressor</a:t>
            </a:r>
            <a:endParaRPr lang="en-GB"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To calculate loss will be using the mean absolute percentage error. It can be easily imported from the </a:t>
            </a:r>
            <a:r>
              <a:rPr lang="en-GB" dirty="0" err="1" smtClean="0">
                <a:latin typeface="Times New Roman" panose="02020603050405020304" pitchFamily="18" charset="0"/>
                <a:cs typeface="Times New Roman" panose="02020603050405020304" pitchFamily="18" charset="0"/>
              </a:rPr>
              <a:t>sklearn</a:t>
            </a:r>
            <a:r>
              <a:rPr lang="en-GB" dirty="0" smtClean="0">
                <a:latin typeface="Times New Roman" panose="02020603050405020304" pitchFamily="18" charset="0"/>
                <a:cs typeface="Times New Roman" panose="02020603050405020304" pitchFamily="18" charset="0"/>
              </a:rPr>
              <a:t> library.</a:t>
            </a: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8659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SVM – Support vector Machine</a:t>
            </a:r>
          </a:p>
        </p:txBody>
      </p:sp>
      <p:sp>
        <p:nvSpPr>
          <p:cNvPr id="3" name="Content Placeholder 2"/>
          <p:cNvSpPr>
            <a:spLocks noGrp="1"/>
          </p:cNvSpPr>
          <p:nvPr>
            <p:ph idx="1"/>
          </p:nvPr>
        </p:nvSpPr>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SVM can be used for both regression and classification model. It finds the hyperplane in the n-dimensional </a:t>
            </a:r>
            <a:r>
              <a:rPr lang="en-GB" dirty="0" smtClean="0">
                <a:latin typeface="Times New Roman" panose="02020603050405020304" pitchFamily="18" charset="0"/>
                <a:cs typeface="Times New Roman" panose="02020603050405020304" pitchFamily="18" charset="0"/>
              </a:rPr>
              <a:t>plane.</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from </a:t>
            </a:r>
            <a:r>
              <a:rPr lang="en-GB" dirty="0" err="1">
                <a:latin typeface="Times New Roman" panose="02020603050405020304" pitchFamily="18" charset="0"/>
                <a:cs typeface="Times New Roman" panose="02020603050405020304" pitchFamily="18" charset="0"/>
              </a:rPr>
              <a:t>sklearn</a:t>
            </a:r>
            <a:r>
              <a:rPr lang="en-GB" dirty="0">
                <a:latin typeface="Times New Roman" panose="02020603050405020304" pitchFamily="18" charset="0"/>
                <a:cs typeface="Times New Roman" panose="02020603050405020304" pitchFamily="18" charset="0"/>
              </a:rPr>
              <a:t> import </a:t>
            </a:r>
            <a:r>
              <a:rPr lang="en-GB" dirty="0" err="1">
                <a:latin typeface="Times New Roman" panose="02020603050405020304" pitchFamily="18" charset="0"/>
                <a:cs typeface="Times New Roman" panose="02020603050405020304" pitchFamily="18" charset="0"/>
              </a:rPr>
              <a:t>svm</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from </a:t>
            </a:r>
            <a:r>
              <a:rPr lang="en-GB" dirty="0" err="1">
                <a:latin typeface="Times New Roman" panose="02020603050405020304" pitchFamily="18" charset="0"/>
                <a:cs typeface="Times New Roman" panose="02020603050405020304" pitchFamily="18" charset="0"/>
              </a:rPr>
              <a:t>sklearn.svm</a:t>
            </a:r>
            <a:r>
              <a:rPr lang="en-GB" dirty="0">
                <a:latin typeface="Times New Roman" panose="02020603050405020304" pitchFamily="18" charset="0"/>
                <a:cs typeface="Times New Roman" panose="02020603050405020304" pitchFamily="18" charset="0"/>
              </a:rPr>
              <a:t> import SVC</a:t>
            </a:r>
          </a:p>
          <a:p>
            <a:pPr marL="0" indent="0">
              <a:buNone/>
            </a:pPr>
            <a:r>
              <a:rPr lang="en-GB" dirty="0">
                <a:latin typeface="Times New Roman" panose="02020603050405020304" pitchFamily="18" charset="0"/>
                <a:cs typeface="Times New Roman" panose="02020603050405020304" pitchFamily="18" charset="0"/>
              </a:rPr>
              <a:t>from </a:t>
            </a:r>
            <a:r>
              <a:rPr lang="en-GB" dirty="0" err="1">
                <a:latin typeface="Times New Roman" panose="02020603050405020304" pitchFamily="18" charset="0"/>
                <a:cs typeface="Times New Roman" panose="02020603050405020304" pitchFamily="18" charset="0"/>
              </a:rPr>
              <a:t>sklearn.metrics</a:t>
            </a:r>
            <a:r>
              <a:rPr lang="en-GB" dirty="0">
                <a:latin typeface="Times New Roman" panose="02020603050405020304" pitchFamily="18" charset="0"/>
                <a:cs typeface="Times New Roman" panose="02020603050405020304" pitchFamily="18" charset="0"/>
              </a:rPr>
              <a:t> import </a:t>
            </a:r>
            <a:r>
              <a:rPr lang="en-GB" dirty="0" err="1">
                <a:latin typeface="Times New Roman" panose="02020603050405020304" pitchFamily="18" charset="0"/>
                <a:cs typeface="Times New Roman" panose="02020603050405020304" pitchFamily="18" charset="0"/>
              </a:rPr>
              <a:t>mean_absolute_percentage_error</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err="1">
                <a:latin typeface="Times New Roman" panose="02020603050405020304" pitchFamily="18" charset="0"/>
                <a:cs typeface="Times New Roman" panose="02020603050405020304" pitchFamily="18" charset="0"/>
              </a:rPr>
              <a:t>model_SVR</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svm.SVR</a:t>
            </a:r>
            <a:r>
              <a:rPr lang="en-GB" dirty="0">
                <a:latin typeface="Times New Roman" panose="02020603050405020304" pitchFamily="18" charset="0"/>
                <a:cs typeface="Times New Roman" panose="02020603050405020304" pitchFamily="18" charset="0"/>
              </a:rPr>
              <a:t>()</a:t>
            </a:r>
          </a:p>
          <a:p>
            <a:pPr marL="0" indent="0">
              <a:buNone/>
            </a:pPr>
            <a:r>
              <a:rPr lang="en-GB" dirty="0" err="1">
                <a:latin typeface="Times New Roman" panose="02020603050405020304" pitchFamily="18" charset="0"/>
                <a:cs typeface="Times New Roman" panose="02020603050405020304" pitchFamily="18" charset="0"/>
              </a:rPr>
              <a:t>model_SVR.fit</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x_train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y_train</a:t>
            </a:r>
            <a:r>
              <a:rPr lang="en-GB" dirty="0">
                <a:latin typeface="Times New Roman" panose="02020603050405020304" pitchFamily="18" charset="0"/>
                <a:cs typeface="Times New Roman" panose="02020603050405020304" pitchFamily="18" charset="0"/>
              </a:rPr>
              <a:t>)</a:t>
            </a:r>
          </a:p>
          <a:p>
            <a:pPr marL="0" indent="0">
              <a:buNone/>
            </a:pPr>
            <a:r>
              <a:rPr lang="en-GB" dirty="0" err="1">
                <a:latin typeface="Times New Roman" panose="02020603050405020304" pitchFamily="18" charset="0"/>
                <a:cs typeface="Times New Roman" panose="02020603050405020304" pitchFamily="18" charset="0"/>
              </a:rPr>
              <a:t>y_pred</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model_SVR.predict</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x_train</a:t>
            </a: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print(</a:t>
            </a:r>
            <a:r>
              <a:rPr lang="en-GB" dirty="0" err="1">
                <a:latin typeface="Times New Roman" panose="02020603050405020304" pitchFamily="18" charset="0"/>
                <a:cs typeface="Times New Roman" panose="02020603050405020304" pitchFamily="18" charset="0"/>
              </a:rPr>
              <a:t>mean_absolute_percentage_error</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y_train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y_pred</a:t>
            </a:r>
            <a:r>
              <a:rPr lang="en-GB" dirty="0" smtClean="0">
                <a:latin typeface="Times New Roman" panose="02020603050405020304" pitchFamily="18" charset="0"/>
                <a:cs typeface="Times New Roman" panose="02020603050405020304" pitchFamily="18" charset="0"/>
              </a:rPr>
              <a:t>))</a:t>
            </a: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Output:</a:t>
            </a:r>
          </a:p>
          <a:p>
            <a:pPr marL="0" indent="0">
              <a:buNone/>
            </a:pPr>
            <a:r>
              <a:rPr lang="en-GB" dirty="0" smtClean="0">
                <a:latin typeface="Times New Roman" panose="02020603050405020304" pitchFamily="18" charset="0"/>
                <a:cs typeface="Times New Roman" panose="02020603050405020304" pitchFamily="18" charset="0"/>
              </a:rPr>
              <a:t>0.5041030414626151</a:t>
            </a: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84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Random Forest Regression</a:t>
            </a:r>
          </a:p>
        </p:txBody>
      </p:sp>
      <p:sp>
        <p:nvSpPr>
          <p:cNvPr id="3" name="Content Placeholder 2"/>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 a </a:t>
            </a:r>
            <a:r>
              <a:rPr lang="en-GB" dirty="0" smtClean="0">
                <a:latin typeface="Times New Roman" panose="02020603050405020304" pitchFamily="18" charset="0"/>
                <a:cs typeface="Times New Roman" panose="02020603050405020304" pitchFamily="18" charset="0"/>
              </a:rPr>
              <a:t>technique </a:t>
            </a:r>
            <a:r>
              <a:rPr lang="en-GB" dirty="0">
                <a:latin typeface="Times New Roman" panose="02020603050405020304" pitchFamily="18" charset="0"/>
                <a:cs typeface="Times New Roman" panose="02020603050405020304" pitchFamily="18" charset="0"/>
              </a:rPr>
              <a:t>that fits a number of classifying decision trees on various sub-samples of the dataset and uses averaging to improve the predictive accuracy and control over-fitting</a:t>
            </a:r>
            <a:r>
              <a:rPr lang="en-GB" dirty="0" smtClean="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from </a:t>
            </a:r>
            <a:r>
              <a:rPr lang="en-GB" dirty="0" err="1" smtClean="0">
                <a:latin typeface="Times New Roman" panose="02020603050405020304" pitchFamily="18" charset="0"/>
                <a:cs typeface="Times New Roman" panose="02020603050405020304" pitchFamily="18" charset="0"/>
              </a:rPr>
              <a:t>sklearn.ensemble</a:t>
            </a:r>
            <a:r>
              <a:rPr lang="en-GB" dirty="0" smtClean="0">
                <a:latin typeface="Times New Roman" panose="02020603050405020304" pitchFamily="18" charset="0"/>
                <a:cs typeface="Times New Roman" panose="02020603050405020304" pitchFamily="18" charset="0"/>
              </a:rPr>
              <a:t> import </a:t>
            </a:r>
            <a:r>
              <a:rPr lang="en-GB" dirty="0" err="1" smtClean="0">
                <a:latin typeface="Times New Roman" panose="02020603050405020304" pitchFamily="18" charset="0"/>
                <a:cs typeface="Times New Roman" panose="02020603050405020304" pitchFamily="18" charset="0"/>
              </a:rPr>
              <a:t>RandomForestRegressor</a:t>
            </a:r>
            <a:endParaRPr lang="en-GB" dirty="0" smtClean="0">
              <a:latin typeface="Times New Roman" panose="02020603050405020304" pitchFamily="18" charset="0"/>
              <a:cs typeface="Times New Roman" panose="02020603050405020304" pitchFamily="18" charset="0"/>
            </a:endParaRPr>
          </a:p>
          <a:p>
            <a:pPr marL="0" indent="0">
              <a:buNone/>
            </a:pPr>
            <a:r>
              <a:rPr lang="en-GB" dirty="0" err="1" smtClean="0">
                <a:latin typeface="Times New Roman" panose="02020603050405020304" pitchFamily="18" charset="0"/>
                <a:cs typeface="Times New Roman" panose="02020603050405020304" pitchFamily="18" charset="0"/>
              </a:rPr>
              <a:t>model_RFR</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RandomForestRegressor</a:t>
            </a:r>
            <a:r>
              <a:rPr lang="en-GB" dirty="0" smtClean="0">
                <a:latin typeface="Times New Roman" panose="02020603050405020304" pitchFamily="18" charset="0"/>
                <a:cs typeface="Times New Roman" panose="02020603050405020304" pitchFamily="18" charset="0"/>
              </a:rPr>
              <a:t>()</a:t>
            </a:r>
          </a:p>
          <a:p>
            <a:pPr marL="0" indent="0">
              <a:buNone/>
            </a:pPr>
            <a:r>
              <a:rPr lang="en-GB" dirty="0" err="1" smtClean="0">
                <a:latin typeface="Times New Roman" panose="02020603050405020304" pitchFamily="18" charset="0"/>
                <a:cs typeface="Times New Roman" panose="02020603050405020304" pitchFamily="18" charset="0"/>
              </a:rPr>
              <a:t>model_RFR.fit</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a:t>
            </a:r>
          </a:p>
          <a:p>
            <a:pPr marL="0" indent="0">
              <a:buNone/>
            </a:pPr>
            <a:r>
              <a:rPr lang="en-GB" dirty="0" err="1" smtClean="0">
                <a:latin typeface="Times New Roman" panose="02020603050405020304" pitchFamily="18" charset="0"/>
                <a:cs typeface="Times New Roman" panose="02020603050405020304" pitchFamily="18" charset="0"/>
              </a:rPr>
              <a:t>model_RFR.score</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Output : </a:t>
            </a:r>
            <a:endParaRPr lang="en-GB" b="1"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0.9623711947266792</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31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Linear Regression</a:t>
            </a:r>
          </a:p>
        </p:txBody>
      </p:sp>
      <p:sp>
        <p:nvSpPr>
          <p:cNvPr id="3" name="Content Placeholder 2"/>
          <p:cNvSpPr>
            <a:spLocks noGrp="1"/>
          </p:cNvSpPr>
          <p:nvPr>
            <p:ph idx="1"/>
          </p:nvPr>
        </p:nvSpPr>
        <p:spPr/>
        <p:txBody>
          <a:bodyPr>
            <a:normAutofit lnSpcReduction="10000"/>
          </a:bodyPr>
          <a:lstStyle/>
          <a:p>
            <a:r>
              <a:rPr lang="en-GB" dirty="0" smtClean="0">
                <a:latin typeface="Times New Roman" panose="02020603050405020304" pitchFamily="18" charset="0"/>
                <a:cs typeface="Times New Roman" panose="02020603050405020304" pitchFamily="18" charset="0"/>
              </a:rPr>
              <a:t> is used </a:t>
            </a:r>
            <a:r>
              <a:rPr lang="en-GB" dirty="0">
                <a:latin typeface="Times New Roman" panose="02020603050405020304" pitchFamily="18" charset="0"/>
                <a:cs typeface="Times New Roman" panose="02020603050405020304" pitchFamily="18" charset="0"/>
              </a:rPr>
              <a:t>to predict the value of a variable based on the value of another variable. The variable you want to predict is called the dependent variable. The variable you are using to predict the other variable's value is called the independent variable</a:t>
            </a:r>
            <a:r>
              <a:rPr lang="en-GB" dirty="0" smtClean="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from </a:t>
            </a:r>
            <a:r>
              <a:rPr lang="en-GB" dirty="0" err="1" smtClean="0">
                <a:latin typeface="Times New Roman" panose="02020603050405020304" pitchFamily="18" charset="0"/>
                <a:cs typeface="Times New Roman" panose="02020603050405020304" pitchFamily="18" charset="0"/>
              </a:rPr>
              <a:t>sklearn.linear_model</a:t>
            </a:r>
            <a:r>
              <a:rPr lang="en-GB" dirty="0" smtClean="0">
                <a:latin typeface="Times New Roman" panose="02020603050405020304" pitchFamily="18" charset="0"/>
                <a:cs typeface="Times New Roman" panose="02020603050405020304" pitchFamily="18" charset="0"/>
              </a:rPr>
              <a:t> import </a:t>
            </a:r>
            <a:r>
              <a:rPr lang="en-GB" dirty="0" err="1" smtClean="0">
                <a:latin typeface="Times New Roman" panose="02020603050405020304" pitchFamily="18" charset="0"/>
                <a:cs typeface="Times New Roman" panose="02020603050405020304" pitchFamily="18" charset="0"/>
              </a:rPr>
              <a:t>LinearRegression</a:t>
            </a:r>
            <a:endParaRPr lang="en-GB" dirty="0" smtClean="0">
              <a:latin typeface="Times New Roman" panose="02020603050405020304" pitchFamily="18" charset="0"/>
              <a:cs typeface="Times New Roman" panose="02020603050405020304" pitchFamily="18" charset="0"/>
            </a:endParaRPr>
          </a:p>
          <a:p>
            <a:pPr marL="0" indent="0">
              <a:buNone/>
            </a:pPr>
            <a:r>
              <a:rPr lang="en-GB" dirty="0" err="1" smtClean="0">
                <a:latin typeface="Times New Roman" panose="02020603050405020304" pitchFamily="18" charset="0"/>
                <a:cs typeface="Times New Roman" panose="02020603050405020304" pitchFamily="18" charset="0"/>
              </a:rPr>
              <a:t>model_LR</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LinearRegression</a:t>
            </a:r>
            <a:r>
              <a:rPr lang="en-GB" dirty="0" smtClean="0">
                <a:latin typeface="Times New Roman" panose="02020603050405020304" pitchFamily="18" charset="0"/>
                <a:cs typeface="Times New Roman" panose="02020603050405020304" pitchFamily="18" charset="0"/>
              </a:rPr>
              <a:t>()</a:t>
            </a:r>
          </a:p>
          <a:p>
            <a:pPr marL="0" indent="0">
              <a:buNone/>
            </a:pPr>
            <a:r>
              <a:rPr lang="en-GB" dirty="0" err="1" smtClean="0">
                <a:latin typeface="Times New Roman" panose="02020603050405020304" pitchFamily="18" charset="0"/>
                <a:cs typeface="Times New Roman" panose="02020603050405020304" pitchFamily="18" charset="0"/>
              </a:rPr>
              <a:t>model_LR.fit</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a:t>
            </a:r>
          </a:p>
          <a:p>
            <a:pPr marL="0" indent="0">
              <a:buNone/>
            </a:pPr>
            <a:r>
              <a:rPr lang="en-GB" dirty="0" err="1" smtClean="0">
                <a:latin typeface="Times New Roman" panose="02020603050405020304" pitchFamily="18" charset="0"/>
                <a:cs typeface="Times New Roman" panose="02020603050405020304" pitchFamily="18" charset="0"/>
              </a:rPr>
              <a:t>y_pred</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model_LR.predict</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x_train</a:t>
            </a: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print(</a:t>
            </a:r>
            <a:r>
              <a:rPr lang="en-GB" dirty="0" err="1" smtClean="0">
                <a:latin typeface="Times New Roman" panose="02020603050405020304" pitchFamily="18" charset="0"/>
                <a:cs typeface="Times New Roman" panose="02020603050405020304" pitchFamily="18" charset="0"/>
              </a:rPr>
              <a:t>mean_absolute_percentage_error</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y_pred</a:t>
            </a:r>
            <a:r>
              <a:rPr lang="en-GB" dirty="0" smtClean="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Output:</a:t>
            </a:r>
          </a:p>
          <a:p>
            <a:pPr marL="0" indent="0">
              <a:buNone/>
            </a:pPr>
            <a:r>
              <a:rPr lang="en-GB" dirty="0" smtClean="0">
                <a:latin typeface="Times New Roman" panose="02020603050405020304" pitchFamily="18" charset="0"/>
                <a:cs typeface="Times New Roman" panose="02020603050405020304" pitchFamily="18" charset="0"/>
              </a:rPr>
              <a:t>0.2994306275492762</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543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Clearly, </a:t>
            </a:r>
            <a:r>
              <a:rPr lang="en-GB" dirty="0" smtClean="0">
                <a:latin typeface="Times New Roman" panose="02020603050405020304" pitchFamily="18" charset="0"/>
                <a:cs typeface="Times New Roman" panose="02020603050405020304" pitchFamily="18" charset="0"/>
              </a:rPr>
              <a:t>linear regression </a:t>
            </a:r>
            <a:r>
              <a:rPr lang="en-GB" dirty="0">
                <a:latin typeface="Times New Roman" panose="02020603050405020304" pitchFamily="18" charset="0"/>
                <a:cs typeface="Times New Roman" panose="02020603050405020304" pitchFamily="18" charset="0"/>
              </a:rPr>
              <a:t>is giving better accuracy as the mean absolute error is the least among all the other </a:t>
            </a:r>
            <a:r>
              <a:rPr lang="en-GB" dirty="0" err="1">
                <a:latin typeface="Times New Roman" panose="02020603050405020304" pitchFamily="18" charset="0"/>
                <a:cs typeface="Times New Roman" panose="02020603050405020304" pitchFamily="18" charset="0"/>
              </a:rPr>
              <a:t>regressor</a:t>
            </a:r>
            <a:r>
              <a:rPr lang="en-GB" dirty="0">
                <a:latin typeface="Times New Roman" panose="02020603050405020304" pitchFamily="18" charset="0"/>
                <a:cs typeface="Times New Roman" panose="02020603050405020304" pitchFamily="18" charset="0"/>
              </a:rPr>
              <a:t> models i.e. </a:t>
            </a:r>
            <a:r>
              <a:rPr lang="en-GB" dirty="0" smtClean="0">
                <a:latin typeface="Times New Roman" panose="02020603050405020304" pitchFamily="18" charset="0"/>
                <a:cs typeface="Times New Roman" panose="02020603050405020304" pitchFamily="18" charset="0"/>
              </a:rPr>
              <a:t>0.29 </a:t>
            </a:r>
            <a:r>
              <a:rPr lang="en-GB" dirty="0">
                <a:latin typeface="Times New Roman" panose="02020603050405020304" pitchFamily="18" charset="0"/>
                <a:cs typeface="Times New Roman" panose="02020603050405020304" pitchFamily="18" charset="0"/>
              </a:rPr>
              <a:t>approx.</a:t>
            </a:r>
          </a:p>
        </p:txBody>
      </p:sp>
    </p:spTree>
    <p:extLst>
      <p:ext uri="{BB962C8B-B14F-4D97-AF65-F5344CB8AC3E}">
        <p14:creationId xmlns:p14="http://schemas.microsoft.com/office/powerpoint/2010/main" val="145274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Importing Libraries and Dataset</a:t>
            </a:r>
            <a:br>
              <a:rPr lang="en-GB" b="1" dirty="0"/>
            </a:br>
            <a:endParaRPr lang="en-GB" dirty="0"/>
          </a:p>
        </p:txBody>
      </p:sp>
      <p:sp>
        <p:nvSpPr>
          <p:cNvPr id="3" name="Content Placeholder 2"/>
          <p:cNvSpPr>
            <a:spLocks noGrp="1"/>
          </p:cNvSpPr>
          <p:nvPr>
            <p:ph idx="1"/>
          </p:nvPr>
        </p:nvSpPr>
        <p:spPr/>
        <p:txBody>
          <a:bodyPr>
            <a:normAutofit/>
          </a:bodyPr>
          <a:lstStyle/>
          <a:p>
            <a:r>
              <a:rPr lang="en-GB" dirty="0" err="1" smtClean="0">
                <a:latin typeface="Times New Roman" panose="02020603050405020304" pitchFamily="18" charset="0"/>
                <a:cs typeface="Times New Roman" panose="02020603050405020304" pitchFamily="18" charset="0"/>
              </a:rPr>
              <a:t>Matplotlib</a:t>
            </a:r>
            <a:r>
              <a:rPr lang="en-GB" dirty="0" smtClean="0">
                <a:latin typeface="Times New Roman" panose="02020603050405020304" pitchFamily="18" charset="0"/>
                <a:cs typeface="Times New Roman" panose="02020603050405020304" pitchFamily="18" charset="0"/>
              </a:rPr>
              <a:t>- To visualize the data features </a:t>
            </a:r>
            <a:r>
              <a:rPr lang="en-GB" dirty="0" err="1" smtClean="0">
                <a:latin typeface="Times New Roman" panose="02020603050405020304" pitchFamily="18" charset="0"/>
                <a:cs typeface="Times New Roman" panose="02020603050405020304" pitchFamily="18" charset="0"/>
              </a:rPr>
              <a:t>i.e</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histogram and scatter plot.</a:t>
            </a:r>
          </a:p>
          <a:p>
            <a:r>
              <a:rPr lang="en-GB" dirty="0" smtClean="0">
                <a:latin typeface="Times New Roman" panose="02020603050405020304" pitchFamily="18" charset="0"/>
                <a:cs typeface="Times New Roman" panose="02020603050405020304" pitchFamily="18" charset="0"/>
              </a:rPr>
              <a:t>Pandas- To load the </a:t>
            </a:r>
            <a:r>
              <a:rPr lang="en-GB" dirty="0" err="1" smtClean="0">
                <a:latin typeface="Times New Roman" panose="02020603050405020304" pitchFamily="18" charset="0"/>
                <a:cs typeface="Times New Roman" panose="02020603050405020304" pitchFamily="18" charset="0"/>
              </a:rPr>
              <a:t>dataframe</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import pandas as </a:t>
            </a:r>
            <a:r>
              <a:rPr lang="en-GB" dirty="0" err="1">
                <a:latin typeface="Times New Roman" panose="02020603050405020304" pitchFamily="18" charset="0"/>
                <a:cs typeface="Times New Roman" panose="02020603050405020304" pitchFamily="18" charset="0"/>
              </a:rPr>
              <a:t>pd</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import </a:t>
            </a:r>
            <a:r>
              <a:rPr lang="en-GB" dirty="0" err="1">
                <a:latin typeface="Times New Roman" panose="02020603050405020304" pitchFamily="18" charset="0"/>
                <a:cs typeface="Times New Roman" panose="02020603050405020304" pitchFamily="18" charset="0"/>
              </a:rPr>
              <a:t>numpy</a:t>
            </a:r>
            <a:r>
              <a:rPr lang="en-GB" dirty="0">
                <a:latin typeface="Times New Roman" panose="02020603050405020304" pitchFamily="18" charset="0"/>
                <a:cs typeface="Times New Roman" panose="02020603050405020304" pitchFamily="18" charset="0"/>
              </a:rPr>
              <a:t> as np</a:t>
            </a:r>
          </a:p>
          <a:p>
            <a:pPr marL="0" indent="0">
              <a:buNone/>
            </a:pPr>
            <a:r>
              <a:rPr lang="en-GB" dirty="0">
                <a:latin typeface="Times New Roman" panose="02020603050405020304" pitchFamily="18" charset="0"/>
                <a:cs typeface="Times New Roman" panose="02020603050405020304" pitchFamily="18" charset="0"/>
              </a:rPr>
              <a:t>import </a:t>
            </a:r>
            <a:r>
              <a:rPr lang="en-GB" dirty="0" err="1">
                <a:latin typeface="Times New Roman" panose="02020603050405020304" pitchFamily="18" charset="0"/>
                <a:cs typeface="Times New Roman" panose="02020603050405020304" pitchFamily="18" charset="0"/>
              </a:rPr>
              <a:t>matplotlib.pyplot</a:t>
            </a:r>
            <a:r>
              <a:rPr lang="en-GB" dirty="0">
                <a:latin typeface="Times New Roman" panose="02020603050405020304" pitchFamily="18" charset="0"/>
                <a:cs typeface="Times New Roman" panose="02020603050405020304" pitchFamily="18" charset="0"/>
              </a:rPr>
              <a:t> as </a:t>
            </a:r>
            <a:r>
              <a:rPr lang="en-GB" dirty="0" err="1" smtClean="0">
                <a:latin typeface="Times New Roman" panose="02020603050405020304" pitchFamily="18" charset="0"/>
                <a:cs typeface="Times New Roman" panose="02020603050405020304" pitchFamily="18" charset="0"/>
              </a:rPr>
              <a:t>plt</a:t>
            </a:r>
            <a:endParaRPr lang="en-GB" dirty="0" smtClean="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data=</a:t>
            </a:r>
            <a:r>
              <a:rPr lang="en-GB" dirty="0" err="1" smtClean="0">
                <a:latin typeface="Times New Roman" panose="02020603050405020304" pitchFamily="18" charset="0"/>
                <a:cs typeface="Times New Roman" panose="02020603050405020304" pitchFamily="18" charset="0"/>
              </a:rPr>
              <a:t>pd.read_csv</a:t>
            </a:r>
            <a:r>
              <a:rPr lang="en-GB" dirty="0" smtClean="0">
                <a:latin typeface="Times New Roman" panose="02020603050405020304" pitchFamily="18" charset="0"/>
                <a:cs typeface="Times New Roman" panose="02020603050405020304" pitchFamily="18" charset="0"/>
              </a:rPr>
              <a:t>("/content/</a:t>
            </a:r>
            <a:r>
              <a:rPr lang="en-GB" dirty="0" err="1" smtClean="0">
                <a:latin typeface="Times New Roman" panose="02020603050405020304" pitchFamily="18" charset="0"/>
                <a:cs typeface="Times New Roman" panose="02020603050405020304" pitchFamily="18" charset="0"/>
              </a:rPr>
              <a:t>sample_data</a:t>
            </a:r>
            <a:r>
              <a:rPr lang="en-GB" dirty="0" smtClean="0">
                <a:latin typeface="Times New Roman" panose="02020603050405020304" pitchFamily="18" charset="0"/>
                <a:cs typeface="Times New Roman" panose="02020603050405020304" pitchFamily="18" charset="0"/>
              </a:rPr>
              <a:t>/california_housing_test.csv“)</a:t>
            </a:r>
          </a:p>
          <a:p>
            <a:pPr marL="0" indent="0">
              <a:buNone/>
            </a:pPr>
            <a:r>
              <a:rPr lang="en-GB" dirty="0" smtClean="0">
                <a:latin typeface="Times New Roman" panose="02020603050405020304" pitchFamily="18" charset="0"/>
                <a:cs typeface="Times New Roman" panose="02020603050405020304" pitchFamily="18" charset="0"/>
              </a:rPr>
              <a:t>print(data)</a:t>
            </a:r>
          </a:p>
          <a:p>
            <a:pPr marL="0" indent="0">
              <a:buNone/>
            </a:pPr>
            <a:r>
              <a:rPr lang="en-GB" dirty="0" err="1" smtClean="0">
                <a:latin typeface="Times New Roman" panose="02020603050405020304" pitchFamily="18" charset="0"/>
                <a:cs typeface="Times New Roman" panose="02020603050405020304" pitchFamily="18" charset="0"/>
              </a:rPr>
              <a:t>data.head</a:t>
            </a:r>
            <a:r>
              <a:rPr lang="en-GB" dirty="0" smtClean="0">
                <a:latin typeface="Times New Roman" panose="02020603050405020304" pitchFamily="18" charset="0"/>
                <a:cs typeface="Times New Roman" panose="02020603050405020304" pitchFamily="18" charset="0"/>
              </a:rPr>
              <a:t>()</a:t>
            </a: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20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Autofit/>
          </a:bodyPr>
          <a:lstStyle/>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smtClean="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 longitude  latitude  </a:t>
            </a:r>
            <a:r>
              <a:rPr lang="en-GB" sz="1800" dirty="0" err="1" smtClean="0">
                <a:latin typeface="Times New Roman" panose="02020603050405020304" pitchFamily="18" charset="0"/>
                <a:cs typeface="Times New Roman" panose="02020603050405020304" pitchFamily="18" charset="0"/>
              </a:rPr>
              <a:t>housing_median_age</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total_rooms</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total_bedrooms</a:t>
            </a:r>
            <a:r>
              <a:rPr lang="en-GB" sz="1800" dirty="0" smtClean="0">
                <a:latin typeface="Times New Roman" panose="02020603050405020304" pitchFamily="18" charset="0"/>
                <a:cs typeface="Times New Roman" panose="02020603050405020304" pitchFamily="18" charset="0"/>
              </a:rPr>
              <a:t>  \</a:t>
            </a:r>
          </a:p>
          <a:p>
            <a:pPr marL="0" indent="0">
              <a:buNone/>
            </a:pPr>
            <a:r>
              <a:rPr lang="en-GB" sz="1800" dirty="0" smtClean="0">
                <a:latin typeface="Times New Roman" panose="02020603050405020304" pitchFamily="18" charset="0"/>
                <a:cs typeface="Times New Roman" panose="02020603050405020304" pitchFamily="18" charset="0"/>
              </a:rPr>
              <a:t>0       -122.05     37.37                27.0       3885.0           661.0   </a:t>
            </a:r>
          </a:p>
          <a:p>
            <a:pPr marL="0" indent="0">
              <a:buNone/>
            </a:pPr>
            <a:r>
              <a:rPr lang="en-GB" sz="1800" dirty="0" smtClean="0">
                <a:latin typeface="Times New Roman" panose="02020603050405020304" pitchFamily="18" charset="0"/>
                <a:cs typeface="Times New Roman" panose="02020603050405020304" pitchFamily="18" charset="0"/>
              </a:rPr>
              <a:t>1       -118.30     34.26                43.0       1510.0           310.0   </a:t>
            </a:r>
          </a:p>
          <a:p>
            <a:pPr marL="0" indent="0">
              <a:buNone/>
            </a:pPr>
            <a:r>
              <a:rPr lang="en-GB" sz="1800" dirty="0" smtClean="0">
                <a:latin typeface="Times New Roman" panose="02020603050405020304" pitchFamily="18" charset="0"/>
                <a:cs typeface="Times New Roman" panose="02020603050405020304" pitchFamily="18" charset="0"/>
              </a:rPr>
              <a:t>2       -117.81     33.78                27.0       3589.0           507.0   </a:t>
            </a:r>
          </a:p>
          <a:p>
            <a:pPr marL="0" indent="0">
              <a:buNone/>
            </a:pPr>
            <a:r>
              <a:rPr lang="en-GB" sz="1800" dirty="0" smtClean="0">
                <a:latin typeface="Times New Roman" panose="02020603050405020304" pitchFamily="18" charset="0"/>
                <a:cs typeface="Times New Roman" panose="02020603050405020304" pitchFamily="18" charset="0"/>
              </a:rPr>
              <a:t>3       -118.36     33.82                28.0         67.0            15.0   </a:t>
            </a:r>
          </a:p>
          <a:p>
            <a:pPr marL="0" indent="0">
              <a:buNone/>
            </a:pPr>
            <a:r>
              <a:rPr lang="en-GB" sz="1800" dirty="0" smtClean="0">
                <a:latin typeface="Times New Roman" panose="02020603050405020304" pitchFamily="18" charset="0"/>
                <a:cs typeface="Times New Roman" panose="02020603050405020304" pitchFamily="18" charset="0"/>
              </a:rPr>
              <a:t>4       -119.67     36.33                19.0       1241.0           244.0   </a:t>
            </a:r>
          </a:p>
          <a:p>
            <a:pPr marL="0" indent="0">
              <a:buNone/>
            </a:pPr>
            <a:r>
              <a:rPr lang="en-GB" sz="1800" dirty="0" smtClean="0">
                <a:latin typeface="Times New Roman" panose="02020603050405020304" pitchFamily="18" charset="0"/>
                <a:cs typeface="Times New Roman" panose="02020603050405020304" pitchFamily="18" charset="0"/>
              </a:rPr>
              <a:t>...         ...       ...                 ...          ...             ...   </a:t>
            </a:r>
          </a:p>
          <a:p>
            <a:pPr marL="0" indent="0">
              <a:buNone/>
            </a:pPr>
            <a:r>
              <a:rPr lang="en-GB" sz="1800" dirty="0" smtClean="0">
                <a:latin typeface="Times New Roman" panose="02020603050405020304" pitchFamily="18" charset="0"/>
                <a:cs typeface="Times New Roman" panose="02020603050405020304" pitchFamily="18" charset="0"/>
              </a:rPr>
              <a:t>2995    -119.86     34.42                23.0       1450.0           642.0   </a:t>
            </a:r>
          </a:p>
          <a:p>
            <a:pPr marL="0" indent="0">
              <a:buNone/>
            </a:pPr>
            <a:r>
              <a:rPr lang="en-GB" sz="1800" dirty="0" smtClean="0">
                <a:latin typeface="Times New Roman" panose="02020603050405020304" pitchFamily="18" charset="0"/>
                <a:cs typeface="Times New Roman" panose="02020603050405020304" pitchFamily="18" charset="0"/>
              </a:rPr>
              <a:t>2996    -118.14     34.06                27.0       5257.0          1082.0   </a:t>
            </a:r>
          </a:p>
          <a:p>
            <a:pPr marL="0" indent="0">
              <a:buNone/>
            </a:pPr>
            <a:r>
              <a:rPr lang="en-GB" sz="1800" dirty="0" smtClean="0">
                <a:latin typeface="Times New Roman" panose="02020603050405020304" pitchFamily="18" charset="0"/>
                <a:cs typeface="Times New Roman" panose="02020603050405020304" pitchFamily="18" charset="0"/>
              </a:rPr>
              <a:t>2997    -119.70     36.30                10.0        956.0           201.0   </a:t>
            </a:r>
          </a:p>
          <a:p>
            <a:pPr marL="0" indent="0">
              <a:buNone/>
            </a:pPr>
            <a:r>
              <a:rPr lang="en-GB" sz="1800" dirty="0" smtClean="0">
                <a:latin typeface="Times New Roman" panose="02020603050405020304" pitchFamily="18" charset="0"/>
                <a:cs typeface="Times New Roman" panose="02020603050405020304" pitchFamily="18" charset="0"/>
              </a:rPr>
              <a:t>2998    -117.12     34.10                40.0         96.0            14.0   </a:t>
            </a:r>
          </a:p>
          <a:p>
            <a:pPr marL="0" indent="0">
              <a:buNone/>
            </a:pPr>
            <a:r>
              <a:rPr lang="en-GB" sz="1800" dirty="0" smtClean="0">
                <a:latin typeface="Times New Roman" panose="02020603050405020304" pitchFamily="18" charset="0"/>
                <a:cs typeface="Times New Roman" panose="02020603050405020304" pitchFamily="18" charset="0"/>
              </a:rPr>
              <a:t>2999    -119.63     34.42                42.0       1765.0           263.0 </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79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latin typeface="Times New Roman" panose="02020603050405020304" pitchFamily="18" charset="0"/>
                <a:cs typeface="Times New Roman" panose="02020603050405020304" pitchFamily="18" charset="0"/>
              </a:rPr>
              <a:t> population  households  </a:t>
            </a:r>
            <a:r>
              <a:rPr lang="en-GB" dirty="0" err="1" smtClean="0">
                <a:latin typeface="Times New Roman" panose="02020603050405020304" pitchFamily="18" charset="0"/>
                <a:cs typeface="Times New Roman" panose="02020603050405020304" pitchFamily="18" charset="0"/>
              </a:rPr>
              <a:t>median_income</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  </a:t>
            </a:r>
          </a:p>
          <a:p>
            <a:r>
              <a:rPr lang="en-GB" dirty="0" smtClean="0">
                <a:latin typeface="Times New Roman" panose="02020603050405020304" pitchFamily="18" charset="0"/>
                <a:cs typeface="Times New Roman" panose="02020603050405020304" pitchFamily="18" charset="0"/>
              </a:rPr>
              <a:t>0         1537.0       606.0         6.6085            344700.0  </a:t>
            </a:r>
          </a:p>
          <a:p>
            <a:r>
              <a:rPr lang="en-GB" dirty="0" smtClean="0">
                <a:latin typeface="Times New Roman" panose="02020603050405020304" pitchFamily="18" charset="0"/>
                <a:cs typeface="Times New Roman" panose="02020603050405020304" pitchFamily="18" charset="0"/>
              </a:rPr>
              <a:t>1          809.0       277.0         3.5990            176500.0  </a:t>
            </a:r>
          </a:p>
          <a:p>
            <a:r>
              <a:rPr lang="en-GB" dirty="0" smtClean="0">
                <a:latin typeface="Times New Roman" panose="02020603050405020304" pitchFamily="18" charset="0"/>
                <a:cs typeface="Times New Roman" panose="02020603050405020304" pitchFamily="18" charset="0"/>
              </a:rPr>
              <a:t>2         1484.0       495.0         5.7934            270500.0  </a:t>
            </a:r>
          </a:p>
          <a:p>
            <a:r>
              <a:rPr lang="en-GB" dirty="0" smtClean="0">
                <a:latin typeface="Times New Roman" panose="02020603050405020304" pitchFamily="18" charset="0"/>
                <a:cs typeface="Times New Roman" panose="02020603050405020304" pitchFamily="18" charset="0"/>
              </a:rPr>
              <a:t>3           49.0        11.0         6.1359            330000.0  </a:t>
            </a:r>
          </a:p>
          <a:p>
            <a:r>
              <a:rPr lang="en-GB" dirty="0" smtClean="0">
                <a:latin typeface="Times New Roman" panose="02020603050405020304" pitchFamily="18" charset="0"/>
                <a:cs typeface="Times New Roman" panose="02020603050405020304" pitchFamily="18" charset="0"/>
              </a:rPr>
              <a:t>4          850.0       237.0         2.9375             81700.0  </a:t>
            </a:r>
          </a:p>
          <a:p>
            <a:r>
              <a:rPr lang="en-GB" dirty="0" smtClean="0">
                <a:latin typeface="Times New Roman" panose="02020603050405020304" pitchFamily="18" charset="0"/>
                <a:cs typeface="Times New Roman" panose="02020603050405020304" pitchFamily="18" charset="0"/>
              </a:rPr>
              <a:t>...          ...         ...            ...                 ...  </a:t>
            </a:r>
          </a:p>
          <a:p>
            <a:r>
              <a:rPr lang="en-GB" dirty="0" smtClean="0">
                <a:latin typeface="Times New Roman" panose="02020603050405020304" pitchFamily="18" charset="0"/>
                <a:cs typeface="Times New Roman" panose="02020603050405020304" pitchFamily="18" charset="0"/>
              </a:rPr>
              <a:t>2995      1258.0       607.0         1.1790            225000.0  </a:t>
            </a:r>
          </a:p>
          <a:p>
            <a:r>
              <a:rPr lang="en-GB" dirty="0" smtClean="0">
                <a:latin typeface="Times New Roman" panose="02020603050405020304" pitchFamily="18" charset="0"/>
                <a:cs typeface="Times New Roman" panose="02020603050405020304" pitchFamily="18" charset="0"/>
              </a:rPr>
              <a:t>2996      3496.0      1036.0         3.3906            237200.0  </a:t>
            </a:r>
          </a:p>
          <a:p>
            <a:r>
              <a:rPr lang="en-GB" dirty="0" smtClean="0">
                <a:latin typeface="Times New Roman" panose="02020603050405020304" pitchFamily="18" charset="0"/>
                <a:cs typeface="Times New Roman" panose="02020603050405020304" pitchFamily="18" charset="0"/>
              </a:rPr>
              <a:t>2997       693.0       220.0         2.2895             62000.0  </a:t>
            </a:r>
          </a:p>
          <a:p>
            <a:r>
              <a:rPr lang="en-GB" dirty="0" smtClean="0">
                <a:latin typeface="Times New Roman" panose="02020603050405020304" pitchFamily="18" charset="0"/>
                <a:cs typeface="Times New Roman" panose="02020603050405020304" pitchFamily="18" charset="0"/>
              </a:rPr>
              <a:t>2998        46.0        14.0         3.2708            162500.0  </a:t>
            </a:r>
          </a:p>
          <a:p>
            <a:r>
              <a:rPr lang="en-GB" dirty="0" smtClean="0">
                <a:latin typeface="Times New Roman" panose="02020603050405020304" pitchFamily="18" charset="0"/>
                <a:cs typeface="Times New Roman" panose="02020603050405020304" pitchFamily="18" charset="0"/>
              </a:rPr>
              <a:t>2999       753.0       260.0         8.5608            500001.0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66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4114" y="1690689"/>
            <a:ext cx="7886700" cy="4351338"/>
          </a:xfrm>
        </p:spPr>
        <p:txBody>
          <a:bodyPr>
            <a:normAutofit/>
          </a:bodyPr>
          <a:lstStyle/>
          <a:p>
            <a:r>
              <a:rPr lang="en-GB" sz="1800" dirty="0" smtClean="0">
                <a:latin typeface="Times New Roman" panose="02020603050405020304" pitchFamily="18" charset="0"/>
                <a:cs typeface="Times New Roman" panose="02020603050405020304" pitchFamily="18" charset="0"/>
              </a:rPr>
              <a:t>[3000 rows x 9 columns]</a:t>
            </a:r>
          </a:p>
          <a:p>
            <a:r>
              <a:rPr lang="en-GB" sz="1800" dirty="0" smtClean="0">
                <a:latin typeface="Times New Roman" panose="02020603050405020304" pitchFamily="18" charset="0"/>
                <a:cs typeface="Times New Roman" panose="02020603050405020304" pitchFamily="18" charset="0"/>
              </a:rPr>
              <a:t>longitude	latitude	</a:t>
            </a:r>
            <a:r>
              <a:rPr lang="en-GB" sz="1800" dirty="0" err="1" smtClean="0">
                <a:latin typeface="Times New Roman" panose="02020603050405020304" pitchFamily="18" charset="0"/>
                <a:cs typeface="Times New Roman" panose="02020603050405020304" pitchFamily="18" charset="0"/>
              </a:rPr>
              <a:t>housing_median_age</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total_rooms</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total_bedrooms</a:t>
            </a:r>
            <a:r>
              <a:rPr lang="en-GB" sz="1800" dirty="0" smtClean="0">
                <a:latin typeface="Times New Roman" panose="02020603050405020304" pitchFamily="18" charset="0"/>
                <a:cs typeface="Times New Roman" panose="02020603050405020304" pitchFamily="18" charset="0"/>
              </a:rPr>
              <a:t>	population	households	</a:t>
            </a:r>
            <a:r>
              <a:rPr lang="en-GB" sz="1800" dirty="0" err="1" smtClean="0">
                <a:latin typeface="Times New Roman" panose="02020603050405020304" pitchFamily="18" charset="0"/>
                <a:cs typeface="Times New Roman" panose="02020603050405020304" pitchFamily="18" charset="0"/>
              </a:rPr>
              <a:t>median_income</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median_house_value</a:t>
            </a:r>
            <a:endParaRPr lang="en-GB" sz="1800" dirty="0" smtClean="0">
              <a:latin typeface="Times New Roman" panose="02020603050405020304" pitchFamily="18" charset="0"/>
              <a:cs typeface="Times New Roman" panose="02020603050405020304" pitchFamily="18" charset="0"/>
            </a:endParaRPr>
          </a:p>
          <a:p>
            <a:r>
              <a:rPr lang="en-GB" sz="1800" dirty="0" smtClean="0">
                <a:latin typeface="Times New Roman" panose="02020603050405020304" pitchFamily="18" charset="0"/>
                <a:cs typeface="Times New Roman" panose="02020603050405020304" pitchFamily="18" charset="0"/>
              </a:rPr>
              <a:t>0	-122.05	37.37	27.0	3885.0	661.0	1537.0	606.0	6.6085	344700.0</a:t>
            </a:r>
          </a:p>
          <a:p>
            <a:r>
              <a:rPr lang="en-GB" sz="1800" dirty="0" smtClean="0">
                <a:latin typeface="Times New Roman" panose="02020603050405020304" pitchFamily="18" charset="0"/>
                <a:cs typeface="Times New Roman" panose="02020603050405020304" pitchFamily="18" charset="0"/>
              </a:rPr>
              <a:t>1	-118.30	34.26	43.0	1510.0	310.0	809.0	277.0	3.5990	176500.0</a:t>
            </a:r>
          </a:p>
          <a:p>
            <a:r>
              <a:rPr lang="en-GB" sz="1800" dirty="0" smtClean="0">
                <a:latin typeface="Times New Roman" panose="02020603050405020304" pitchFamily="18" charset="0"/>
                <a:cs typeface="Times New Roman" panose="02020603050405020304" pitchFamily="18" charset="0"/>
              </a:rPr>
              <a:t>2	-117.81	33.78	27.0	3589.0	507.0	1484.0	495.0	5.7934	270500.0</a:t>
            </a:r>
          </a:p>
          <a:p>
            <a:r>
              <a:rPr lang="en-GB" sz="1800" dirty="0" smtClean="0">
                <a:latin typeface="Times New Roman" panose="02020603050405020304" pitchFamily="18" charset="0"/>
                <a:cs typeface="Times New Roman" panose="02020603050405020304" pitchFamily="18" charset="0"/>
              </a:rPr>
              <a:t>3	-118.36	33.82	28.0	67.0	15.0	49.0	11.0	6.1359	330000.0</a:t>
            </a:r>
          </a:p>
          <a:p>
            <a:r>
              <a:rPr lang="en-GB" sz="1800" dirty="0" smtClean="0">
                <a:latin typeface="Times New Roman" panose="02020603050405020304" pitchFamily="18" charset="0"/>
                <a:cs typeface="Times New Roman" panose="02020603050405020304" pitchFamily="18" charset="0"/>
              </a:rPr>
              <a:t>4	-119.67	36.33	19.0	1241.0	244.0	850.0	237.0	2.9375	81700.0</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26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Exploratory Data Analysis</a:t>
            </a:r>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Used to </a:t>
            </a:r>
            <a:r>
              <a:rPr lang="en-GB" dirty="0" err="1" smtClean="0">
                <a:latin typeface="Times New Roman" panose="02020603050405020304" pitchFamily="18" charset="0"/>
                <a:cs typeface="Times New Roman" panose="02020603050405020304" pitchFamily="18" charset="0"/>
              </a:rPr>
              <a:t>analyze</a:t>
            </a:r>
            <a:r>
              <a:rPr lang="en-GB" dirty="0" smtClean="0">
                <a:latin typeface="Times New Roman" panose="02020603050405020304" pitchFamily="18" charset="0"/>
                <a:cs typeface="Times New Roman" panose="02020603050405020304" pitchFamily="18" charset="0"/>
              </a:rPr>
              <a:t> and investigate data sets and summarize their main characteristics, often employing data visualization methods.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err="1" smtClean="0">
                <a:latin typeface="Times New Roman" panose="02020603050405020304" pitchFamily="18" charset="0"/>
                <a:cs typeface="Times New Roman" panose="02020603050405020304" pitchFamily="18" charset="0"/>
              </a:rPr>
              <a:t>plt.hist</a:t>
            </a:r>
            <a:r>
              <a:rPr lang="en-GB" dirty="0" smtClean="0">
                <a:latin typeface="Times New Roman" panose="02020603050405020304" pitchFamily="18" charset="0"/>
                <a:cs typeface="Times New Roman" panose="02020603050405020304" pitchFamily="18" charset="0"/>
              </a:rPr>
              <a:t>(data['</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 bins=50)</a:t>
            </a:r>
          </a:p>
          <a:p>
            <a:pPr marL="0" indent="0">
              <a:buNone/>
            </a:pPr>
            <a:r>
              <a:rPr lang="en-GB" dirty="0" err="1" smtClean="0">
                <a:latin typeface="Times New Roman" panose="02020603050405020304" pitchFamily="18" charset="0"/>
                <a:cs typeface="Times New Roman" panose="02020603050405020304" pitchFamily="18" charset="0"/>
              </a:rPr>
              <a:t>plt.xlabel</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median_house_value</a:t>
            </a:r>
            <a:r>
              <a:rPr lang="en-GB" dirty="0" smtClean="0">
                <a:latin typeface="Times New Roman" panose="02020603050405020304" pitchFamily="18" charset="0"/>
                <a:cs typeface="Times New Roman" panose="02020603050405020304" pitchFamily="18" charset="0"/>
              </a:rPr>
              <a:t>')</a:t>
            </a:r>
          </a:p>
          <a:p>
            <a:pPr marL="0" indent="0">
              <a:buNone/>
            </a:pPr>
            <a:r>
              <a:rPr lang="en-GB" dirty="0" err="1" smtClean="0">
                <a:latin typeface="Times New Roman" panose="02020603050405020304" pitchFamily="18" charset="0"/>
                <a:cs typeface="Times New Roman" panose="02020603050405020304" pitchFamily="18" charset="0"/>
              </a:rPr>
              <a:t>plt.ylabel</a:t>
            </a:r>
            <a:r>
              <a:rPr lang="en-GB" dirty="0" smtClean="0">
                <a:latin typeface="Times New Roman" panose="02020603050405020304" pitchFamily="18" charset="0"/>
                <a:cs typeface="Times New Roman" panose="02020603050405020304" pitchFamily="18" charset="0"/>
              </a:rPr>
              <a:t>('Frequency')</a:t>
            </a:r>
          </a:p>
          <a:p>
            <a:pPr marL="0" indent="0">
              <a:buNone/>
            </a:pPr>
            <a:r>
              <a:rPr lang="en-GB" dirty="0" err="1" smtClean="0">
                <a:latin typeface="Times New Roman" panose="02020603050405020304" pitchFamily="18" charset="0"/>
                <a:cs typeface="Times New Roman" panose="02020603050405020304" pitchFamily="18" charset="0"/>
              </a:rPr>
              <a:t>plt.title</a:t>
            </a:r>
            <a:r>
              <a:rPr lang="en-GB" dirty="0" smtClean="0">
                <a:latin typeface="Times New Roman" panose="02020603050405020304" pitchFamily="18" charset="0"/>
                <a:cs typeface="Times New Roman" panose="02020603050405020304" pitchFamily="18" charset="0"/>
              </a:rPr>
              <a:t>('Distribution of Median House Prices')</a:t>
            </a:r>
          </a:p>
          <a:p>
            <a:pPr marL="0" indent="0">
              <a:buNone/>
            </a:pPr>
            <a:r>
              <a:rPr lang="en-GB" dirty="0" err="1" smtClean="0">
                <a:latin typeface="Times New Roman" panose="02020603050405020304" pitchFamily="18" charset="0"/>
                <a:cs typeface="Times New Roman" panose="02020603050405020304" pitchFamily="18" charset="0"/>
              </a:rPr>
              <a:t>plt.show</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80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3095" y="1921030"/>
            <a:ext cx="5257810" cy="416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9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a:latin typeface="Times New Roman" panose="02020603050405020304" pitchFamily="18" charset="0"/>
                <a:cs typeface="Times New Roman" panose="02020603050405020304" pitchFamily="18" charset="0"/>
              </a:rPr>
              <a:t>plt.scatter</a:t>
            </a:r>
            <a:r>
              <a:rPr lang="en-GB" dirty="0">
                <a:latin typeface="Times New Roman" panose="02020603050405020304" pitchFamily="18" charset="0"/>
                <a:cs typeface="Times New Roman" panose="02020603050405020304" pitchFamily="18" charset="0"/>
              </a:rPr>
              <a:t>(data['</a:t>
            </a:r>
            <a:r>
              <a:rPr lang="en-GB" dirty="0" err="1">
                <a:latin typeface="Times New Roman" panose="02020603050405020304" pitchFamily="18" charset="0"/>
                <a:cs typeface="Times New Roman" panose="02020603050405020304" pitchFamily="18" charset="0"/>
              </a:rPr>
              <a:t>median_income</a:t>
            </a:r>
            <a:r>
              <a:rPr lang="en-GB" dirty="0">
                <a:latin typeface="Times New Roman" panose="02020603050405020304" pitchFamily="18" charset="0"/>
                <a:cs typeface="Times New Roman" panose="02020603050405020304" pitchFamily="18" charset="0"/>
              </a:rPr>
              <a:t>'],data['</a:t>
            </a:r>
            <a:r>
              <a:rPr lang="en-GB" dirty="0" err="1">
                <a:latin typeface="Times New Roman" panose="02020603050405020304" pitchFamily="18" charset="0"/>
                <a:cs typeface="Times New Roman" panose="02020603050405020304" pitchFamily="18" charset="0"/>
              </a:rPr>
              <a:t>median_house_value</a:t>
            </a:r>
            <a:r>
              <a:rPr lang="en-GB" dirty="0">
                <a:latin typeface="Times New Roman" panose="02020603050405020304" pitchFamily="18" charset="0"/>
                <a:cs typeface="Times New Roman" panose="02020603050405020304" pitchFamily="18" charset="0"/>
              </a:rPr>
              <a:t>'])</a:t>
            </a:r>
          </a:p>
          <a:p>
            <a:r>
              <a:rPr lang="en-GB" dirty="0" err="1">
                <a:latin typeface="Times New Roman" panose="02020603050405020304" pitchFamily="18" charset="0"/>
                <a:cs typeface="Times New Roman" panose="02020603050405020304" pitchFamily="18" charset="0"/>
              </a:rPr>
              <a:t>plt.xlabel</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median_income</a:t>
            </a:r>
            <a:r>
              <a:rPr lang="en-GB" dirty="0">
                <a:latin typeface="Times New Roman" panose="02020603050405020304" pitchFamily="18" charset="0"/>
                <a:cs typeface="Times New Roman" panose="02020603050405020304" pitchFamily="18" charset="0"/>
              </a:rPr>
              <a:t>')</a:t>
            </a:r>
          </a:p>
          <a:p>
            <a:r>
              <a:rPr lang="en-GB" dirty="0" err="1">
                <a:latin typeface="Times New Roman" panose="02020603050405020304" pitchFamily="18" charset="0"/>
                <a:cs typeface="Times New Roman" panose="02020603050405020304" pitchFamily="18" charset="0"/>
              </a:rPr>
              <a:t>plt.ylabel</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median_house_value</a:t>
            </a:r>
            <a:r>
              <a:rPr lang="en-GB" dirty="0">
                <a:latin typeface="Times New Roman" panose="02020603050405020304" pitchFamily="18" charset="0"/>
                <a:cs typeface="Times New Roman" panose="02020603050405020304" pitchFamily="18" charset="0"/>
              </a:rPr>
              <a:t>')</a:t>
            </a:r>
          </a:p>
          <a:p>
            <a:r>
              <a:rPr lang="en-GB" dirty="0" err="1">
                <a:latin typeface="Times New Roman" panose="02020603050405020304" pitchFamily="18" charset="0"/>
                <a:cs typeface="Times New Roman" panose="02020603050405020304" pitchFamily="18" charset="0"/>
              </a:rPr>
              <a:t>plt.title</a:t>
            </a:r>
            <a:r>
              <a:rPr lang="en-GB" dirty="0">
                <a:latin typeface="Times New Roman" panose="02020603050405020304" pitchFamily="18" charset="0"/>
                <a:cs typeface="Times New Roman" panose="02020603050405020304" pitchFamily="18" charset="0"/>
              </a:rPr>
              <a:t>('Relationship between </a:t>
            </a:r>
            <a:r>
              <a:rPr lang="en-GB" dirty="0" err="1">
                <a:latin typeface="Times New Roman" panose="02020603050405020304" pitchFamily="18" charset="0"/>
                <a:cs typeface="Times New Roman" panose="02020603050405020304" pitchFamily="18" charset="0"/>
              </a:rPr>
              <a:t>median_income</a:t>
            </a:r>
            <a:r>
              <a:rPr lang="en-GB" dirty="0">
                <a:latin typeface="Times New Roman" panose="02020603050405020304" pitchFamily="18" charset="0"/>
                <a:cs typeface="Times New Roman" panose="02020603050405020304" pitchFamily="18" charset="0"/>
              </a:rPr>
              <a:t> and </a:t>
            </a:r>
            <a:r>
              <a:rPr lang="en-GB" dirty="0" err="1">
                <a:latin typeface="Times New Roman" panose="02020603050405020304" pitchFamily="18" charset="0"/>
                <a:cs typeface="Times New Roman" panose="02020603050405020304" pitchFamily="18" charset="0"/>
              </a:rPr>
              <a:t>median_house_value</a:t>
            </a:r>
            <a:r>
              <a:rPr lang="en-GB" dirty="0">
                <a:latin typeface="Times New Roman" panose="02020603050405020304" pitchFamily="18" charset="0"/>
                <a:cs typeface="Times New Roman" panose="02020603050405020304" pitchFamily="18" charset="0"/>
              </a:rPr>
              <a:t>' )</a:t>
            </a:r>
          </a:p>
          <a:p>
            <a:r>
              <a:rPr lang="en-GB" dirty="0" err="1">
                <a:latin typeface="Times New Roman" panose="02020603050405020304" pitchFamily="18" charset="0"/>
                <a:cs typeface="Times New Roman" panose="02020603050405020304" pitchFamily="18" charset="0"/>
              </a:rPr>
              <a:t>plt.show</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5817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630</TotalTime>
  <Words>1376</Words>
  <Application>Microsoft Office PowerPoint</Application>
  <PresentationFormat>On-screen Show (4:3)</PresentationFormat>
  <Paragraphs>217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HOUSE PRICING PREDICTION</vt:lpstr>
      <vt:lpstr>PowerPoint Presentation</vt:lpstr>
      <vt:lpstr>Importing Libraries and Dataset </vt:lpstr>
      <vt:lpstr>Output:</vt:lpstr>
      <vt:lpstr>PowerPoint Presentation</vt:lpstr>
      <vt:lpstr>PowerPoint Presentation</vt:lpstr>
      <vt:lpstr>Exploratory Data Analysis</vt:lpstr>
      <vt:lpstr>Output:</vt:lpstr>
      <vt:lpstr>PowerPoint Presentation</vt:lpstr>
      <vt:lpstr>Output:</vt:lpstr>
      <vt:lpstr>Splitting Dataset into Training and Testing</vt:lpstr>
      <vt:lpstr>Output:</vt:lpstr>
      <vt:lpstr>Output:</vt:lpstr>
      <vt:lpstr>Output:</vt:lpstr>
      <vt:lpstr>Splitting Dataset into Training and Testing</vt:lpstr>
      <vt:lpstr>Output:</vt:lpstr>
      <vt:lpstr>Output:</vt:lpstr>
      <vt:lpstr>PowerPoint Presentation</vt:lpstr>
      <vt:lpstr>Output: </vt:lpstr>
      <vt:lpstr>Model and Accuracy</vt:lpstr>
      <vt:lpstr>SVM – Support vector Machine</vt:lpstr>
      <vt:lpstr>Random Forest Regression</vt:lpstr>
      <vt:lpstr>Linear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PREDICTION</dc:title>
  <dc:creator>hp</dc:creator>
  <cp:lastModifiedBy>hp</cp:lastModifiedBy>
  <cp:revision>14</cp:revision>
  <dcterms:created xsi:type="dcterms:W3CDTF">2023-04-14T11:38:29Z</dcterms:created>
  <dcterms:modified xsi:type="dcterms:W3CDTF">2023-04-14T22:09:07Z</dcterms:modified>
</cp:coreProperties>
</file>