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2" r:id="rId12"/>
    <p:sldId id="273" r:id="rId13"/>
    <p:sldId id="264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lce Barbosa" initials="DB" lastIdx="1" clrIdx="0">
    <p:extLst>
      <p:ext uri="{19B8F6BF-5375-455C-9EA6-DF929625EA0E}">
        <p15:presenceInfo xmlns:p15="http://schemas.microsoft.com/office/powerpoint/2012/main" userId="Dulce Barbo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CF123-68B7-40DE-B783-F943346A880F}" type="datetimeFigureOut">
              <a:rPr lang="es-MX" smtClean="0"/>
              <a:t>21/10/2022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9A01-11C5-4B18-8703-FB2386F24D2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1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89052-49F6-4810-B413-3E303DAF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6CA12E-9D96-4FB5-93D8-A29DC526F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99123-AC7B-48C7-8679-D0CFEA0A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4CD5-2AB0-4027-B0FA-4C2855C759AF}" type="datetime1">
              <a:rPr lang="es-MX" smtClean="0"/>
              <a:t>21/10/2022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41028-8135-4A41-9A00-EE899776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B05BEF-942E-419A-9915-3015732F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53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8160-D066-4491-8861-C4CCB107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C95D4E-97A3-48F3-9953-6D75ED5E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7DA11-232C-4ED6-88E6-EDEB224B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5002-9746-4519-BFFF-4CF7C0A947BB}" type="datetime1">
              <a:rPr lang="es-MX" smtClean="0"/>
              <a:t>21/10/2022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65E81-AF76-434B-AAE6-6F547011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B13FE-6F8B-4FAB-A34F-420F9E15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64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304ADE-1EF2-4B99-AF00-CB918DD37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36701E-1E57-4099-B882-355AE2EFF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40DCE-0FDB-4078-A353-6E49CB66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8CB1-E9F2-45B1-BCE9-C4CF23B871C9}" type="datetime1">
              <a:rPr lang="es-MX" smtClean="0"/>
              <a:t>21/10/2022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F94A4-8CB9-4CED-9588-D8895DC9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D543A-C6DE-44D9-99D0-A9C2B531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3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B2C7-D00B-4466-A8C5-218B9674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77D9D-0F46-49D4-9462-AC72F785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26809-900B-4DA5-B046-7DA734D1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44C7-697C-4DCD-8951-3EC7810F2B4A}" type="datetime1">
              <a:rPr lang="es-MX" smtClean="0"/>
              <a:t>21/10/2022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B91AB-6E9A-4D66-BB68-91F047D9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B4735-F61D-40B6-89CD-3977738A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07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CA91-DB75-46A7-8EAD-FD34FE9E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29D0D-A473-4FC6-99D9-5E638A58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BF170-4A18-4FE3-B071-4A7F76F1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54F9-497F-4A53-8D29-5160E766FC4B}" type="datetime1">
              <a:rPr lang="es-MX" smtClean="0"/>
              <a:t>21/10/2022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17B2F-81BE-4340-BB7C-65453144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82940-BB0C-43DC-8FE0-59E5B839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0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70E2E-7863-4C24-9357-263FFE8F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1D848-C837-4359-A032-3CA2083DD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244F90-700E-4ACE-838B-5ACB011D9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75F3E-22A1-4257-9A13-B6051200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9891-4270-4EBF-A102-9DD7732A7C80}" type="datetime1">
              <a:rPr lang="es-MX" smtClean="0"/>
              <a:t>21/10/2022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8C8266-960B-4363-93DE-3BDC266F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04331B-A608-4E7B-BE67-FD5CDC68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45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756DB-309F-4227-819D-61E4522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5DB44F-32E7-4A7C-A092-E1DD132C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C45308-4DEA-450E-9A6D-2F375CA9E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2514A6-51C7-4BFD-8200-241B4D68B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BD35B-1745-432F-8216-4F078770B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D6998D-65C5-4BDB-B735-68947CD8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3D12-48CC-4DA0-A310-18F3F77410AF}" type="datetime1">
              <a:rPr lang="es-MX" smtClean="0"/>
              <a:t>21/10/2022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C6073D-8580-4543-A19E-15292BF0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D71FCA-5975-4A06-880F-4C3085DD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6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C2BCA-AC8C-44FD-95D5-FDF499F1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D82D9B-CE25-483E-AD28-3BBC5E88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6F99-61C2-47D5-B195-279CC69EDC74}" type="datetime1">
              <a:rPr lang="es-MX" smtClean="0"/>
              <a:t>21/10/2022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78417A-BB97-4EA1-BA79-E8440CDB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9ED587-77AC-482D-B208-92B59A1C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29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4235D9-EC5E-4352-84DD-CEB5248A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CD01-FD2C-4B5C-8389-250A7F382A3E}" type="datetime1">
              <a:rPr lang="es-MX" smtClean="0"/>
              <a:t>21/10/2022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D4DACD-4FE6-43B4-8AE4-F9B9C50E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E85BEA-8F37-4A4A-9FA9-25007D2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9DB51-B687-4010-AB12-C8DE4618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43738-3245-474C-A9C2-2DF7D7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05AD32-605B-4387-8B08-FB2BBAF6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F11529-1E9D-4FFD-BD58-AE3FB96C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5D1-A2F4-469C-8E71-913C50A4487B}" type="datetime1">
              <a:rPr lang="es-MX" smtClean="0"/>
              <a:t>21/10/2022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0E415A-2B37-49E0-AA68-AA10B4C7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730F34-F1BB-4793-AA93-4B3AACE3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41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188BC-0D6A-4318-95F6-3051664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C2295F-3200-45E8-86D1-89665CEA8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992D6-4B6F-49D7-899D-4EB1D5CC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94D3C3-0B37-4AC1-BDFD-255E0090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F3E-DE6C-42A6-82E1-BDBA0B0BB03D}" type="datetime1">
              <a:rPr lang="es-MX" smtClean="0"/>
              <a:t>21/10/2022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3867A-54BD-45D9-98C6-67A26FBB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929464-10B3-45BE-8353-4A31E0A3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7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816214-68D1-4CF8-BC31-0754DB64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2198A9-CE58-4384-BBA9-7C586E51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61050D-8674-4986-9BEC-238E96C8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4370-3BE5-4579-A080-16AE3051AB93}" type="datetime1">
              <a:rPr lang="es-MX" smtClean="0"/>
              <a:t>21/10/2022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C6EB1-E2A9-477E-B23E-5D81B3D7E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50C0C-B6E1-48FE-A02F-5882230C5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F4B1-46A4-45DC-B200-C73480A436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4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ateway.solucionfactible.com/redmine/projects/organizacional/dms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4E15D-5ACB-441A-AA86-890B8F55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536" y="218209"/>
            <a:ext cx="4948342" cy="4090748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Lineamientos esenciales sobre seguridad de la información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62A42318-D320-4416-8B1F-8357BAAB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449604"/>
            <a:ext cx="4047843" cy="2590620"/>
          </a:xfrm>
          <a:prstGeom prst="rect">
            <a:avLst/>
          </a:prstGeom>
        </p:spPr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0C6D8E-9411-4A34-9B4E-FDC92113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7594600" cy="365125"/>
          </a:xfrm>
        </p:spPr>
        <p:txBody>
          <a:bodyPr/>
          <a:lstStyle/>
          <a:p>
            <a:r>
              <a:rPr lang="es-MX" sz="1300"/>
              <a:t>Código: FO-OR-018   Clasificación: RESERVADO    Versión: 1.6                Fecha de elaboración: enero 2020</a:t>
            </a:r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216919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4A286-C315-41C0-9C91-88040DDC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42" y="365125"/>
            <a:ext cx="11140858" cy="718235"/>
          </a:xfrm>
        </p:spPr>
        <p:txBody>
          <a:bodyPr/>
          <a:lstStyle/>
          <a:p>
            <a:r>
              <a:rPr lang="es-MX" dirty="0"/>
              <a:t>Roles y responsabilidades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DB2C9A-2412-4DB9-92B3-5BB5C48D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0CA986C-2ECA-4394-A3D3-8714659796F0}"/>
              </a:ext>
            </a:extLst>
          </p:cNvPr>
          <p:cNvSpPr/>
          <p:nvPr/>
        </p:nvSpPr>
        <p:spPr>
          <a:xfrm>
            <a:off x="6911672" y="2638964"/>
            <a:ext cx="2304360" cy="210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64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Dirección</a:t>
            </a:r>
            <a:endParaRPr lang="es-MX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0979D457-4846-4695-94A3-6CED62860761}"/>
              </a:ext>
            </a:extLst>
          </p:cNvPr>
          <p:cNvSpPr/>
          <p:nvPr/>
        </p:nvSpPr>
        <p:spPr>
          <a:xfrm>
            <a:off x="8175992" y="1487684"/>
            <a:ext cx="2307600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Tecnología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(Infraestructura)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CustomShape 7">
            <a:extLst>
              <a:ext uri="{FF2B5EF4-FFF2-40B4-BE49-F238E27FC236}">
                <a16:creationId xmlns:a16="http://schemas.microsoft.com/office/drawing/2014/main" id="{8B2246B0-13B8-4858-BE49-DFD835BDE149}"/>
              </a:ext>
            </a:extLst>
          </p:cNvPr>
          <p:cNvSpPr/>
          <p:nvPr/>
        </p:nvSpPr>
        <p:spPr>
          <a:xfrm>
            <a:off x="4415072" y="2608364"/>
            <a:ext cx="2307240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Administración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(Contabilidad, RRHH 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y Finanzas)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F06690A8-1F0D-4760-ABA1-E8D92C158282}"/>
              </a:ext>
            </a:extLst>
          </p:cNvPr>
          <p:cNvSpPr/>
          <p:nvPr/>
        </p:nvSpPr>
        <p:spPr>
          <a:xfrm>
            <a:off x="5675072" y="1475804"/>
            <a:ext cx="2307240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Contraloría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(Auditoría y 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Calidad)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" name="CustomShape 9">
            <a:extLst>
              <a:ext uri="{FF2B5EF4-FFF2-40B4-BE49-F238E27FC236}">
                <a16:creationId xmlns:a16="http://schemas.microsoft.com/office/drawing/2014/main" id="{F593E907-3263-4AC9-B726-37DC36A4ABC7}"/>
              </a:ext>
            </a:extLst>
          </p:cNvPr>
          <p:cNvSpPr/>
          <p:nvPr/>
        </p:nvSpPr>
        <p:spPr>
          <a:xfrm>
            <a:off x="6942272" y="376004"/>
            <a:ext cx="2307600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18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Tecnología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(Desarrollo, 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0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Formatos y Diseño)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" name="CustomShape 10">
            <a:extLst>
              <a:ext uri="{FF2B5EF4-FFF2-40B4-BE49-F238E27FC236}">
                <a16:creationId xmlns:a16="http://schemas.microsoft.com/office/drawing/2014/main" id="{D8B96143-DC65-4E9F-B064-AE6FA8BD3C40}"/>
              </a:ext>
            </a:extLst>
          </p:cNvPr>
          <p:cNvSpPr/>
          <p:nvPr/>
        </p:nvSpPr>
        <p:spPr>
          <a:xfrm>
            <a:off x="9390272" y="2608004"/>
            <a:ext cx="2307600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18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Tecnología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(Soporte Técnico)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99CE886D-0416-4D73-9DA8-1D0AFAF27F22}"/>
              </a:ext>
            </a:extLst>
          </p:cNvPr>
          <p:cNvSpPr/>
          <p:nvPr/>
        </p:nvSpPr>
        <p:spPr>
          <a:xfrm>
            <a:off x="8218546" y="3760364"/>
            <a:ext cx="2307240" cy="21034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2200" b="1" strike="noStrike" spc="-1">
                <a:solidFill>
                  <a:srgbClr val="0064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Ventas</a:t>
            </a:r>
            <a:endParaRPr lang="es-MX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3811900E-7D72-4419-94A2-9D68775EACDD}"/>
              </a:ext>
            </a:extLst>
          </p:cNvPr>
          <p:cNvSpPr/>
          <p:nvPr/>
        </p:nvSpPr>
        <p:spPr>
          <a:xfrm>
            <a:off x="5631946" y="3796004"/>
            <a:ext cx="2307240" cy="21034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Mantenimiento,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Recepción 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y Seguridad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3" name="Imagen 12" descr="Imagen que contiene tabla&#10;&#10;Descripción generada automáticamente">
            <a:extLst>
              <a:ext uri="{FF2B5EF4-FFF2-40B4-BE49-F238E27FC236}">
                <a16:creationId xmlns:a16="http://schemas.microsoft.com/office/drawing/2014/main" id="{9F02918D-7EEF-4C66-B688-840BFD48F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614" y="117951"/>
            <a:ext cx="1948345" cy="12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2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908"/>
          </a:xfrm>
        </p:spPr>
        <p:txBody>
          <a:bodyPr/>
          <a:lstStyle/>
          <a:p>
            <a:r>
              <a:rPr lang="es-MX" alt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Organigrama Vigente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B6ADC77-CC98-A7F3-337F-6363F5F01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286360"/>
            <a:ext cx="8356973" cy="507627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400"/>
          </a:xfrm>
        </p:spPr>
        <p:txBody>
          <a:bodyPr>
            <a:normAutofit fontScale="90000"/>
          </a:bodyPr>
          <a:lstStyle/>
          <a:p>
            <a:r>
              <a:rPr lang="es-MX" alt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Objetivos del SGSI</a:t>
            </a:r>
          </a:p>
        </p:txBody>
      </p:sp>
      <p:graphicFrame>
        <p:nvGraphicFramePr>
          <p:cNvPr id="4" name="Marcador de posición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588222"/>
              </p:ext>
            </p:extLst>
          </p:nvPr>
        </p:nvGraphicFramePr>
        <p:xfrm>
          <a:off x="945026" y="927526"/>
          <a:ext cx="10408774" cy="574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3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663"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PLAN DE MÉTRICAS ORGANIZACIONAL</a:t>
                      </a:r>
                      <a:endParaRPr lang="en-US" altLang="en-US" sz="9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5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30"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1" dirty="0" err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Objetivos</a:t>
                      </a:r>
                      <a:r>
                        <a:rPr lang="en-US" sz="9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 de </a:t>
                      </a:r>
                      <a:r>
                        <a:rPr lang="en-US" sz="900" b="1" dirty="0" err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medición</a:t>
                      </a:r>
                      <a:endParaRPr lang="en-US" altLang="en-US" sz="9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Objetivo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Sub objetivo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Área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Indicador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Meta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b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21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1. Incrementar la cantidad de proyectos de desarrollo de software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1.1. Acreditación CMMI DEV L3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Organizacional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Apego a procesos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85% de apego a procesos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2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Organizacional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Avance del plan de mejora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10% o menos de desviación en plan de mejora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78">
                <a:tc rowSpan="7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 Aumentar la lealtad de los clientes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2.1. Entrega de servicios a tiempo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Desarrollo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Desviación en proyectos operativos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5% o menos de desviación en los proyectos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Desarrollo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Velocidad del equipo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5% o menos de desviación en los proyectos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6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Desarrollo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Desviación del esfuerzo (hrs)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5% o menos de desviación en los proyectos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257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2.2. Entrega de productos y servicios con calidad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Desarrollo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Tickets re-abiertos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5% o menos de tickets re-abiertos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43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Desarrollo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Defectos inyectados por desarrollo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10% o menos de defectos detectados por pruebas.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12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2.3. Empleados capacitados en procesos y políticas organizacionales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Entrenamiento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Avance del plan de capacitación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10% o menos de desviación en plan de capacitación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12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Entrenamiento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Evaluación de la efectividad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80% de efectividad en las capacitaciones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75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3. Mantener la acreditación como proveedor autorizado de certificación de comprobantes digitales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3.1. Cumplimiento en las auditorías internas y externas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Organizacional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Apego a auditoría interna PAC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85% de </a:t>
                      </a:r>
                      <a:r>
                        <a:rPr lang="en-US" sz="900" b="0" dirty="0" err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apego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global de la </a:t>
                      </a:r>
                      <a:r>
                        <a:rPr lang="en-US" sz="900" b="0" dirty="0" err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auditoría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interna</a:t>
                      </a:r>
                      <a:endParaRPr lang="en-US" altLang="en-US" sz="9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A755B-264A-415E-A995-DFA3C341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18" y="1019403"/>
            <a:ext cx="5560776" cy="2409597"/>
          </a:xfrm>
        </p:spPr>
        <p:txBody>
          <a:bodyPr>
            <a:normAutofit fontScale="90000"/>
          </a:bodyPr>
          <a:lstStyle/>
          <a:p>
            <a:r>
              <a:rPr lang="es-MX" dirty="0"/>
              <a:t>Marco de Aplicabilidad para la implementación de controles de seguridad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768729-115F-46B5-8B4B-26557818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A0073B-4E69-4CFA-A3BF-DD506782391F}"/>
              </a:ext>
            </a:extLst>
          </p:cNvPr>
          <p:cNvPicPr/>
          <p:nvPr/>
        </p:nvPicPr>
        <p:blipFill>
          <a:blip r:embed="rId2"/>
          <a:srcRect l="27562" t="5804" r="5648" b="10500"/>
          <a:stretch>
            <a:fillRect/>
          </a:stretch>
        </p:blipFill>
        <p:spPr>
          <a:xfrm>
            <a:off x="5932860" y="464195"/>
            <a:ext cx="5111640" cy="573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78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76CA4-0839-4A2D-A7CD-36457CA1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20" y="982003"/>
            <a:ext cx="5124189" cy="5194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PCCFDI</a:t>
            </a:r>
          </a:p>
          <a:p>
            <a:pPr marL="0" indent="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None/>
            </a:pPr>
            <a:r>
              <a:rPr lang="es-MX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1) Postura de la Empresa sobre la Seguridad de la Información</a:t>
            </a:r>
            <a:endParaRPr lang="es-MX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2) Seguridad en el Personal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3) Gestión de los Activos</a:t>
            </a:r>
          </a:p>
          <a:p>
            <a:pPr marL="0" indent="0">
              <a:lnSpc>
                <a:spcPct val="100000"/>
              </a:lnSpc>
              <a:spcBef>
                <a:spcPts val="1415"/>
              </a:spcBef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4) Seguridad Física en Oficinas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1415"/>
              </a:spcBef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5) Procesos de Gestión de la Seguridad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1415"/>
              </a:spcBef>
              <a:buNone/>
            </a:pPr>
            <a:r>
              <a:rPr lang="es-MX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6) Seguridad de la Plataforma Tecnológica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1415"/>
              </a:spcBef>
              <a:buNone/>
            </a:pPr>
            <a:r>
              <a:rPr lang="es-MX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7) Cumplimiento Legal y Regulatorio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E447D4-994E-462E-925B-7DFD4763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9912BA1-5751-4E48-8BEB-8A549F18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68" y="185738"/>
            <a:ext cx="10515600" cy="796265"/>
          </a:xfrm>
        </p:spPr>
        <p:txBody>
          <a:bodyPr>
            <a:normAutofit fontScale="90000"/>
          </a:bodyPr>
          <a:lstStyle/>
          <a:p>
            <a:r>
              <a:rPr lang="es-MX" dirty="0"/>
              <a:t>Implementación de controles PCCFDI y PCCRDD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7C58397-375A-48D8-9342-49FA27D0144C}"/>
              </a:ext>
            </a:extLst>
          </p:cNvPr>
          <p:cNvSpPr txBox="1">
            <a:spLocks/>
          </p:cNvSpPr>
          <p:nvPr/>
        </p:nvSpPr>
        <p:spPr>
          <a:xfrm>
            <a:off x="6026052" y="1815187"/>
            <a:ext cx="5124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0" name="Imagen 167">
            <a:extLst>
              <a:ext uri="{FF2B5EF4-FFF2-40B4-BE49-F238E27FC236}">
                <a16:creationId xmlns:a16="http://schemas.microsoft.com/office/drawing/2014/main" id="{DA2C01D7-A83B-4B78-B0D8-453E6155C366}"/>
              </a:ext>
            </a:extLst>
          </p:cNvPr>
          <p:cNvPicPr/>
          <p:nvPr/>
        </p:nvPicPr>
        <p:blipFill>
          <a:blip r:embed="rId2"/>
          <a:srcRect l="14348" t="13673" r="24" b="5414"/>
          <a:stretch>
            <a:fillRect/>
          </a:stretch>
        </p:blipFill>
        <p:spPr>
          <a:xfrm>
            <a:off x="10000334" y="5087474"/>
            <a:ext cx="1276200" cy="1367640"/>
          </a:xfrm>
          <a:prstGeom prst="rect">
            <a:avLst/>
          </a:prstGeom>
          <a:ln>
            <a:noFill/>
          </a:ln>
        </p:spPr>
      </p:pic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B40E8637-A470-4DF0-A893-6553201CD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76" y="136571"/>
            <a:ext cx="1562135" cy="999767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C1815E6-FCCB-471B-9347-98E4967C12A8}"/>
              </a:ext>
            </a:extLst>
          </p:cNvPr>
          <p:cNvSpPr txBox="1">
            <a:spLocks/>
          </p:cNvSpPr>
          <p:nvPr/>
        </p:nvSpPr>
        <p:spPr>
          <a:xfrm>
            <a:off x="5712902" y="946513"/>
            <a:ext cx="5124189" cy="5194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PCRDD</a:t>
            </a:r>
          </a:p>
          <a:p>
            <a:pPr marL="0" indent="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None/>
            </a:pPr>
            <a:r>
              <a:rPr lang="es-MX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1) Postura de la Empresa sobre la Seguridad de la Información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2) Operación de la Seguridad de la Información en la empresa</a:t>
            </a:r>
          </a:p>
          <a:p>
            <a:pPr marL="0" indent="0">
              <a:lnSpc>
                <a:spcPct val="100000"/>
              </a:lnSpc>
              <a:spcBef>
                <a:spcPts val="1415"/>
              </a:spcBef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3) Evaluación del rendimiento de la Seguridad de la Información en la empresa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1415"/>
              </a:spcBef>
              <a:buNone/>
            </a:pPr>
            <a:r>
              <a:rPr lang="es-MX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4) Seguridad de la Plataforma Tecnológica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1415"/>
              </a:spcBef>
              <a:buNone/>
            </a:pPr>
            <a:r>
              <a:rPr lang="es-MX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5) Cumplimiento legal y regulatorio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</a:pP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322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BEBAE-EFA2-4654-BD76-D7097F51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 de controles SGSI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AFD14-F6BD-4201-8C6E-4E497682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15"/>
            <a:ext cx="10515600" cy="47740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</a:pPr>
            <a:endParaRPr lang="es-MX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El contenido de la norma ISO 27001 se agrupa en Dominios (Clausulas) y Áreas de Control. Cada uno tiene Objetivos y Controles sobre temas específicos para lograr la gestión de la seguridad de la información.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</a:pP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None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A grandes rasgos los controles contenidos son: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</a:pP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09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Políticas de seguridad de la información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09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Organización de la seguridad de la información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09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Seguridad en Recursos Humanos y gestión de activos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09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Controles de acceso lógico y criptografía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09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Procesos de Gestión de la Seguridad (Física, Ambiental, Comunicaciones, Desarrollo y Plataforma, Proveedores, Planes de Continuidad)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090">
              <a:lnSpc>
                <a:spcPct val="100000"/>
              </a:lnSpc>
              <a:spcBef>
                <a:spcPts val="440"/>
              </a:spcBef>
              <a:spcAft>
                <a:spcPts val="300"/>
              </a:spcAft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Cumplimiento de regulaciones legales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46B301-A7B5-4793-BE4D-BAEE3E3A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pic>
        <p:nvPicPr>
          <p:cNvPr id="5" name="Imagen 172">
            <a:extLst>
              <a:ext uri="{FF2B5EF4-FFF2-40B4-BE49-F238E27FC236}">
                <a16:creationId xmlns:a16="http://schemas.microsoft.com/office/drawing/2014/main" id="{0E569FFE-BBE0-4B54-8280-03D09448B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82620" y="3659470"/>
            <a:ext cx="1932272" cy="941165"/>
          </a:xfrm>
          <a:prstGeom prst="rect">
            <a:avLst/>
          </a:prstGeom>
          <a:ln>
            <a:noFill/>
          </a:ln>
        </p:spPr>
      </p:pic>
      <p:pic>
        <p:nvPicPr>
          <p:cNvPr id="8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CAB4C221-799D-445E-8F6F-C830C81B3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24" y="365125"/>
            <a:ext cx="1562135" cy="9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9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FDAE8-905D-4BDA-96CA-6B577A2A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Más detalles sobre la capacitación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5CFE5-9317-447C-A806-F9893397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19"/>
            <a:ext cx="10515600" cy="472394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Los documentos de políticas, alcance y objetivos de procesos de negocio y los ordenamientos aplicables a los usuarios están disponibles en el repositorio de documentos “Organizacional” dentro de la herramienta de Redmine.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s-MX" sz="18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  <a:hlinkClick r:id="rId2"/>
              </a:rPr>
              <a:t>https://gateway.solucionfactible.com/redmine/projects/organizacional/dmsf</a:t>
            </a: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s-MX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Siente libre de hacer comentarios y sugerencias sobre esta capacitación, sus contenidos, la forma de abordarlos y las situaciones que en el desempeño día dio de tus funciones, deban mejorarse.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Solución Factible agradece tu apoyo.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94E153-CDB6-4E6A-BC72-FA68C50A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  <p:pic>
        <p:nvPicPr>
          <p:cNvPr id="5" name="Imagen 189">
            <a:extLst>
              <a:ext uri="{FF2B5EF4-FFF2-40B4-BE49-F238E27FC236}">
                <a16:creationId xmlns:a16="http://schemas.microsoft.com/office/drawing/2014/main" id="{96D83092-6D2F-4381-8D0B-752E9A973725}"/>
              </a:ext>
            </a:extLst>
          </p:cNvPr>
          <p:cNvPicPr/>
          <p:nvPr/>
        </p:nvPicPr>
        <p:blipFill>
          <a:blip r:embed="rId3"/>
          <a:srcRect b="5701"/>
          <a:stretch>
            <a:fillRect/>
          </a:stretch>
        </p:blipFill>
        <p:spPr>
          <a:xfrm>
            <a:off x="9771189" y="5076137"/>
            <a:ext cx="1829520" cy="1190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07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A0D7-D260-4D41-8E3B-83F14C04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s-MX" dirty="0"/>
              <a:t>Agenda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148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201B0BFA-10D7-4337-B1EE-10979C705F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2850" y="286808"/>
            <a:ext cx="3708057" cy="481859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2E04E-212D-4C1B-8DE7-927D1874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527300"/>
            <a:ext cx="5006336" cy="3526366"/>
          </a:xfrm>
        </p:spPr>
        <p:txBody>
          <a:bodyPr anchor="t">
            <a:normAutofit/>
          </a:bodyPr>
          <a:lstStyle/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Introducción a la seguridad de la información</a:t>
            </a:r>
            <a:endParaRPr lang="es-MX" sz="11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Activos, Amenazas y Riesgos Organizacionales</a:t>
            </a:r>
            <a:endParaRPr lang="es-MX" sz="11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Estándares y Normas para asegurar la información</a:t>
            </a:r>
            <a:endParaRPr lang="es-MX" sz="11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Implementación de controles</a:t>
            </a:r>
            <a:endParaRPr lang="es-MX" sz="11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Roles y responsabilidades</a:t>
            </a:r>
            <a:endParaRPr lang="es-MX" sz="11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Políticas de la Seguridad de la información</a:t>
            </a:r>
            <a:endParaRPr lang="es-MX" sz="1100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Redes e Internet</a:t>
            </a:r>
            <a:endParaRPr lang="es-MX" sz="1100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Seguridad en el software</a:t>
            </a:r>
            <a:endParaRPr lang="es-MX" sz="1100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Control y Otorgamiento de Accesos</a:t>
            </a:r>
            <a:endParaRPr lang="es-MX" sz="1100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1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Planes Empresariales: BCP / DRP</a:t>
            </a:r>
            <a:endParaRPr lang="es-MX" sz="1100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MX" sz="1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39169D-32DF-4860-8DFF-84AD74F0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s-MX" sz="900">
                <a:solidFill>
                  <a:schemeClr val="tx1">
                    <a:alpha val="80000"/>
                  </a:schemeClr>
                </a:solidFill>
              </a:rPr>
              <a:t>Código: FO-OR-018   Clasificación: RESERVADO    Versión: 1.6                Fecha de elaboración: enero 2020</a:t>
            </a:r>
            <a:endParaRPr lang="es-MX" sz="9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08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2FB55-5AB7-4963-9486-CC643E7D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68868"/>
            <a:ext cx="6208776" cy="1344168"/>
          </a:xfrm>
        </p:spPr>
        <p:txBody>
          <a:bodyPr>
            <a:normAutofit/>
          </a:bodyPr>
          <a:lstStyle/>
          <a:p>
            <a:r>
              <a:rPr lang="es-MX" dirty="0"/>
              <a:t>Objetivos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538E5-7945-4C0B-9FB3-F7C5390D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0196"/>
            <a:ext cx="6208776" cy="3967724"/>
          </a:xfrm>
        </p:spPr>
        <p:txBody>
          <a:bodyPr>
            <a:normAutofit/>
          </a:bodyPr>
          <a:lstStyle/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900" spc="-1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Difundir cuales son los conceptos fundamentales de la seguridad de la información en SFERP S.C. </a:t>
            </a:r>
            <a:endParaRPr lang="es-MX" sz="1900" spc="-1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900" spc="-1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Conocer cual es el activo más importante en la organización.</a:t>
            </a:r>
            <a:endParaRPr lang="es-MX" sz="1900" spc="-1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900" spc="-1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Reconocer los riesgos a los que está expuesto el activo más importante.</a:t>
            </a:r>
            <a:endParaRPr lang="es-MX" sz="1900" spc="-1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900" spc="-1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Cual es su origen de las políticas y procedimientos en seguridad de la información.</a:t>
            </a:r>
            <a:endParaRPr lang="es-MX" sz="1900" spc="-1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900" spc="-1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Que es obligatorio y qué no es obligatorio cumplir.</a:t>
            </a:r>
            <a:endParaRPr lang="es-MX" sz="1900" spc="-1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1877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900" spc="-1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Cual es la importancia de cumplirlo.</a:t>
            </a:r>
            <a:endParaRPr lang="es-MX" sz="1900" spc="-1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MX" sz="1900"/>
          </a:p>
        </p:txBody>
      </p:sp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642DD6D7-D589-455D-8EB4-9C58A9AB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80" y="310896"/>
            <a:ext cx="3571874" cy="2286000"/>
          </a:xfrm>
          <a:prstGeom prst="rect">
            <a:avLst/>
          </a:prstGeom>
        </p:spPr>
      </p:pic>
      <p:pic>
        <p:nvPicPr>
          <p:cNvPr id="5" name="Imagen 145">
            <a:extLst>
              <a:ext uri="{FF2B5EF4-FFF2-40B4-BE49-F238E27FC236}">
                <a16:creationId xmlns:a16="http://schemas.microsoft.com/office/drawing/2014/main" id="{76141D90-BD03-4FB5-BE04-084EDC6365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97544" y="2825496"/>
            <a:ext cx="3377346" cy="339242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328C9E-9512-4CFD-B553-7E144BBA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s-MX" sz="900"/>
              <a:t>Código: FO-OR-018   Clasificación: RESERVADO    Versión: 1.6                Fecha de elaboración: enero 2020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40833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C1A510-5774-42A1-85AE-1D6F4D70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99" y="320231"/>
            <a:ext cx="4641258" cy="1936775"/>
          </a:xfrm>
        </p:spPr>
        <p:txBody>
          <a:bodyPr>
            <a:normAutofit/>
          </a:bodyPr>
          <a:lstStyle/>
          <a:p>
            <a:r>
              <a:rPr lang="es-MX" sz="3100" dirty="0">
                <a:solidFill>
                  <a:srgbClr val="000000"/>
                </a:solidFill>
              </a:rPr>
              <a:t>Activos, Amenazas y Riesgos organizacionales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BB0518DF-462B-41D1-AC6C-1DF8D4FC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18" y="1033322"/>
            <a:ext cx="1272591" cy="81445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456B1-FDD3-4ED2-9006-746CC346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99" y="1733108"/>
            <a:ext cx="5652619" cy="4327864"/>
          </a:xfrm>
        </p:spPr>
        <p:txBody>
          <a:bodyPr anchor="ctr">
            <a:normAutofit/>
          </a:bodyPr>
          <a:lstStyle/>
          <a:p>
            <a:r>
              <a:rPr lang="es-MX" sz="1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ACTIVO</a:t>
            </a:r>
            <a:r>
              <a:rPr lang="es-MX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, es un bien o un derecho que tiene valor económico propiedad de una persona o empresa. Hay activos tangibles e intangibles.</a:t>
            </a:r>
            <a:endParaRPr lang="es-MX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>
              <a:buNone/>
            </a:pPr>
            <a:r>
              <a:rPr lang="es-MX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Ejemplos de activos son Sillas y Mesas de Trabajo, Equipos de Computo, Trabajadores y Clientes, Dinero y por supuesto...</a:t>
            </a:r>
            <a:endParaRPr lang="es-MX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MX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s-MX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En materia de Seguridad de Información, el activo más valioso y más costoso de recuperar ante una perdida o frente a una situación de desastre </a:t>
            </a:r>
            <a:r>
              <a:rPr lang="es-MX" sz="1800" b="1" u="sng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es la propia Información</a:t>
            </a:r>
            <a:r>
              <a:rPr lang="es-MX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; ya que es el resultado de las personas, mas el tiempo, mas el conocimiento y haber empleado otros activos. </a:t>
            </a:r>
            <a:endParaRPr lang="es-MX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MX" sz="1100" dirty="0">
              <a:solidFill>
                <a:srgbClr val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8208A7-2762-4BDA-BFDD-7165C89113A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45815" y="436088"/>
            <a:ext cx="3217333" cy="18705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3B7A5C-DCAE-45AA-B598-A4A35C17390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62567" y="3608874"/>
            <a:ext cx="1852096" cy="138728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6B3E0F-C210-481D-9E7C-9C607EF9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5309104" cy="31406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s-MX" sz="900">
                <a:solidFill>
                  <a:srgbClr val="898989"/>
                </a:solidFill>
              </a:rPr>
              <a:t>Código: FO-OR-018   Clasificación: RESERVADO    Versión: 1.6                Fecha de elaboración: enero 2020</a:t>
            </a:r>
            <a:endParaRPr lang="es-MX" sz="900" dirty="0">
              <a:solidFill>
                <a:srgbClr val="898989"/>
              </a:solidFill>
            </a:endParaRPr>
          </a:p>
        </p:txBody>
      </p:sp>
      <p:sp>
        <p:nvSpPr>
          <p:cNvPr id="23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37D42F-252A-4DB0-BBFB-1915424D6A0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540046" y="5192804"/>
            <a:ext cx="2345355" cy="12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3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67181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8D8D02-D95F-4915-97A5-3854A2A62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790203" cy="6858000"/>
          </a:xfrm>
          <a:custGeom>
            <a:avLst/>
            <a:gdLst>
              <a:gd name="connsiteX0" fmla="*/ 0 w 5790203"/>
              <a:gd name="connsiteY0" fmla="*/ 0 h 6858000"/>
              <a:gd name="connsiteX1" fmla="*/ 2614049 w 5790203"/>
              <a:gd name="connsiteY1" fmla="*/ 0 h 6858000"/>
              <a:gd name="connsiteX2" fmla="*/ 5790203 w 5790203"/>
              <a:gd name="connsiteY2" fmla="*/ 6858000 h 6858000"/>
              <a:gd name="connsiteX3" fmla="*/ 0 w 57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0203" h="6858000">
                <a:moveTo>
                  <a:pt x="0" y="0"/>
                </a:moveTo>
                <a:lnTo>
                  <a:pt x="2614049" y="0"/>
                </a:lnTo>
                <a:lnTo>
                  <a:pt x="57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648209-B4EE-4DE2-B8A4-0C4388CB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90739"/>
            <a:ext cx="7254239" cy="1344975"/>
          </a:xfrm>
        </p:spPr>
        <p:txBody>
          <a:bodyPr>
            <a:normAutofit/>
          </a:bodyPr>
          <a:lstStyle/>
          <a:p>
            <a:r>
              <a:rPr lang="es-MX" sz="2800" dirty="0"/>
              <a:t>Activos, Amenazas y Riesgos Organizacionales</a:t>
            </a:r>
            <a:br>
              <a:rPr lang="es-MX" sz="2800" spc="-1" dirty="0">
                <a:uFill>
                  <a:solidFill>
                    <a:srgbClr val="FFFFFF"/>
                  </a:solidFill>
                </a:uFill>
                <a:latin typeface="Arial" panose="020B0604020202020204"/>
              </a:rPr>
            </a:br>
            <a:endParaRPr lang="es-MX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749B2-B088-4158-95B0-21BCA307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59" y="1198783"/>
            <a:ext cx="7317569" cy="4695990"/>
          </a:xfrm>
        </p:spPr>
        <p:txBody>
          <a:bodyPr>
            <a:normAutofit/>
          </a:bodyPr>
          <a:lstStyle/>
          <a:p>
            <a:pPr marL="545465" lvl="1" indent="0">
              <a:spcBef>
                <a:spcPts val="1135"/>
              </a:spcBef>
              <a:buClr>
                <a:srgbClr val="000000"/>
              </a:buClr>
              <a:buSzPct val="75000"/>
              <a:buNone/>
            </a:pPr>
            <a:r>
              <a:rPr lang="es-MX" sz="1800" b="1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Amenazas Externas: </a:t>
            </a:r>
            <a:r>
              <a:rPr lang="es-MX" sz="1800" b="0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Ataques informáticos, fenómenos climatológicos, vandalismo...</a:t>
            </a:r>
            <a:endParaRPr lang="es-MX" sz="18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">
              <a:spcBef>
                <a:spcPts val="440"/>
              </a:spcBef>
              <a:spcAft>
                <a:spcPts val="300"/>
              </a:spcAft>
            </a:pPr>
            <a:endParaRPr lang="es-MX" sz="18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545465" lvl="1" indent="0">
              <a:spcBef>
                <a:spcPts val="1135"/>
              </a:spcBef>
              <a:buClr>
                <a:srgbClr val="000000"/>
              </a:buClr>
              <a:buSzPct val="75000"/>
              <a:buNone/>
            </a:pPr>
            <a:r>
              <a:rPr lang="es-MX" sz="1800" b="1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Amenazas Internas: </a:t>
            </a:r>
            <a:r>
              <a:rPr lang="es-MX" sz="1800" b="0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Mal uso de accesos autorizados, error humano, problemas de configuración...</a:t>
            </a:r>
            <a:endParaRPr lang="es-MX" sz="18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16230" indent="0">
              <a:spcBef>
                <a:spcPts val="1135"/>
              </a:spcBef>
              <a:buNone/>
            </a:pPr>
            <a:endParaRPr lang="es-MX" sz="18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16230" indent="0">
              <a:spcBef>
                <a:spcPts val="1135"/>
              </a:spcBef>
              <a:buNone/>
            </a:pPr>
            <a:r>
              <a:rPr lang="es-MX" sz="1800" b="0" strike="noStrike" spc="-1" dirty="0"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AMENAZA = CAUSA DEL DAÑO    ||   RIESGO = PROBABILIDAD</a:t>
            </a:r>
            <a:endParaRPr lang="es-MX" sz="18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544830">
              <a:spcBef>
                <a:spcPts val="1135"/>
              </a:spcBef>
            </a:pPr>
            <a:endParaRPr lang="es-MX" sz="18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">
              <a:spcBef>
                <a:spcPts val="440"/>
              </a:spcBef>
              <a:spcAft>
                <a:spcPts val="300"/>
              </a:spcAft>
            </a:pPr>
            <a:r>
              <a:rPr lang="es-MX" sz="1800" b="0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El riesgo requiere generar estrategias para la continuidad de la operación y la recuperación, frente una perdida, así como medidas para prevenir y monitorear la infraestructura. </a:t>
            </a:r>
            <a:endParaRPr lang="es-MX" sz="18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">
              <a:spcBef>
                <a:spcPts val="440"/>
              </a:spcBef>
              <a:spcAft>
                <a:spcPts val="300"/>
              </a:spcAft>
            </a:pPr>
            <a:endParaRPr lang="es-MX" sz="18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5720">
              <a:spcBef>
                <a:spcPts val="440"/>
              </a:spcBef>
              <a:spcAft>
                <a:spcPts val="300"/>
              </a:spcAft>
            </a:pPr>
            <a:r>
              <a:rPr lang="es-MX" sz="1800" b="0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Para guiar el proceso hay guías o matrices de control, estándares internacionales y modelos de buenas practicas.</a:t>
            </a:r>
            <a:endParaRPr lang="es-MX" sz="18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MX" sz="1800" dirty="0"/>
          </a:p>
        </p:txBody>
      </p:sp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46FA3F1D-ACD1-432D-AC1D-4584D1A7F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82" y="306909"/>
            <a:ext cx="2871785" cy="1837943"/>
          </a:xfrm>
          <a:prstGeom prst="rect">
            <a:avLst/>
          </a:prstGeom>
        </p:spPr>
      </p:pic>
      <p:pic>
        <p:nvPicPr>
          <p:cNvPr id="5" name="Imagen 151">
            <a:extLst>
              <a:ext uri="{FF2B5EF4-FFF2-40B4-BE49-F238E27FC236}">
                <a16:creationId xmlns:a16="http://schemas.microsoft.com/office/drawing/2014/main" id="{9322E1DC-9039-4F42-B991-5CE62B969D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75202" y="2378588"/>
            <a:ext cx="1837943" cy="1837943"/>
          </a:xfrm>
          <a:prstGeom prst="rect">
            <a:avLst/>
          </a:prstGeom>
        </p:spPr>
      </p:pic>
      <p:pic>
        <p:nvPicPr>
          <p:cNvPr id="6" name="Imagen 152">
            <a:extLst>
              <a:ext uri="{FF2B5EF4-FFF2-40B4-BE49-F238E27FC236}">
                <a16:creationId xmlns:a16="http://schemas.microsoft.com/office/drawing/2014/main" id="{66E42ACD-D848-466B-B52E-705C85A26F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05678" y="4450266"/>
            <a:ext cx="1837948" cy="1837948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7B63BB-0571-4BF6-9BAB-B612E32E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248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s-MX" sz="900">
                <a:solidFill>
                  <a:schemeClr val="tx1">
                    <a:alpha val="80000"/>
                  </a:schemeClr>
                </a:solidFill>
              </a:rPr>
              <a:t>Código: FO-OR-018   Clasificación: RESERVADO    Versión: 1.6                Fecha de elaboración: enero 2020</a:t>
            </a:r>
          </a:p>
        </p:txBody>
      </p:sp>
    </p:spTree>
    <p:extLst>
      <p:ext uri="{BB962C8B-B14F-4D97-AF65-F5344CB8AC3E}">
        <p14:creationId xmlns:p14="http://schemas.microsoft.com/office/powerpoint/2010/main" val="1476944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970CB4-12E2-4457-90BD-B30A066A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Estándares y Normas para asegurar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32126-FF95-4D50-B80A-CA7F8835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8227"/>
            <a:ext cx="5015484" cy="3848736"/>
          </a:xfrm>
        </p:spPr>
        <p:txBody>
          <a:bodyPr>
            <a:normAutofit lnSpcReduction="10000"/>
          </a:bodyPr>
          <a:lstStyle/>
          <a:p>
            <a:pPr marL="50800" algn="just">
              <a:spcBef>
                <a:spcPts val="440"/>
              </a:spcBef>
              <a:spcAft>
                <a:spcPts val="300"/>
              </a:spcAft>
            </a:pPr>
            <a:r>
              <a:rPr lang="es-MX" sz="1500" b="0" strike="noStrike" spc="-1" dirty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  <a:ea typeface="DejaVu Sans" panose="020B0603030804020204"/>
              </a:rPr>
              <a:t>Solución Factible (SFERP SC), como Proveedor Autorizado de Certificación ante el Servicio de Administración Tributaria (SAT), </a:t>
            </a:r>
            <a:r>
              <a:rPr lang="es-MX" sz="1500" b="0" strike="noStrike" spc="-1" dirty="0" err="1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  <a:ea typeface="DejaVu Sans" panose="020B0603030804020204"/>
              </a:rPr>
              <a:t>proveé</a:t>
            </a:r>
            <a:r>
              <a:rPr lang="es-MX" sz="1500" b="0" strike="noStrike" spc="-1" dirty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  <a:ea typeface="DejaVu Sans" panose="020B0603030804020204"/>
              </a:rPr>
              <a:t> medios para realizar servicios de emisión, recepción y certificación de comprobantes  y documentos fiscales digitales a las personas y empresas que lo requieran. </a:t>
            </a:r>
            <a:endParaRPr lang="es-MX" sz="1500" b="0" strike="noStrike" spc="-1" dirty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50800" algn="just">
              <a:spcBef>
                <a:spcPts val="440"/>
              </a:spcBef>
              <a:spcAft>
                <a:spcPts val="300"/>
              </a:spcAft>
            </a:pPr>
            <a:r>
              <a:rPr lang="es-MX" sz="1500" b="0" strike="noStrike" spc="-1" dirty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  <a:ea typeface="DejaVu Sans" panose="020B0603030804020204"/>
              </a:rPr>
              <a:t>La autorización exige cumplir con normativa y certificaciones.</a:t>
            </a:r>
            <a:endParaRPr lang="es-MX" sz="1500" b="0" strike="noStrike" spc="-1" dirty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0" lvl="2" indent="-286385" algn="just">
              <a:spcBef>
                <a:spcPts val="11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500" b="0" u="sng" strike="noStrike" spc="-1" dirty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  <a:ea typeface="DejaVu Sans" panose="020B0603030804020204"/>
              </a:rPr>
              <a:t>SAT</a:t>
            </a:r>
            <a:r>
              <a:rPr lang="es-MX" sz="1500" b="0" strike="noStrike" spc="-1" dirty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  <a:ea typeface="DejaVu Sans" panose="020B0603030804020204"/>
              </a:rPr>
              <a:t>: PCCFDI / PCRDD. Tanto para proveedores de certificación  de CFDI, como recepción de documentos digitales, </a:t>
            </a:r>
            <a:r>
              <a:rPr lang="es-MX" sz="1500" b="1" strike="noStrike" spc="-1" dirty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  <a:ea typeface="DejaVu Sans" panose="020B0603030804020204"/>
              </a:rPr>
              <a:t>el SAT requiere el cumplimiento de matrices</a:t>
            </a:r>
            <a:r>
              <a:rPr lang="es-MX" sz="1500" b="0" strike="noStrike" spc="-1" dirty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  <a:ea typeface="DejaVu Sans" panose="020B0603030804020204"/>
              </a:rPr>
              <a:t> que contienen lineamientos y normas que la empresa requiere cumplir.</a:t>
            </a:r>
          </a:p>
          <a:p>
            <a:pPr marL="0" lvl="2" indent="-286385" algn="just">
              <a:spcBef>
                <a:spcPts val="11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sz="1500" b="0" strike="noStrike" spc="-1" dirty="0"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  <a:ea typeface="DejaVu Sans" panose="020B0603030804020204"/>
              </a:rPr>
              <a:t>  Al menos dos terceras partes de esos lineamientos son referentes a seguridad de la información.</a:t>
            </a:r>
            <a:endParaRPr lang="es-MX" sz="1500" b="0" strike="noStrike" spc="-1" dirty="0"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endParaRPr lang="es-MX" sz="1200" dirty="0"/>
          </a:p>
        </p:txBody>
      </p:sp>
      <p:pic>
        <p:nvPicPr>
          <p:cNvPr id="5" name="Imagen 155">
            <a:extLst>
              <a:ext uri="{FF2B5EF4-FFF2-40B4-BE49-F238E27FC236}">
                <a16:creationId xmlns:a16="http://schemas.microsoft.com/office/drawing/2014/main" id="{DFBFB16B-16A2-44BC-B57C-1D943139E73D}"/>
              </a:ext>
            </a:extLst>
          </p:cNvPr>
          <p:cNvPicPr/>
          <p:nvPr/>
        </p:nvPicPr>
        <p:blipFill rotWithShape="1">
          <a:blip r:embed="rId2"/>
          <a:srcRect l="2651" r="11948"/>
          <a:stretch/>
        </p:blipFill>
        <p:spPr>
          <a:xfrm>
            <a:off x="6338316" y="2516777"/>
            <a:ext cx="5015484" cy="366018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E3C9DB-99C0-4921-BFA3-683782E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sz="900"/>
              <a:t>Código: FO-OR-018   Clasificación: RESERVADO    Versión: 1.6                Fecha de elaboración: enero 2020</a:t>
            </a:r>
          </a:p>
        </p:txBody>
      </p:sp>
    </p:spTree>
    <p:extLst>
      <p:ext uri="{BB962C8B-B14F-4D97-AF65-F5344CB8AC3E}">
        <p14:creationId xmlns:p14="http://schemas.microsoft.com/office/powerpoint/2010/main" val="12200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E004A-EB4C-4993-9065-8EF9CE99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6" y="197110"/>
            <a:ext cx="5630506" cy="1139139"/>
          </a:xfrm>
        </p:spPr>
        <p:txBody>
          <a:bodyPr>
            <a:normAutofit/>
          </a:bodyPr>
          <a:lstStyle/>
          <a:p>
            <a:r>
              <a:rPr lang="es-MX" sz="2500" dirty="0"/>
              <a:t>Estándares y Normas para asegurar la información</a:t>
            </a:r>
            <a:br>
              <a:rPr lang="es-MX" sz="2500" spc="-1" dirty="0">
                <a:uFill>
                  <a:solidFill>
                    <a:srgbClr val="FFFFFF"/>
                  </a:solidFill>
                </a:uFill>
                <a:latin typeface="Arial" panose="020B0604020202020204"/>
              </a:rPr>
            </a:br>
            <a:endParaRPr lang="es-MX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394E8-715D-4464-AD66-206C8EE6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1602" y="1568026"/>
            <a:ext cx="5908226" cy="2882179"/>
          </a:xfrm>
        </p:spPr>
        <p:txBody>
          <a:bodyPr anchor="t">
            <a:noAutofit/>
          </a:bodyPr>
          <a:lstStyle/>
          <a:p>
            <a:pPr marL="545465" lvl="1" indent="0" algn="just">
              <a:spcBef>
                <a:spcPts val="1135"/>
              </a:spcBef>
              <a:buClr>
                <a:srgbClr val="000000"/>
              </a:buClr>
              <a:buSzPct val="75000"/>
              <a:buNone/>
            </a:pPr>
            <a:r>
              <a:rPr lang="es-MX" sz="1700" b="1" u="sng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Nacional</a:t>
            </a:r>
            <a:r>
              <a:rPr lang="es-MX" sz="1700" b="1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: </a:t>
            </a:r>
            <a:r>
              <a:rPr lang="es-MX" sz="1700" b="0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Ley Federal De Protección De Datos Personales En Posesión De Los Particulares y su reglamentación. A partir de Julio de 2010, sus disposiciones son aplicables a todas las personas físicas o morales, del sector público y privado, tanto a nivel federal como estatal, que lleven a cabo el tratamiento de datos personales en el ejercicio de sus actividades.</a:t>
            </a:r>
            <a:endParaRPr lang="es-MX" sz="17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545465" lvl="1" indent="0" algn="just">
              <a:spcBef>
                <a:spcPts val="1135"/>
              </a:spcBef>
              <a:buClr>
                <a:srgbClr val="000000"/>
              </a:buClr>
              <a:buSzPct val="75000"/>
              <a:buNone/>
            </a:pPr>
            <a:r>
              <a:rPr lang="es-MX" sz="1700" b="0" strike="noStrike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Además, deben cumplirse otras leyes y ordenamientos en materia de permisos legales, seguridad social, contable y fiscal, etc.</a:t>
            </a:r>
            <a:endParaRPr lang="es-MX" sz="1700" b="0" strike="noStrike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06F784-99BD-41BB-A995-783AAEB731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7896" y="597670"/>
            <a:ext cx="1290806" cy="1183004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8BBFD6-5923-4594-9765-F2875D7BA9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18358" y="63887"/>
            <a:ext cx="3596101" cy="191035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0C0481-6DFB-4EF8-9361-4B3300D3D4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26412" y="2846566"/>
            <a:ext cx="1281800" cy="1164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7ED360-694E-4A48-9A37-9C764E3023C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98393" y="5114623"/>
            <a:ext cx="2044238" cy="748037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9AEF9-979C-4810-8A50-DE4680E1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320" y="6199632"/>
            <a:ext cx="2625599" cy="36576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s-MX" sz="800">
                <a:solidFill>
                  <a:schemeClr val="tx1">
                    <a:alpha val="80000"/>
                  </a:schemeClr>
                </a:solidFill>
              </a:rPr>
              <a:t>Código: FO-OR-018   Clasificación: RESERVADO    Versión: 1.6                Fecha de elaboración: enero 2020</a:t>
            </a:r>
            <a:endParaRPr lang="es-MX" sz="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El Sol de México | Noticias, Deportes, Gossip, Columnas">
            <a:extLst>
              <a:ext uri="{FF2B5EF4-FFF2-40B4-BE49-F238E27FC236}">
                <a16:creationId xmlns:a16="http://schemas.microsoft.com/office/drawing/2014/main" id="{97B624AF-2211-B021-B455-F3458B05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82" y="5547402"/>
            <a:ext cx="1340610" cy="134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TEI - Instituto de Transparencia, Información Pública y Protección de  Datos Personales del Estado de Jalisco">
            <a:extLst>
              <a:ext uri="{FF2B5EF4-FFF2-40B4-BE49-F238E27FC236}">
                <a16:creationId xmlns:a16="http://schemas.microsoft.com/office/drawing/2014/main" id="{BDEE18F0-3175-5282-F3EC-A4A1EC6CC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727" y="2000282"/>
            <a:ext cx="1467215" cy="8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icio | Secretaría de Planeación, Administración y Finanzas">
            <a:extLst>
              <a:ext uri="{FF2B5EF4-FFF2-40B4-BE49-F238E27FC236}">
                <a16:creationId xmlns:a16="http://schemas.microsoft.com/office/drawing/2014/main" id="{5649C1C4-A567-4240-94DD-F6C6F639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182" y="1993407"/>
            <a:ext cx="1390277" cy="5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8CD6C64-E2C5-B748-D434-5636E349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49" y="6048294"/>
            <a:ext cx="2328154" cy="66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Third Party Risk Management and Why It's Important?">
            <a:extLst>
              <a:ext uri="{FF2B5EF4-FFF2-40B4-BE49-F238E27FC236}">
                <a16:creationId xmlns:a16="http://schemas.microsoft.com/office/drawing/2014/main" id="{E1583E5C-0A8E-440C-D87F-A2DEAAE8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432" y="519391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FDD7705A-252A-DF73-FC9F-1C4834AF0C34}"/>
              </a:ext>
            </a:extLst>
          </p:cNvPr>
          <p:cNvSpPr/>
          <p:nvPr/>
        </p:nvSpPr>
        <p:spPr>
          <a:xfrm>
            <a:off x="9582097" y="4588334"/>
            <a:ext cx="24258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3rd </a:t>
            </a:r>
            <a:r>
              <a:rPr lang="es-E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</a:t>
            </a:r>
            <a:r>
              <a:rPr lang="es-ES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arty</a:t>
            </a:r>
            <a:r>
              <a:rPr lang="es-E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s-E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</a:t>
            </a:r>
            <a:r>
              <a:rPr lang="es-ES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isks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38" name="Picture 14" descr="Normas Oficiales Mexicanas (NOM) para las Organizaciones de la Sociedad  Civil">
            <a:extLst>
              <a:ext uri="{FF2B5EF4-FFF2-40B4-BE49-F238E27FC236}">
                <a16:creationId xmlns:a16="http://schemas.microsoft.com/office/drawing/2014/main" id="{6A3FA81E-58BB-EAF0-3882-5D873AD0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344" y="4090163"/>
            <a:ext cx="1750588" cy="91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1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02606-AFF8-4D83-BE66-1B82FE31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136525"/>
            <a:ext cx="11624154" cy="928187"/>
          </a:xfrm>
        </p:spPr>
        <p:txBody>
          <a:bodyPr/>
          <a:lstStyle/>
          <a:p>
            <a:r>
              <a:rPr lang="es-MX" dirty="0"/>
              <a:t>Estándares y Normas para asegurar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4BC65-8328-4CFA-97D2-8DB93BFC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551"/>
            <a:ext cx="10515600" cy="4949412"/>
          </a:xfrm>
        </p:spPr>
        <p:txBody>
          <a:bodyPr>
            <a:normAutofit fontScale="85000" lnSpcReduction="20000"/>
          </a:bodyPr>
          <a:lstStyle/>
          <a:p>
            <a:pPr marL="215900" indent="-215900" algn="just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Internacional</a:t>
            </a:r>
            <a:r>
              <a:rPr lang="es-MX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: </a:t>
            </a: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El estándar ISO 27001 para los Sistemas Gestión de la Seguridad de la Información (SGSI), es una norma internacional que permite el aseguramiento, la confidencialidad e integridad de los datos y de la información, así como de los sistemas que la procesan.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65"/>
              </a:spcBef>
            </a:pP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65"/>
              </a:spcBef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Permite a las organizaciones la evaluación del riesgo y la aplicación de los controles necesarios para mitigarlos o eliminarlos.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5900" algn="just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MX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Internacional</a:t>
            </a:r>
            <a:r>
              <a:rPr lang="es-MX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: </a:t>
            </a: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Del inglés </a:t>
            </a:r>
            <a:r>
              <a:rPr lang="es-MX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Capability</a:t>
            </a: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 </a:t>
            </a:r>
            <a:r>
              <a:rPr lang="es-MX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Maturity</a:t>
            </a: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 </a:t>
            </a:r>
            <a:r>
              <a:rPr lang="es-MX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Model</a:t>
            </a: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 </a:t>
            </a:r>
            <a:r>
              <a:rPr lang="es-MX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Integration</a:t>
            </a: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 (Integración de sistemas modelos de madurez de capacidades) CMMI, es un modelo de buenas practicas para la mejora y evaluación de procesos para el desarrollo, mantenimiento y operación de software.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65"/>
              </a:spcBef>
            </a:pP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565"/>
              </a:spcBef>
            </a:pPr>
            <a:r>
              <a:rPr lang="es-MX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Actualmente el modelo ha evolucionado y ya puede ser usado para guiar la mejora de procesos en un proyecto, una unidad organizacional o bien la organización completa.</a:t>
            </a:r>
            <a:endParaRPr lang="es-MX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3146FB-5676-43CD-AD3F-A0E64884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Código: FO-OR-018   Clasificación: RESERVADO    Versión: 1.6                Fecha de elaboración: enero 2020</a:t>
            </a:r>
          </a:p>
        </p:txBody>
      </p:sp>
    </p:spTree>
    <p:extLst>
      <p:ext uri="{BB962C8B-B14F-4D97-AF65-F5344CB8AC3E}">
        <p14:creationId xmlns:p14="http://schemas.microsoft.com/office/powerpoint/2010/main" val="313495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02606-AFF8-4D83-BE66-1B82FE31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69" y="411585"/>
            <a:ext cx="5127031" cy="1290974"/>
          </a:xfrm>
        </p:spPr>
        <p:txBody>
          <a:bodyPr>
            <a:normAutofit/>
          </a:bodyPr>
          <a:lstStyle/>
          <a:p>
            <a:r>
              <a:rPr lang="es-MX" sz="3700" dirty="0"/>
              <a:t>Estándares y Normas para asegurar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4BC65-8328-4CFA-97D2-8DB93BFC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36" y="1840990"/>
            <a:ext cx="6162764" cy="4382829"/>
          </a:xfrm>
        </p:spPr>
        <p:txBody>
          <a:bodyPr>
            <a:normAutofit/>
          </a:bodyPr>
          <a:lstStyle/>
          <a:p>
            <a:pPr algn="just">
              <a:spcBef>
                <a:spcPts val="440"/>
              </a:spcBef>
              <a:spcAft>
                <a:spcPts val="300"/>
              </a:spcAft>
            </a:pPr>
            <a:r>
              <a:rPr lang="es-MX" sz="1300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El cumplimiento de una certificación de estándares internacionales como ISO 27001 NO GARANTIZA que es una organización segura. </a:t>
            </a:r>
            <a:endParaRPr lang="es-MX" sz="13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spcBef>
                <a:spcPts val="440"/>
              </a:spcBef>
              <a:spcAft>
                <a:spcPts val="300"/>
              </a:spcAft>
            </a:pPr>
            <a:endParaRPr lang="es-MX" sz="13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spcBef>
                <a:spcPts val="440"/>
              </a:spcBef>
              <a:spcAft>
                <a:spcPts val="300"/>
              </a:spcAft>
            </a:pPr>
            <a:r>
              <a:rPr lang="es-MX" sz="1300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Además su aplicación efectiva, requiere constantes actualizaciones en la documentación y en la operación de la organización.</a:t>
            </a:r>
            <a:endParaRPr lang="es-MX" sz="13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spcBef>
                <a:spcPts val="440"/>
              </a:spcBef>
              <a:spcAft>
                <a:spcPts val="300"/>
              </a:spcAft>
            </a:pPr>
            <a:endParaRPr lang="es-MX" sz="13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spcBef>
                <a:spcPts val="440"/>
              </a:spcBef>
              <a:spcAft>
                <a:spcPts val="300"/>
              </a:spcAft>
            </a:pPr>
            <a:r>
              <a:rPr lang="es-MX" sz="1300" spc="-1" dirty="0"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   SI NO LO GARANTIZA ENTONCES PORQUE LO CUMPLIMOS?</a:t>
            </a:r>
            <a:endParaRPr lang="es-MX" sz="13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indent="0" algn="just">
              <a:spcBef>
                <a:spcPts val="440"/>
              </a:spcBef>
              <a:spcAft>
                <a:spcPts val="300"/>
              </a:spcAft>
              <a:buNone/>
            </a:pPr>
            <a:endParaRPr lang="es-MX" sz="13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spcBef>
                <a:spcPts val="440"/>
              </a:spcBef>
              <a:spcAft>
                <a:spcPts val="300"/>
              </a:spcAft>
            </a:pPr>
            <a:r>
              <a:rPr lang="es-MX" sz="1300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El seguimiento de estándares, normativa y buenas practicas, ayudan a la creación de políticas y procedimientos, que establecen mejores controles de seguridad para la información.</a:t>
            </a:r>
            <a:endParaRPr lang="es-MX" sz="13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spcBef>
                <a:spcPts val="440"/>
              </a:spcBef>
              <a:spcAft>
                <a:spcPts val="300"/>
              </a:spcAft>
            </a:pPr>
            <a:endParaRPr lang="es-MX" sz="13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spcBef>
                <a:spcPts val="440"/>
              </a:spcBef>
              <a:spcAft>
                <a:spcPts val="300"/>
              </a:spcAft>
            </a:pPr>
            <a:r>
              <a:rPr lang="es-MX" sz="1300" spc="-1" dirty="0">
                <a:uFill>
                  <a:solidFill>
                    <a:srgbClr val="FFFFFF"/>
                  </a:solidFill>
                </a:uFill>
                <a:latin typeface="Trebuchet MS" panose="020B0603020202020204"/>
                <a:ea typeface="DejaVu Sans" panose="020B0603030804020204"/>
              </a:rPr>
              <a:t>Cumplir las políticas y procedimientos mejora la ejecución de los procesos administrativos y técnicos, aumenta el control y la protección de la información, lo que también incrementa el nivel confianza de nuestros clientes.</a:t>
            </a:r>
            <a:endParaRPr lang="es-MX" sz="1300" spc="-1" dirty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s-MX" sz="1100" dirty="0"/>
          </a:p>
        </p:txBody>
      </p:sp>
      <p:pic>
        <p:nvPicPr>
          <p:cNvPr id="5" name="Imagen 163">
            <a:extLst>
              <a:ext uri="{FF2B5EF4-FFF2-40B4-BE49-F238E27FC236}">
                <a16:creationId xmlns:a16="http://schemas.microsoft.com/office/drawing/2014/main" id="{7A969192-8F4A-48AC-9F91-E24729181981}"/>
              </a:ext>
            </a:extLst>
          </p:cNvPr>
          <p:cNvPicPr/>
          <p:nvPr/>
        </p:nvPicPr>
        <p:blipFill rotWithShape="1">
          <a:blip r:embed="rId2"/>
          <a:srcRect l="1376" r="705" b="-2"/>
          <a:stretch/>
        </p:blipFill>
        <p:spPr>
          <a:xfrm>
            <a:off x="7164888" y="1189973"/>
            <a:ext cx="4677008" cy="4814586"/>
          </a:xfrm>
          <a:prstGeom prst="rect">
            <a:avLst/>
          </a:prstGeom>
          <a:effectLst/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3146FB-5676-43CD-AD3F-A0E64884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sz="900"/>
              <a:t>Código: FO-OR-018   Clasificación: RESERVADO    Versión: 1.6                Fecha de elaboración: enero 2020</a:t>
            </a:r>
          </a:p>
        </p:txBody>
      </p:sp>
    </p:spTree>
    <p:extLst>
      <p:ext uri="{BB962C8B-B14F-4D97-AF65-F5344CB8AC3E}">
        <p14:creationId xmlns:p14="http://schemas.microsoft.com/office/powerpoint/2010/main" val="1879625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1619</Words>
  <Application>Microsoft Office PowerPoint</Application>
  <PresentationFormat>Panorámica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Trebuchet MS</vt:lpstr>
      <vt:lpstr>Wingdings</vt:lpstr>
      <vt:lpstr>Tema de Office</vt:lpstr>
      <vt:lpstr>Lineamientos esenciales sobre seguridad de la información</vt:lpstr>
      <vt:lpstr>Agenda</vt:lpstr>
      <vt:lpstr>Objetivos de la Sesión</vt:lpstr>
      <vt:lpstr>Activos, Amenazas y Riesgos organizacionales</vt:lpstr>
      <vt:lpstr>Activos, Amenazas y Riesgos Organizacionales </vt:lpstr>
      <vt:lpstr>Estándares y Normas para asegurar la información</vt:lpstr>
      <vt:lpstr>Estándares y Normas para asegurar la información </vt:lpstr>
      <vt:lpstr>Estándares y Normas para asegurar la información</vt:lpstr>
      <vt:lpstr>Estándares y Normas para asegurar la información</vt:lpstr>
      <vt:lpstr>Roles y responsabilidades</vt:lpstr>
      <vt:lpstr>Organigrama Vigente</vt:lpstr>
      <vt:lpstr>Objetivos del SGSI</vt:lpstr>
      <vt:lpstr>Marco de Aplicabilidad para la implementación de controles de seguridad</vt:lpstr>
      <vt:lpstr>Implementación de controles PCCFDI y PCCRDD</vt:lpstr>
      <vt:lpstr>Implementación de controles SGSI</vt:lpstr>
      <vt:lpstr>Más detalles sobre la capacitación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Lineamientos esenciales sobre seguridad de la información</dc:title>
  <dc:creator>Dulce Barbosa</dc:creator>
  <cp:lastModifiedBy>Administrador</cp:lastModifiedBy>
  <cp:revision>11</cp:revision>
  <dcterms:created xsi:type="dcterms:W3CDTF">2020-01-17T22:26:19Z</dcterms:created>
  <dcterms:modified xsi:type="dcterms:W3CDTF">2022-10-21T18:57:43Z</dcterms:modified>
</cp:coreProperties>
</file>