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0"/>
  </p:notesMasterIdLst>
  <p:sldIdLst>
    <p:sldId id="263" r:id="rId3"/>
    <p:sldId id="257" r:id="rId4"/>
    <p:sldId id="265" r:id="rId5"/>
    <p:sldId id="267" r:id="rId6"/>
    <p:sldId id="266" r:id="rId7"/>
    <p:sldId id="272" r:id="rId8"/>
    <p:sldId id="271" r:id="rId9"/>
    <p:sldId id="269" r:id="rId10"/>
    <p:sldId id="276" r:id="rId11"/>
    <p:sldId id="278" r:id="rId12"/>
    <p:sldId id="279" r:id="rId13"/>
    <p:sldId id="273" r:id="rId14"/>
    <p:sldId id="281" r:id="rId15"/>
    <p:sldId id="283" r:id="rId16"/>
    <p:sldId id="284" r:id="rId17"/>
    <p:sldId id="285" r:id="rId18"/>
    <p:sldId id="286" r:id="rId19"/>
    <p:sldId id="287" r:id="rId20"/>
    <p:sldId id="295" r:id="rId21"/>
    <p:sldId id="296" r:id="rId22"/>
    <p:sldId id="290" r:id="rId23"/>
    <p:sldId id="291" r:id="rId24"/>
    <p:sldId id="292" r:id="rId25"/>
    <p:sldId id="288" r:id="rId26"/>
    <p:sldId id="293" r:id="rId27"/>
    <p:sldId id="294" r:id="rId28"/>
    <p:sldId id="289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D397E99-FC91-40AE-3C2F-0289FDC088DB}" name="esthermalrait@gmail.com" initials="e" userId="c41f29ad28ac03fe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98" autoAdjust="0"/>
    <p:restoredTop sz="94660"/>
  </p:normalViewPr>
  <p:slideViewPr>
    <p:cSldViewPr snapToGrid="0">
      <p:cViewPr varScale="1">
        <p:scale>
          <a:sx n="62" d="100"/>
          <a:sy n="62" d="100"/>
        </p:scale>
        <p:origin x="11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microsoft.com/office/2018/10/relationships/authors" Target="author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A6909-BC4F-4BE9-969F-1ED5CFB53478}" type="datetimeFigureOut">
              <a:rPr lang="fr-FR" smtClean="0"/>
              <a:t>20/09/2023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7453-7165-4D1E-9840-9D027F9EAB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0949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CB8B76B-4814-DC26-695F-6A8C8A2F8AC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04F0D3-F9C5-46B3-82CD-330E2398DCA2}" type="slidenum"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cs typeface="Noto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cs typeface="Noto Sans" pitchFamily="2"/>
            </a:endParaRPr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CEBBDF5-6283-F518-F519-8526AEB652D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C678374-0995-AF17-2B02-B439593CA77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27237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comprendre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A57453-7165-4D1E-9840-9D027F9EABE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3264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Changer trop long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A57453-7165-4D1E-9840-9D027F9EABE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3402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Changer trop long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A57453-7165-4D1E-9840-9D027F9EABE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0526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Changer trop long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A57453-7165-4D1E-9840-9D027F9EABE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75089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Changer trop long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A57453-7165-4D1E-9840-9D027F9EABE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22424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Changer trop long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A57453-7165-4D1E-9840-9D027F9EABE9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90133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Changer trop long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A57453-7165-4D1E-9840-9D027F9EABE9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93642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Changer trop long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A57453-7165-4D1E-9840-9D027F9EABE9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2032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Changer trop long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A57453-7165-4D1E-9840-9D027F9EABE9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65718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Changer trop long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A57453-7165-4D1E-9840-9D027F9EABE9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2160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627777D-58F6-3BE1-EB65-16D8AB2D578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9AA314-DFC5-4DDE-B395-FA41DC3DE6AA}" type="slidenum"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cs typeface="Noto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cs typeface="Noto Sans" pitchFamily="2"/>
            </a:endParaRPr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0BEF66D-1666-7C45-B839-8329871372E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AC29848-D5C8-D49B-B879-EB2C2935DBB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Changer trop long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A57453-7165-4D1E-9840-9D027F9EABE9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5850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Changer trop long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A57453-7165-4D1E-9840-9D027F9EABE9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3144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Changer trop long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A57453-7165-4D1E-9840-9D027F9EABE9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06777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Changer trop long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A57453-7165-4D1E-9840-9D027F9EABE9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2076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Changer trop long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A57453-7165-4D1E-9840-9D027F9EABE9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9298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Changer trop long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A57453-7165-4D1E-9840-9D027F9EABE9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97808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Changer trop long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A57453-7165-4D1E-9840-9D027F9EABE9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5680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627777D-58F6-3BE1-EB65-16D8AB2D578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9AA314-DFC5-4DDE-B395-FA41DC3DE6AA}" type="slidenum"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cs typeface="Noto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cs typeface="Noto Sans" pitchFamily="2"/>
            </a:endParaRPr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0BEF66D-1666-7C45-B839-8329871372E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AC29848-D5C8-D49B-B879-EB2C2935DBB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r>
              <a:rPr lang="fr-FR" dirty="0" err="1"/>
              <a:t>hefziudsjkdzjk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6614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627777D-58F6-3BE1-EB65-16D8AB2D578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9AA314-DFC5-4DDE-B395-FA41DC3DE6AA}" type="slidenum"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cs typeface="Noto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cs typeface="Noto Sans" pitchFamily="2"/>
            </a:endParaRPr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0BEF66D-1666-7C45-B839-8329871372E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AC29848-D5C8-D49B-B879-EB2C2935DBB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532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627777D-58F6-3BE1-EB65-16D8AB2D578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9AA314-DFC5-4DDE-B395-FA41DC3DE6AA}" type="slidenum"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cs typeface="Noto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cs typeface="Noto Sans" pitchFamily="2"/>
            </a:endParaRPr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0BEF66D-1666-7C45-B839-8329871372E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AC29848-D5C8-D49B-B879-EB2C2935DBB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r>
              <a:rPr lang="fr-FR" dirty="0"/>
              <a:t>Ajouter des trucs</a:t>
            </a:r>
          </a:p>
        </p:txBody>
      </p:sp>
    </p:spTree>
    <p:extLst>
      <p:ext uri="{BB962C8B-B14F-4D97-AF65-F5344CB8AC3E}">
        <p14:creationId xmlns:p14="http://schemas.microsoft.com/office/powerpoint/2010/main" val="3979370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A57453-7165-4D1E-9840-9D027F9EABE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393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Refaire le graphique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A57453-7165-4D1E-9840-9D027F9EABE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9585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Changer les noms d’axes et refaire la simu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A57453-7165-4D1E-9840-9D027F9EABE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0220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Changer la couleur et + grosse </a:t>
            </a:r>
            <a:r>
              <a:rPr lang="fr-FR" dirty="0" err="1"/>
              <a:t>fleche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A57453-7165-4D1E-9840-9D027F9EABE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7639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4A20A5-9FF4-BD52-D862-6B97885A8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481" y="1123161"/>
            <a:ext cx="9143040" cy="2386476"/>
          </a:xfrm>
        </p:spPr>
        <p:txBody>
          <a:bodyPr anchor="b"/>
          <a:lstStyle>
            <a:lvl1pPr algn="ctr">
              <a:defRPr sz="7256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9C9AB6B-4873-3B8F-0BD4-BCCC00D34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481" y="3601794"/>
            <a:ext cx="9143040" cy="1656903"/>
          </a:xfrm>
        </p:spPr>
        <p:txBody>
          <a:bodyPr/>
          <a:lstStyle>
            <a:lvl1pPr marL="0" indent="0" algn="ctr">
              <a:buNone/>
              <a:defRPr sz="2903"/>
            </a:lvl1pPr>
            <a:lvl2pPr marL="552938" indent="0" algn="ctr">
              <a:buNone/>
              <a:defRPr sz="2419"/>
            </a:lvl2pPr>
            <a:lvl3pPr marL="1105875" indent="0" algn="ctr">
              <a:buNone/>
              <a:defRPr sz="2177"/>
            </a:lvl3pPr>
            <a:lvl4pPr marL="1658813" indent="0" algn="ctr">
              <a:buNone/>
              <a:defRPr sz="1935"/>
            </a:lvl4pPr>
            <a:lvl5pPr marL="2211751" indent="0" algn="ctr">
              <a:buNone/>
              <a:defRPr sz="1935"/>
            </a:lvl5pPr>
            <a:lvl6pPr marL="2764688" indent="0" algn="ctr">
              <a:buNone/>
              <a:defRPr sz="1935"/>
            </a:lvl6pPr>
            <a:lvl7pPr marL="3317626" indent="0" algn="ctr">
              <a:buNone/>
              <a:defRPr sz="1935"/>
            </a:lvl7pPr>
            <a:lvl8pPr marL="3870564" indent="0" algn="ctr">
              <a:buNone/>
              <a:defRPr sz="1935"/>
            </a:lvl8pPr>
            <a:lvl9pPr marL="4423501" indent="0" algn="ctr">
              <a:buNone/>
              <a:defRPr sz="1935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517D70-C87B-750E-58D9-068E23FE1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113079-D26A-8420-83E4-D039B19F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61E238-6027-BFCB-E681-8E6D1C820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2A8810-41E6-48E0-9E88-7925AC3E845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338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681A8A-5614-B4C6-0E2D-7F1C2C040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5D71855-98BA-7862-3BC9-F660E67B1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B42E6E-7E6D-C33D-8E88-C0FAFDBF6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107E71-3C34-DB4B-4472-08DADD358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A59AF7-CF90-803D-1795-CD9E74A15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A57D46B-43F6-466B-8349-122D38C2AC9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600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98A37FF-02CA-A4D0-BBDB-D208D95C8D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18561" y="1958332"/>
            <a:ext cx="2937600" cy="3484679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E17CA9F-435F-61B5-7DA6-6D812B6AF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0" y="1958332"/>
            <a:ext cx="8634241" cy="348467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7192EA-DC65-2AD0-68E2-C5B8C5304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B9FDC9-1660-4DE4-260C-7282CA936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64E35E-80FA-84BB-52DC-FD8CCC7E9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EBF9B50-A3D6-42D5-B1EE-F841D3FF642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0855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66C3A2-C47C-0D31-F274-6F21BDA09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481" y="1123161"/>
            <a:ext cx="9143040" cy="2386476"/>
          </a:xfrm>
        </p:spPr>
        <p:txBody>
          <a:bodyPr anchor="b"/>
          <a:lstStyle>
            <a:lvl1pPr algn="ctr">
              <a:defRPr sz="7256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65CA5E6-5198-D228-0B33-B2EE4C0FC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481" y="3601794"/>
            <a:ext cx="9143040" cy="1656903"/>
          </a:xfrm>
        </p:spPr>
        <p:txBody>
          <a:bodyPr/>
          <a:lstStyle>
            <a:lvl1pPr marL="0" indent="0" algn="ctr">
              <a:buNone/>
              <a:defRPr sz="2903"/>
            </a:lvl1pPr>
            <a:lvl2pPr marL="552938" indent="0" algn="ctr">
              <a:buNone/>
              <a:defRPr sz="2419"/>
            </a:lvl2pPr>
            <a:lvl3pPr marL="1105875" indent="0" algn="ctr">
              <a:buNone/>
              <a:defRPr sz="2177"/>
            </a:lvl3pPr>
            <a:lvl4pPr marL="1658813" indent="0" algn="ctr">
              <a:buNone/>
              <a:defRPr sz="1935"/>
            </a:lvl4pPr>
            <a:lvl5pPr marL="2211751" indent="0" algn="ctr">
              <a:buNone/>
              <a:defRPr sz="1935"/>
            </a:lvl5pPr>
            <a:lvl6pPr marL="2764688" indent="0" algn="ctr">
              <a:buNone/>
              <a:defRPr sz="1935"/>
            </a:lvl6pPr>
            <a:lvl7pPr marL="3317626" indent="0" algn="ctr">
              <a:buNone/>
              <a:defRPr sz="1935"/>
            </a:lvl7pPr>
            <a:lvl8pPr marL="3870564" indent="0" algn="ctr">
              <a:buNone/>
              <a:defRPr sz="1935"/>
            </a:lvl8pPr>
            <a:lvl9pPr marL="4423501" indent="0" algn="ctr">
              <a:buNone/>
              <a:defRPr sz="1935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1FF23F-0529-B822-513D-FD1FE8D3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FF2E61-7D1A-3596-8D27-D5AA00ABB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42A009-5F5C-1E62-4E3C-AD508CC5D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E46AFE9-D8D6-4364-AECC-99B6752768C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0269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E1FF3-C3EB-32EC-132E-A67D127CF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8645D4-0C28-F494-4E6E-6B0E09B4C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439E15-04A9-4935-8321-E56FCC3A3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CFCF55-B5D7-A216-9387-12C534FD9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E71068-C14A-CF8F-22EC-1AB5BC793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61A0186-58FA-46B2-B6F2-D0A29E96143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974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920A81-F3A3-E2BA-71A3-DA8F98706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61" y="1710661"/>
            <a:ext cx="10515839" cy="2851100"/>
          </a:xfrm>
        </p:spPr>
        <p:txBody>
          <a:bodyPr anchor="b"/>
          <a:lstStyle>
            <a:lvl1pPr>
              <a:defRPr sz="7256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C762B7-BFB7-3BD8-7B7F-22B45A751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361" y="4588640"/>
            <a:ext cx="10515839" cy="1501387"/>
          </a:xfrm>
        </p:spPr>
        <p:txBody>
          <a:bodyPr/>
          <a:lstStyle>
            <a:lvl1pPr marL="0" indent="0">
              <a:buNone/>
              <a:defRPr sz="2903">
                <a:solidFill>
                  <a:schemeClr val="tx1">
                    <a:tint val="75000"/>
                  </a:schemeClr>
                </a:solidFill>
              </a:defRPr>
            </a:lvl1pPr>
            <a:lvl2pPr marL="552938" indent="0">
              <a:buNone/>
              <a:defRPr sz="2419">
                <a:solidFill>
                  <a:schemeClr val="tx1">
                    <a:tint val="75000"/>
                  </a:schemeClr>
                </a:solidFill>
              </a:defRPr>
            </a:lvl2pPr>
            <a:lvl3pPr marL="1105875" indent="0">
              <a:buNone/>
              <a:defRPr sz="2177">
                <a:solidFill>
                  <a:schemeClr val="tx1">
                    <a:tint val="75000"/>
                  </a:schemeClr>
                </a:solidFill>
              </a:defRPr>
            </a:lvl3pPr>
            <a:lvl4pPr marL="1658813" indent="0">
              <a:buNone/>
              <a:defRPr sz="1935">
                <a:solidFill>
                  <a:schemeClr val="tx1">
                    <a:tint val="75000"/>
                  </a:schemeClr>
                </a:solidFill>
              </a:defRPr>
            </a:lvl4pPr>
            <a:lvl5pPr marL="2211751" indent="0">
              <a:buNone/>
              <a:defRPr sz="1935">
                <a:solidFill>
                  <a:schemeClr val="tx1">
                    <a:tint val="75000"/>
                  </a:schemeClr>
                </a:solidFill>
              </a:defRPr>
            </a:lvl5pPr>
            <a:lvl6pPr marL="2764688" indent="0">
              <a:buNone/>
              <a:defRPr sz="1935">
                <a:solidFill>
                  <a:schemeClr val="tx1">
                    <a:tint val="75000"/>
                  </a:schemeClr>
                </a:solidFill>
              </a:defRPr>
            </a:lvl6pPr>
            <a:lvl7pPr marL="3317626" indent="0">
              <a:buNone/>
              <a:defRPr sz="1935">
                <a:solidFill>
                  <a:schemeClr val="tx1">
                    <a:tint val="75000"/>
                  </a:schemeClr>
                </a:solidFill>
              </a:defRPr>
            </a:lvl7pPr>
            <a:lvl8pPr marL="3870564" indent="0">
              <a:buNone/>
              <a:defRPr sz="1935">
                <a:solidFill>
                  <a:schemeClr val="tx1">
                    <a:tint val="75000"/>
                  </a:schemeClr>
                </a:solidFill>
              </a:defRPr>
            </a:lvl8pPr>
            <a:lvl9pPr marL="4423501" indent="0">
              <a:buNone/>
              <a:defRPr sz="19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5D38D2-8AD4-8699-DCDE-383DE24CE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178863-91FD-3203-B9D9-149F028A5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32C732-DB6A-092E-4D55-70EC2F11F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ACE0614-4AE2-4F32-BC2B-DF63772FB2C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75060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8E3CED-4F6F-E8D9-DF05-F24349D23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9A620B-53E4-4F89-F19E-C0B0EA637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5841" y="1305554"/>
            <a:ext cx="5568000" cy="435440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94567FC-2C6E-C418-4937-5D60D0CBD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161" y="1305554"/>
            <a:ext cx="5568000" cy="435440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DED6B6-869A-297D-50CE-F2C985869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A1C0675-33CE-AAEA-B264-BCEF0344B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F18BD09-54E6-8553-80C8-3161EF384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BB4A4F3-738A-4644-8763-770AEA63793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3641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ABAEFC-7B37-9FB3-82BC-92CA8C164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364788"/>
            <a:ext cx="10515839" cy="1326674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402835-052F-3893-50AC-542CADCCA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041" y="1681861"/>
            <a:ext cx="5159039" cy="823652"/>
          </a:xfrm>
        </p:spPr>
        <p:txBody>
          <a:bodyPr anchor="b"/>
          <a:lstStyle>
            <a:lvl1pPr marL="0" indent="0">
              <a:buNone/>
              <a:defRPr sz="2903" b="1"/>
            </a:lvl1pPr>
            <a:lvl2pPr marL="552938" indent="0">
              <a:buNone/>
              <a:defRPr sz="2419" b="1"/>
            </a:lvl2pPr>
            <a:lvl3pPr marL="1105875" indent="0">
              <a:buNone/>
              <a:defRPr sz="2177" b="1"/>
            </a:lvl3pPr>
            <a:lvl4pPr marL="1658813" indent="0">
              <a:buNone/>
              <a:defRPr sz="1935" b="1"/>
            </a:lvl4pPr>
            <a:lvl5pPr marL="2211751" indent="0">
              <a:buNone/>
              <a:defRPr sz="1935" b="1"/>
            </a:lvl5pPr>
            <a:lvl6pPr marL="2764688" indent="0">
              <a:buNone/>
              <a:defRPr sz="1935" b="1"/>
            </a:lvl6pPr>
            <a:lvl7pPr marL="3317626" indent="0">
              <a:buNone/>
              <a:defRPr sz="1935" b="1"/>
            </a:lvl7pPr>
            <a:lvl8pPr marL="3870564" indent="0">
              <a:buNone/>
              <a:defRPr sz="1935" b="1"/>
            </a:lvl8pPr>
            <a:lvl9pPr marL="4423501" indent="0">
              <a:buNone/>
              <a:defRPr sz="1935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A573ED-FBA5-728E-4F95-3F574586B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041" y="2505513"/>
            <a:ext cx="5159039" cy="36843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214389A-2E0A-6B0F-554E-4B02DE552A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801" y="1681861"/>
            <a:ext cx="5182079" cy="823652"/>
          </a:xfrm>
        </p:spPr>
        <p:txBody>
          <a:bodyPr anchor="b"/>
          <a:lstStyle>
            <a:lvl1pPr marL="0" indent="0">
              <a:buNone/>
              <a:defRPr sz="2903" b="1"/>
            </a:lvl1pPr>
            <a:lvl2pPr marL="552938" indent="0">
              <a:buNone/>
              <a:defRPr sz="2419" b="1"/>
            </a:lvl2pPr>
            <a:lvl3pPr marL="1105875" indent="0">
              <a:buNone/>
              <a:defRPr sz="2177" b="1"/>
            </a:lvl3pPr>
            <a:lvl4pPr marL="1658813" indent="0">
              <a:buNone/>
              <a:defRPr sz="1935" b="1"/>
            </a:lvl4pPr>
            <a:lvl5pPr marL="2211751" indent="0">
              <a:buNone/>
              <a:defRPr sz="1935" b="1"/>
            </a:lvl5pPr>
            <a:lvl6pPr marL="2764688" indent="0">
              <a:buNone/>
              <a:defRPr sz="1935" b="1"/>
            </a:lvl6pPr>
            <a:lvl7pPr marL="3317626" indent="0">
              <a:buNone/>
              <a:defRPr sz="1935" b="1"/>
            </a:lvl7pPr>
            <a:lvl8pPr marL="3870564" indent="0">
              <a:buNone/>
              <a:defRPr sz="1935" b="1"/>
            </a:lvl8pPr>
            <a:lvl9pPr marL="4423501" indent="0">
              <a:buNone/>
              <a:defRPr sz="1935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B304E64-9217-925B-5B17-1983714A42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801" y="2505513"/>
            <a:ext cx="5182079" cy="36843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2F272D2-55BE-7E9A-ED6B-A635381A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7B3BEEC-223C-CCE4-29A5-FD23B83F2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697EB80-EBDF-D8E3-510D-3CBBB4379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851EBD-F4DA-46B4-841E-5D712C15B49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0980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99BBAE-E674-1DC8-12C0-691D477E2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8AB0560-2778-A268-35D0-F6DDC3198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BB7DB8F-EDE7-D6D1-CCE4-2BE474029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E98ED7-5AFD-8185-FBEC-D993E500E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A2214DB-9276-45D0-BE5E-26B9C7D1B1F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8645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A7A71DB-898E-F84B-0E09-5508097B1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451D79F-09A8-9166-3672-7CFADA80C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22E089-013F-4F78-0117-B10067345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B7D4CE2-8213-4FAC-BF17-3B257547939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5972243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CFA255-7116-29A0-0827-CB21CCBB8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456945"/>
            <a:ext cx="3932160" cy="1601224"/>
          </a:xfrm>
        </p:spPr>
        <p:txBody>
          <a:bodyPr anchor="b"/>
          <a:lstStyle>
            <a:lvl1pPr>
              <a:defRPr sz="387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58ED20-6DC7-66A4-EEE9-CFF21BDE3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001" y="986846"/>
            <a:ext cx="6170880" cy="4874710"/>
          </a:xfrm>
        </p:spPr>
        <p:txBody>
          <a:bodyPr/>
          <a:lstStyle>
            <a:lvl1pPr>
              <a:defRPr sz="3870"/>
            </a:lvl1pPr>
            <a:lvl2pPr>
              <a:defRPr sz="3386"/>
            </a:lvl2pPr>
            <a:lvl3pPr>
              <a:defRPr sz="2903"/>
            </a:lvl3pPr>
            <a:lvl4pPr>
              <a:defRPr sz="2419"/>
            </a:lvl4pPr>
            <a:lvl5pPr>
              <a:defRPr sz="2419"/>
            </a:lvl5pPr>
            <a:lvl6pPr>
              <a:defRPr sz="2419"/>
            </a:lvl6pPr>
            <a:lvl7pPr>
              <a:defRPr sz="2419"/>
            </a:lvl7pPr>
            <a:lvl8pPr>
              <a:defRPr sz="2419"/>
            </a:lvl8pPr>
            <a:lvl9pPr>
              <a:defRPr sz="2419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8BF9A4-7826-2C01-7CB4-636C863CB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041" y="2058168"/>
            <a:ext cx="3932160" cy="3811067"/>
          </a:xfrm>
        </p:spPr>
        <p:txBody>
          <a:bodyPr/>
          <a:lstStyle>
            <a:lvl1pPr marL="0" indent="0">
              <a:buNone/>
              <a:defRPr sz="1935"/>
            </a:lvl1pPr>
            <a:lvl2pPr marL="552938" indent="0">
              <a:buNone/>
              <a:defRPr sz="1693"/>
            </a:lvl2pPr>
            <a:lvl3pPr marL="1105875" indent="0">
              <a:buNone/>
              <a:defRPr sz="1451"/>
            </a:lvl3pPr>
            <a:lvl4pPr marL="1658813" indent="0">
              <a:buNone/>
              <a:defRPr sz="1209"/>
            </a:lvl4pPr>
            <a:lvl5pPr marL="2211751" indent="0">
              <a:buNone/>
              <a:defRPr sz="1209"/>
            </a:lvl5pPr>
            <a:lvl6pPr marL="2764688" indent="0">
              <a:buNone/>
              <a:defRPr sz="1209"/>
            </a:lvl6pPr>
            <a:lvl7pPr marL="3317626" indent="0">
              <a:buNone/>
              <a:defRPr sz="1209"/>
            </a:lvl7pPr>
            <a:lvl8pPr marL="3870564" indent="0">
              <a:buNone/>
              <a:defRPr sz="1209"/>
            </a:lvl8pPr>
            <a:lvl9pPr marL="4423501" indent="0">
              <a:buNone/>
              <a:defRPr sz="1209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69E8E2-C610-EB4C-E9AB-713A3169F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E5C296-E1D9-CEF7-D25B-780C3C326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26B678-80BA-D2A5-4B0C-D8943C161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8127D06-C9DC-401F-953F-406AD2442E6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5410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DB434C-35D4-5B4E-7B95-197107B18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167E16-FD2E-C9FA-8260-0712B9A02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1F592D-8247-D55B-8B65-08A13CD70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8502C8-190E-A0E9-2063-2927C2310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553A24-BE35-D6FA-2F8C-EC9F952C9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C99B45A-C862-4A13-8C6C-57F557B8319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44995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0EDBDC-70ED-444C-5EA3-82EF87C10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456945"/>
            <a:ext cx="3932160" cy="1601224"/>
          </a:xfrm>
        </p:spPr>
        <p:txBody>
          <a:bodyPr anchor="b"/>
          <a:lstStyle>
            <a:lvl1pPr>
              <a:defRPr sz="387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F22B026-DE41-F4F9-CBA2-EED56FB12E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4001" y="986846"/>
            <a:ext cx="6170880" cy="4874710"/>
          </a:xfrm>
        </p:spPr>
        <p:txBody>
          <a:bodyPr/>
          <a:lstStyle>
            <a:lvl1pPr marL="0" indent="0">
              <a:buNone/>
              <a:defRPr sz="3870"/>
            </a:lvl1pPr>
            <a:lvl2pPr marL="552938" indent="0">
              <a:buNone/>
              <a:defRPr sz="3386"/>
            </a:lvl2pPr>
            <a:lvl3pPr marL="1105875" indent="0">
              <a:buNone/>
              <a:defRPr sz="2903"/>
            </a:lvl3pPr>
            <a:lvl4pPr marL="1658813" indent="0">
              <a:buNone/>
              <a:defRPr sz="2419"/>
            </a:lvl4pPr>
            <a:lvl5pPr marL="2211751" indent="0">
              <a:buNone/>
              <a:defRPr sz="2419"/>
            </a:lvl5pPr>
            <a:lvl6pPr marL="2764688" indent="0">
              <a:buNone/>
              <a:defRPr sz="2419"/>
            </a:lvl6pPr>
            <a:lvl7pPr marL="3317626" indent="0">
              <a:buNone/>
              <a:defRPr sz="2419"/>
            </a:lvl7pPr>
            <a:lvl8pPr marL="3870564" indent="0">
              <a:buNone/>
              <a:defRPr sz="2419"/>
            </a:lvl8pPr>
            <a:lvl9pPr marL="4423501" indent="0">
              <a:buNone/>
              <a:defRPr sz="2419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8B6AB3E-0CB2-C535-83FB-959D140D3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041" y="2058168"/>
            <a:ext cx="3932160" cy="3811067"/>
          </a:xfrm>
        </p:spPr>
        <p:txBody>
          <a:bodyPr/>
          <a:lstStyle>
            <a:lvl1pPr marL="0" indent="0">
              <a:buNone/>
              <a:defRPr sz="1935"/>
            </a:lvl1pPr>
            <a:lvl2pPr marL="552938" indent="0">
              <a:buNone/>
              <a:defRPr sz="1693"/>
            </a:lvl2pPr>
            <a:lvl3pPr marL="1105875" indent="0">
              <a:buNone/>
              <a:defRPr sz="1451"/>
            </a:lvl3pPr>
            <a:lvl4pPr marL="1658813" indent="0">
              <a:buNone/>
              <a:defRPr sz="1209"/>
            </a:lvl4pPr>
            <a:lvl5pPr marL="2211751" indent="0">
              <a:buNone/>
              <a:defRPr sz="1209"/>
            </a:lvl5pPr>
            <a:lvl6pPr marL="2764688" indent="0">
              <a:buNone/>
              <a:defRPr sz="1209"/>
            </a:lvl6pPr>
            <a:lvl7pPr marL="3317626" indent="0">
              <a:buNone/>
              <a:defRPr sz="1209"/>
            </a:lvl7pPr>
            <a:lvl8pPr marL="3870564" indent="0">
              <a:buNone/>
              <a:defRPr sz="1209"/>
            </a:lvl8pPr>
            <a:lvl9pPr marL="4423501" indent="0">
              <a:buNone/>
              <a:defRPr sz="1209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4AC6388-7A09-6902-9062-5D181ACC4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C0AADA0-A4E3-86CB-9754-5A8286FE1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9F4D9E-4244-385B-6A45-723524DE6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13FF1DC-BA1E-4463-98BE-47D1034148A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34661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9149A6-1951-F32A-5493-A92B68ECE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FA8769D-2F94-4596-1937-431EC0CBA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BE1E16-1B48-957B-E852-9DB7ED246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C49DD8-E303-3D7F-8136-8C4D70749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207C3F-A902-C710-E4B3-D57342C9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39BE51-691E-48E8-8A25-659C074AFD8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04379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4B94A46-26F2-2ABE-6167-660CAC668C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26081" y="216953"/>
            <a:ext cx="2830080" cy="5443009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F02F720-AC45-69D5-0212-F64682B9D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5841" y="216953"/>
            <a:ext cx="8305920" cy="544300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FF2841-1D88-853D-561F-EBFAC76E5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51B09A-F492-5C15-30ED-93003AAE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415A6F-CF80-2D26-5932-EFAEC65E9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66F3F21-BE86-47D4-851B-EDE76CAADBC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9935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2E8167-7788-7925-4BDF-84DF5EE1D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61" y="1710661"/>
            <a:ext cx="10515839" cy="2851100"/>
          </a:xfrm>
        </p:spPr>
        <p:txBody>
          <a:bodyPr anchor="b"/>
          <a:lstStyle>
            <a:lvl1pPr>
              <a:defRPr sz="7256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0F4B90-F94D-D207-F41A-EFD1A6161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361" y="4588640"/>
            <a:ext cx="10515839" cy="1501387"/>
          </a:xfrm>
        </p:spPr>
        <p:txBody>
          <a:bodyPr/>
          <a:lstStyle>
            <a:lvl1pPr marL="0" indent="0">
              <a:buNone/>
              <a:defRPr sz="2903">
                <a:solidFill>
                  <a:schemeClr val="tx1">
                    <a:tint val="75000"/>
                  </a:schemeClr>
                </a:solidFill>
              </a:defRPr>
            </a:lvl1pPr>
            <a:lvl2pPr marL="552938" indent="0">
              <a:buNone/>
              <a:defRPr sz="2419">
                <a:solidFill>
                  <a:schemeClr val="tx1">
                    <a:tint val="75000"/>
                  </a:schemeClr>
                </a:solidFill>
              </a:defRPr>
            </a:lvl2pPr>
            <a:lvl3pPr marL="1105875" indent="0">
              <a:buNone/>
              <a:defRPr sz="2177">
                <a:solidFill>
                  <a:schemeClr val="tx1">
                    <a:tint val="75000"/>
                  </a:schemeClr>
                </a:solidFill>
              </a:defRPr>
            </a:lvl3pPr>
            <a:lvl4pPr marL="1658813" indent="0">
              <a:buNone/>
              <a:defRPr sz="1935">
                <a:solidFill>
                  <a:schemeClr val="tx1">
                    <a:tint val="75000"/>
                  </a:schemeClr>
                </a:solidFill>
              </a:defRPr>
            </a:lvl4pPr>
            <a:lvl5pPr marL="2211751" indent="0">
              <a:buNone/>
              <a:defRPr sz="1935">
                <a:solidFill>
                  <a:schemeClr val="tx1">
                    <a:tint val="75000"/>
                  </a:schemeClr>
                </a:solidFill>
              </a:defRPr>
            </a:lvl5pPr>
            <a:lvl6pPr marL="2764688" indent="0">
              <a:buNone/>
              <a:defRPr sz="1935">
                <a:solidFill>
                  <a:schemeClr val="tx1">
                    <a:tint val="75000"/>
                  </a:schemeClr>
                </a:solidFill>
              </a:defRPr>
            </a:lvl6pPr>
            <a:lvl7pPr marL="3317626" indent="0">
              <a:buNone/>
              <a:defRPr sz="1935">
                <a:solidFill>
                  <a:schemeClr val="tx1">
                    <a:tint val="75000"/>
                  </a:schemeClr>
                </a:solidFill>
              </a:defRPr>
            </a:lvl7pPr>
            <a:lvl8pPr marL="3870564" indent="0">
              <a:buNone/>
              <a:defRPr sz="1935">
                <a:solidFill>
                  <a:schemeClr val="tx1">
                    <a:tint val="75000"/>
                  </a:schemeClr>
                </a:solidFill>
              </a:defRPr>
            </a:lvl8pPr>
            <a:lvl9pPr marL="4423501" indent="0">
              <a:buNone/>
              <a:defRPr sz="19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1B9A14-B7EF-1D68-F28C-4BDFE0508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425E58-4004-61A8-8E5F-CCF6B91BE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97D8B4-115D-BE19-0881-4CB81779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339B7E2-B97B-4B56-A701-36BA23FFFDB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336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31F636-C9E0-1364-979C-0B5757274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063173-2569-E001-D940-E6CC2B956D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5841" y="3482758"/>
            <a:ext cx="5568000" cy="196025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4A41EFA-7279-A632-253F-14999DE74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161" y="3482758"/>
            <a:ext cx="5568000" cy="196025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2FD4F7-4F46-B1B0-A6AF-92551AB92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86DE28-AFD7-B3C7-96AC-6DE67BB0C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44F0E7-9B2E-BEE5-FC97-EE9E4E672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BDE2E5E-6366-4195-BCDD-EF3780673DD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6396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5B6512-A318-CD3B-06A0-AB2645951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364788"/>
            <a:ext cx="10515839" cy="1326674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98E39D-E2E4-FAA7-3427-44141E547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041" y="1681861"/>
            <a:ext cx="5159039" cy="823652"/>
          </a:xfrm>
        </p:spPr>
        <p:txBody>
          <a:bodyPr anchor="b"/>
          <a:lstStyle>
            <a:lvl1pPr marL="0" indent="0">
              <a:buNone/>
              <a:defRPr sz="2903" b="1"/>
            </a:lvl1pPr>
            <a:lvl2pPr marL="552938" indent="0">
              <a:buNone/>
              <a:defRPr sz="2419" b="1"/>
            </a:lvl2pPr>
            <a:lvl3pPr marL="1105875" indent="0">
              <a:buNone/>
              <a:defRPr sz="2177" b="1"/>
            </a:lvl3pPr>
            <a:lvl4pPr marL="1658813" indent="0">
              <a:buNone/>
              <a:defRPr sz="1935" b="1"/>
            </a:lvl4pPr>
            <a:lvl5pPr marL="2211751" indent="0">
              <a:buNone/>
              <a:defRPr sz="1935" b="1"/>
            </a:lvl5pPr>
            <a:lvl6pPr marL="2764688" indent="0">
              <a:buNone/>
              <a:defRPr sz="1935" b="1"/>
            </a:lvl6pPr>
            <a:lvl7pPr marL="3317626" indent="0">
              <a:buNone/>
              <a:defRPr sz="1935" b="1"/>
            </a:lvl7pPr>
            <a:lvl8pPr marL="3870564" indent="0">
              <a:buNone/>
              <a:defRPr sz="1935" b="1"/>
            </a:lvl8pPr>
            <a:lvl9pPr marL="4423501" indent="0">
              <a:buNone/>
              <a:defRPr sz="1935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F6A1162-6331-5257-E33A-BBB65E215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041" y="2505513"/>
            <a:ext cx="5159039" cy="36843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EF00127-A9A1-0911-36E0-4A18531A45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801" y="1681861"/>
            <a:ext cx="5182079" cy="823652"/>
          </a:xfrm>
        </p:spPr>
        <p:txBody>
          <a:bodyPr anchor="b"/>
          <a:lstStyle>
            <a:lvl1pPr marL="0" indent="0">
              <a:buNone/>
              <a:defRPr sz="2903" b="1"/>
            </a:lvl1pPr>
            <a:lvl2pPr marL="552938" indent="0">
              <a:buNone/>
              <a:defRPr sz="2419" b="1"/>
            </a:lvl2pPr>
            <a:lvl3pPr marL="1105875" indent="0">
              <a:buNone/>
              <a:defRPr sz="2177" b="1"/>
            </a:lvl3pPr>
            <a:lvl4pPr marL="1658813" indent="0">
              <a:buNone/>
              <a:defRPr sz="1935" b="1"/>
            </a:lvl4pPr>
            <a:lvl5pPr marL="2211751" indent="0">
              <a:buNone/>
              <a:defRPr sz="1935" b="1"/>
            </a:lvl5pPr>
            <a:lvl6pPr marL="2764688" indent="0">
              <a:buNone/>
              <a:defRPr sz="1935" b="1"/>
            </a:lvl6pPr>
            <a:lvl7pPr marL="3317626" indent="0">
              <a:buNone/>
              <a:defRPr sz="1935" b="1"/>
            </a:lvl7pPr>
            <a:lvl8pPr marL="3870564" indent="0">
              <a:buNone/>
              <a:defRPr sz="1935" b="1"/>
            </a:lvl8pPr>
            <a:lvl9pPr marL="4423501" indent="0">
              <a:buNone/>
              <a:defRPr sz="1935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EF41267-850C-E21A-724A-9D8AF95F90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801" y="2505513"/>
            <a:ext cx="5182079" cy="36843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EDA2F3C-A51E-1EBE-9807-E859C44F8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B9738D4-E018-961E-7B98-CB7D24984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E6134F7-62A5-0777-E056-4EBF9E389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89EEAA9-2940-4972-B417-59AD51A6DCA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583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DB3E02-C69A-50D3-0E04-BD9657B4F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2E0B35F-7B79-0865-4F08-911662156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A0A29A9-5A8C-4383-7BB0-E99E1BF78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FF6656-BDEF-77DD-40E6-46091D55C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68D3A98-97B0-4691-B2AE-7A29BC1118C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732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6939E84-9B85-FEFD-30C0-E58F1F744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54F57C8-49D5-1495-EB32-34728B1E9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C0DE6B2-72E0-F1F7-6E34-C90698D62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5EABBAF-B57F-4352-A83E-3A7E55E5C39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72115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0D65F0-4F54-578C-36AA-4925CD246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456945"/>
            <a:ext cx="3932160" cy="1601224"/>
          </a:xfrm>
        </p:spPr>
        <p:txBody>
          <a:bodyPr anchor="b"/>
          <a:lstStyle>
            <a:lvl1pPr>
              <a:defRPr sz="387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B0A0BB-7101-DA7E-135E-0880DCDF3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001" y="986846"/>
            <a:ext cx="6170880" cy="4874710"/>
          </a:xfrm>
        </p:spPr>
        <p:txBody>
          <a:bodyPr/>
          <a:lstStyle>
            <a:lvl1pPr>
              <a:defRPr sz="3870"/>
            </a:lvl1pPr>
            <a:lvl2pPr>
              <a:defRPr sz="3386"/>
            </a:lvl2pPr>
            <a:lvl3pPr>
              <a:defRPr sz="2903"/>
            </a:lvl3pPr>
            <a:lvl4pPr>
              <a:defRPr sz="2419"/>
            </a:lvl4pPr>
            <a:lvl5pPr>
              <a:defRPr sz="2419"/>
            </a:lvl5pPr>
            <a:lvl6pPr>
              <a:defRPr sz="2419"/>
            </a:lvl6pPr>
            <a:lvl7pPr>
              <a:defRPr sz="2419"/>
            </a:lvl7pPr>
            <a:lvl8pPr>
              <a:defRPr sz="2419"/>
            </a:lvl8pPr>
            <a:lvl9pPr>
              <a:defRPr sz="2419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3F076E0-845A-B925-4828-A71D52E56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041" y="2058168"/>
            <a:ext cx="3932160" cy="3811067"/>
          </a:xfrm>
        </p:spPr>
        <p:txBody>
          <a:bodyPr/>
          <a:lstStyle>
            <a:lvl1pPr marL="0" indent="0">
              <a:buNone/>
              <a:defRPr sz="1935"/>
            </a:lvl1pPr>
            <a:lvl2pPr marL="552938" indent="0">
              <a:buNone/>
              <a:defRPr sz="1693"/>
            </a:lvl2pPr>
            <a:lvl3pPr marL="1105875" indent="0">
              <a:buNone/>
              <a:defRPr sz="1451"/>
            </a:lvl3pPr>
            <a:lvl4pPr marL="1658813" indent="0">
              <a:buNone/>
              <a:defRPr sz="1209"/>
            </a:lvl4pPr>
            <a:lvl5pPr marL="2211751" indent="0">
              <a:buNone/>
              <a:defRPr sz="1209"/>
            </a:lvl5pPr>
            <a:lvl6pPr marL="2764688" indent="0">
              <a:buNone/>
              <a:defRPr sz="1209"/>
            </a:lvl6pPr>
            <a:lvl7pPr marL="3317626" indent="0">
              <a:buNone/>
              <a:defRPr sz="1209"/>
            </a:lvl7pPr>
            <a:lvl8pPr marL="3870564" indent="0">
              <a:buNone/>
              <a:defRPr sz="1209"/>
            </a:lvl8pPr>
            <a:lvl9pPr marL="4423501" indent="0">
              <a:buNone/>
              <a:defRPr sz="1209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D12B4AF-5A46-4C56-8099-1066A1081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35E860-9029-35FB-BDA6-C2174A8B2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56C4B6-7534-9BDA-CEE7-7107D964A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7C73570-63BB-4F76-B6AF-2E79DA21BA0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7090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C52BFF-14C9-CD9C-F043-C8FE4F602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456945"/>
            <a:ext cx="3932160" cy="1601224"/>
          </a:xfrm>
        </p:spPr>
        <p:txBody>
          <a:bodyPr anchor="b"/>
          <a:lstStyle>
            <a:lvl1pPr>
              <a:defRPr sz="387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40036B9-1F82-9B6A-F69C-0A6C4D39CB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4001" y="986846"/>
            <a:ext cx="6170880" cy="4874710"/>
          </a:xfrm>
        </p:spPr>
        <p:txBody>
          <a:bodyPr/>
          <a:lstStyle>
            <a:lvl1pPr marL="0" indent="0">
              <a:buNone/>
              <a:defRPr sz="3870"/>
            </a:lvl1pPr>
            <a:lvl2pPr marL="552938" indent="0">
              <a:buNone/>
              <a:defRPr sz="3386"/>
            </a:lvl2pPr>
            <a:lvl3pPr marL="1105875" indent="0">
              <a:buNone/>
              <a:defRPr sz="2903"/>
            </a:lvl3pPr>
            <a:lvl4pPr marL="1658813" indent="0">
              <a:buNone/>
              <a:defRPr sz="2419"/>
            </a:lvl4pPr>
            <a:lvl5pPr marL="2211751" indent="0">
              <a:buNone/>
              <a:defRPr sz="2419"/>
            </a:lvl5pPr>
            <a:lvl6pPr marL="2764688" indent="0">
              <a:buNone/>
              <a:defRPr sz="2419"/>
            </a:lvl6pPr>
            <a:lvl7pPr marL="3317626" indent="0">
              <a:buNone/>
              <a:defRPr sz="2419"/>
            </a:lvl7pPr>
            <a:lvl8pPr marL="3870564" indent="0">
              <a:buNone/>
              <a:defRPr sz="2419"/>
            </a:lvl8pPr>
            <a:lvl9pPr marL="4423501" indent="0">
              <a:buNone/>
              <a:defRPr sz="2419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29E0026-60B8-902C-A722-70FDC7099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041" y="2058168"/>
            <a:ext cx="3932160" cy="3811067"/>
          </a:xfrm>
        </p:spPr>
        <p:txBody>
          <a:bodyPr/>
          <a:lstStyle>
            <a:lvl1pPr marL="0" indent="0">
              <a:buNone/>
              <a:defRPr sz="1935"/>
            </a:lvl1pPr>
            <a:lvl2pPr marL="552938" indent="0">
              <a:buNone/>
              <a:defRPr sz="1693"/>
            </a:lvl2pPr>
            <a:lvl3pPr marL="1105875" indent="0">
              <a:buNone/>
              <a:defRPr sz="1451"/>
            </a:lvl3pPr>
            <a:lvl4pPr marL="1658813" indent="0">
              <a:buNone/>
              <a:defRPr sz="1209"/>
            </a:lvl4pPr>
            <a:lvl5pPr marL="2211751" indent="0">
              <a:buNone/>
              <a:defRPr sz="1209"/>
            </a:lvl5pPr>
            <a:lvl6pPr marL="2764688" indent="0">
              <a:buNone/>
              <a:defRPr sz="1209"/>
            </a:lvl6pPr>
            <a:lvl7pPr marL="3317626" indent="0">
              <a:buNone/>
              <a:defRPr sz="1209"/>
            </a:lvl7pPr>
            <a:lvl8pPr marL="3870564" indent="0">
              <a:buNone/>
              <a:defRPr sz="1209"/>
            </a:lvl8pPr>
            <a:lvl9pPr marL="4423501" indent="0">
              <a:buNone/>
              <a:defRPr sz="1209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376D48F-F177-E407-6B83-498889109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37DA9C-1CEC-9958-D7AD-77F2A5E43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A671526-B538-B735-7BE7-D7BBA7F32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8AD8325-7249-4AB9-A46E-F6D15043B28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31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05E6FA17-3F60-2ED4-05A3-A724AC108A5D}"/>
              </a:ext>
            </a:extLst>
          </p:cNvPr>
          <p:cNvSpPr/>
          <p:nvPr/>
        </p:nvSpPr>
        <p:spPr>
          <a:xfrm flipH="1" flipV="1">
            <a:off x="0" y="5442329"/>
            <a:ext cx="12191244" cy="141500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7360"/>
              <a:gd name="f8" fmla="val 13050"/>
              <a:gd name="f9" fmla="val 17220"/>
              <a:gd name="f10" fmla="val 13340"/>
              <a:gd name="f11" fmla="val 20770"/>
              <a:gd name="f12" fmla="val 5620"/>
              <a:gd name="f13" fmla="val 2860"/>
              <a:gd name="f14" fmla="val 21100"/>
              <a:gd name="f15" fmla="val 1850"/>
              <a:gd name="f16" fmla="val 20700"/>
              <a:gd name="f17" fmla="val 20120"/>
              <a:gd name="f18" fmla="+- 0 0 0"/>
              <a:gd name="f19" fmla="*/ f3 1 21600"/>
              <a:gd name="f20" fmla="*/ f4 1 21600"/>
              <a:gd name="f21" fmla="*/ f18 f0 1"/>
              <a:gd name="f22" fmla="*/ 0 f19 1"/>
              <a:gd name="f23" fmla="*/ 21600 f19 1"/>
              <a:gd name="f24" fmla="*/ 17360 f20 1"/>
              <a:gd name="f25" fmla="*/ 0 f20 1"/>
              <a:gd name="f26" fmla="*/ 10800 f19 1"/>
              <a:gd name="f27" fmla="*/ f21 1 f2"/>
              <a:gd name="f28" fmla="*/ 10800 f20 1"/>
              <a:gd name="f29" fmla="*/ 20320 f20 1"/>
              <a:gd name="f30" fmla="+- f27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26" y="f25"/>
              </a:cxn>
              <a:cxn ang="f30">
                <a:pos x="f22" y="f28"/>
              </a:cxn>
              <a:cxn ang="f30">
                <a:pos x="f26" y="f29"/>
              </a:cxn>
              <a:cxn ang="f30">
                <a:pos x="f23" y="f28"/>
              </a:cxn>
            </a:cxnLst>
            <a:rect l="f22" t="f25" r="f23" b="f24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7"/>
                </a:lnTo>
                <a:cubicBezTo>
                  <a:pt x="f8" y="f9"/>
                  <a:pt x="f10" y="f11"/>
                  <a:pt x="f12" y="f6"/>
                </a:cubicBezTo>
                <a:cubicBezTo>
                  <a:pt x="f13" y="f14"/>
                  <a:pt x="f15" y="f16"/>
                  <a:pt x="f5" y="f17"/>
                </a:cubicBezTo>
                <a:close/>
              </a:path>
            </a:pathLst>
          </a:cu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3780000"/>
          </a:gradFill>
          <a:ln>
            <a:noFill/>
            <a:prstDash val="solid"/>
          </a:ln>
          <a:effectLst>
            <a:outerShdw dist="10800" dir="5400000" algn="tl">
              <a:srgbClr val="009BDD"/>
            </a:outerShdw>
          </a:effectLst>
        </p:spPr>
        <p:txBody>
          <a:bodyPr vert="horz" wrap="none" lIns="108847" tIns="54423" rIns="108847" bIns="54423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177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Noto Sans" pitchFamily="2"/>
            </a:endParaRPr>
          </a:p>
        </p:txBody>
      </p:sp>
      <p:sp>
        <p:nvSpPr>
          <p:cNvPr id="3" name="Espace réservé du titre 2">
            <a:extLst>
              <a:ext uri="{FF2B5EF4-FFF2-40B4-BE49-F238E27FC236}">
                <a16:creationId xmlns:a16="http://schemas.microsoft.com/office/drawing/2014/main" id="{4F73AB9D-2452-CD6A-624B-02B0CFC996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959239"/>
            <a:ext cx="10885039" cy="13061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491E133-8883-3C19-9CBD-EC26B74B38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5402" y="3483090"/>
            <a:ext cx="11320441" cy="1959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E8EDFD-FC3E-F28D-C465-92C580A52FB5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35402" y="6313102"/>
            <a:ext cx="2830110" cy="435386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fr-FR" sz="1693" kern="1200">
                <a:solidFill>
                  <a:srgbClr val="FFFFFF"/>
                </a:solidFill>
                <a:latin typeface="Liberation Sans" pitchFamily="18"/>
                <a:ea typeface="DejaVu Sans" pitchFamily="2"/>
                <a:cs typeface="Noto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1C73EC7-7976-7265-2215-1186888CA92C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136315" y="6313102"/>
            <a:ext cx="3918614" cy="435386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fr-FR" sz="1693" kern="1200">
                <a:solidFill>
                  <a:srgbClr val="FFFFFF"/>
                </a:solidFill>
                <a:latin typeface="Liberation Sans" pitchFamily="18"/>
                <a:ea typeface="DejaVu Sans" pitchFamily="2"/>
                <a:cs typeface="Noto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948237-5FBF-0AB9-8BD5-CBC5CEB3886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925732" y="6313102"/>
            <a:ext cx="2830110" cy="435386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fr-FR" sz="1693" kern="1200">
                <a:solidFill>
                  <a:srgbClr val="FFFFFF"/>
                </a:solidFill>
                <a:latin typeface="Liberation Sans" pitchFamily="18"/>
                <a:ea typeface="DejaVu Sans" pitchFamily="2"/>
                <a:cs typeface="Noto Sans" pitchFamily="2"/>
              </a:defRPr>
            </a:lvl1pPr>
          </a:lstStyle>
          <a:p>
            <a:pPr lvl="0"/>
            <a:fld id="{31F99D43-1FE9-408C-AFB7-E02685737E3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6218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hangingPunct="0">
        <a:tabLst/>
        <a:defRPr lang="fr-FR" sz="3991" b="0" i="0" u="none" strike="noStrike" kern="1200" cap="none">
          <a:ln>
            <a:noFill/>
          </a:ln>
          <a:solidFill>
            <a:srgbClr val="DD4100"/>
          </a:solidFill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marL="0" marR="0" indent="0" rtl="0" hangingPunct="0">
        <a:spcBef>
          <a:spcPts val="1282"/>
        </a:spcBef>
        <a:spcAft>
          <a:spcPts val="0"/>
        </a:spcAft>
        <a:tabLst/>
        <a:defRPr lang="fr-FR" sz="2903" b="0" i="0" u="none" strike="noStrike" kern="1200" cap="none">
          <a:ln>
            <a:noFill/>
          </a:ln>
          <a:solidFill>
            <a:srgbClr val="009BDD"/>
          </a:solidFill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829407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903" kern="1200">
          <a:solidFill>
            <a:schemeClr val="tx1"/>
          </a:solidFill>
          <a:latin typeface="+mn-lt"/>
          <a:ea typeface="+mn-ea"/>
          <a:cs typeface="+mn-cs"/>
        </a:defRPr>
      </a:lvl2pPr>
      <a:lvl3pPr marL="1382344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419" kern="1200">
          <a:solidFill>
            <a:schemeClr val="tx1"/>
          </a:solidFill>
          <a:latin typeface="+mn-lt"/>
          <a:ea typeface="+mn-ea"/>
          <a:cs typeface="+mn-cs"/>
        </a:defRPr>
      </a:lvl3pPr>
      <a:lvl4pPr marL="1935282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4pPr>
      <a:lvl5pPr marL="2488220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5pPr>
      <a:lvl6pPr marL="3041157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6pPr>
      <a:lvl7pPr marL="3594095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7pPr>
      <a:lvl8pPr marL="4147033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8pPr>
      <a:lvl9pPr marL="4699970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1pPr>
      <a:lvl2pPr marL="552938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2pPr>
      <a:lvl3pPr marL="1105875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3pPr>
      <a:lvl4pPr marL="1658813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4pPr>
      <a:lvl5pPr marL="2211751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5pPr>
      <a:lvl6pPr marL="2764688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6pPr>
      <a:lvl7pPr marL="3317626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7pPr>
      <a:lvl8pPr marL="3870564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8pPr>
      <a:lvl9pPr marL="4423501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9510B3FF-8DA8-24E9-647B-2145AF8E1AF7}"/>
              </a:ext>
            </a:extLst>
          </p:cNvPr>
          <p:cNvSpPr/>
          <p:nvPr/>
        </p:nvSpPr>
        <p:spPr>
          <a:xfrm>
            <a:off x="0" y="0"/>
            <a:ext cx="12187325" cy="87077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3780000"/>
          </a:gradFill>
          <a:ln>
            <a:noFill/>
            <a:prstDash val="solid"/>
          </a:ln>
          <a:effectLst>
            <a:outerShdw dist="10800" dir="5400000" algn="tl">
              <a:srgbClr val="009BDD"/>
            </a:outerShdw>
          </a:effectLst>
        </p:spPr>
        <p:txBody>
          <a:bodyPr vert="horz" wrap="none" lIns="108847" tIns="54423" rIns="108847" bIns="54423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177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Noto Sans" pitchFamily="2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231BCEE6-EA1C-C15C-8AFA-B8BA07F6CD54}"/>
              </a:ext>
            </a:extLst>
          </p:cNvPr>
          <p:cNvSpPr/>
          <p:nvPr/>
        </p:nvSpPr>
        <p:spPr>
          <a:xfrm>
            <a:off x="3919" y="6095409"/>
            <a:ext cx="12187325" cy="76366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3780000"/>
          </a:gradFill>
          <a:ln>
            <a:noFill/>
            <a:prstDash val="solid"/>
          </a:ln>
          <a:effectLst>
            <a:outerShdw dist="10800" dir="5400000" algn="tl">
              <a:srgbClr val="009BDD"/>
            </a:outerShdw>
          </a:effectLst>
        </p:spPr>
        <p:txBody>
          <a:bodyPr vert="horz" wrap="none" lIns="108847" tIns="54423" rIns="108847" bIns="54423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177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Noto Sans" pitchFamily="2"/>
            </a:endParaRPr>
          </a:p>
        </p:txBody>
      </p:sp>
      <p:sp>
        <p:nvSpPr>
          <p:cNvPr id="4" name="Espace réservé du titre 3">
            <a:extLst>
              <a:ext uri="{FF2B5EF4-FFF2-40B4-BE49-F238E27FC236}">
                <a16:creationId xmlns:a16="http://schemas.microsoft.com/office/drawing/2014/main" id="{056334F1-E32D-9C68-08DB-0A025417D1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5402" y="217693"/>
            <a:ext cx="11320441" cy="57819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7F7F429-C88B-B9B1-B0EE-D91529A228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5402" y="1306159"/>
            <a:ext cx="11320441" cy="43538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A56094E0-280E-788D-6347-8F801ADAD599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35402" y="6313102"/>
            <a:ext cx="2830110" cy="435386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fr-FR" sz="1693" kern="1200">
                <a:solidFill>
                  <a:srgbClr val="FFFFFF"/>
                </a:solidFill>
                <a:latin typeface="Liberation Sans" pitchFamily="18"/>
                <a:ea typeface="DejaVu Sans" pitchFamily="2"/>
                <a:cs typeface="Noto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678252-C7D8-8E4C-5940-884E8029F543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136315" y="6313102"/>
            <a:ext cx="3918614" cy="435386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fr-FR" sz="1693" kern="1200">
                <a:solidFill>
                  <a:srgbClr val="FFFFFF"/>
                </a:solidFill>
                <a:latin typeface="Liberation Sans" pitchFamily="18"/>
                <a:ea typeface="DejaVu Sans" pitchFamily="2"/>
                <a:cs typeface="Noto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A36A2F6-C3E2-9CF4-94C6-3B1F5CB4566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925732" y="6313102"/>
            <a:ext cx="2830110" cy="435386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fr-FR" sz="1693" kern="1200">
                <a:solidFill>
                  <a:srgbClr val="FFFFFF"/>
                </a:solidFill>
                <a:latin typeface="Liberation Sans" pitchFamily="18"/>
                <a:ea typeface="DejaVu Sans" pitchFamily="2"/>
                <a:cs typeface="Noto Sans" pitchFamily="2"/>
              </a:defRPr>
            </a:lvl1pPr>
          </a:lstStyle>
          <a:p>
            <a:pPr lvl="0"/>
            <a:fld id="{5AE3CB1D-0A3E-4F9B-9E08-7B652E5F737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55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hangingPunct="0">
        <a:tabLst/>
        <a:defRPr lang="fr-FR" sz="3991" b="0" i="0" u="none" strike="noStrike" kern="1200" cap="none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marL="0" marR="0" indent="0" rtl="0" hangingPunct="0">
        <a:spcBef>
          <a:spcPts val="1282"/>
        </a:spcBef>
        <a:spcAft>
          <a:spcPts val="0"/>
        </a:spcAft>
        <a:tabLst/>
        <a:defRPr lang="fr-FR" sz="2903" b="0" i="0" u="none" strike="noStrike" kern="1200" cap="none">
          <a:ln>
            <a:noFill/>
          </a:ln>
          <a:solidFill>
            <a:srgbClr val="009BDD"/>
          </a:solidFill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829407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903" kern="1200">
          <a:solidFill>
            <a:schemeClr val="tx1"/>
          </a:solidFill>
          <a:latin typeface="+mn-lt"/>
          <a:ea typeface="+mn-ea"/>
          <a:cs typeface="+mn-cs"/>
        </a:defRPr>
      </a:lvl2pPr>
      <a:lvl3pPr marL="1382344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419" kern="1200">
          <a:solidFill>
            <a:schemeClr val="tx1"/>
          </a:solidFill>
          <a:latin typeface="+mn-lt"/>
          <a:ea typeface="+mn-ea"/>
          <a:cs typeface="+mn-cs"/>
        </a:defRPr>
      </a:lvl3pPr>
      <a:lvl4pPr marL="1935282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4pPr>
      <a:lvl5pPr marL="2488220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5pPr>
      <a:lvl6pPr marL="3041157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6pPr>
      <a:lvl7pPr marL="3594095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7pPr>
      <a:lvl8pPr marL="4147033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8pPr>
      <a:lvl9pPr marL="4699970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1pPr>
      <a:lvl2pPr marL="552938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2pPr>
      <a:lvl3pPr marL="1105875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3pPr>
      <a:lvl4pPr marL="1658813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4pPr>
      <a:lvl5pPr marL="2211751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5pPr>
      <a:lvl6pPr marL="2764688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6pPr>
      <a:lvl7pPr marL="3317626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7pPr>
      <a:lvl8pPr marL="3870564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8pPr>
      <a:lvl9pPr marL="4423501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D4AADF-199A-FC7F-1505-DC5000320A7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27446" y="1293197"/>
            <a:ext cx="11536353" cy="1306159"/>
          </a:xfrm>
        </p:spPr>
        <p:txBody>
          <a:bodyPr vert="horz"/>
          <a:lstStyle/>
          <a:p>
            <a:pPr lvl="0"/>
            <a:r>
              <a:rPr lang="fr-FR" sz="10643">
                <a:latin typeface="Verdana Pro Black" panose="020B0A04030504040204" pitchFamily="34" charset="0"/>
              </a:rPr>
              <a:t>KATAMINO</a:t>
            </a:r>
            <a:endParaRPr lang="fr-FR" dirty="0">
              <a:latin typeface="Verdana Pro Black" panose="020B0A04030504040204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E7278EA-1B65-A55F-578E-714917190DD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/>
        <p:txBody>
          <a:bodyPr vert="horz" anchor="ctr"/>
          <a:lstStyle/>
          <a:p>
            <a:pPr lvl="0" algn="ctr"/>
            <a:r>
              <a:rPr lang="fr-FR" sz="3870">
                <a:highlight>
                  <a:srgbClr val="FFFFFF"/>
                </a:highlight>
              </a:rPr>
              <a:t>Recherche de solutions dans une grille finie par simulation numérique</a:t>
            </a:r>
            <a:endParaRPr lang="fr-FR" sz="3870" dirty="0"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83411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96680" y="160920"/>
            <a:ext cx="11319840" cy="57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4000" b="0" strike="noStrike" spc="-1" dirty="0">
                <a:solidFill>
                  <a:srgbClr val="FFFFFF"/>
                </a:solidFill>
                <a:latin typeface="Calibri"/>
              </a:rPr>
              <a:t>SOLVEUR DE KATAMINO : Par retour sur trace</a:t>
            </a:r>
            <a:endParaRPr lang="fr-FR" sz="4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9" name="Image 188"/>
          <p:cNvPicPr/>
          <p:nvPr/>
        </p:nvPicPr>
        <p:blipFill>
          <a:blip r:embed="rId3"/>
          <a:stretch/>
        </p:blipFill>
        <p:spPr>
          <a:xfrm>
            <a:off x="879480" y="1896840"/>
            <a:ext cx="2360160" cy="2995920"/>
          </a:xfrm>
          <a:prstGeom prst="rect">
            <a:avLst/>
          </a:prstGeom>
          <a:ln w="0">
            <a:noFill/>
          </a:ln>
        </p:spPr>
      </p:pic>
      <p:sp>
        <p:nvSpPr>
          <p:cNvPr id="190" name="Connecteur droit 189"/>
          <p:cNvSpPr/>
          <p:nvPr/>
        </p:nvSpPr>
        <p:spPr>
          <a:xfrm>
            <a:off x="3600000" y="3060000"/>
            <a:ext cx="3060000" cy="36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000" rIns="90000" bIns="-45000" anchor="ctr" anchorCtr="1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91" name="Image 190"/>
          <p:cNvPicPr/>
          <p:nvPr/>
        </p:nvPicPr>
        <p:blipFill>
          <a:blip r:embed="rId4"/>
          <a:stretch/>
        </p:blipFill>
        <p:spPr>
          <a:xfrm>
            <a:off x="7200000" y="1765440"/>
            <a:ext cx="2295720" cy="2914200"/>
          </a:xfrm>
          <a:prstGeom prst="rect">
            <a:avLst/>
          </a:prstGeom>
          <a:ln w="0">
            <a:noFill/>
          </a:ln>
        </p:spPr>
      </p:pic>
      <p:pic>
        <p:nvPicPr>
          <p:cNvPr id="192" name="Image 191"/>
          <p:cNvPicPr/>
          <p:nvPr/>
        </p:nvPicPr>
        <p:blipFill>
          <a:blip r:embed="rId5"/>
          <a:stretch/>
        </p:blipFill>
        <p:spPr>
          <a:xfrm>
            <a:off x="9623160" y="1689840"/>
            <a:ext cx="2355480" cy="2989800"/>
          </a:xfrm>
          <a:prstGeom prst="rect">
            <a:avLst/>
          </a:prstGeom>
          <a:ln w="0">
            <a:noFill/>
          </a:ln>
        </p:spPr>
      </p:pic>
      <p:pic>
        <p:nvPicPr>
          <p:cNvPr id="193" name="Image 192"/>
          <p:cNvPicPr/>
          <p:nvPr/>
        </p:nvPicPr>
        <p:blipFill>
          <a:blip r:embed="rId6"/>
          <a:stretch/>
        </p:blipFill>
        <p:spPr>
          <a:xfrm>
            <a:off x="7227000" y="3240000"/>
            <a:ext cx="2268720" cy="2879640"/>
          </a:xfrm>
          <a:prstGeom prst="rect">
            <a:avLst/>
          </a:prstGeom>
          <a:ln w="0">
            <a:noFill/>
          </a:ln>
        </p:spPr>
      </p:pic>
      <p:pic>
        <p:nvPicPr>
          <p:cNvPr id="194" name="Image 193"/>
          <p:cNvPicPr/>
          <p:nvPr/>
        </p:nvPicPr>
        <p:blipFill>
          <a:blip r:embed="rId7"/>
          <a:stretch/>
        </p:blipFill>
        <p:spPr>
          <a:xfrm>
            <a:off x="9623160" y="3206880"/>
            <a:ext cx="2436480" cy="3092760"/>
          </a:xfrm>
          <a:prstGeom prst="rect">
            <a:avLst/>
          </a:prstGeom>
          <a:ln w="0">
            <a:noFill/>
          </a:ln>
        </p:spPr>
      </p:pic>
      <p:sp>
        <p:nvSpPr>
          <p:cNvPr id="196" name="Rectangle 195"/>
          <p:cNvSpPr/>
          <p:nvPr/>
        </p:nvSpPr>
        <p:spPr>
          <a:xfrm>
            <a:off x="1080000" y="1440000"/>
            <a:ext cx="2519640" cy="60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800" b="0" u="sng" strike="noStrike" spc="-1">
                <a:solidFill>
                  <a:srgbClr val="000000"/>
                </a:solidFill>
                <a:uFillTx/>
                <a:latin typeface="Calibri"/>
              </a:rPr>
              <a:t>Position de départ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8775900" y="1274052"/>
            <a:ext cx="2519640" cy="60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800" b="0" u="sng" strike="noStrike" spc="-1" dirty="0">
                <a:solidFill>
                  <a:srgbClr val="000000"/>
                </a:solidFill>
                <a:uFillTx/>
                <a:latin typeface="Calibri"/>
              </a:rPr>
              <a:t>Coups possibles</a:t>
            </a:r>
            <a:endParaRPr lang="fr-F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Espace réservé du numéro de diapositive 3">
            <a:extLst>
              <a:ext uri="{FF2B5EF4-FFF2-40B4-BE49-F238E27FC236}">
                <a16:creationId xmlns:a16="http://schemas.microsoft.com/office/drawing/2014/main" id="{C98817B3-3DA0-0180-1F57-63D72FAD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25732" y="6313102"/>
            <a:ext cx="2830110" cy="435386"/>
          </a:xfrm>
        </p:spPr>
        <p:txBody>
          <a:bodyPr/>
          <a:lstStyle/>
          <a:p>
            <a:pPr defTabSz="1105875"/>
            <a:fld id="{216593FC-F5C4-49E9-8A7F-12166235EC6E}" type="slidenum">
              <a:rPr lang="fr-FR" smtClean="0"/>
              <a:pPr defTabSz="1105875"/>
              <a:t>10</a:t>
            </a:fld>
            <a:r>
              <a:rPr lang="fr-FR" dirty="0"/>
              <a:t>/12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819900" y="180180"/>
            <a:ext cx="11319840" cy="57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4000" b="0" strike="noStrike" spc="-1" dirty="0">
                <a:solidFill>
                  <a:srgbClr val="FFFFFF"/>
                </a:solidFill>
                <a:latin typeface="Calibri"/>
              </a:rPr>
              <a:t>Complexité de la résolution par retour sur trace</a:t>
            </a:r>
            <a:endParaRPr lang="fr-FR" sz="4000" b="0" strike="noStrike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ZoneTexte 198"/>
              <p:cNvSpPr txBox="1"/>
              <p:nvPr/>
            </p:nvSpPr>
            <p:spPr>
              <a:xfrm>
                <a:off x="3498052" y="1756061"/>
                <a:ext cx="5195893" cy="35748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40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240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40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sz="240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40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sz="240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d>
                        <m:d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240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sz="24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sz="240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sz="240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240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sz="24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sz="240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sz="240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sz="2400" dirty="0"/>
              </a:p>
            </p:txBody>
          </p:sp>
        </mc:Choice>
        <mc:Fallback xmlns="">
          <p:sp>
            <p:nvSpPr>
              <p:cNvPr id="199" name="ZoneTexte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052" y="1756061"/>
                <a:ext cx="5195893" cy="357480"/>
              </a:xfrm>
              <a:prstGeom prst="rect">
                <a:avLst/>
              </a:prstGeom>
              <a:blipFill>
                <a:blip r:embed="rId3"/>
                <a:stretch>
                  <a:fillRect b="-2203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0" name="Rectangle 199"/>
          <p:cNvSpPr/>
          <p:nvPr/>
        </p:nvSpPr>
        <p:spPr>
          <a:xfrm>
            <a:off x="5580000" y="1093680"/>
            <a:ext cx="179964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fr-FR" sz="2400" b="0" u="sng" strike="noStrike" spc="-1" dirty="0">
                <a:solidFill>
                  <a:srgbClr val="000000"/>
                </a:solidFill>
                <a:latin typeface="Arial"/>
              </a:rPr>
              <a:t>Formule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ZoneTexte 200"/>
              <p:cNvSpPr txBox="1"/>
              <p:nvPr/>
            </p:nvSpPr>
            <p:spPr>
              <a:xfrm>
                <a:off x="2939246" y="3196061"/>
                <a:ext cx="6313507" cy="67860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40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240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sz="2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40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sz="240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sz="2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40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sz="24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sz="240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sz="240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sz="24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sz="240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sSup>
                        <m:sSup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40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sz="240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sz="2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40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sz="240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sz="2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r>
                            <a:rPr sz="24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40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sz="240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sz="240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240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sz="2400" dirty="0"/>
              </a:p>
            </p:txBody>
          </p:sp>
        </mc:Choice>
        <mc:Fallback xmlns="">
          <p:sp>
            <p:nvSpPr>
              <p:cNvPr id="201" name="ZoneTexte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246" y="3196061"/>
                <a:ext cx="6313507" cy="678600"/>
              </a:xfrm>
              <a:prstGeom prst="rect">
                <a:avLst/>
              </a:prstGeom>
              <a:blipFill>
                <a:blip r:embed="rId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2" name="Rectangle 201"/>
          <p:cNvSpPr/>
          <p:nvPr/>
        </p:nvSpPr>
        <p:spPr>
          <a:xfrm>
            <a:off x="5580000" y="2533680"/>
            <a:ext cx="161964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fr-FR" sz="2400" b="0" u="sng" strike="noStrike" spc="-1" dirty="0">
                <a:solidFill>
                  <a:srgbClr val="000000"/>
                </a:solidFill>
                <a:latin typeface="Arial"/>
              </a:rPr>
              <a:t>Formule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ZoneTexte 202"/>
              <p:cNvSpPr txBox="1"/>
              <p:nvPr/>
            </p:nvSpPr>
            <p:spPr>
              <a:xfrm>
                <a:off x="4684920" y="5121540"/>
                <a:ext cx="3694440" cy="433974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40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240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40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sz="240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sz="240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sz="240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sz="2400" dirty="0"/>
              </a:p>
            </p:txBody>
          </p:sp>
        </mc:Choice>
        <mc:Fallback xmlns="">
          <p:sp>
            <p:nvSpPr>
              <p:cNvPr id="203" name="ZoneTexte 2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4920" y="5121540"/>
                <a:ext cx="3694440" cy="433974"/>
              </a:xfrm>
              <a:prstGeom prst="rect">
                <a:avLst/>
              </a:prstGeom>
              <a:blipFill>
                <a:blip r:embed="rId5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Rectangle 203"/>
          <p:cNvSpPr/>
          <p:nvPr/>
        </p:nvSpPr>
        <p:spPr>
          <a:xfrm>
            <a:off x="5580000" y="4351867"/>
            <a:ext cx="1619640" cy="4339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fr-FR" sz="2400" b="0" u="sng" strike="noStrike" spc="-1" dirty="0">
                <a:solidFill>
                  <a:srgbClr val="000000"/>
                </a:solidFill>
                <a:latin typeface="Arial"/>
              </a:rPr>
              <a:t>Formule 3</a:t>
            </a:r>
          </a:p>
        </p:txBody>
      </p:sp>
      <p:sp>
        <p:nvSpPr>
          <p:cNvPr id="2" name="Espace réservé du numéro de diapositive 3">
            <a:extLst>
              <a:ext uri="{FF2B5EF4-FFF2-40B4-BE49-F238E27FC236}">
                <a16:creationId xmlns:a16="http://schemas.microsoft.com/office/drawing/2014/main" id="{48520A57-B2FD-8511-E307-ABB2EE799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25732" y="6313102"/>
            <a:ext cx="2830110" cy="435386"/>
          </a:xfrm>
        </p:spPr>
        <p:txBody>
          <a:bodyPr/>
          <a:lstStyle/>
          <a:p>
            <a:pPr defTabSz="1105875"/>
            <a:fld id="{216593FC-F5C4-49E9-8A7F-12166235EC6E}" type="slidenum">
              <a:rPr lang="fr-FR" smtClean="0"/>
              <a:pPr defTabSz="1105875"/>
              <a:t>11</a:t>
            </a:fld>
            <a:r>
              <a:rPr lang="fr-FR" dirty="0"/>
              <a:t>/12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5D194B-71E8-FFFB-322C-36E594A1B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Ouverture 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F64D69-06E2-E6B7-6011-5B21C7EB5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86607" lvl="1" indent="-457200"/>
            <a:r>
              <a:rPr lang="fr-FR" dirty="0">
                <a:solidFill>
                  <a:srgbClr val="00B0F0"/>
                </a:solidFill>
              </a:rPr>
              <a:t>Trouver une méthode plus optimisée</a:t>
            </a:r>
          </a:p>
          <a:p>
            <a:pPr marL="1286607" lvl="1" indent="-457200"/>
            <a:r>
              <a:rPr lang="fr-FR" dirty="0">
                <a:solidFill>
                  <a:srgbClr val="00B0F0"/>
                </a:solidFill>
              </a:rPr>
              <a:t>Fournir une méthodologie de résolution gagnante pour humain</a:t>
            </a:r>
          </a:p>
          <a:p>
            <a:pPr lvl="1" indent="0">
              <a:buNone/>
            </a:pPr>
            <a:r>
              <a:rPr lang="fr-FR" dirty="0">
                <a:solidFill>
                  <a:srgbClr val="00B0F0"/>
                </a:solidFill>
              </a:rPr>
              <a:t>	(statistiques)</a:t>
            </a:r>
          </a:p>
          <a:p>
            <a:pPr marL="1286607" lvl="1" indent="-457200"/>
            <a:r>
              <a:rPr lang="fr-FR" dirty="0">
                <a:solidFill>
                  <a:srgbClr val="00B0F0"/>
                </a:solidFill>
              </a:rPr>
              <a:t>Etendre la résolution à tout type de polyominos et plateaux</a:t>
            </a:r>
          </a:p>
          <a:p>
            <a:endParaRPr lang="fr-FR" dirty="0"/>
          </a:p>
          <a:p>
            <a:r>
              <a:rPr lang="fr-FR" dirty="0"/>
              <a:t>	</a:t>
            </a:r>
          </a:p>
        </p:txBody>
      </p:sp>
      <p:sp>
        <p:nvSpPr>
          <p:cNvPr id="12" name="Espace réservé du numéro de diapositive 3">
            <a:extLst>
              <a:ext uri="{FF2B5EF4-FFF2-40B4-BE49-F238E27FC236}">
                <a16:creationId xmlns:a16="http://schemas.microsoft.com/office/drawing/2014/main" id="{3DBC63AA-3A28-45CA-4926-D9C13436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105875"/>
            <a:fld id="{216593FC-F5C4-49E9-8A7F-12166235EC6E}" type="slidenum">
              <a:rPr lang="fr-FR" smtClean="0"/>
              <a:pPr defTabSz="1105875"/>
              <a:t>12</a:t>
            </a:fld>
            <a:r>
              <a:rPr lang="fr-FR" dirty="0"/>
              <a:t>/12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32F3AC9-3C25-FBDD-5FD1-878E46770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7" y="3428998"/>
            <a:ext cx="6" cy="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FB51E36-6C30-2E9F-E5EA-CDECC505B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7" y="3428998"/>
            <a:ext cx="6" cy="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3705F1E1-0EAC-C13A-EA4E-0082C0727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1" y="3428993"/>
            <a:ext cx="18" cy="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970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3">
            <a:extLst>
              <a:ext uri="{FF2B5EF4-FFF2-40B4-BE49-F238E27FC236}">
                <a16:creationId xmlns:a16="http://schemas.microsoft.com/office/drawing/2014/main" id="{3DBC63AA-3A28-45CA-4926-D9C13436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105875"/>
            <a:fld id="{216593FC-F5C4-49E9-8A7F-12166235EC6E}" type="slidenum">
              <a:rPr lang="fr-FR" smtClean="0"/>
              <a:pPr defTabSz="1105875"/>
              <a:t>13</a:t>
            </a:fld>
            <a:endParaRPr lang="fr-FR"/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E3E847A4-FE5D-254B-C3A4-22AAD719B5F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3623734" y="31024"/>
            <a:ext cx="11320463" cy="577850"/>
          </a:xfrm>
        </p:spPr>
        <p:txBody>
          <a:bodyPr/>
          <a:lstStyle/>
          <a:p>
            <a:r>
              <a:rPr lang="fr-FR" dirty="0"/>
              <a:t>ANNEXE 1/15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32F3AC9-3C25-FBDD-5FD1-878E46770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7" y="3428998"/>
            <a:ext cx="6" cy="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FB51E36-6C30-2E9F-E5EA-CDECC505B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7" y="3428998"/>
            <a:ext cx="6" cy="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3705F1E1-0EAC-C13A-EA4E-0082C0727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1" y="3428993"/>
            <a:ext cx="18" cy="13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4EAA9184-622B-6566-1C5A-542262CE5BB5}"/>
              </a:ext>
            </a:extLst>
          </p:cNvPr>
          <p:cNvSpPr txBox="1"/>
          <p:nvPr/>
        </p:nvSpPr>
        <p:spPr>
          <a:xfrm>
            <a:off x="116669" y="3638899"/>
            <a:ext cx="5672667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#SYMETRIE par l'ordonnée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 err="1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def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retourne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Piece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):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"effectue la symétrie une pièce par l'ordonnée en place"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"Piece est une matrice"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NPiece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=[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[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0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for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i </a:t>
            </a:r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in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range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 err="1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len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Piece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[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0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]))]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for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_ </a:t>
            </a:r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in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range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 err="1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len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Piece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))]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</a:t>
            </a:r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for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i </a:t>
            </a:r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in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range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 err="1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len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Piece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)):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</a:t>
            </a:r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for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j </a:t>
            </a:r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in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range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 err="1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len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Piece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[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0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])):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    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NPiece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[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i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][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j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]=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Piece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[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i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][</a:t>
            </a:r>
            <a:r>
              <a:rPr lang="fr-FR" sz="1800" kern="150" dirty="0" err="1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len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Piece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[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0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])-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j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-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1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]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</a:t>
            </a:r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return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NPiece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effectLst/>
                <a:latin typeface="Latin Modern Mono Light"/>
                <a:ea typeface="Noto Serif CJK SC"/>
                <a:cs typeface="Lohit Devanagari"/>
              </a:rPr>
              <a:t> 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AA529BF-AB53-09ED-6918-E6BF4E4F512B}"/>
              </a:ext>
            </a:extLst>
          </p:cNvPr>
          <p:cNvSpPr txBox="1"/>
          <p:nvPr/>
        </p:nvSpPr>
        <p:spPr>
          <a:xfrm>
            <a:off x="5080000" y="82814"/>
            <a:ext cx="6953249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#ROTATION D'UNE PIECE DE 90°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 err="1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def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tourne90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Piece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):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"tourne une pièce de 90° dans le sens horaire"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"Piece est une matrice"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NPiece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=[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[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0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for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_ </a:t>
            </a:r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in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range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 err="1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len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Piece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))]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for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_ </a:t>
            </a:r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in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range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 err="1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len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Piece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[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0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]))]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#on #crée une matrice vide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</a:t>
            </a:r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for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i </a:t>
            </a:r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in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range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 err="1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len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Piece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)):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#lignes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</a:t>
            </a:r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for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j </a:t>
            </a:r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in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range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 err="1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len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Piece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[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0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])):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#colonnes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    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NPiece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[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j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][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i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]=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Piece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[</a:t>
            </a:r>
            <a:r>
              <a:rPr lang="fr-FR" sz="1800" kern="150" dirty="0" err="1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len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Piece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)-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1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-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i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][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j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]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#on prend la transposée et la #symétrie par rapport à l'axe des ordonnées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Piece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=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NPiece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</a:t>
            </a:r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return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Piece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1682916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3">
            <a:extLst>
              <a:ext uri="{FF2B5EF4-FFF2-40B4-BE49-F238E27FC236}">
                <a16:creationId xmlns:a16="http://schemas.microsoft.com/office/drawing/2014/main" id="{3DBC63AA-3A28-45CA-4926-D9C13436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105875"/>
            <a:fld id="{216593FC-F5C4-49E9-8A7F-12166235EC6E}" type="slidenum">
              <a:rPr lang="fr-FR" smtClean="0"/>
              <a:pPr defTabSz="1105875"/>
              <a:t>14</a:t>
            </a:fld>
            <a:endParaRPr lang="fr-FR"/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E3E847A4-FE5D-254B-C3A4-22AAD719B5F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3826934" y="-34975"/>
            <a:ext cx="11320463" cy="577850"/>
          </a:xfrm>
        </p:spPr>
        <p:txBody>
          <a:bodyPr/>
          <a:lstStyle/>
          <a:p>
            <a:r>
              <a:rPr lang="fr-FR" dirty="0"/>
              <a:t>ANNEXE 2/15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32F3AC9-3C25-FBDD-5FD1-878E46770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7" y="3428998"/>
            <a:ext cx="6" cy="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FB51E36-6C30-2E9F-E5EA-CDECC505B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7" y="3428998"/>
            <a:ext cx="6" cy="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3705F1E1-0EAC-C13A-EA4E-0082C0727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1" y="3428993"/>
            <a:ext cx="18" cy="1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F7A2A42-06B1-8F2F-E0AC-370BEF72379D}"/>
              </a:ext>
            </a:extLst>
          </p:cNvPr>
          <p:cNvSpPr txBox="1"/>
          <p:nvPr/>
        </p:nvSpPr>
        <p:spPr>
          <a:xfrm>
            <a:off x="784217" y="475142"/>
            <a:ext cx="10623547" cy="42473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#AJOUT D'UNE PIECE AU PLATEAU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 err="1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def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ajout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Piece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,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Plateau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=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PB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,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l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=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0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,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c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=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0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):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"ajoute une pièce à un plateau"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"Piece et Plateau sont des matrices, Plateau est par défaut une matrice nulle, l et c </a:t>
            </a:r>
            <a:r>
              <a:rPr lang="fr-FR" sz="1800" kern="150" dirty="0" err="1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int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par défaut 0"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# (</a:t>
            </a:r>
            <a:r>
              <a:rPr lang="fr-FR" sz="1800" kern="150" dirty="0" err="1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l,c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) correspond aux coordonnées de la case (0,0) de la </a:t>
            </a:r>
            <a:r>
              <a:rPr lang="fr-FR" sz="1800" kern="150" dirty="0" err="1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piece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dans le plateau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Nplateau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=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np</a:t>
            </a:r>
            <a:r>
              <a:rPr lang="fr-FR" sz="1800" kern="150" dirty="0" err="1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.</a:t>
            </a:r>
            <a:r>
              <a:rPr lang="fr-FR" sz="1800" kern="150" dirty="0" err="1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copy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Plateau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)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#on fait un nouveau plateau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</a:t>
            </a:r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for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i </a:t>
            </a:r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in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range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 err="1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len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Piece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)):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#lignes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</a:t>
            </a:r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for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j </a:t>
            </a:r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in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range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 err="1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len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Piece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[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0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])):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#colonnes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    </a:t>
            </a:r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if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Piece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[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i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][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j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]!=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0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: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        </a:t>
            </a:r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if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Nplateau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[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i</a:t>
            </a:r>
            <a:r>
              <a:rPr lang="fr-FR" sz="1800" kern="150" dirty="0" err="1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+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][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j</a:t>
            </a:r>
            <a:r>
              <a:rPr lang="fr-FR" sz="1800" kern="150" dirty="0" err="1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+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c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]==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0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: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#si la case du plateau est vide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            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Nplateau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[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i</a:t>
            </a:r>
            <a:r>
              <a:rPr lang="fr-FR" sz="1800" kern="150" dirty="0" err="1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+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][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j</a:t>
            </a:r>
            <a:r>
              <a:rPr lang="fr-FR" sz="1800" kern="150" dirty="0" err="1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+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c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]=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Piece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[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i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][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j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]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#on pose la case de </a:t>
            </a:r>
            <a:r>
              <a:rPr lang="fr-FR" sz="1800" kern="150" dirty="0" err="1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piece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        </a:t>
            </a:r>
            <a:r>
              <a:rPr lang="fr-FR" sz="1800" kern="150" dirty="0" err="1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else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: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            </a:t>
            </a:r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return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False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#sinon la pièce ne peut pas être posée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</a:t>
            </a:r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return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Nplateau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#on retourne le nouveau plateau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effectLst/>
                <a:latin typeface="Latin Modern Mono Light"/>
                <a:ea typeface="Noto Serif CJK SC"/>
                <a:cs typeface="Lohit Devanagari"/>
              </a:rPr>
              <a:t> 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9FB8D10-DACB-1BA8-3F6F-81B607DF224A}"/>
              </a:ext>
            </a:extLst>
          </p:cNvPr>
          <p:cNvSpPr txBox="1"/>
          <p:nvPr/>
        </p:nvSpPr>
        <p:spPr>
          <a:xfrm>
            <a:off x="784217" y="4717163"/>
            <a:ext cx="10623493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#APPLIQUE UNE LISTE DE PIECES A UN PLATEAU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 err="1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def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applique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Liste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,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Plateau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):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"applique la liste de pièces à un plateau par défaut une matrice nulle"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"Liste contient une liste de [</a:t>
            </a:r>
            <a:r>
              <a:rPr lang="fr-FR" sz="1800" kern="150" dirty="0" err="1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piece,tourne,symetrie,ligne,colonne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]"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</a:t>
            </a:r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for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i </a:t>
            </a:r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in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range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 err="1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len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Liste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)):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Plateau 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=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ajout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Liste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[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i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][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0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],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Plateau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,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Liste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[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i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][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3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],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Liste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[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i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][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4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])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</a:t>
            </a:r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return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Plateau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175340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3">
            <a:extLst>
              <a:ext uri="{FF2B5EF4-FFF2-40B4-BE49-F238E27FC236}">
                <a16:creationId xmlns:a16="http://schemas.microsoft.com/office/drawing/2014/main" id="{3DBC63AA-3A28-45CA-4926-D9C13436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105875"/>
            <a:fld id="{216593FC-F5C4-49E9-8A7F-12166235EC6E}" type="slidenum">
              <a:rPr lang="fr-FR" smtClean="0"/>
              <a:pPr defTabSz="1105875"/>
              <a:t>15</a:t>
            </a:fld>
            <a:endParaRPr lang="fr-FR"/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E3E847A4-FE5D-254B-C3A4-22AAD719B5F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2709334" y="0"/>
            <a:ext cx="11320463" cy="577850"/>
          </a:xfrm>
        </p:spPr>
        <p:txBody>
          <a:bodyPr/>
          <a:lstStyle/>
          <a:p>
            <a:r>
              <a:rPr lang="fr-FR" dirty="0"/>
              <a:t>ANNEXE 3/15 force Brute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32F3AC9-3C25-FBDD-5FD1-878E46770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7" y="3428998"/>
            <a:ext cx="6" cy="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FB51E36-6C30-2E9F-E5EA-CDECC505B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7" y="3428998"/>
            <a:ext cx="6" cy="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3705F1E1-0EAC-C13A-EA4E-0082C0727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1" y="3428993"/>
            <a:ext cx="18" cy="1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F7A2A42-06B1-8F2F-E0AC-370BEF72379D}"/>
              </a:ext>
            </a:extLst>
          </p:cNvPr>
          <p:cNvSpPr txBox="1"/>
          <p:nvPr/>
        </p:nvSpPr>
        <p:spPr>
          <a:xfrm>
            <a:off x="592667" y="821613"/>
            <a:ext cx="10623547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800" kern="150" dirty="0">
                <a:solidFill>
                  <a:srgbClr val="008000"/>
                </a:solidFill>
                <a:effectLst/>
                <a:latin typeface="Cantarell"/>
                <a:ea typeface="Latin Modern Mono Light"/>
                <a:cs typeface="Latin Modern Mono Light"/>
              </a:rPr>
              <a:t>Résolution par force brute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effectLst/>
                <a:latin typeface="Latin Modern Mono Light"/>
                <a:ea typeface="Noto Serif CJK SC"/>
                <a:cs typeface="Lohit Devanagari"/>
              </a:rPr>
              <a:t> 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 err="1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def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force_brute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Liste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,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Plateau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):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"</a:t>
            </a:r>
            <a:r>
              <a:rPr lang="fr-FR" sz="1800" kern="150" dirty="0" err="1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résoud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un problème avec les pièces données dans la liste"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"teste toutes les </a:t>
            </a:r>
            <a:r>
              <a:rPr lang="fr-FR" sz="1800" kern="150" dirty="0" err="1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possibilitées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avant d'en trouver une qui fonctionne"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L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=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np</a:t>
            </a:r>
            <a:r>
              <a:rPr lang="fr-FR" sz="1800" kern="150" dirty="0" err="1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.</a:t>
            </a:r>
            <a:r>
              <a:rPr lang="fr-FR" sz="1800" kern="150" dirty="0" err="1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copy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Liste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)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#liste des </a:t>
            </a:r>
            <a:r>
              <a:rPr lang="fr-FR" sz="1800" kern="150" dirty="0" err="1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pieces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de départ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Lparams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=[]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#contient [</a:t>
            </a:r>
            <a:r>
              <a:rPr lang="fr-FR" sz="1800" kern="150" dirty="0" err="1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piece,tourne,symetrie,ligne,colonne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]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s</a:t>
            </a:r>
            <a:r>
              <a:rPr lang="fr-FR" sz="1800" kern="150" dirty="0" err="1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,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t</a:t>
            </a:r>
            <a:r>
              <a:rPr lang="fr-FR" sz="1800" kern="150" dirty="0" err="1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,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i</a:t>
            </a:r>
            <a:r>
              <a:rPr lang="fr-FR" sz="1800" kern="150" dirty="0" err="1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,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j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=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0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,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0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,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0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,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0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#compteurs de </a:t>
            </a:r>
            <a:r>
              <a:rPr lang="fr-FR" sz="1800" kern="150" dirty="0" err="1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symetrie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, tourne, ligne et colonne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k 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=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0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#compteur de tours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</a:t>
            </a:r>
            <a:r>
              <a:rPr lang="fr-FR" sz="1800" kern="150" dirty="0" err="1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while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 err="1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len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)!=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0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: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k 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+=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1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posee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=</a:t>
            </a:r>
            <a:r>
              <a:rPr lang="fr-FR" sz="1800" kern="150" dirty="0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False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#au départ la </a:t>
            </a:r>
            <a:r>
              <a:rPr lang="fr-FR" sz="1800" kern="150" dirty="0" err="1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piece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n'est pas posée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1200331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3">
            <a:extLst>
              <a:ext uri="{FF2B5EF4-FFF2-40B4-BE49-F238E27FC236}">
                <a16:creationId xmlns:a16="http://schemas.microsoft.com/office/drawing/2014/main" id="{3DBC63AA-3A28-45CA-4926-D9C13436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105875"/>
            <a:fld id="{216593FC-F5C4-49E9-8A7F-12166235EC6E}" type="slidenum">
              <a:rPr lang="fr-FR" smtClean="0"/>
              <a:pPr defTabSz="1105875"/>
              <a:t>16</a:t>
            </a:fld>
            <a:endParaRPr lang="fr-FR"/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E3E847A4-FE5D-254B-C3A4-22AAD719B5F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2709334" y="0"/>
            <a:ext cx="11320463" cy="577850"/>
          </a:xfrm>
        </p:spPr>
        <p:txBody>
          <a:bodyPr/>
          <a:lstStyle/>
          <a:p>
            <a:r>
              <a:rPr lang="fr-FR" dirty="0"/>
              <a:t>ANNEXE 4/15 force Brute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32F3AC9-3C25-FBDD-5FD1-878E46770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7" y="3428998"/>
            <a:ext cx="6" cy="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FB51E36-6C30-2E9F-E5EA-CDECC505B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7" y="3428998"/>
            <a:ext cx="6" cy="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3705F1E1-0EAC-C13A-EA4E-0082C0727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1" y="3428993"/>
            <a:ext cx="18" cy="1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F7A2A42-06B1-8F2F-E0AC-370BEF72379D}"/>
              </a:ext>
            </a:extLst>
          </p:cNvPr>
          <p:cNvSpPr txBox="1"/>
          <p:nvPr/>
        </p:nvSpPr>
        <p:spPr>
          <a:xfrm>
            <a:off x="84665" y="516813"/>
            <a:ext cx="10623547" cy="61863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#on teste toutes les possibilités de positionnement de la </a:t>
            </a:r>
            <a:r>
              <a:rPr lang="fr-FR" sz="1800" kern="150" dirty="0" err="1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piece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</a:t>
            </a:r>
            <a:r>
              <a:rPr lang="fr-FR" sz="1800" kern="150" dirty="0" err="1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while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s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&lt;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2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and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not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posee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: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#symetrie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    </a:t>
            </a:r>
            <a:r>
              <a:rPr lang="fr-FR" sz="1800" kern="150" dirty="0" err="1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while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t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&lt;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4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and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not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posee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: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#tourne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        </a:t>
            </a:r>
            <a:r>
              <a:rPr lang="fr-FR" sz="1800" kern="150" dirty="0" err="1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while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i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&lt;=</a:t>
            </a:r>
            <a:r>
              <a:rPr lang="fr-FR" sz="1800" kern="150" dirty="0" err="1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len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Plateau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)-</a:t>
            </a:r>
            <a:r>
              <a:rPr lang="fr-FR" sz="1800" kern="150" dirty="0" err="1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len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[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0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])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and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not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posee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: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#ligne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            </a:t>
            </a:r>
            <a:r>
              <a:rPr lang="fr-FR" sz="1800" kern="150" dirty="0" err="1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while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j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&lt;=</a:t>
            </a:r>
            <a:r>
              <a:rPr lang="fr-FR" sz="1800" kern="150" dirty="0" err="1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len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Plateau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[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0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])-</a:t>
            </a:r>
            <a:r>
              <a:rPr lang="fr-FR" sz="1800" kern="150" dirty="0" err="1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len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[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0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][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0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])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and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not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posee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: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#colonne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                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nP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=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ajout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[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0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],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Plateau</a:t>
            </a:r>
            <a:r>
              <a:rPr lang="fr-FR" sz="1800" kern="150" dirty="0" err="1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,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i</a:t>
            </a:r>
            <a:r>
              <a:rPr lang="fr-FR" sz="1800" kern="150" dirty="0" err="1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,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j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)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                </a:t>
            </a:r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if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type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nP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)!=</a:t>
            </a:r>
            <a:r>
              <a:rPr lang="fr-FR" sz="1800" kern="150" dirty="0" err="1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bool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: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                    Plateau 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=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nP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                    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posee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=</a:t>
            </a:r>
            <a:r>
              <a:rPr lang="fr-FR" sz="1800" kern="150" dirty="0" err="1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True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                    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Lparams</a:t>
            </a:r>
            <a:r>
              <a:rPr lang="fr-FR" sz="1800" kern="150" dirty="0" err="1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.</a:t>
            </a:r>
            <a:r>
              <a:rPr lang="fr-FR" sz="1800" kern="150" dirty="0" err="1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append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([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[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0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],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s</a:t>
            </a:r>
            <a:r>
              <a:rPr lang="fr-FR" sz="1800" kern="150" dirty="0" err="1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,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t</a:t>
            </a:r>
            <a:r>
              <a:rPr lang="fr-FR" sz="1800" kern="150" dirty="0" err="1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,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i</a:t>
            </a:r>
            <a:r>
              <a:rPr lang="fr-FR" sz="1800" kern="150" dirty="0" err="1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,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j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])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#[piece,tourne,symetrie,ligne, colonne]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                j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+=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1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            j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=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0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            i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+=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1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        i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=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0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        L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[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0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]=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tourne90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[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0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])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        t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+=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1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    t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=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0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    L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[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0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]=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retourne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[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0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])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    s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+=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1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s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=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0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1020326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3">
            <a:extLst>
              <a:ext uri="{FF2B5EF4-FFF2-40B4-BE49-F238E27FC236}">
                <a16:creationId xmlns:a16="http://schemas.microsoft.com/office/drawing/2014/main" id="{3DBC63AA-3A28-45CA-4926-D9C13436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105875"/>
            <a:fld id="{216593FC-F5C4-49E9-8A7F-12166235EC6E}" type="slidenum">
              <a:rPr lang="fr-FR" smtClean="0"/>
              <a:pPr defTabSz="1105875"/>
              <a:t>17</a:t>
            </a:fld>
            <a:endParaRPr lang="fr-FR"/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E3E847A4-FE5D-254B-C3A4-22AAD719B5F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2556934" y="58732"/>
            <a:ext cx="11320463" cy="577850"/>
          </a:xfrm>
        </p:spPr>
        <p:txBody>
          <a:bodyPr/>
          <a:lstStyle/>
          <a:p>
            <a:r>
              <a:rPr lang="fr-FR" dirty="0"/>
              <a:t>ANNEXE 5/15 force Brute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32F3AC9-3C25-FBDD-5FD1-878E46770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7" y="3428998"/>
            <a:ext cx="6" cy="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FB51E36-6C30-2E9F-E5EA-CDECC505B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7" y="3428998"/>
            <a:ext cx="6" cy="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3705F1E1-0EAC-C13A-EA4E-0082C0727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1" y="3428993"/>
            <a:ext cx="18" cy="1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F7A2A42-06B1-8F2F-E0AC-370BEF72379D}"/>
              </a:ext>
            </a:extLst>
          </p:cNvPr>
          <p:cNvSpPr txBox="1"/>
          <p:nvPr/>
        </p:nvSpPr>
        <p:spPr>
          <a:xfrm>
            <a:off x="575732" y="1397347"/>
            <a:ext cx="10623547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if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not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posee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: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#si la </a:t>
            </a:r>
            <a:r>
              <a:rPr lang="fr-FR" sz="1800" kern="150" dirty="0" err="1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piece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n'est pas posée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    </a:t>
            </a:r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if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 err="1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len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Lparams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)==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0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: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        </a:t>
            </a:r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return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Plateau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,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"échec"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    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    L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=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Liste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[</a:t>
            </a:r>
            <a:r>
              <a:rPr lang="fr-FR" sz="1800" kern="150" dirty="0" err="1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len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Liste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)-</a:t>
            </a:r>
            <a:r>
              <a:rPr lang="fr-FR" sz="1800" kern="150" dirty="0" err="1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len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)-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1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:]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#on ajoute la pièce d'avant aux </a:t>
            </a:r>
            <a:r>
              <a:rPr lang="fr-FR" sz="1800" kern="150" dirty="0" err="1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pieces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non posées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    L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[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0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],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s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,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t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,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i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,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j 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=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Lparams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[-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1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][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0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],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Lparams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[-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1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][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1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],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Lparams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[-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1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][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2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],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Lparams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[-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1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][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3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],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Lparams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[-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1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][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4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]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#pour reprendre la où on s'était </a:t>
            </a:r>
            <a:r>
              <a:rPr lang="fr-FR" sz="1800" kern="150" dirty="0" err="1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arreté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avec la pièce </a:t>
            </a:r>
            <a:r>
              <a:rPr lang="fr-FR" sz="1800" kern="150" dirty="0" err="1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davant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    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Lparams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=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Lparams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[:-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1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]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#on retire la pièce d'avant des pièces posées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598164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3">
            <a:extLst>
              <a:ext uri="{FF2B5EF4-FFF2-40B4-BE49-F238E27FC236}">
                <a16:creationId xmlns:a16="http://schemas.microsoft.com/office/drawing/2014/main" id="{3DBC63AA-3A28-45CA-4926-D9C13436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105875"/>
            <a:fld id="{216593FC-F5C4-49E9-8A7F-12166235EC6E}" type="slidenum">
              <a:rPr lang="fr-FR" smtClean="0"/>
              <a:pPr defTabSz="1105875"/>
              <a:t>18</a:t>
            </a:fld>
            <a:endParaRPr lang="fr-FR"/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E3E847A4-FE5D-254B-C3A4-22AAD719B5F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3996267" y="315583"/>
            <a:ext cx="11320463" cy="577850"/>
          </a:xfrm>
        </p:spPr>
        <p:txBody>
          <a:bodyPr/>
          <a:lstStyle/>
          <a:p>
            <a:r>
              <a:rPr lang="fr-FR" dirty="0"/>
              <a:t>ANNEXE 6/15</a:t>
            </a:r>
            <a:br>
              <a:rPr lang="fr-FR" dirty="0"/>
            </a:br>
            <a:r>
              <a:rPr lang="fr-FR" dirty="0"/>
              <a:t>Force brute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32F3AC9-3C25-FBDD-5FD1-878E46770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7" y="3428998"/>
            <a:ext cx="6" cy="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FB51E36-6C30-2E9F-E5EA-CDECC505B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7" y="3428998"/>
            <a:ext cx="6" cy="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3705F1E1-0EAC-C13A-EA4E-0082C0727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1" y="3428993"/>
            <a:ext cx="18" cy="1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F7A2A42-06B1-8F2F-E0AC-370BEF72379D}"/>
              </a:ext>
            </a:extLst>
          </p:cNvPr>
          <p:cNvSpPr txBox="1"/>
          <p:nvPr/>
        </p:nvSpPr>
        <p:spPr>
          <a:xfrm>
            <a:off x="3488267" y="66626"/>
            <a:ext cx="8382002" cy="67403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if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i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&gt;</a:t>
            </a:r>
            <a:r>
              <a:rPr lang="fr-FR" sz="1800" kern="150" dirty="0" err="1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len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Plateau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)-</a:t>
            </a:r>
            <a:r>
              <a:rPr lang="fr-FR" sz="1800" kern="150" dirty="0" err="1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len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[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0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]):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        i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=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0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        </a:t>
            </a:r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if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j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&gt;</a:t>
            </a:r>
            <a:r>
              <a:rPr lang="fr-FR" sz="1800" kern="150" dirty="0" err="1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len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Plateau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[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0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])-</a:t>
            </a:r>
            <a:r>
              <a:rPr lang="fr-FR" sz="1800" kern="150" dirty="0" err="1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len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[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0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][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0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]):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            j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=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0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            </a:t>
            </a:r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if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t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&gt;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3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: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                t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=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0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                </a:t>
            </a:r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if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s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&gt;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0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: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                    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#Toutes les positions ont été testées ...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                    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()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                </a:t>
            </a:r>
            <a:r>
              <a:rPr lang="fr-FR" sz="1800" kern="150" dirty="0" err="1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else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: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                    s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+=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1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                    L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[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0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]=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retourne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[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0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])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            </a:t>
            </a:r>
            <a:r>
              <a:rPr lang="fr-FR" sz="1800" kern="150" dirty="0" err="1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else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: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                t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+=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1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                L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[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0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]=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tourne90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[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0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])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        </a:t>
            </a:r>
            <a:r>
              <a:rPr lang="fr-FR" sz="1800" kern="150" dirty="0" err="1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else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: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            j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+=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1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    </a:t>
            </a:r>
            <a:r>
              <a:rPr lang="fr-FR" sz="1800" kern="150" dirty="0" err="1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else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: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        i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+=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1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    Plateau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=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applique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Lparams</a:t>
            </a:r>
            <a:r>
              <a:rPr lang="fr-FR" sz="1800" kern="150" dirty="0" err="1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,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Plateau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)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#on reprend le plateau sans la #pièce d'avant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</a:t>
            </a:r>
            <a:r>
              <a:rPr lang="fr-FR" sz="1800" kern="150" dirty="0" err="1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else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: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    L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=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[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1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:]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# liste des </a:t>
            </a:r>
            <a:r>
              <a:rPr lang="fr-FR" sz="1800" kern="150" dirty="0" err="1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pieces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restantes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effectLst/>
                <a:latin typeface="Latin Modern Mono Light"/>
                <a:ea typeface="Noto Serif CJK SC"/>
                <a:cs typeface="Lohit Devanagari"/>
              </a:rPr>
              <a:t> 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</a:t>
            </a:r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return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Plateau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1844831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3">
            <a:extLst>
              <a:ext uri="{FF2B5EF4-FFF2-40B4-BE49-F238E27FC236}">
                <a16:creationId xmlns:a16="http://schemas.microsoft.com/office/drawing/2014/main" id="{3DBC63AA-3A28-45CA-4926-D9C13436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105875"/>
            <a:fld id="{216593FC-F5C4-49E9-8A7F-12166235EC6E}" type="slidenum">
              <a:rPr lang="fr-FR" smtClean="0"/>
              <a:pPr defTabSz="1105875"/>
              <a:t>19</a:t>
            </a:fld>
            <a:endParaRPr lang="fr-FR"/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E3E847A4-FE5D-254B-C3A4-22AAD719B5F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3996267" y="281716"/>
            <a:ext cx="11320463" cy="577850"/>
          </a:xfrm>
        </p:spPr>
        <p:txBody>
          <a:bodyPr/>
          <a:lstStyle/>
          <a:p>
            <a:r>
              <a:rPr lang="fr-FR" dirty="0"/>
              <a:t>ANNEXE 7/15</a:t>
            </a:r>
            <a:br>
              <a:rPr lang="fr-FR" dirty="0"/>
            </a:br>
            <a:r>
              <a:rPr lang="fr-FR" dirty="0"/>
              <a:t>Force brute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32F3AC9-3C25-FBDD-5FD1-878E46770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7" y="3428998"/>
            <a:ext cx="6" cy="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FB51E36-6C30-2E9F-E5EA-CDECC505B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7" y="3428998"/>
            <a:ext cx="6" cy="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3705F1E1-0EAC-C13A-EA4E-0082C0727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1" y="3428993"/>
            <a:ext cx="18" cy="1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F7A2A42-06B1-8F2F-E0AC-370BEF72379D}"/>
              </a:ext>
            </a:extLst>
          </p:cNvPr>
          <p:cNvSpPr txBox="1"/>
          <p:nvPr/>
        </p:nvSpPr>
        <p:spPr>
          <a:xfrm>
            <a:off x="3488267" y="66626"/>
            <a:ext cx="8382002" cy="67403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if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i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&gt;</a:t>
            </a:r>
            <a:r>
              <a:rPr lang="fr-FR" sz="1800" kern="150" dirty="0" err="1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len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Plateau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)-</a:t>
            </a:r>
            <a:r>
              <a:rPr lang="fr-FR" sz="1800" kern="150" dirty="0" err="1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len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[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0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]):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        i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=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0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        </a:t>
            </a:r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if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j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&gt;</a:t>
            </a:r>
            <a:r>
              <a:rPr lang="fr-FR" sz="1800" kern="150" dirty="0" err="1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len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Plateau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[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0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])-</a:t>
            </a:r>
            <a:r>
              <a:rPr lang="fr-FR" sz="1800" kern="150" dirty="0" err="1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len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[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0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][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0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]):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            j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=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0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            </a:t>
            </a:r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if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t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&gt;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3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: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                t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=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0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                </a:t>
            </a:r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if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s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&gt;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0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: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                    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#Toutes les positions ont été testées ...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                    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()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                </a:t>
            </a:r>
            <a:r>
              <a:rPr lang="fr-FR" sz="1800" kern="150" dirty="0" err="1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else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: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                    s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+=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1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                    L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[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0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]=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retourne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[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0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])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            </a:t>
            </a:r>
            <a:r>
              <a:rPr lang="fr-FR" sz="1800" kern="150" dirty="0" err="1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else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: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                t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+=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1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                L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[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0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]=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tourne90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[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0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])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        </a:t>
            </a:r>
            <a:r>
              <a:rPr lang="fr-FR" sz="1800" kern="150" dirty="0" err="1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else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: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            j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+=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1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    </a:t>
            </a:r>
            <a:r>
              <a:rPr lang="fr-FR" sz="1800" kern="150" dirty="0" err="1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else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: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        i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+=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1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    Plateau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=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applique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Lparams</a:t>
            </a:r>
            <a:r>
              <a:rPr lang="fr-FR" sz="1800" kern="150" dirty="0" err="1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,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Plateau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)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#on reprend le plateau sans la #pièce d'avant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</a:t>
            </a:r>
            <a:r>
              <a:rPr lang="fr-FR" sz="1800" kern="150" dirty="0" err="1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else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: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    L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=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[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1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:]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# liste des </a:t>
            </a:r>
            <a:r>
              <a:rPr lang="fr-FR" sz="1800" kern="150" dirty="0" err="1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pieces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restantes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effectLst/>
                <a:latin typeface="Latin Modern Mono Light"/>
                <a:ea typeface="Noto Serif CJK SC"/>
                <a:cs typeface="Lohit Devanagari"/>
              </a:rPr>
              <a:t> 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</a:t>
            </a:r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return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Plateau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1576128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54D9BCEB-1BD2-ADFA-E43D-011E74183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105875"/>
            <a:fld id="{216593FC-F5C4-49E9-8A7F-12166235EC6E}" type="slidenum">
              <a:rPr lang="fr-FR" smtClean="0"/>
              <a:pPr defTabSz="1105875"/>
              <a:t>2</a:t>
            </a:fld>
            <a:r>
              <a:rPr lang="fr-FR" dirty="0"/>
              <a:t>/12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C802052-78F7-88C5-C785-898CD11CB98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199719"/>
            <a:ext cx="11320441" cy="614142"/>
          </a:xfrm>
        </p:spPr>
        <p:txBody>
          <a:bodyPr vert="horz">
            <a:spAutoFit/>
          </a:bodyPr>
          <a:lstStyle/>
          <a:p>
            <a:pPr lvl="0"/>
            <a:r>
              <a:rPr lang="fr-FR"/>
              <a:t>SOMMAIRE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28A2D8-BA5C-DA23-2F00-ADED87D92F7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91023" y="1138353"/>
            <a:ext cx="11320441" cy="4645462"/>
          </a:xfrm>
        </p:spPr>
        <p:txBody>
          <a:bodyPr vert="horz"/>
          <a:lstStyle/>
          <a:p>
            <a:pPr marL="342900" indent="-342900" algn="l">
              <a:spcBef>
                <a:spcPts val="120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fr-FR" sz="3200" dirty="0">
                <a:solidFill>
                  <a:srgbClr val="00B0F0"/>
                </a:solidFill>
                <a:latin typeface="Arial" panose="020B0604020202020204" pitchFamily="34" charset="0"/>
              </a:rPr>
              <a:t>Introduction</a:t>
            </a:r>
          </a:p>
          <a:p>
            <a:pPr marL="342900" indent="-342900" algn="l">
              <a:spcBef>
                <a:spcPts val="120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fr-FR" sz="3200" dirty="0">
                <a:solidFill>
                  <a:srgbClr val="00B0F0"/>
                </a:solidFill>
                <a:latin typeface="Arial" panose="020B0604020202020204" pitchFamily="34" charset="0"/>
              </a:rPr>
              <a:t>Réalisation d’ un solveur de Katamino</a:t>
            </a:r>
          </a:p>
          <a:p>
            <a:pPr marL="1172307" lvl="1" indent="-342900">
              <a:spcBef>
                <a:spcPts val="120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fr-FR" sz="3200" dirty="0">
                <a:solidFill>
                  <a:srgbClr val="00B0F0"/>
                </a:solidFill>
                <a:latin typeface="Arial" panose="020B0604020202020204" pitchFamily="34" charset="0"/>
              </a:rPr>
              <a:t>Par Force Brute</a:t>
            </a:r>
          </a:p>
          <a:p>
            <a:pPr marL="1172307" lvl="1" indent="-342900">
              <a:spcBef>
                <a:spcPts val="120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fr-FR" sz="3200" dirty="0">
                <a:solidFill>
                  <a:srgbClr val="00B0F0"/>
                </a:solidFill>
                <a:latin typeface="Arial" panose="020B0604020202020204" pitchFamily="34" charset="0"/>
              </a:rPr>
              <a:t>Mise en place d’un comptage de la complexité</a:t>
            </a:r>
          </a:p>
          <a:p>
            <a:pPr marL="1172307" lvl="1" indent="-342900">
              <a:spcBef>
                <a:spcPts val="120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fr-FR" sz="3200" dirty="0">
                <a:solidFill>
                  <a:srgbClr val="00B0F0"/>
                </a:solidFill>
                <a:latin typeface="Arial" panose="020B0604020202020204" pitchFamily="34" charset="0"/>
              </a:rPr>
              <a:t>Optimisation gloutonne de Force Brute</a:t>
            </a:r>
          </a:p>
          <a:p>
            <a:pPr marL="1172307" lvl="1" indent="-342900">
              <a:spcBef>
                <a:spcPts val="120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fr-FR" sz="3200" dirty="0">
                <a:solidFill>
                  <a:srgbClr val="00B0F0"/>
                </a:solidFill>
                <a:latin typeface="Arial" panose="020B0604020202020204" pitchFamily="34" charset="0"/>
              </a:rPr>
              <a:t>Par </a:t>
            </a:r>
            <a:r>
              <a:rPr lang="fr-FR" sz="3200" dirty="0" err="1">
                <a:solidFill>
                  <a:srgbClr val="00B0F0"/>
                </a:solidFill>
                <a:latin typeface="Arial" panose="020B0604020202020204" pitchFamily="34" charset="0"/>
              </a:rPr>
              <a:t>Backtracking</a:t>
            </a:r>
            <a:endParaRPr lang="fr-FR" sz="3200" dirty="0">
              <a:solidFill>
                <a:srgbClr val="00B0F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3">
            <a:extLst>
              <a:ext uri="{FF2B5EF4-FFF2-40B4-BE49-F238E27FC236}">
                <a16:creationId xmlns:a16="http://schemas.microsoft.com/office/drawing/2014/main" id="{3DBC63AA-3A28-45CA-4926-D9C13436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105875"/>
            <a:fld id="{216593FC-F5C4-49E9-8A7F-12166235EC6E}" type="slidenum">
              <a:rPr lang="fr-FR" smtClean="0"/>
              <a:pPr defTabSz="1105875"/>
              <a:t>20</a:t>
            </a:fld>
            <a:endParaRPr lang="fr-FR"/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E3E847A4-FE5D-254B-C3A4-22AAD719B5F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405467" y="331110"/>
            <a:ext cx="11320463" cy="577850"/>
          </a:xfrm>
        </p:spPr>
        <p:txBody>
          <a:bodyPr/>
          <a:lstStyle/>
          <a:p>
            <a:r>
              <a:rPr lang="fr-FR" dirty="0"/>
              <a:t>ANNEXE 8/15 Validation du modèle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32F3AC9-3C25-FBDD-5FD1-878E46770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7" y="3428998"/>
            <a:ext cx="6" cy="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FB51E36-6C30-2E9F-E5EA-CDECC505B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7" y="3428998"/>
            <a:ext cx="6" cy="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3705F1E1-0EAC-C13A-EA4E-0082C0727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1" y="3428993"/>
            <a:ext cx="18" cy="1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F7A2A42-06B1-8F2F-E0AC-370BEF72379D}"/>
              </a:ext>
            </a:extLst>
          </p:cNvPr>
          <p:cNvSpPr txBox="1"/>
          <p:nvPr/>
        </p:nvSpPr>
        <p:spPr>
          <a:xfrm>
            <a:off x="135467" y="1302760"/>
            <a:ext cx="4622692" cy="50783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800" kern="150" dirty="0" err="1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from</a:t>
            </a:r>
            <a:r>
              <a:rPr lang="fr-FR" sz="1800" kern="150" dirty="0">
                <a:effectLst/>
                <a:latin typeface="Liberation Serif"/>
                <a:ea typeface="Noto Serif CJK SC"/>
                <a:cs typeface="Lohit Devanagari"/>
              </a:rPr>
              <a:t> 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os</a:t>
            </a:r>
            <a:r>
              <a:rPr lang="fr-FR" sz="1800" kern="150" dirty="0">
                <a:effectLst/>
                <a:latin typeface="Liberation Serif"/>
                <a:ea typeface="Noto Serif CJK SC"/>
                <a:cs typeface="Lohit Devanagari"/>
              </a:rPr>
              <a:t> </a:t>
            </a:r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import</a:t>
            </a:r>
            <a:r>
              <a:rPr lang="fr-FR" sz="1800" kern="150" dirty="0">
                <a:effectLst/>
                <a:latin typeface="Liberation Serif"/>
                <a:ea typeface="Noto Serif CJK SC"/>
                <a:cs typeface="Lohit Devanagari"/>
              </a:rPr>
              <a:t> 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chdir</a:t>
            </a:r>
            <a:endParaRPr lang="fr-FR" sz="1800" kern="150" dirty="0">
              <a:solidFill>
                <a:srgbClr val="000080"/>
              </a:solidFill>
              <a:effectLst/>
              <a:latin typeface="Latin Modern Mono Light"/>
              <a:ea typeface="Latin Modern Mono Light"/>
              <a:cs typeface="Latin Modern Mono Light"/>
            </a:endParaRPr>
          </a:p>
          <a:p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import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time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Ck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=[]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Ct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=[]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Liste20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=</a:t>
            </a:r>
            <a:r>
              <a:rPr lang="fr-FR" sz="1800" kern="150" dirty="0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open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'combi - Copie/test20.txt'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,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'r'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)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Listes20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=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Liste20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.</a:t>
            </a:r>
            <a:r>
              <a:rPr lang="fr-FR" sz="1800" kern="150" dirty="0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readlines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()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Liste20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.</a:t>
            </a:r>
            <a:r>
              <a:rPr lang="fr-FR" sz="1800" kern="150" dirty="0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close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()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for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i </a:t>
            </a:r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in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range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 err="1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len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Listes20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)):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Listes20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[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i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]=</a:t>
            </a:r>
            <a:r>
              <a:rPr lang="fr-FR" sz="1800" kern="150" dirty="0" err="1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eval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Listes20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[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i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].</a:t>
            </a:r>
            <a:r>
              <a:rPr lang="fr-FR" sz="1800" kern="150" dirty="0" err="1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strip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())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en-US" sz="1800" kern="150" dirty="0">
                <a:effectLst/>
                <a:latin typeface="Liberation Serif"/>
                <a:ea typeface="Noto Serif CJK SC"/>
                <a:cs typeface="Lohit Devanagari"/>
              </a:rPr>
              <a:t> 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for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i </a:t>
            </a:r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in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range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 err="1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len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Listes20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)):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tri_insertion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Listes20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[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i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])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compl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=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0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force_brute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Listes20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[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i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])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Ck</a:t>
            </a:r>
            <a:r>
              <a:rPr lang="fr-FR" sz="1800" kern="150" dirty="0" err="1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.</a:t>
            </a:r>
            <a:r>
              <a:rPr lang="fr-FR" sz="1800" kern="150" dirty="0" err="1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append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compl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)</a:t>
            </a:r>
            <a:endParaRPr lang="fr-FR" kern="150" dirty="0">
              <a:solidFill>
                <a:srgbClr val="000000"/>
              </a:solidFill>
              <a:latin typeface="Liberation Serif"/>
              <a:ea typeface="Latin Modern Mono Light"/>
              <a:cs typeface="Latin Modern Mono Light"/>
            </a:endParaRPr>
          </a:p>
          <a:p>
            <a:r>
              <a:rPr lang="fr-FR" sz="1800" kern="150" dirty="0">
                <a:effectLst/>
                <a:latin typeface="Liberation Serif"/>
                <a:ea typeface="Noto Serif CJK SC"/>
                <a:cs typeface="Lohit Devanagari"/>
              </a:rPr>
              <a:t> </a:t>
            </a: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Ct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=[[]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for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_ </a:t>
            </a:r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in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range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 err="1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len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Listes20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))]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ACEF740-5667-AF2C-308A-BA72AE70270D}"/>
              </a:ext>
            </a:extLst>
          </p:cNvPr>
          <p:cNvSpPr txBox="1"/>
          <p:nvPr/>
        </p:nvSpPr>
        <p:spPr>
          <a:xfrm>
            <a:off x="4758159" y="1302760"/>
            <a:ext cx="5462121" cy="48013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for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k </a:t>
            </a:r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in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range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100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):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t1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=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time</a:t>
            </a:r>
            <a:r>
              <a:rPr lang="fr-FR" sz="1800" kern="150" dirty="0" err="1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.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time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()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force_brute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Listes20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[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i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])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t2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=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time</a:t>
            </a:r>
            <a:r>
              <a:rPr lang="fr-FR" sz="1800" kern="150" dirty="0" err="1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.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time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()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Ct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[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i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].</a:t>
            </a:r>
            <a:r>
              <a:rPr lang="fr-FR" sz="1800" kern="150" dirty="0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append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t2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-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t1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)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t1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=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time</a:t>
            </a:r>
            <a:r>
              <a:rPr lang="fr-FR" sz="1800" kern="150" dirty="0" err="1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.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time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()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force_brute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Listes20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[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i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],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1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)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t2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=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time</a:t>
            </a:r>
            <a:r>
              <a:rPr lang="fr-FR" sz="1800" kern="150" dirty="0" err="1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.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time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()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Ct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[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i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].</a:t>
            </a:r>
            <a:r>
              <a:rPr lang="fr-FR" sz="1800" kern="150" dirty="0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append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t2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-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t1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)</a:t>
            </a:r>
            <a:endParaRPr lang="fr-FR" kern="150" dirty="0">
              <a:latin typeface="Liberation Serif"/>
              <a:ea typeface="Latin Modern Mono Light"/>
              <a:cs typeface="Latin Modern Mono Light"/>
            </a:endParaRPr>
          </a:p>
          <a:p>
            <a:endParaRPr lang="fr-FR" sz="1800" kern="150" dirty="0">
              <a:solidFill>
                <a:srgbClr val="008000"/>
              </a:solidFill>
              <a:effectLst/>
              <a:latin typeface="Latin Modern Mono Light"/>
              <a:ea typeface="Latin Modern Mono Light"/>
              <a:cs typeface="Latin Modern Mono Light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Ct2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=[]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for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i </a:t>
            </a:r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in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range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 err="1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len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Ct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)):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Ct2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.</a:t>
            </a:r>
            <a:r>
              <a:rPr lang="fr-FR" sz="1800" kern="150" dirty="0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append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np</a:t>
            </a:r>
            <a:r>
              <a:rPr lang="fr-FR" sz="1800" kern="150" dirty="0" err="1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.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mean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Ct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[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i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]))</a:t>
            </a:r>
          </a:p>
          <a:p>
            <a:endParaRPr lang="fr-FR" kern="150" dirty="0">
              <a:solidFill>
                <a:srgbClr val="000000"/>
              </a:solidFill>
              <a:latin typeface="Latin Modern Mono Light"/>
              <a:ea typeface="Latin Modern Mono Light"/>
              <a:cs typeface="Latin Modern Mono Light"/>
            </a:endParaRPr>
          </a:p>
          <a:p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plt</a:t>
            </a:r>
            <a:r>
              <a:rPr lang="fr-FR" sz="1800" kern="150" dirty="0" err="1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.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plot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Ct2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,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Ck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,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’*’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)</a:t>
            </a:r>
          </a:p>
          <a:p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182798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3">
            <a:extLst>
              <a:ext uri="{FF2B5EF4-FFF2-40B4-BE49-F238E27FC236}">
                <a16:creationId xmlns:a16="http://schemas.microsoft.com/office/drawing/2014/main" id="{3DBC63AA-3A28-45CA-4926-D9C13436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105875"/>
            <a:fld id="{216593FC-F5C4-49E9-8A7F-12166235EC6E}" type="slidenum">
              <a:rPr lang="fr-FR" smtClean="0"/>
              <a:pPr defTabSz="1105875"/>
              <a:t>21</a:t>
            </a:fld>
            <a:endParaRPr lang="fr-FR"/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E3E847A4-FE5D-254B-C3A4-22AAD719B5F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734" y="84820"/>
            <a:ext cx="11320463" cy="577850"/>
          </a:xfrm>
        </p:spPr>
        <p:txBody>
          <a:bodyPr/>
          <a:lstStyle/>
          <a:p>
            <a:r>
              <a:rPr lang="fr-FR" dirty="0"/>
              <a:t>ANNEXE 9/15 Étude pratique de complexité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32F3AC9-3C25-FBDD-5FD1-878E46770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7" y="3428998"/>
            <a:ext cx="6" cy="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FB51E36-6C30-2E9F-E5EA-CDECC505B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7" y="3428998"/>
            <a:ext cx="6" cy="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3705F1E1-0EAC-C13A-EA4E-0082C0727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1" y="3428993"/>
            <a:ext cx="18" cy="1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F7A2A42-06B1-8F2F-E0AC-370BEF72379D}"/>
              </a:ext>
            </a:extLst>
          </p:cNvPr>
          <p:cNvSpPr txBox="1"/>
          <p:nvPr/>
        </p:nvSpPr>
        <p:spPr>
          <a:xfrm>
            <a:off x="131363" y="611871"/>
            <a:ext cx="4339042" cy="48013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800" kern="150" dirty="0" err="1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from</a:t>
            </a:r>
            <a:r>
              <a:rPr lang="fr-FR" sz="1800" kern="150" dirty="0">
                <a:effectLst/>
                <a:latin typeface="Liberation Serif"/>
                <a:ea typeface="Noto Serif CJK SC"/>
                <a:cs typeface="Lohit Devanagari"/>
              </a:rPr>
              <a:t> 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os</a:t>
            </a:r>
            <a:r>
              <a:rPr lang="fr-FR" sz="1800" kern="150" dirty="0">
                <a:effectLst/>
                <a:latin typeface="Liberation Serif"/>
                <a:ea typeface="Noto Serif CJK SC"/>
                <a:cs typeface="Lohit Devanagari"/>
              </a:rPr>
              <a:t> </a:t>
            </a:r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import</a:t>
            </a:r>
            <a:r>
              <a:rPr lang="fr-FR" sz="1800" kern="150" dirty="0">
                <a:effectLst/>
                <a:latin typeface="Liberation Serif"/>
                <a:ea typeface="Noto Serif CJK SC"/>
                <a:cs typeface="Lohit Devanagari"/>
              </a:rPr>
              <a:t> 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chdir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 err="1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def</a:t>
            </a:r>
            <a:r>
              <a:rPr lang="fr-FR" sz="1800" kern="150" dirty="0">
                <a:effectLst/>
                <a:latin typeface="Liberation Serif"/>
                <a:ea typeface="Noto Serif CJK SC"/>
                <a:cs typeface="Lohit Devanagari"/>
              </a:rPr>
              <a:t> 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tri_insertion</a:t>
            </a:r>
            <a:r>
              <a:rPr lang="fr-FR" sz="1800" kern="150" dirty="0">
                <a:effectLst/>
                <a:latin typeface="Liberation Serif"/>
                <a:ea typeface="Noto Serif CJK SC"/>
                <a:cs typeface="Lohit Devanagari"/>
              </a:rPr>
              <a:t> 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):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effectLst/>
                <a:latin typeface="Liberation Serif"/>
                <a:ea typeface="Noto Serif CJK SC"/>
                <a:cs typeface="Lohit Devanagari"/>
              </a:rPr>
              <a:t>    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n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=</a:t>
            </a:r>
            <a:r>
              <a:rPr lang="fr-FR" sz="1800" kern="150" dirty="0" err="1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len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)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effectLst/>
                <a:latin typeface="Liberation Serif"/>
                <a:ea typeface="Noto Serif CJK SC"/>
                <a:cs typeface="Lohit Devanagari"/>
              </a:rPr>
              <a:t>    </a:t>
            </a:r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for</a:t>
            </a:r>
            <a:r>
              <a:rPr lang="fr-FR" sz="1800" kern="150" dirty="0">
                <a:effectLst/>
                <a:latin typeface="Liberation Serif"/>
                <a:ea typeface="Noto Serif CJK SC"/>
                <a:cs typeface="Lohit Devanagari"/>
              </a:rPr>
              <a:t> 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i</a:t>
            </a:r>
            <a:r>
              <a:rPr lang="fr-FR" sz="1800" kern="150" dirty="0">
                <a:effectLst/>
                <a:latin typeface="Liberation Serif"/>
                <a:ea typeface="Noto Serif CJK SC"/>
                <a:cs typeface="Lohit Devanagari"/>
              </a:rPr>
              <a:t> </a:t>
            </a:r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in</a:t>
            </a:r>
            <a:r>
              <a:rPr lang="fr-FR" sz="1800" kern="150" dirty="0">
                <a:effectLst/>
                <a:latin typeface="Liberation Serif"/>
                <a:ea typeface="Noto Serif CJK SC"/>
                <a:cs typeface="Lohit Devanagari"/>
              </a:rPr>
              <a:t> </a:t>
            </a:r>
            <a:r>
              <a:rPr lang="fr-FR" sz="1800" kern="150" dirty="0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range</a:t>
            </a:r>
            <a:r>
              <a:rPr lang="fr-FR" sz="1800" kern="150" dirty="0">
                <a:effectLst/>
                <a:latin typeface="Liberation Serif"/>
                <a:ea typeface="Noto Serif CJK SC"/>
                <a:cs typeface="Lohit Devanagari"/>
              </a:rPr>
              <a:t> 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1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,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n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):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effectLst/>
                <a:latin typeface="Liberation Serif"/>
                <a:ea typeface="Noto Serif CJK SC"/>
                <a:cs typeface="Lohit Devanagari"/>
              </a:rPr>
              <a:t>        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j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=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i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effectLst/>
                <a:latin typeface="Liberation Serif"/>
                <a:ea typeface="Noto Serif CJK SC"/>
                <a:cs typeface="Lohit Devanagari"/>
              </a:rPr>
              <a:t>        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x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=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[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i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]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effectLst/>
                <a:latin typeface="Liberation Serif"/>
                <a:ea typeface="Noto Serif CJK SC"/>
                <a:cs typeface="Lohit Devanagari"/>
              </a:rPr>
              <a:t>        </a:t>
            </a:r>
          </a:p>
          <a:p>
            <a:r>
              <a:rPr lang="fr-FR" sz="1800" kern="150" dirty="0">
                <a:effectLst/>
                <a:latin typeface="Liberation Serif"/>
                <a:ea typeface="Noto Serif CJK SC"/>
                <a:cs typeface="Lohit Devanagari"/>
              </a:rPr>
              <a:t>        </a:t>
            </a:r>
            <a:r>
              <a:rPr lang="fr-FR" sz="1800" kern="150" dirty="0" err="1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while</a:t>
            </a:r>
            <a:r>
              <a:rPr lang="fr-FR" sz="1800" kern="150" dirty="0">
                <a:effectLst/>
                <a:latin typeface="Liberation Serif"/>
                <a:ea typeface="Noto Serif CJK SC"/>
                <a:cs typeface="Lohit Devanagari"/>
              </a:rPr>
              <a:t> 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0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&lt;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j</a:t>
            </a:r>
            <a:r>
              <a:rPr lang="fr-FR" sz="1800" kern="150" dirty="0">
                <a:effectLst/>
                <a:latin typeface="Liberation Serif"/>
                <a:ea typeface="Noto Serif CJK SC"/>
                <a:cs typeface="Lohit Devanagari"/>
              </a:rPr>
              <a:t> </a:t>
            </a:r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and</a:t>
            </a:r>
            <a:r>
              <a:rPr lang="fr-FR" sz="1800" kern="150" dirty="0">
                <a:effectLst/>
                <a:latin typeface="Liberation Serif"/>
                <a:ea typeface="Noto Serif CJK SC"/>
                <a:cs typeface="Lohit Devanagari"/>
              </a:rPr>
              <a:t> 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x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&lt;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[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j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-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1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]: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effectLst/>
                <a:latin typeface="Liberation Serif"/>
                <a:ea typeface="Noto Serif CJK SC"/>
                <a:cs typeface="Lohit Devanagari"/>
              </a:rPr>
              <a:t>            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[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j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]=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[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j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-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1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]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effectLst/>
                <a:latin typeface="Liberation Serif"/>
                <a:ea typeface="Noto Serif CJK SC"/>
                <a:cs typeface="Lohit Devanagari"/>
              </a:rPr>
              <a:t>            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j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=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j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-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1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effectLst/>
                <a:latin typeface="Liberation Serif"/>
                <a:ea typeface="Noto Serif CJK SC"/>
                <a:cs typeface="Lohit Devanagari"/>
              </a:rPr>
              <a:t>        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[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j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]=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x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effectLst/>
                <a:latin typeface="Liberation Serif"/>
                <a:ea typeface="Noto Serif CJK SC"/>
                <a:cs typeface="Lohit Devanagari"/>
              </a:rPr>
              <a:t>        </a:t>
            </a:r>
          </a:p>
          <a:p>
            <a:r>
              <a:rPr lang="fr-FR" sz="1800" kern="150" dirty="0" err="1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def</a:t>
            </a:r>
            <a:r>
              <a:rPr lang="fr-FR" sz="1800" kern="150" dirty="0">
                <a:effectLst/>
                <a:latin typeface="Liberation Serif"/>
                <a:ea typeface="Noto Serif CJK SC"/>
                <a:cs typeface="Lohit Devanagari"/>
              </a:rPr>
              <a:t> 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lenvers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):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effectLst/>
                <a:latin typeface="Liberation Serif"/>
                <a:ea typeface="Noto Serif CJK SC"/>
                <a:cs typeface="Lohit Devanagari"/>
              </a:rPr>
              <a:t>    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n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=</a:t>
            </a:r>
            <a:r>
              <a:rPr lang="fr-FR" sz="1800" kern="150" dirty="0" err="1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len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)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effectLst/>
                <a:latin typeface="Liberation Serif"/>
                <a:ea typeface="Noto Serif CJK SC"/>
                <a:cs typeface="Lohit Devanagari"/>
              </a:rPr>
              <a:t>    </a:t>
            </a:r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for</a:t>
            </a:r>
            <a:r>
              <a:rPr lang="fr-FR" sz="1800" kern="150" dirty="0">
                <a:effectLst/>
                <a:latin typeface="Liberation Serif"/>
                <a:ea typeface="Noto Serif CJK SC"/>
                <a:cs typeface="Lohit Devanagari"/>
              </a:rPr>
              <a:t> 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i</a:t>
            </a:r>
            <a:r>
              <a:rPr lang="fr-FR" sz="1800" kern="150" dirty="0">
                <a:effectLst/>
                <a:latin typeface="Liberation Serif"/>
                <a:ea typeface="Noto Serif CJK SC"/>
                <a:cs typeface="Lohit Devanagari"/>
              </a:rPr>
              <a:t> </a:t>
            </a:r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in</a:t>
            </a:r>
            <a:r>
              <a:rPr lang="fr-FR" sz="1800" kern="150" dirty="0">
                <a:effectLst/>
                <a:latin typeface="Liberation Serif"/>
                <a:ea typeface="Noto Serif CJK SC"/>
                <a:cs typeface="Lohit Devanagari"/>
              </a:rPr>
              <a:t> </a:t>
            </a:r>
            <a:r>
              <a:rPr lang="fr-FR" sz="1800" kern="150" dirty="0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range</a:t>
            </a:r>
            <a:r>
              <a:rPr lang="fr-FR" sz="1800" kern="150" dirty="0">
                <a:effectLst/>
                <a:latin typeface="Liberation Serif"/>
                <a:ea typeface="Noto Serif CJK SC"/>
                <a:cs typeface="Lohit Devanagari"/>
              </a:rPr>
              <a:t> 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n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//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2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):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effectLst/>
                <a:latin typeface="Liberation Serif"/>
                <a:ea typeface="Noto Serif CJK SC"/>
                <a:cs typeface="Lohit Devanagari"/>
              </a:rPr>
              <a:t>        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[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i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],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[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n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-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i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-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1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]=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[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n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-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i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-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1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],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[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i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]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endParaRPr lang="fr-FR" kern="150" dirty="0">
              <a:solidFill>
                <a:srgbClr val="008000"/>
              </a:solidFill>
              <a:latin typeface="Latin Modern Mono Light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6AA9886-BE6F-2ACE-FBC7-A34653669E44}"/>
              </a:ext>
            </a:extLst>
          </p:cNvPr>
          <p:cNvSpPr txBox="1"/>
          <p:nvPr/>
        </p:nvSpPr>
        <p:spPr>
          <a:xfrm>
            <a:off x="4470405" y="680066"/>
            <a:ext cx="7503327" cy="59093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Liste20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=</a:t>
            </a:r>
            <a:r>
              <a:rPr lang="fr-FR" sz="1800" kern="150" dirty="0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open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'combi - Copie/test20.txt'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,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'r'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)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effectLst/>
                <a:latin typeface="Latin Modern Mono Light"/>
                <a:ea typeface="Noto Serif CJK SC"/>
                <a:cs typeface="Lohit Devanagari"/>
              </a:rPr>
              <a:t> 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Listes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=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Liste20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.</a:t>
            </a:r>
            <a:r>
              <a:rPr lang="fr-FR" sz="1800" kern="150" dirty="0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readlines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()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Liste20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.</a:t>
            </a:r>
            <a:r>
              <a:rPr lang="fr-FR" sz="1800" kern="150" dirty="0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close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()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endParaRPr lang="fr-FR" sz="1800" kern="150" dirty="0">
              <a:solidFill>
                <a:srgbClr val="000080"/>
              </a:solidFill>
              <a:effectLst/>
              <a:latin typeface="Latin Modern Mono Light"/>
              <a:ea typeface="Latin Modern Mono Light"/>
              <a:cs typeface="Latin Modern Mono Light"/>
            </a:endParaRPr>
          </a:p>
          <a:p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for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i </a:t>
            </a:r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in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range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 err="1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len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Listes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)):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Listes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[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i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]=</a:t>
            </a:r>
            <a:r>
              <a:rPr lang="fr-FR" sz="1800" kern="150" dirty="0" err="1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eval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Listes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[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i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].</a:t>
            </a:r>
            <a:r>
              <a:rPr lang="fr-FR" sz="1800" kern="150" dirty="0" err="1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strip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())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effectLst/>
                <a:latin typeface="Latin Modern Mono Light"/>
                <a:ea typeface="Noto Serif CJK SC"/>
                <a:cs typeface="Lohit Devanagari"/>
              </a:rPr>
              <a:t> 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#plateau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LONG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=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4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LARGE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=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5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PB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=[[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0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for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_ </a:t>
            </a:r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in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range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LARGE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)]</a:t>
            </a:r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for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_ </a:t>
            </a:r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in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range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LONG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)]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effectLst/>
                <a:latin typeface="Latin Modern Mono Light"/>
                <a:ea typeface="Noto Serif CJK SC"/>
                <a:cs typeface="Lohit Devanagari"/>
              </a:rPr>
              <a:t> 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effectLst/>
                <a:latin typeface="Latin Modern Mono Light"/>
                <a:ea typeface="Noto Serif CJK SC"/>
                <a:cs typeface="Lohit Devanagari"/>
              </a:rPr>
              <a:t> 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Cs2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=[]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#listes des complexités des grilles solubles dans l'ordre croissant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Cs1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=[]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#dans l'ordre décroissant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Cimp2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=[]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#listes des complexités des grilles n'admettant pas de solutions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Cimp1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=[]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Coob1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=[]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#listes des complexités des grilles prenant trop de temps à résoudre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Coob2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=[]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2124470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3">
            <a:extLst>
              <a:ext uri="{FF2B5EF4-FFF2-40B4-BE49-F238E27FC236}">
                <a16:creationId xmlns:a16="http://schemas.microsoft.com/office/drawing/2014/main" id="{3DBC63AA-3A28-45CA-4926-D9C13436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105875"/>
            <a:fld id="{216593FC-F5C4-49E9-8A7F-12166235EC6E}" type="slidenum">
              <a:rPr lang="fr-FR" smtClean="0"/>
              <a:pPr defTabSz="1105875"/>
              <a:t>22</a:t>
            </a:fld>
            <a:endParaRPr lang="fr-FR"/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E3E847A4-FE5D-254B-C3A4-22AAD719B5F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734" y="17088"/>
            <a:ext cx="11320463" cy="577850"/>
          </a:xfrm>
        </p:spPr>
        <p:txBody>
          <a:bodyPr/>
          <a:lstStyle/>
          <a:p>
            <a:r>
              <a:rPr lang="fr-FR" dirty="0"/>
              <a:t>ANNEXE 10/15 Étude pratique de complexité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32F3AC9-3C25-FBDD-5FD1-878E46770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7" y="3428998"/>
            <a:ext cx="6" cy="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FB51E36-6C30-2E9F-E5EA-CDECC505B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7" y="3428998"/>
            <a:ext cx="6" cy="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3705F1E1-0EAC-C13A-EA4E-0082C0727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1" y="3428993"/>
            <a:ext cx="18" cy="1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F7A2A42-06B1-8F2F-E0AC-370BEF72379D}"/>
              </a:ext>
            </a:extLst>
          </p:cNvPr>
          <p:cNvSpPr txBox="1"/>
          <p:nvPr/>
        </p:nvSpPr>
        <p:spPr>
          <a:xfrm>
            <a:off x="97358" y="594938"/>
            <a:ext cx="11997266" cy="61863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for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i </a:t>
            </a:r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in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range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1915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):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compl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=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0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tri_insertion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Listes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[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i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])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P1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=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force_brute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Listes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[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i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])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compl1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=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compl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#complexité de la liste dans l'ordre croissant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effectLst/>
                <a:latin typeface="Latin Modern Mono Light"/>
                <a:ea typeface="Noto Serif CJK SC"/>
                <a:cs typeface="Lohit Devanagari"/>
              </a:rPr>
              <a:t> 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compl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=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0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lenvers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Listes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[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i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])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P2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=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force_brute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Listes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[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i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])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compl2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=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compl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effectLst/>
                <a:latin typeface="Latin Modern Mono Light"/>
                <a:ea typeface="Noto Serif CJK SC"/>
                <a:cs typeface="Lohit Devanagari"/>
              </a:rPr>
              <a:t> 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</a:t>
            </a:r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if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type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P1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)==</a:t>
            </a:r>
            <a:r>
              <a:rPr lang="fr-FR" sz="1800" kern="150" dirty="0" err="1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str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or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type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P2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)==</a:t>
            </a:r>
            <a:r>
              <a:rPr lang="fr-FR" sz="1800" kern="150" dirty="0" err="1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str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: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#si la grille n'admet pas de solution ou #que la résolution prend trop de temps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</a:t>
            </a:r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if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type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P1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)==</a:t>
            </a:r>
            <a:r>
              <a:rPr lang="fr-FR" sz="1800" kern="150" dirty="0" err="1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str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and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P1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==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'impossible'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)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or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type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P2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)==</a:t>
            </a:r>
            <a:r>
              <a:rPr lang="fr-FR" sz="1800" kern="150" dirty="0" err="1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str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and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P2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==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'impossible'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):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#si la grille n'admet pas de solutions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    Cimp1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.</a:t>
            </a:r>
            <a:r>
              <a:rPr lang="fr-FR" sz="1800" kern="150" dirty="0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append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compl1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)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#on empile les complexités dans les listes appropriées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    Cimp2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.</a:t>
            </a:r>
            <a:r>
              <a:rPr lang="fr-FR" sz="1800" kern="150" dirty="0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append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compl2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)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</a:t>
            </a:r>
            <a:r>
              <a:rPr lang="fr-FR" sz="1800" kern="150" dirty="0" err="1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else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: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    Coob1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.</a:t>
            </a:r>
            <a:r>
              <a:rPr lang="fr-FR" sz="1800" kern="150" dirty="0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append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compl1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)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#on empile les complexités dans les listes de </a:t>
            </a:r>
          </a:p>
          <a:p>
            <a:r>
              <a:rPr lang="fr-FR" kern="150" dirty="0">
                <a:solidFill>
                  <a:srgbClr val="4C4C4C"/>
                </a:solidFill>
                <a:latin typeface="Latin Modern Mono Light"/>
                <a:ea typeface="Latin Modern Mono Light"/>
                <a:cs typeface="Latin Modern Mono Light"/>
              </a:rPr>
              <a:t>			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#complexité des grilles prenant trop de temps à résoudre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    Coob2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.</a:t>
            </a:r>
            <a:r>
              <a:rPr lang="fr-FR" sz="1800" kern="150" dirty="0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append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compl2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)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</a:t>
            </a:r>
            <a:r>
              <a:rPr lang="fr-FR" sz="1800" kern="150" dirty="0" err="1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else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: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Cs2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.</a:t>
            </a:r>
            <a:r>
              <a:rPr lang="fr-FR" sz="1800" kern="150" dirty="0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append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compl2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)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#la grille est résolue et on empile les complexités #dans les listes appropriées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Cs1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.</a:t>
            </a:r>
            <a:r>
              <a:rPr lang="fr-FR" sz="1800" kern="150" dirty="0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append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compl1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)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2030667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3">
            <a:extLst>
              <a:ext uri="{FF2B5EF4-FFF2-40B4-BE49-F238E27FC236}">
                <a16:creationId xmlns:a16="http://schemas.microsoft.com/office/drawing/2014/main" id="{3DBC63AA-3A28-45CA-4926-D9C13436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105875"/>
            <a:fld id="{216593FC-F5C4-49E9-8A7F-12166235EC6E}" type="slidenum">
              <a:rPr lang="fr-FR" smtClean="0"/>
              <a:pPr defTabSz="1105875"/>
              <a:t>23</a:t>
            </a:fld>
            <a:endParaRPr lang="fr-FR"/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E3E847A4-FE5D-254B-C3A4-22AAD719B5F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734" y="84820"/>
            <a:ext cx="11320463" cy="577850"/>
          </a:xfrm>
        </p:spPr>
        <p:txBody>
          <a:bodyPr/>
          <a:lstStyle/>
          <a:p>
            <a:r>
              <a:rPr lang="fr-FR" dirty="0"/>
              <a:t>ANNEXE 11/15 Étude pratique de complexité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32F3AC9-3C25-FBDD-5FD1-878E46770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7" y="3428998"/>
            <a:ext cx="6" cy="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FB51E36-6C30-2E9F-E5EA-CDECC505B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7" y="3428998"/>
            <a:ext cx="6" cy="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3705F1E1-0EAC-C13A-EA4E-0082C0727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1" y="3428993"/>
            <a:ext cx="18" cy="1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F7A2A42-06B1-8F2F-E0AC-370BEF72379D}"/>
              </a:ext>
            </a:extLst>
          </p:cNvPr>
          <p:cNvSpPr txBox="1"/>
          <p:nvPr/>
        </p:nvSpPr>
        <p:spPr>
          <a:xfrm>
            <a:off x="2624940" y="1864940"/>
            <a:ext cx="6460049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800" kern="150" dirty="0">
                <a:effectLst/>
                <a:latin typeface="Latin Modern Mono Light"/>
                <a:ea typeface="Noto Serif CJK SC"/>
                <a:cs typeface="Lohit Devanagari"/>
              </a:rPr>
              <a:t> 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plt</a:t>
            </a:r>
            <a:r>
              <a:rPr lang="fr-FR" sz="1800" kern="150" dirty="0" err="1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.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plot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Cs1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,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Cs2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,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'g*'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)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plt</a:t>
            </a:r>
            <a:r>
              <a:rPr lang="fr-FR" sz="1800" kern="150" dirty="0" err="1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.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plot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Cimp1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,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Cimp2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,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'r*'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)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plt</a:t>
            </a:r>
            <a:r>
              <a:rPr lang="fr-FR" sz="1800" kern="150" dirty="0" err="1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.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plot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Coob1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,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Coob2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,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'b*'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)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plt</a:t>
            </a:r>
            <a:r>
              <a:rPr lang="fr-FR" sz="1800" kern="150" dirty="0" err="1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.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xlabel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'complexité des listes rangées dans l’ordre croissant'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)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plt</a:t>
            </a:r>
            <a:r>
              <a:rPr lang="fr-FR" sz="1800" kern="150" dirty="0" err="1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.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ylabel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'complexité des listes rangées dans l’ordre décroissant'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)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plt</a:t>
            </a:r>
            <a:r>
              <a:rPr lang="fr-FR" sz="1800" kern="150" dirty="0" err="1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.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show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()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effectLst/>
                <a:latin typeface="Latin Modern Mono Light"/>
                <a:ea typeface="Noto Serif CJK SC"/>
                <a:cs typeface="Lohit Devanagari"/>
              </a:rPr>
              <a:t> 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effectLst/>
                <a:latin typeface="Latin Modern Mono Light"/>
                <a:ea typeface="Noto Serif CJK SC"/>
                <a:cs typeface="Lohit Devanagari"/>
              </a:rPr>
              <a:t> 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537920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3">
            <a:extLst>
              <a:ext uri="{FF2B5EF4-FFF2-40B4-BE49-F238E27FC236}">
                <a16:creationId xmlns:a16="http://schemas.microsoft.com/office/drawing/2014/main" id="{3DBC63AA-3A28-45CA-4926-D9C13436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105875"/>
            <a:fld id="{216593FC-F5C4-49E9-8A7F-12166235EC6E}" type="slidenum">
              <a:rPr lang="fr-FR" smtClean="0"/>
              <a:pPr defTabSz="1105875"/>
              <a:t>24</a:t>
            </a:fld>
            <a:endParaRPr lang="fr-FR"/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E3E847A4-FE5D-254B-C3A4-22AAD719B5F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26089"/>
            <a:ext cx="11320463" cy="577850"/>
          </a:xfrm>
        </p:spPr>
        <p:txBody>
          <a:bodyPr/>
          <a:lstStyle/>
          <a:p>
            <a:r>
              <a:rPr lang="fr-FR" dirty="0"/>
              <a:t>ANNEXE 12/15 Définition du type Katamino</a:t>
            </a:r>
            <a:br>
              <a:rPr lang="fr-FR" sz="4000" kern="150" dirty="0">
                <a:effectLst/>
                <a:latin typeface="Liberation Serif"/>
                <a:ea typeface="Noto Serif CJK SC"/>
                <a:cs typeface="Lohit Devanagari"/>
              </a:rPr>
            </a:b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32F3AC9-3C25-FBDD-5FD1-878E46770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7" y="3428998"/>
            <a:ext cx="6" cy="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FB51E36-6C30-2E9F-E5EA-CDECC505B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7" y="3428998"/>
            <a:ext cx="6" cy="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3705F1E1-0EAC-C13A-EA4E-0082C0727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1" y="3428993"/>
            <a:ext cx="18" cy="1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F7A2A42-06B1-8F2F-E0AC-370BEF72379D}"/>
              </a:ext>
            </a:extLst>
          </p:cNvPr>
          <p:cNvSpPr txBox="1"/>
          <p:nvPr/>
        </p:nvSpPr>
        <p:spPr>
          <a:xfrm>
            <a:off x="1620456" y="2088860"/>
            <a:ext cx="8878213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800" kern="150" dirty="0">
                <a:effectLst/>
                <a:latin typeface="Latin Modern Mono Light"/>
                <a:ea typeface="Noto Serif CJK SC"/>
                <a:cs typeface="Lohit Devanagari"/>
              </a:rPr>
              <a:t> </a:t>
            </a:r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class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Cantarell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Katamino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: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0000"/>
                </a:solidFill>
                <a:effectLst/>
                <a:latin typeface="Cantarell"/>
                <a:ea typeface="Latin Modern Mono Light"/>
                <a:cs typeface="Latin Modern Mono Light"/>
              </a:rPr>
              <a:t>    </a:t>
            </a:r>
            <a:r>
              <a:rPr lang="fr-FR" sz="1800" kern="150" dirty="0" err="1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def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Cantarell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__init__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self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,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Cantarell"/>
                <a:ea typeface="Latin Modern Mono Light"/>
                <a:cs typeface="Latin Modern Mono Light"/>
              </a:rPr>
              <a:t> 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shape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,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Cantarell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p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,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Cantarell"/>
                <a:ea typeface="Latin Modern Mono Light"/>
                <a:cs typeface="Latin Modern Mono Light"/>
              </a:rPr>
              <a:t> 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sym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,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Cantarell"/>
                <a:ea typeface="Latin Modern Mono Light"/>
                <a:cs typeface="Latin Modern Mono Light"/>
              </a:rPr>
              <a:t> </a:t>
            </a:r>
            <a:r>
              <a:rPr lang="fr-FR" sz="1800" kern="150" dirty="0" err="1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max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_rot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,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Cantarell"/>
                <a:ea typeface="Latin Modern Mono Light"/>
                <a:cs typeface="Latin Modern Mono Light"/>
              </a:rPr>
              <a:t> 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x_coord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=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0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,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Cantarell"/>
                <a:ea typeface="Latin Modern Mono Light"/>
                <a:cs typeface="Latin Modern Mono Light"/>
              </a:rPr>
              <a:t> 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y_coord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=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0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):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0000"/>
                </a:solidFill>
                <a:effectLst/>
                <a:latin typeface="Cantarell"/>
                <a:ea typeface="Latin Modern Mono Light"/>
                <a:cs typeface="Latin Modern Mono Light"/>
              </a:rPr>
              <a:t>        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self</a:t>
            </a:r>
            <a:r>
              <a:rPr lang="fr-FR" sz="1800" kern="150" dirty="0" err="1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.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s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=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shape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Cantarell"/>
                <a:ea typeface="Latin Modern Mono Light"/>
                <a:cs typeface="Latin Modern Mono Light"/>
              </a:rPr>
              <a:t>   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#matrice représentant le </a:t>
            </a:r>
            <a:r>
              <a:rPr lang="fr-FR" sz="1800" kern="150" dirty="0" err="1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katamino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0000"/>
                </a:solidFill>
                <a:effectLst/>
                <a:latin typeface="Cantarell"/>
                <a:ea typeface="Latin Modern Mono Light"/>
                <a:cs typeface="Latin Modern Mono Light"/>
              </a:rPr>
              <a:t>        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self</a:t>
            </a:r>
            <a:r>
              <a:rPr lang="fr-FR" sz="1800" kern="150" dirty="0" err="1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.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x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=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x_coord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Cantarell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#stocke la coordonnée x du point (0,0) du </a:t>
            </a:r>
            <a:r>
              <a:rPr lang="fr-FR" sz="1800" kern="150" dirty="0" err="1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katamino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dans le tableau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0000"/>
                </a:solidFill>
                <a:effectLst/>
                <a:latin typeface="Cantarell"/>
                <a:ea typeface="Latin Modern Mono Light"/>
                <a:cs typeface="Latin Modern Mono Light"/>
              </a:rPr>
              <a:t>        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self</a:t>
            </a:r>
            <a:r>
              <a:rPr lang="fr-FR" sz="1800" kern="150" dirty="0" err="1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.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y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=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y_coord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Cantarell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#coordonnée y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0000"/>
                </a:solidFill>
                <a:effectLst/>
                <a:latin typeface="Cantarell"/>
                <a:ea typeface="Latin Modern Mono Light"/>
                <a:cs typeface="Latin Modern Mono Light"/>
              </a:rPr>
              <a:t>        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self</a:t>
            </a:r>
            <a:r>
              <a:rPr lang="fr-FR" sz="1800" kern="150" dirty="0" err="1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.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priority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=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p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0000"/>
                </a:solidFill>
                <a:effectLst/>
                <a:latin typeface="Cantarell"/>
                <a:ea typeface="Latin Modern Mono Light"/>
                <a:cs typeface="Latin Modern Mono Light"/>
              </a:rPr>
              <a:t>        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self</a:t>
            </a:r>
            <a:r>
              <a:rPr lang="fr-FR" sz="1800" kern="150" dirty="0" err="1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.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symmetry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=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sym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Cantarell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#booléen vrai si le </a:t>
            </a:r>
            <a:r>
              <a:rPr lang="fr-FR" sz="1800" kern="150" dirty="0" err="1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katamino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vérifie une symétrie axiale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0000"/>
                </a:solidFill>
                <a:effectLst/>
                <a:latin typeface="Cantarell"/>
                <a:ea typeface="Latin Modern Mono Light"/>
                <a:cs typeface="Latin Modern Mono Light"/>
              </a:rPr>
              <a:t>        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self</a:t>
            </a:r>
            <a:r>
              <a:rPr lang="fr-FR" sz="1800" kern="150" dirty="0" err="1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.</a:t>
            </a:r>
            <a:r>
              <a:rPr lang="fr-FR" sz="1800" kern="150" dirty="0" err="1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max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_r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=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Cantarell"/>
                <a:ea typeface="Latin Modern Mono Light"/>
                <a:cs typeface="Latin Modern Mono Light"/>
              </a:rPr>
              <a:t> </a:t>
            </a:r>
            <a:r>
              <a:rPr lang="fr-FR" sz="1800" kern="150" dirty="0" err="1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max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_rot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Cantarell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#nombre de rotations par lesquels le </a:t>
            </a:r>
            <a:r>
              <a:rPr lang="fr-FR" sz="1800" kern="150" dirty="0" err="1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katamino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n'est pas invariant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000000"/>
                </a:solidFill>
                <a:effectLst/>
                <a:latin typeface="Cantarell"/>
                <a:ea typeface="Latin Modern Mono Light"/>
                <a:cs typeface="Latin Modern Mono Light"/>
              </a:rPr>
              <a:t>        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self</a:t>
            </a:r>
            <a:r>
              <a:rPr lang="fr-FR" sz="1800" kern="150" dirty="0" err="1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.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area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=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a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Cantarell"/>
                <a:ea typeface="Latin Modern Mono Light"/>
                <a:cs typeface="Latin Modern Mono Light"/>
              </a:rPr>
              <a:t>    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#aire du </a:t>
            </a:r>
            <a:r>
              <a:rPr lang="fr-FR" sz="1800" kern="150" dirty="0" err="1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katamino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effectLst/>
                <a:latin typeface="Latin Modern Mono Light"/>
                <a:ea typeface="Noto Serif CJK SC"/>
                <a:cs typeface="Lohit Devanagari"/>
              </a:rPr>
              <a:t> 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27862680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3">
            <a:extLst>
              <a:ext uri="{FF2B5EF4-FFF2-40B4-BE49-F238E27FC236}">
                <a16:creationId xmlns:a16="http://schemas.microsoft.com/office/drawing/2014/main" id="{3DBC63AA-3A28-45CA-4926-D9C13436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105875"/>
            <a:fld id="{216593FC-F5C4-49E9-8A7F-12166235EC6E}" type="slidenum">
              <a:rPr lang="fr-FR" smtClean="0"/>
              <a:pPr defTabSz="1105875"/>
              <a:t>25</a:t>
            </a:fld>
            <a:endParaRPr lang="fr-FR"/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E3E847A4-FE5D-254B-C3A4-22AAD719B5F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26089"/>
            <a:ext cx="11320463" cy="577850"/>
          </a:xfrm>
        </p:spPr>
        <p:txBody>
          <a:bodyPr/>
          <a:lstStyle/>
          <a:p>
            <a:r>
              <a:rPr lang="fr-FR" dirty="0"/>
              <a:t>ANNEXE 13/15 Résolution par </a:t>
            </a:r>
            <a:r>
              <a:rPr lang="fr-FR" dirty="0" err="1"/>
              <a:t>backtracking</a:t>
            </a:r>
            <a:br>
              <a:rPr lang="fr-FR" sz="4000" kern="150" dirty="0">
                <a:effectLst/>
                <a:latin typeface="Liberation Serif"/>
                <a:ea typeface="Noto Serif CJK SC"/>
                <a:cs typeface="Lohit Devanagari"/>
              </a:rPr>
            </a:b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32F3AC9-3C25-FBDD-5FD1-878E46770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7" y="3428998"/>
            <a:ext cx="6" cy="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FB51E36-6C30-2E9F-E5EA-CDECC505B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7" y="3428998"/>
            <a:ext cx="6" cy="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3705F1E1-0EAC-C13A-EA4E-0082C0727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1" y="3428993"/>
            <a:ext cx="18" cy="1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F7A2A42-06B1-8F2F-E0AC-370BEF72379D}"/>
              </a:ext>
            </a:extLst>
          </p:cNvPr>
          <p:cNvSpPr txBox="1"/>
          <p:nvPr/>
        </p:nvSpPr>
        <p:spPr>
          <a:xfrm>
            <a:off x="728272" y="1443834"/>
            <a:ext cx="11027570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800" kern="150" dirty="0" err="1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def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Coups_Possibles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Kata</a:t>
            </a:r>
            <a:r>
              <a:rPr lang="fr-FR" sz="1800" kern="150" dirty="0" err="1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,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Plateau</a:t>
            </a:r>
            <a:r>
              <a:rPr lang="fr-FR" sz="1800" kern="150" dirty="0" err="1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,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n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):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"""renvoie l'ensemble des coups possibles à partir d'une position donnée, Plateau, avec une pièce Kata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</a:t>
            </a:r>
            <a:r>
              <a:rPr lang="fr-FR" kern="150" dirty="0">
                <a:solidFill>
                  <a:srgbClr val="FF0000"/>
                </a:solidFill>
                <a:latin typeface="Latin Modern Mono Light"/>
              </a:rPr>
              <a:t>n est l'aire 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libre du plateau"""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i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=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0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K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=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deepcopy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Kata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)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#on copie le </a:t>
            </a:r>
            <a:r>
              <a:rPr lang="fr-FR" sz="1800" kern="150" dirty="0" err="1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katamino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K</a:t>
            </a:r>
            <a:r>
              <a:rPr lang="fr-FR" sz="1800" kern="150" dirty="0" err="1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.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x</a:t>
            </a:r>
            <a:r>
              <a:rPr lang="fr-FR" sz="1800" kern="150" dirty="0" err="1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,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K</a:t>
            </a:r>
            <a:r>
              <a:rPr lang="fr-FR" sz="1800" kern="150" dirty="0" err="1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.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y</a:t>
            </a:r>
            <a:r>
              <a:rPr lang="fr-FR" sz="1800" kern="150" dirty="0" err="1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,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r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=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0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,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0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,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0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#on initialise la position du </a:t>
            </a:r>
            <a:r>
              <a:rPr lang="fr-FR" sz="1800" kern="150" dirty="0" err="1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katamino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à (0,0) et le nombre de rotations à 0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Coups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=[]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#liste des coups possibles à partir de la position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smax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=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0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#initialisation du nombre de "retournements" de la pièce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s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=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0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</a:t>
            </a:r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if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n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-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K</a:t>
            </a:r>
            <a:r>
              <a:rPr lang="fr-FR" sz="1800" kern="150" dirty="0" err="1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.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area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&lt;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0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: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#s'il n'y a plus de place sur le plateau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</a:t>
            </a:r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return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"pas de coups possibles à partir de cette position"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</a:t>
            </a:r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if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not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K</a:t>
            </a:r>
            <a:r>
              <a:rPr lang="fr-FR" sz="1800" kern="150" dirty="0" err="1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.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symmetry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: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#si la pièce n'admet pas de symétrie axiale il faudra la retourner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smax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+=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1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2141960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3">
            <a:extLst>
              <a:ext uri="{FF2B5EF4-FFF2-40B4-BE49-F238E27FC236}">
                <a16:creationId xmlns:a16="http://schemas.microsoft.com/office/drawing/2014/main" id="{3DBC63AA-3A28-45CA-4926-D9C13436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105875"/>
            <a:fld id="{216593FC-F5C4-49E9-8A7F-12166235EC6E}" type="slidenum">
              <a:rPr lang="fr-FR" smtClean="0"/>
              <a:pPr defTabSz="1105875"/>
              <a:t>26</a:t>
            </a:fld>
            <a:endParaRPr lang="fr-FR"/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E3E847A4-FE5D-254B-C3A4-22AAD719B5F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26089"/>
            <a:ext cx="11320463" cy="577850"/>
          </a:xfrm>
        </p:spPr>
        <p:txBody>
          <a:bodyPr/>
          <a:lstStyle/>
          <a:p>
            <a:r>
              <a:rPr lang="fr-FR" dirty="0"/>
              <a:t>ANNEXE 14/15 Résolution par </a:t>
            </a:r>
            <a:r>
              <a:rPr lang="fr-FR" dirty="0" err="1"/>
              <a:t>backtracking</a:t>
            </a:r>
            <a:br>
              <a:rPr lang="fr-FR" sz="4000" kern="150" dirty="0">
                <a:effectLst/>
                <a:latin typeface="Liberation Serif"/>
                <a:ea typeface="Noto Serif CJK SC"/>
                <a:cs typeface="Lohit Devanagari"/>
              </a:rPr>
            </a:b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32F3AC9-3C25-FBDD-5FD1-878E46770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7" y="3428998"/>
            <a:ext cx="6" cy="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FB51E36-6C30-2E9F-E5EA-CDECC505B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7" y="3428998"/>
            <a:ext cx="6" cy="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3705F1E1-0EAC-C13A-EA4E-0082C0727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1" y="3428993"/>
            <a:ext cx="18" cy="1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F7A2A42-06B1-8F2F-E0AC-370BEF72379D}"/>
              </a:ext>
            </a:extLst>
          </p:cNvPr>
          <p:cNvSpPr txBox="1"/>
          <p:nvPr/>
        </p:nvSpPr>
        <p:spPr>
          <a:xfrm>
            <a:off x="728272" y="698763"/>
            <a:ext cx="11027570" cy="59093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800" kern="150" dirty="0" err="1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while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s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&lt;=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smax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: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</a:t>
            </a:r>
            <a:r>
              <a:rPr lang="fr-FR" sz="1800" kern="150" dirty="0" err="1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while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r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&lt;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K</a:t>
            </a:r>
            <a:r>
              <a:rPr lang="fr-FR" sz="1800" kern="150" dirty="0" err="1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.</a:t>
            </a:r>
            <a:r>
              <a:rPr lang="fr-FR" sz="1800" kern="150" dirty="0" err="1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max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_r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: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    </a:t>
            </a:r>
            <a:r>
              <a:rPr lang="fr-FR" sz="1800" kern="150" dirty="0" err="1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while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K</a:t>
            </a:r>
            <a:r>
              <a:rPr lang="fr-FR" sz="1800" kern="150" dirty="0" err="1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.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x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&lt;=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 err="1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len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Plateau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)-</a:t>
            </a:r>
            <a:r>
              <a:rPr lang="fr-FR" sz="1800" kern="150" dirty="0" err="1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len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K</a:t>
            </a:r>
            <a:r>
              <a:rPr lang="fr-FR" sz="1800" kern="150" dirty="0" err="1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.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s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)):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        </a:t>
            </a:r>
            <a:r>
              <a:rPr lang="fr-FR" sz="1800" kern="150" dirty="0" err="1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while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K</a:t>
            </a:r>
            <a:r>
              <a:rPr lang="fr-FR" sz="1800" kern="150" dirty="0" err="1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.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y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&lt;=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 err="1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len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Plateau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[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0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])-</a:t>
            </a:r>
            <a:r>
              <a:rPr lang="fr-FR" sz="1800" kern="150" dirty="0" err="1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len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K</a:t>
            </a:r>
            <a:r>
              <a:rPr lang="fr-FR" sz="1800" kern="150" dirty="0" err="1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.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s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[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0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])):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            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NP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=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ajout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K</a:t>
            </a:r>
            <a:r>
              <a:rPr lang="fr-FR" sz="1800" kern="150" dirty="0" err="1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,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Plateau</a:t>
            </a:r>
            <a:r>
              <a:rPr lang="fr-FR" sz="1800" kern="150" dirty="0" err="1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,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K</a:t>
            </a:r>
            <a:r>
              <a:rPr lang="fr-FR" sz="1800" kern="150" dirty="0" err="1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.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x</a:t>
            </a:r>
            <a:r>
              <a:rPr lang="fr-FR" sz="1800" kern="150" dirty="0" err="1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,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K</a:t>
            </a:r>
            <a:r>
              <a:rPr lang="fr-FR" sz="1800" kern="150" dirty="0" err="1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.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y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)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  #on ajout K au plateau dans NP, variable temporaire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            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i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+=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1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            </a:t>
            </a:r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if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type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NP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)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!=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 err="1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str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: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#si le coup est possible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                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Coups</a:t>
            </a:r>
            <a:r>
              <a:rPr lang="fr-FR" sz="1800" kern="150" dirty="0" err="1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.</a:t>
            </a:r>
            <a:r>
              <a:rPr lang="fr-FR" sz="1800" kern="150" dirty="0" err="1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append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NP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)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            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K</a:t>
            </a:r>
            <a:r>
              <a:rPr lang="fr-FR" sz="1800" kern="150" dirty="0" err="1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.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y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+=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1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        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K</a:t>
            </a:r>
            <a:r>
              <a:rPr lang="fr-FR" sz="1800" kern="150" dirty="0" err="1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.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y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=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0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        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K</a:t>
            </a:r>
            <a:r>
              <a:rPr lang="fr-FR" sz="1800" kern="150" dirty="0" err="1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.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x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+=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1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    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K</a:t>
            </a:r>
            <a:r>
              <a:rPr lang="fr-FR" sz="1800" kern="150" dirty="0" err="1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.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x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=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0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    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K</a:t>
            </a:r>
            <a:r>
              <a:rPr lang="fr-FR" sz="1800" kern="150" dirty="0" err="1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.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s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=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tourne90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K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)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    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r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+=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1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r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=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0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K</a:t>
            </a:r>
            <a:r>
              <a:rPr lang="fr-FR" sz="1800" kern="150" dirty="0" err="1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.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s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=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retourne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K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)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s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+=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1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</a:t>
            </a:r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if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 err="1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len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Coups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)==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0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: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</a:t>
            </a:r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return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"pas de coups possibles à partir de cette position"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</a:t>
            </a:r>
            <a:r>
              <a:rPr lang="fr-FR" sz="1800" kern="150" dirty="0" err="1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else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: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</a:t>
            </a:r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return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Coups</a:t>
            </a:r>
            <a:r>
              <a:rPr lang="fr-FR" sz="1800" kern="150" dirty="0" err="1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,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n</a:t>
            </a:r>
            <a:r>
              <a:rPr lang="fr-FR" sz="1800" kern="150" dirty="0" err="1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-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K</a:t>
            </a:r>
            <a:r>
              <a:rPr lang="fr-FR" sz="1800" kern="150" dirty="0" err="1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.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area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)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2984294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3">
            <a:extLst>
              <a:ext uri="{FF2B5EF4-FFF2-40B4-BE49-F238E27FC236}">
                <a16:creationId xmlns:a16="http://schemas.microsoft.com/office/drawing/2014/main" id="{3DBC63AA-3A28-45CA-4926-D9C13436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105875"/>
            <a:fld id="{216593FC-F5C4-49E9-8A7F-12166235EC6E}" type="slidenum">
              <a:rPr lang="fr-FR" smtClean="0"/>
              <a:pPr defTabSz="1105875"/>
              <a:t>27</a:t>
            </a:fld>
            <a:endParaRPr lang="fr-FR"/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E3E847A4-FE5D-254B-C3A4-22AAD719B5F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26089"/>
            <a:ext cx="11320463" cy="577850"/>
          </a:xfrm>
        </p:spPr>
        <p:txBody>
          <a:bodyPr/>
          <a:lstStyle/>
          <a:p>
            <a:r>
              <a:rPr lang="fr-FR" dirty="0"/>
              <a:t>ANNEXE 15/15 Résolution par </a:t>
            </a:r>
            <a:r>
              <a:rPr lang="fr-FR" dirty="0" err="1"/>
              <a:t>backtracking</a:t>
            </a:r>
            <a:br>
              <a:rPr lang="fr-FR" sz="4000" kern="150" dirty="0">
                <a:effectLst/>
                <a:latin typeface="Liberation Serif"/>
                <a:ea typeface="Noto Serif CJK SC"/>
                <a:cs typeface="Lohit Devanagari"/>
              </a:rPr>
            </a:b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32F3AC9-3C25-FBDD-5FD1-878E46770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7" y="3428998"/>
            <a:ext cx="6" cy="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FB51E36-6C30-2E9F-E5EA-CDECC505B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7" y="3428998"/>
            <a:ext cx="6" cy="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3705F1E1-0EAC-C13A-EA4E-0082C0727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1" y="3428993"/>
            <a:ext cx="18" cy="1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F7A2A42-06B1-8F2F-E0AC-370BEF72379D}"/>
              </a:ext>
            </a:extLst>
          </p:cNvPr>
          <p:cNvSpPr txBox="1"/>
          <p:nvPr/>
        </p:nvSpPr>
        <p:spPr>
          <a:xfrm>
            <a:off x="871537" y="842365"/>
            <a:ext cx="11027570" cy="5632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800" kern="150" dirty="0" err="1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def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Solution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Liste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,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Plateau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=[[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0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for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_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in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range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Large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)]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for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_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in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range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Long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)],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N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=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Long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*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Large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):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"""renvoie toutes les solutions possibles d'un problème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Liste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est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une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liste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de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Kataminos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,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Plateau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une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matrice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et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N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un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entier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"""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</a:t>
            </a:r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if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 err="1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len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Liste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)==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0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and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N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==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0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: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#vérifie que plateau est rempli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</a:t>
            </a:r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return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[[]]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</a:t>
            </a:r>
            <a:r>
              <a:rPr lang="fr-FR" sz="1800" kern="150" dirty="0" err="1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elif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 err="1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len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Liste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)==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0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: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#s'il n'y a plus de </a:t>
            </a:r>
            <a:r>
              <a:rPr lang="fr-FR" sz="1800" kern="150" dirty="0" err="1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kataminos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à poser et que la grille #n'est pas complétée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</a:t>
            </a:r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return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'pas une solution'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</a:t>
            </a:r>
            <a:r>
              <a:rPr lang="fr-FR" sz="1800" kern="150" dirty="0" err="1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else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: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CP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=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Coups_Possibles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Liste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[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0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],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Plateau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,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N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)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</a:t>
            </a:r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if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type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CP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)==</a:t>
            </a:r>
            <a:r>
              <a:rPr lang="fr-FR" sz="1800" kern="150" dirty="0" err="1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str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: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    </a:t>
            </a:r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return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'pas une solution'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</a:t>
            </a:r>
            <a:r>
              <a:rPr lang="fr-FR" sz="1800" kern="150" dirty="0" err="1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else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: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    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solutions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=[]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    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Coups</a:t>
            </a:r>
            <a:r>
              <a:rPr lang="fr-FR" sz="1800" kern="150" dirty="0" err="1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,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n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=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CP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    </a:t>
            </a:r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for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coup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in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Coups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: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        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newSolution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=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Solution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Liste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[</a:t>
            </a:r>
            <a:r>
              <a:rPr lang="fr-FR" sz="1800" kern="150" dirty="0">
                <a:solidFill>
                  <a:srgbClr val="FF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1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:],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coup</a:t>
            </a:r>
            <a:r>
              <a:rPr lang="fr-FR" sz="1800" kern="150" dirty="0" err="1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,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n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)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#en partant de chaque coup on cherche les solutions possibles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        </a:t>
            </a:r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for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i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in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range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 err="1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len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newSolution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)):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            </a:t>
            </a:r>
            <a:r>
              <a:rPr lang="fr-FR" sz="1800" kern="15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if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type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newSolution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[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i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])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!=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kern="150" dirty="0" err="1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str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: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                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solutions</a:t>
            </a:r>
            <a:r>
              <a:rPr lang="fr-FR" sz="1800" kern="150" dirty="0" err="1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.</a:t>
            </a:r>
            <a:r>
              <a:rPr lang="fr-FR" sz="1800" kern="150" dirty="0" err="1">
                <a:solidFill>
                  <a:srgbClr val="32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append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([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coup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]+</a:t>
            </a:r>
            <a:r>
              <a:rPr lang="fr-FR" sz="1800" kern="150" dirty="0" err="1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newSolution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[</a:t>
            </a:r>
            <a:r>
              <a:rPr lang="fr-FR" sz="1800" kern="15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i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])</a:t>
            </a:r>
            <a:r>
              <a:rPr lang="fr-FR" sz="1800" kern="15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#on ajoute les solutions trouvées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fr-FR" sz="180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           </a:t>
            </a:r>
            <a:r>
              <a:rPr lang="fr-FR" sz="1800" dirty="0">
                <a:solidFill>
                  <a:srgbClr val="00008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return</a:t>
            </a:r>
            <a:r>
              <a:rPr lang="fr-FR" sz="1800" dirty="0">
                <a:solidFill>
                  <a:srgbClr val="4C4C4C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 </a:t>
            </a:r>
            <a:r>
              <a:rPr lang="fr-FR" sz="1800" dirty="0">
                <a:solidFill>
                  <a:srgbClr val="008000"/>
                </a:solidFill>
                <a:effectLst/>
                <a:latin typeface="Latin Modern Mono Light"/>
                <a:ea typeface="Latin Modern Mono Light"/>
                <a:cs typeface="Latin Modern Mono Light"/>
              </a:rPr>
              <a:t>solutions</a:t>
            </a:r>
            <a:endParaRPr lang="fr-FR" sz="1800" kern="150" dirty="0">
              <a:effectLst/>
              <a:latin typeface="Liberation Serif"/>
              <a:ea typeface="Noto Serif CJK SC"/>
              <a:cs typeface="Lohit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3855185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54D9BCEB-1BD2-ADFA-E43D-011E74183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105875"/>
            <a:fld id="{216593FC-F5C4-49E9-8A7F-12166235EC6E}" type="slidenum">
              <a:rPr lang="fr-FR" smtClean="0"/>
              <a:pPr defTabSz="1105875"/>
              <a:t>3</a:t>
            </a:fld>
            <a:r>
              <a:rPr lang="fr-FR" dirty="0"/>
              <a:t>/12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C802052-78F7-88C5-C785-898CD11CB98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199719"/>
            <a:ext cx="11320441" cy="614142"/>
          </a:xfrm>
        </p:spPr>
        <p:txBody>
          <a:bodyPr vert="horz">
            <a:spAutoFit/>
          </a:bodyPr>
          <a:lstStyle/>
          <a:p>
            <a:pPr lvl="0"/>
            <a:r>
              <a:rPr lang="fr-FR" dirty="0"/>
              <a:t>INTRODUCTION :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EE10E56-3580-E072-82D8-CE35E9005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47549"/>
            <a:ext cx="12084908" cy="505274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68A980E-1874-427A-4A75-6EBD6D834047}"/>
              </a:ext>
            </a:extLst>
          </p:cNvPr>
          <p:cNvSpPr txBox="1"/>
          <p:nvPr/>
        </p:nvSpPr>
        <p:spPr>
          <a:xfrm>
            <a:off x="9568627" y="5706735"/>
            <a:ext cx="154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Figure 1</a:t>
            </a:r>
          </a:p>
        </p:txBody>
      </p:sp>
    </p:spTree>
    <p:extLst>
      <p:ext uri="{BB962C8B-B14F-4D97-AF65-F5344CB8AC3E}">
        <p14:creationId xmlns:p14="http://schemas.microsoft.com/office/powerpoint/2010/main" val="26881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54D9BCEB-1BD2-ADFA-E43D-011E74183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105875"/>
            <a:fld id="{216593FC-F5C4-49E9-8A7F-12166235EC6E}" type="slidenum">
              <a:rPr lang="fr-FR" smtClean="0"/>
              <a:pPr defTabSz="1105875"/>
              <a:t>4</a:t>
            </a:fld>
            <a:r>
              <a:rPr lang="fr-FR" dirty="0"/>
              <a:t>/12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C802052-78F7-88C5-C785-898CD11CB98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199719"/>
            <a:ext cx="11320441" cy="614142"/>
          </a:xfrm>
        </p:spPr>
        <p:txBody>
          <a:bodyPr vert="horz">
            <a:spAutoFit/>
          </a:bodyPr>
          <a:lstStyle/>
          <a:p>
            <a:pPr lvl="0"/>
            <a:r>
              <a:rPr lang="fr-FR" dirty="0"/>
              <a:t>INTRODUCTION : Dénomination</a:t>
            </a:r>
          </a:p>
        </p:txBody>
      </p:sp>
      <p:pic>
        <p:nvPicPr>
          <p:cNvPr id="18" name="Image 17" descr="Une image contenant Caractère coloré, carré, capture d’écran&#10;&#10;Description générée automatiquement">
            <a:extLst>
              <a:ext uri="{FF2B5EF4-FFF2-40B4-BE49-F238E27FC236}">
                <a16:creationId xmlns:a16="http://schemas.microsoft.com/office/drawing/2014/main" id="{856E97A5-3210-8137-D21D-14E40A5D5A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874" y="1320800"/>
            <a:ext cx="7957126" cy="4082534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8D38B6E5-9ECE-936D-4BEC-9B57CACAC740}"/>
              </a:ext>
            </a:extLst>
          </p:cNvPr>
          <p:cNvSpPr txBox="1"/>
          <p:nvPr/>
        </p:nvSpPr>
        <p:spPr>
          <a:xfrm>
            <a:off x="4961082" y="5403334"/>
            <a:ext cx="154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Figure 3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9613583-3B9E-3711-04CB-23D9E47088E1}"/>
              </a:ext>
            </a:extLst>
          </p:cNvPr>
          <p:cNvSpPr txBox="1"/>
          <p:nvPr/>
        </p:nvSpPr>
        <p:spPr>
          <a:xfrm>
            <a:off x="1412240" y="5352534"/>
            <a:ext cx="154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Figure 2</a:t>
            </a:r>
          </a:p>
        </p:txBody>
      </p:sp>
      <p:pic>
        <p:nvPicPr>
          <p:cNvPr id="22" name="Image 21" descr="Une image contenant carré, capture d’écran, Rectangle&#10;&#10;Description générée automatiquement">
            <a:extLst>
              <a:ext uri="{FF2B5EF4-FFF2-40B4-BE49-F238E27FC236}">
                <a16:creationId xmlns:a16="http://schemas.microsoft.com/office/drawing/2014/main" id="{75ADC7F3-8A05-57F6-439E-3C5454E6B1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54" y="1801132"/>
            <a:ext cx="4039524" cy="325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484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54D9BCEB-1BD2-ADFA-E43D-011E74183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105875"/>
            <a:fld id="{216593FC-F5C4-49E9-8A7F-12166235EC6E}" type="slidenum">
              <a:rPr lang="fr-FR" smtClean="0"/>
              <a:pPr defTabSz="1105875"/>
              <a:t>5</a:t>
            </a:fld>
            <a:r>
              <a:rPr lang="fr-FR" dirty="0"/>
              <a:t>/12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C802052-78F7-88C5-C785-898CD11CB98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199719"/>
            <a:ext cx="11320441" cy="614142"/>
          </a:xfrm>
        </p:spPr>
        <p:txBody>
          <a:bodyPr vert="horz">
            <a:spAutoFit/>
          </a:bodyPr>
          <a:lstStyle/>
          <a:p>
            <a:pPr lvl="0"/>
            <a:r>
              <a:rPr lang="fr-FR" dirty="0"/>
              <a:t>INTRODUCTION : Histoire</a:t>
            </a:r>
          </a:p>
        </p:txBody>
      </p:sp>
      <p:pic>
        <p:nvPicPr>
          <p:cNvPr id="12" name="Image 11" descr="Une image contenant Caractère coloré, capture d’écran, carré, Rectangle&#10;&#10;Description générée automatiquement">
            <a:extLst>
              <a:ext uri="{FF2B5EF4-FFF2-40B4-BE49-F238E27FC236}">
                <a16:creationId xmlns:a16="http://schemas.microsoft.com/office/drawing/2014/main" id="{A9B88BA7-19F6-04F1-7D2D-95388B67D3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6790"/>
            <a:ext cx="4393734" cy="4393734"/>
          </a:xfrm>
          <a:prstGeom prst="rect">
            <a:avLst/>
          </a:prstGeom>
        </p:spPr>
      </p:pic>
      <p:pic>
        <p:nvPicPr>
          <p:cNvPr id="14" name="Image 13" descr="Une image contenant Caractère coloré, carré, Rectangle, violet&#10;&#10;Description générée automatiquement">
            <a:extLst>
              <a:ext uri="{FF2B5EF4-FFF2-40B4-BE49-F238E27FC236}">
                <a16:creationId xmlns:a16="http://schemas.microsoft.com/office/drawing/2014/main" id="{A6BD841E-1F30-D096-2EB2-03068EEAFC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034" y="2498389"/>
            <a:ext cx="3647441" cy="3647441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51FF3340-9A79-3A00-47ED-EBD4A5F57E0E}"/>
              </a:ext>
            </a:extLst>
          </p:cNvPr>
          <p:cNvSpPr txBox="1"/>
          <p:nvPr/>
        </p:nvSpPr>
        <p:spPr>
          <a:xfrm>
            <a:off x="292581" y="4715858"/>
            <a:ext cx="160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Figure 4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D9B5A4B-E7BD-B3A2-A6FA-AA7FBC1DDB4E}"/>
              </a:ext>
            </a:extLst>
          </p:cNvPr>
          <p:cNvSpPr txBox="1"/>
          <p:nvPr/>
        </p:nvSpPr>
        <p:spPr>
          <a:xfrm>
            <a:off x="6095622" y="5700298"/>
            <a:ext cx="141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Figure 5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345EA4EF-344B-E45F-698C-9FF6BAAB8F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1985" y="954102"/>
            <a:ext cx="5515395" cy="2122228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EC63E25A-EEF4-6713-A207-4C1EA9F90CB2}"/>
              </a:ext>
            </a:extLst>
          </p:cNvPr>
          <p:cNvSpPr txBox="1"/>
          <p:nvPr/>
        </p:nvSpPr>
        <p:spPr>
          <a:xfrm>
            <a:off x="6964680" y="3253163"/>
            <a:ext cx="485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Figure 6</a:t>
            </a:r>
            <a:r>
              <a:rPr lang="fr-FR" dirty="0"/>
              <a:t>: Un problème de la finale FFJM mai 2023</a:t>
            </a:r>
          </a:p>
        </p:txBody>
      </p:sp>
    </p:spTree>
    <p:extLst>
      <p:ext uri="{BB962C8B-B14F-4D97-AF65-F5344CB8AC3E}">
        <p14:creationId xmlns:p14="http://schemas.microsoft.com/office/powerpoint/2010/main" val="3671237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ce réservé du contenu 6" descr="Une image contenant Police, nombre, typographie&#10;&#10;Description générée automatiquement">
            <a:extLst>
              <a:ext uri="{FF2B5EF4-FFF2-40B4-BE49-F238E27FC236}">
                <a16:creationId xmlns:a16="http://schemas.microsoft.com/office/drawing/2014/main" id="{04468F37-AAF9-CF35-6FC0-9A77B9DC8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867" y="960724"/>
            <a:ext cx="7277171" cy="2107962"/>
          </a:xfrm>
          <a:prstGeom prst="rect">
            <a:avLst/>
          </a:prstGeom>
        </p:spPr>
      </p:pic>
      <p:sp>
        <p:nvSpPr>
          <p:cNvPr id="17" name="Titre 16">
            <a:extLst>
              <a:ext uri="{FF2B5EF4-FFF2-40B4-BE49-F238E27FC236}">
                <a16:creationId xmlns:a16="http://schemas.microsoft.com/office/drawing/2014/main" id="{37C92806-F32E-C438-C95E-C644396B1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E9E9E9"/>
                </a:solidFill>
                <a:effectLst/>
                <a:latin typeface="Inter"/>
              </a:rPr>
              <a:t>INTRODUCTION : Représentation des </a:t>
            </a:r>
            <a:r>
              <a:rPr lang="fr-FR" b="0" i="0" dirty="0" err="1">
                <a:solidFill>
                  <a:srgbClr val="E9E9E9"/>
                </a:solidFill>
                <a:effectLst/>
                <a:latin typeface="Inter"/>
              </a:rPr>
              <a:t>kataminos</a:t>
            </a:r>
            <a:endParaRPr lang="fr-FR" dirty="0"/>
          </a:p>
        </p:txBody>
      </p:sp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8E73841C-93CB-2029-F2DC-21F0D956D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105875"/>
            <a:fld id="{216593FC-F5C4-49E9-8A7F-12166235EC6E}" type="slidenum">
              <a:rPr lang="fr-FR" smtClean="0"/>
              <a:pPr defTabSz="1105875"/>
              <a:t>6</a:t>
            </a:fld>
            <a:r>
              <a:rPr lang="fr-FR" dirty="0"/>
              <a:t>/12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25C82F6F-D537-55D7-D8DE-D78A729C0385}"/>
              </a:ext>
            </a:extLst>
          </p:cNvPr>
          <p:cNvCxnSpPr>
            <a:cxnSpLocks/>
          </p:cNvCxnSpPr>
          <p:nvPr/>
        </p:nvCxnSpPr>
        <p:spPr>
          <a:xfrm>
            <a:off x="4928739" y="4714134"/>
            <a:ext cx="267166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4764FB6C-D403-A807-7E9D-1A6328B49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6674" y="3565347"/>
            <a:ext cx="3958728" cy="229757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81BD47A-0A1B-E184-4495-D1BADCB45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217865" y="3502635"/>
            <a:ext cx="2438397" cy="2438397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D48D82AB-E26F-8114-53C7-5F2803263192}"/>
              </a:ext>
            </a:extLst>
          </p:cNvPr>
          <p:cNvSpPr txBox="1"/>
          <p:nvPr/>
        </p:nvSpPr>
        <p:spPr>
          <a:xfrm>
            <a:off x="892744" y="5756366"/>
            <a:ext cx="154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Figure 7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BA3540E-958E-7B4E-F0AD-5EC38E953D6D}"/>
              </a:ext>
            </a:extLst>
          </p:cNvPr>
          <p:cNvSpPr txBox="1"/>
          <p:nvPr/>
        </p:nvSpPr>
        <p:spPr>
          <a:xfrm>
            <a:off x="9150797" y="2888971"/>
            <a:ext cx="154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Figure 8</a:t>
            </a:r>
          </a:p>
        </p:txBody>
      </p:sp>
    </p:spTree>
    <p:extLst>
      <p:ext uri="{BB962C8B-B14F-4D97-AF65-F5344CB8AC3E}">
        <p14:creationId xmlns:p14="http://schemas.microsoft.com/office/powerpoint/2010/main" val="112250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3ADB96-2423-2ED7-EEB8-41B1FDC63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02" y="217693"/>
            <a:ext cx="11320441" cy="1088466"/>
          </a:xfrm>
          <a:noFill/>
          <a:ln>
            <a:noFill/>
          </a:ln>
        </p:spPr>
        <p:txBody>
          <a:bodyPr/>
          <a:lstStyle/>
          <a:p>
            <a:pPr marL="342900" indent="-342900">
              <a:spcBef>
                <a:spcPts val="1200"/>
              </a:spcBef>
              <a:spcAft>
                <a:spcPts val="1200"/>
              </a:spcAft>
            </a:pPr>
            <a:r>
              <a:rPr lang="fr-FR" dirty="0"/>
              <a:t>SOLVEUR DE KATAMINO :  Force Brute</a:t>
            </a:r>
            <a:br>
              <a:rPr lang="fr-FR" sz="18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AEF7C97-8747-AB50-99AB-8A4DEC964463}"/>
              </a:ext>
            </a:extLst>
          </p:cNvPr>
          <p:cNvSpPr txBox="1"/>
          <p:nvPr/>
        </p:nvSpPr>
        <p:spPr>
          <a:xfrm>
            <a:off x="0" y="4470095"/>
            <a:ext cx="1330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Figure 8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EB4E1EA2-8034-55E6-043D-20B41BB4F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6" y="1022190"/>
            <a:ext cx="8205746" cy="4107752"/>
          </a:xfrm>
          <a:prstGeom prst="rect">
            <a:avLst/>
          </a:prstGeom>
        </p:spPr>
      </p:pic>
      <p:sp>
        <p:nvSpPr>
          <p:cNvPr id="12" name="Espace réservé du numéro de diapositive 3">
            <a:extLst>
              <a:ext uri="{FF2B5EF4-FFF2-40B4-BE49-F238E27FC236}">
                <a16:creationId xmlns:a16="http://schemas.microsoft.com/office/drawing/2014/main" id="{77C5A6A8-1E78-22E5-C11E-64A0B9F35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25732" y="6351202"/>
            <a:ext cx="2830110" cy="435386"/>
          </a:xfrm>
        </p:spPr>
        <p:txBody>
          <a:bodyPr/>
          <a:lstStyle/>
          <a:p>
            <a:pPr defTabSz="1105875"/>
            <a:fld id="{216593FC-F5C4-49E9-8A7F-12166235EC6E}" type="slidenum">
              <a:rPr lang="fr-FR" smtClean="0"/>
              <a:pPr defTabSz="1105875"/>
              <a:t>7</a:t>
            </a:fld>
            <a:r>
              <a:rPr lang="fr-FR" dirty="0"/>
              <a:t>/12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FD2CB36C-4D15-C997-F69E-AC9D560AA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8001" y="918915"/>
            <a:ext cx="3744244" cy="4044662"/>
          </a:xfrm>
          <a:prstGeom prst="rect">
            <a:avLst/>
          </a:prstGeom>
          <a:ln w="28575">
            <a:solidFill>
              <a:schemeClr val="tx1"/>
            </a:solidFill>
            <a:prstDash val="lgDash"/>
          </a:ln>
        </p:spPr>
      </p:pic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73B2C6BD-E08A-5B09-5C68-E84F2EC74713}"/>
              </a:ext>
            </a:extLst>
          </p:cNvPr>
          <p:cNvSpPr/>
          <p:nvPr/>
        </p:nvSpPr>
        <p:spPr>
          <a:xfrm>
            <a:off x="6516547" y="2719387"/>
            <a:ext cx="1768711" cy="86810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0338E289-6A46-AB89-F3B8-67143C41CA87}"/>
                  </a:ext>
                </a:extLst>
              </p:cNvPr>
              <p:cNvSpPr txBox="1"/>
              <p:nvPr/>
            </p:nvSpPr>
            <p:spPr>
              <a:xfrm>
                <a:off x="2087880" y="5501640"/>
                <a:ext cx="5013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Complexité : </a:t>
                </a:r>
                <a14:m>
                  <m:oMath xmlns:m="http://schemas.openxmlformats.org/officeDocument/2006/math">
                    <m:r>
                      <a:rPr lang="ar-AE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!</m:t>
                        </m:r>
                        <m:sSup>
                          <m:sSup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0338E289-6A46-AB89-F3B8-67143C41C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880" y="5501640"/>
                <a:ext cx="5013960" cy="369332"/>
              </a:xfrm>
              <a:prstGeom prst="rect">
                <a:avLst/>
              </a:prstGeom>
              <a:blipFill>
                <a:blip r:embed="rId5"/>
                <a:stretch>
                  <a:fillRect l="-1095" t="-10000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4568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B6283C-C3BD-A026-1933-CC995DCF9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01" y="121880"/>
            <a:ext cx="11320441" cy="578193"/>
          </a:xfrm>
        </p:spPr>
        <p:txBody>
          <a:bodyPr/>
          <a:lstStyle/>
          <a:p>
            <a:r>
              <a:rPr lang="fr-FR" dirty="0"/>
              <a:t>Mise en place d’un comptage de la complexité</a:t>
            </a:r>
          </a:p>
        </p:txBody>
      </p:sp>
      <p:pic>
        <p:nvPicPr>
          <p:cNvPr id="4" name="Espace réservé du contenu 3" descr="Une image contenant capture d’écran, ligne, Tracé, diagramme&#10;&#10;Description générée automatiquement">
            <a:extLst>
              <a:ext uri="{FF2B5EF4-FFF2-40B4-BE49-F238E27FC236}">
                <a16:creationId xmlns:a16="http://schemas.microsoft.com/office/drawing/2014/main" id="{887758FA-65F8-6054-0066-C37B2FC2DE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8920" y="962949"/>
            <a:ext cx="6028503" cy="431321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F208A2C-5A0C-0969-561D-4FC42DC752B9}"/>
              </a:ext>
            </a:extLst>
          </p:cNvPr>
          <p:cNvSpPr txBox="1"/>
          <p:nvPr/>
        </p:nvSpPr>
        <p:spPr>
          <a:xfrm>
            <a:off x="3391676" y="5014874"/>
            <a:ext cx="253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Durée de résolution en s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BFD5E7F-D936-988F-1334-E5AEE1AC5C67}"/>
              </a:ext>
            </a:extLst>
          </p:cNvPr>
          <p:cNvSpPr txBox="1"/>
          <p:nvPr/>
        </p:nvSpPr>
        <p:spPr>
          <a:xfrm rot="16200000">
            <a:off x="-1406555" y="2946142"/>
            <a:ext cx="310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« Complexité » d’une liste triée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6A60701-5758-0AFA-204A-BE0379862A95}"/>
              </a:ext>
            </a:extLst>
          </p:cNvPr>
          <p:cNvSpPr txBox="1"/>
          <p:nvPr/>
        </p:nvSpPr>
        <p:spPr>
          <a:xfrm>
            <a:off x="0" y="5352780"/>
            <a:ext cx="10061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durée de résolution en fonction de la « Complexité » pour </a:t>
            </a:r>
          </a:p>
          <a:p>
            <a:r>
              <a:rPr lang="fr-FR" u="sng" dirty="0"/>
              <a:t>400 listes rentrant dans une grille d’aire 20 répété 10 fois </a:t>
            </a:r>
          </a:p>
        </p:txBody>
      </p:sp>
      <p:sp>
        <p:nvSpPr>
          <p:cNvPr id="8" name="Espace réservé du numéro de diapositive 3">
            <a:extLst>
              <a:ext uri="{FF2B5EF4-FFF2-40B4-BE49-F238E27FC236}">
                <a16:creationId xmlns:a16="http://schemas.microsoft.com/office/drawing/2014/main" id="{F8E451AA-6EC6-0307-B0BB-0EFB41AD2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25732" y="6313102"/>
            <a:ext cx="2830110" cy="435386"/>
          </a:xfrm>
        </p:spPr>
        <p:txBody>
          <a:bodyPr/>
          <a:lstStyle/>
          <a:p>
            <a:pPr defTabSz="1105875"/>
            <a:fld id="{216593FC-F5C4-49E9-8A7F-12166235EC6E}" type="slidenum">
              <a:rPr lang="fr-FR" smtClean="0"/>
              <a:pPr defTabSz="1105875"/>
              <a:t>8</a:t>
            </a:fld>
            <a:r>
              <a:rPr lang="fr-FR" dirty="0"/>
              <a:t>/12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0A42EA38-DE38-88DE-6DA8-623C3862D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785" y="1140956"/>
            <a:ext cx="5581650" cy="3947644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C8E29A0B-3C7A-4A89-332F-E3C3B8BE2D27}"/>
              </a:ext>
            </a:extLst>
          </p:cNvPr>
          <p:cNvSpPr txBox="1"/>
          <p:nvPr/>
        </p:nvSpPr>
        <p:spPr>
          <a:xfrm>
            <a:off x="6405785" y="5342191"/>
            <a:ext cx="61341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u="sng" dirty="0"/>
              <a:t>durée de résolution en fonction de la « Complexité » pour </a:t>
            </a:r>
          </a:p>
          <a:p>
            <a:r>
              <a:rPr lang="fr-FR" u="sng" dirty="0"/>
              <a:t>2000 listes rentrant dans une grille d’aire 20 répété 100 fois </a:t>
            </a:r>
          </a:p>
        </p:txBody>
      </p:sp>
    </p:spTree>
    <p:extLst>
      <p:ext uri="{BB962C8B-B14F-4D97-AF65-F5344CB8AC3E}">
        <p14:creationId xmlns:p14="http://schemas.microsoft.com/office/powerpoint/2010/main" val="675928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5D194B-71E8-FFFB-322C-36E594A1B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gloutonne de Force Brute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32F3AC9-3C25-FBDD-5FD1-878E46770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7" y="3428998"/>
            <a:ext cx="6" cy="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FB51E36-6C30-2E9F-E5EA-CDECC505B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7" y="3428998"/>
            <a:ext cx="6" cy="4"/>
          </a:xfrm>
          <a:prstGeom prst="rect">
            <a:avLst/>
          </a:prstGeom>
        </p:spPr>
      </p:pic>
      <p:sp>
        <p:nvSpPr>
          <p:cNvPr id="12" name="Espace réservé du numéro de diapositive 3">
            <a:extLst>
              <a:ext uri="{FF2B5EF4-FFF2-40B4-BE49-F238E27FC236}">
                <a16:creationId xmlns:a16="http://schemas.microsoft.com/office/drawing/2014/main" id="{3DBC63AA-3A28-45CA-4926-D9C13436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25732" y="6313102"/>
            <a:ext cx="2830110" cy="435386"/>
          </a:xfrm>
        </p:spPr>
        <p:txBody>
          <a:bodyPr/>
          <a:lstStyle/>
          <a:p>
            <a:pPr defTabSz="1105875"/>
            <a:fld id="{216593FC-F5C4-49E9-8A7F-12166235EC6E}" type="slidenum">
              <a:rPr lang="fr-FR" smtClean="0"/>
              <a:pPr defTabSz="1105875"/>
              <a:t>9</a:t>
            </a:fld>
            <a:r>
              <a:rPr lang="fr-FR" dirty="0"/>
              <a:t>/12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3705F1E1-0EAC-C13A-EA4E-0082C0727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1" y="3428993"/>
            <a:ext cx="18" cy="13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C168AD91-C111-8310-EB1B-BAA164E75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504" y="1697380"/>
            <a:ext cx="5496982" cy="4179621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7B516F06-15F9-3809-109E-2B1E8B0301B3}"/>
              </a:ext>
            </a:extLst>
          </p:cNvPr>
          <p:cNvSpPr txBox="1"/>
          <p:nvPr/>
        </p:nvSpPr>
        <p:spPr>
          <a:xfrm>
            <a:off x="607305" y="1556028"/>
            <a:ext cx="272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Pour les listes de taille 5*4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E9C6D9A-5983-5838-876F-A7A73F9C6DE7}"/>
              </a:ext>
            </a:extLst>
          </p:cNvPr>
          <p:cNvSpPr txBox="1"/>
          <p:nvPr/>
        </p:nvSpPr>
        <p:spPr>
          <a:xfrm>
            <a:off x="-378" y="99129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On donne des valeurs aux </a:t>
            </a:r>
            <a:r>
              <a:rPr lang="fr-FR" dirty="0" err="1"/>
              <a:t>kataminos</a:t>
            </a:r>
            <a:r>
              <a:rPr lang="fr-FR" dirty="0"/>
              <a:t> et on trie la liste</a:t>
            </a:r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382D13F5-02EA-8B90-D1D2-D18FC1045AAB}"/>
              </a:ext>
            </a:extLst>
          </p:cNvPr>
          <p:cNvSpPr/>
          <p:nvPr/>
        </p:nvSpPr>
        <p:spPr>
          <a:xfrm>
            <a:off x="5455886" y="3428993"/>
            <a:ext cx="1575227" cy="7924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028EA868-5BF8-66BB-0D16-C8ACAEB561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1113" y="2091337"/>
            <a:ext cx="5117989" cy="346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722736"/>
      </p:ext>
    </p:extLst>
  </p:cSld>
  <p:clrMapOvr>
    <a:masterClrMapping/>
  </p:clrMapOvr>
</p:sld>
</file>

<file path=ppt/theme/theme1.xml><?xml version="1.0" encoding="utf-8"?>
<a:theme xmlns:a="http://schemas.openxmlformats.org/drawingml/2006/main" name="Blue_Curv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_Curv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4150</TotalTime>
  <Words>3176</Words>
  <Application>Microsoft Office PowerPoint</Application>
  <PresentationFormat>Grand écran</PresentationFormat>
  <Paragraphs>438</Paragraphs>
  <Slides>27</Slides>
  <Notes>26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27</vt:i4>
      </vt:variant>
    </vt:vector>
  </HeadingPairs>
  <TitlesOfParts>
    <vt:vector size="39" baseType="lpstr">
      <vt:lpstr>Arial</vt:lpstr>
      <vt:lpstr>Calibri</vt:lpstr>
      <vt:lpstr>Cambria Math</vt:lpstr>
      <vt:lpstr>Cantarell</vt:lpstr>
      <vt:lpstr>Inter</vt:lpstr>
      <vt:lpstr>Latin Modern Mono Light</vt:lpstr>
      <vt:lpstr>Liberation Sans</vt:lpstr>
      <vt:lpstr>Liberation Serif</vt:lpstr>
      <vt:lpstr>Symbol</vt:lpstr>
      <vt:lpstr>Verdana Pro Black</vt:lpstr>
      <vt:lpstr>Blue_Curve</vt:lpstr>
      <vt:lpstr>Blue_Curve1</vt:lpstr>
      <vt:lpstr>KATAMINO</vt:lpstr>
      <vt:lpstr>SOMMAIRE</vt:lpstr>
      <vt:lpstr>INTRODUCTION :</vt:lpstr>
      <vt:lpstr>INTRODUCTION : Dénomination</vt:lpstr>
      <vt:lpstr>INTRODUCTION : Histoire</vt:lpstr>
      <vt:lpstr>INTRODUCTION : Représentation des kataminos</vt:lpstr>
      <vt:lpstr>SOLVEUR DE KATAMINO :  Force Brute </vt:lpstr>
      <vt:lpstr>Mise en place d’un comptage de la complexité</vt:lpstr>
      <vt:lpstr>Optimisation gloutonne de Force Brute</vt:lpstr>
      <vt:lpstr>SOLVEUR DE KATAMINO : Par retour sur trace</vt:lpstr>
      <vt:lpstr>Complexité de la résolution par retour sur trace</vt:lpstr>
      <vt:lpstr>Ouverture </vt:lpstr>
      <vt:lpstr>ANNEXE 1/15</vt:lpstr>
      <vt:lpstr>ANNEXE 2/15</vt:lpstr>
      <vt:lpstr>ANNEXE 3/15 force Brute</vt:lpstr>
      <vt:lpstr>ANNEXE 4/15 force Brute</vt:lpstr>
      <vt:lpstr>ANNEXE 5/15 force Brute</vt:lpstr>
      <vt:lpstr>ANNEXE 6/15 Force brute</vt:lpstr>
      <vt:lpstr>ANNEXE 7/15 Force brute</vt:lpstr>
      <vt:lpstr>ANNEXE 8/15 Validation du modèle</vt:lpstr>
      <vt:lpstr>ANNEXE 9/15 Étude pratique de complexité</vt:lpstr>
      <vt:lpstr>ANNEXE 10/15 Étude pratique de complexité</vt:lpstr>
      <vt:lpstr>ANNEXE 11/15 Étude pratique de complexité</vt:lpstr>
      <vt:lpstr>ANNEXE 12/15 Définition du type Katamino </vt:lpstr>
      <vt:lpstr>ANNEXE 13/15 Résolution par backtracking </vt:lpstr>
      <vt:lpstr>ANNEXE 14/15 Résolution par backtracking </vt:lpstr>
      <vt:lpstr>ANNEXE 15/15 Résolution par backtracking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KATAMINO</dc:title>
  <dc:creator>esthermalrait@gmail.com</dc:creator>
  <cp:lastModifiedBy>esthermalrait@gmail.com</cp:lastModifiedBy>
  <cp:revision>12</cp:revision>
  <dcterms:created xsi:type="dcterms:W3CDTF">2023-06-26T13:23:36Z</dcterms:created>
  <dcterms:modified xsi:type="dcterms:W3CDTF">2023-09-20T06:56:06Z</dcterms:modified>
</cp:coreProperties>
</file>