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7B0620-CBB4-4DBC-8CB4-B9241AB1BC11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183BF3-C653-4C9E-BA4F-ECE01A116D53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Changer trop long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585967-935E-439B-94AD-7876D087777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998D53-173C-42AF-9324-1CD71986D803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EA03DF-8B07-4D66-92D6-BECB951F7511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hefziudsjkdzjk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E3471E-AE64-4427-81D8-920B455F07B6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706BCC-3283-4D7A-8D98-3EAB94440194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Ajouter des trucs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Changer limage pour des katas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0A201-F133-4951-BEF4-3B2FE9FC792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Refaire le graphique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A0778B-8B86-4053-9E16-065D423490B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Changer trop long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80D98A-16C3-4EA8-A1CE-52FB8FA2ABE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6BFA79-7A65-4DA5-8070-E9003BBB7E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D974D-5C18-495A-87B9-CA045D98D9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67DAC-F4B2-496E-8C39-13EF3D97B5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EA7A4-0FE3-4DA5-AE0D-02A9E7EA0E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33F416-08F0-407E-89BB-75C9BEEBB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FB8932-1F74-451C-BC87-50C937F6C4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CEB7FA-1EC0-41B5-8690-6ACA454BEF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64D3D-03C7-46EC-843A-480C8ED429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574FB1-599D-4025-A7C6-649D7E92B5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1C8A7-FF97-4670-A69A-96FC1D266B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26548D-A236-431D-BE65-96E3EF2DE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590D9-4A26-49A4-8CFF-B596FBA492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65C3F9-DD6A-4BCE-A7F9-C15EF852BC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97B895-CACC-4678-8841-45AC60CF21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E8615D-C7B3-4DEF-AEC7-71E0E5693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31E8F-335F-4917-A619-75BF074949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45C635-6716-4C00-9C02-1DAC2F20D4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E7C1C4-8E21-4A53-BA01-33C695DE7C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57A45C-5261-4238-BEB1-9EAABDA04A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F7D67B-1555-4910-9DBA-C1026F8F07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E33183-057D-4513-859D-758467745A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E91294-BAF8-4349-B779-EF335F3BBB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81E26-01DD-4001-B7AB-E27E9839C9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F20724-2661-477D-BC7B-E99DDF52E2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85EFB4-569E-46DD-B5E9-28FA65CE2B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49EC3A-F723-4443-A489-B4822609AF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8070EE-8520-4B26-9A84-FBD51C18A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654B00-B76B-4DB1-8463-860DD23D5E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9C7E00-7F77-4D7F-9274-96E43B4EF1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4BC8FE-FF6C-4CC3-B7AA-446AA1BCD6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000AF3-578C-4E3B-AA91-3A3B622FB5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8C177E-C095-4D04-815B-FBE2C024CC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EAA22-A9D7-4B0F-B124-574097407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35BB1-8E6B-424C-829A-746EDF0DE4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9A6FD-28AC-4AF7-A62F-BFD5A1420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F28079-7281-439A-9C40-A4EF65B0E0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rme libre : forme 1"/>
          <p:cNvSpPr/>
          <p:nvPr/>
        </p:nvSpPr>
        <p:spPr>
          <a:xfrm flipH="1" flipV="1">
            <a:off x="-720" y="5441760"/>
            <a:ext cx="12190680" cy="1414440"/>
          </a:xfrm>
          <a:custGeom>
            <a:avLst/>
            <a:gdLst>
              <a:gd name="textAreaLeft" fmla="*/ 360 w 12190680"/>
              <a:gd name="textAreaRight" fmla="*/ 12191760 w 12190680"/>
              <a:gd name="textAreaTop" fmla="*/ 360 h 1414440"/>
              <a:gd name="textAreaBottom" fmla="*/ 1137600 h 1414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w="0">
            <a:noFill/>
          </a:ln>
          <a:effectLst>
            <a:outerShdw algn="tl"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136400" y="6312960"/>
            <a:ext cx="39178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80F5C6-BF59-4DE8-8F27-68D16BC7F2C8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352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rme libre : forme 1"/>
          <p:cNvSpPr/>
          <p:nvPr/>
        </p:nvSpPr>
        <p:spPr>
          <a:xfrm>
            <a:off x="0" y="0"/>
            <a:ext cx="12186720" cy="870120"/>
          </a:xfrm>
          <a:custGeom>
            <a:avLst/>
            <a:gdLst>
              <a:gd name="textAreaLeft" fmla="*/ 0 w 12186720"/>
              <a:gd name="textAreaRight" fmla="*/ 12187440 w 12186720"/>
              <a:gd name="textAreaTop" fmla="*/ 0 h 870120"/>
              <a:gd name="textAreaBottom" fmla="*/ 870840 h 870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w="0">
            <a:noFill/>
          </a:ln>
          <a:effectLst>
            <a:outerShdw algn="tl"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Forme libre : forme 2"/>
          <p:cNvSpPr/>
          <p:nvPr/>
        </p:nvSpPr>
        <p:spPr>
          <a:xfrm>
            <a:off x="3960" y="6095520"/>
            <a:ext cx="12186720" cy="762840"/>
          </a:xfrm>
          <a:custGeom>
            <a:avLst/>
            <a:gdLst>
              <a:gd name="textAreaLeft" fmla="*/ 0 w 12186720"/>
              <a:gd name="textAreaRight" fmla="*/ 12187440 w 12186720"/>
              <a:gd name="textAreaTop" fmla="*/ 0 h 762840"/>
              <a:gd name="textAreaBottom" fmla="*/ 763560 h 762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w="0">
            <a:noFill/>
          </a:ln>
          <a:effectLst>
            <a:outerShdw algn="tl"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136400" y="6312960"/>
            <a:ext cx="39178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32CB8-A9CE-4453-B4AC-92A06027815D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4352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rme libre : forme 1"/>
          <p:cNvSpPr/>
          <p:nvPr/>
        </p:nvSpPr>
        <p:spPr>
          <a:xfrm>
            <a:off x="0" y="0"/>
            <a:ext cx="12186720" cy="870120"/>
          </a:xfrm>
          <a:custGeom>
            <a:avLst/>
            <a:gdLst>
              <a:gd name="textAreaLeft" fmla="*/ 0 w 12186720"/>
              <a:gd name="textAreaRight" fmla="*/ 12187440 w 12186720"/>
              <a:gd name="textAreaTop" fmla="*/ 0 h 870120"/>
              <a:gd name="textAreaBottom" fmla="*/ 870840 h 870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w="0">
            <a:noFill/>
          </a:ln>
          <a:effectLst>
            <a:outerShdw algn="tl"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Forme libre : forme 2"/>
          <p:cNvSpPr/>
          <p:nvPr/>
        </p:nvSpPr>
        <p:spPr>
          <a:xfrm>
            <a:off x="3960" y="6095520"/>
            <a:ext cx="12186720" cy="762840"/>
          </a:xfrm>
          <a:custGeom>
            <a:avLst/>
            <a:gdLst>
              <a:gd name="textAreaLeft" fmla="*/ 0 w 12186720"/>
              <a:gd name="textAreaRight" fmla="*/ 12187440 w 12186720"/>
              <a:gd name="textAreaTop" fmla="*/ 0 h 762840"/>
              <a:gd name="textAreaBottom" fmla="*/ 763560 h 762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 w="0">
            <a:noFill/>
          </a:ln>
          <a:effectLst>
            <a:outerShdw algn="tl"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17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4136400" y="6312960"/>
            <a:ext cx="391788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EE5741-A9CA-42E2-971D-3DBC4A73DD51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4352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7600" y="1293120"/>
            <a:ext cx="1153548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0640" spc="-1" strike="noStrike">
                <a:solidFill>
                  <a:srgbClr val="dd4100"/>
                </a:solidFill>
                <a:latin typeface="Verdana Pro Black"/>
              </a:rPr>
              <a:t>KATAMINO</a:t>
            </a:r>
            <a:endParaRPr b="0" lang="fr-FR" sz="10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35240" y="3483000"/>
            <a:ext cx="11319840" cy="19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0" lang="fr-FR" sz="387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Recherche de solutions dans une grille finie par simulation numérique</a:t>
            </a:r>
            <a:endParaRPr b="0" lang="fr-FR" sz="3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4320" y="39204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bri"/>
              </a:rPr>
              <a:t>SOLVEUR DE KATAMINO : Par retour sur trace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79480" y="1896840"/>
            <a:ext cx="2360160" cy="299592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3600000" y="3060000"/>
            <a:ext cx="306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7200000" y="1765440"/>
            <a:ext cx="2295720" cy="291420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9623160" y="1689840"/>
            <a:ext cx="2355480" cy="298980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4"/>
          <a:stretch/>
        </p:blipFill>
        <p:spPr>
          <a:xfrm>
            <a:off x="7227000" y="3240000"/>
            <a:ext cx="2268720" cy="287964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5"/>
          <a:stretch/>
        </p:blipFill>
        <p:spPr>
          <a:xfrm>
            <a:off x="9623160" y="3206880"/>
            <a:ext cx="2436480" cy="30927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9360000" y="4500000"/>
            <a:ext cx="155484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1080000" y="1440000"/>
            <a:ext cx="25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Position de départ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8650440" y="1390320"/>
            <a:ext cx="25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</a:rPr>
              <a:t>Coups possibles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60000" y="36000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bri"/>
              </a:rPr>
              <a:t>Complexité de la résolution par retour sur trace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9" name=""/>
              <p:cNvSpPr txBox="1"/>
              <p:nvPr/>
            </p:nvSpPr>
            <p:spPr>
              <a:xfrm>
                <a:off x="3960000" y="1534320"/>
                <a:ext cx="4419360" cy="414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A</m:t>
                    </m:r>
                    <m:r>
                      <m:t xml:space="preserve">+</m:t>
                    </m:r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N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+</m:t>
                    </m:r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A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00" name=""/>
          <p:cNvSpPr/>
          <p:nvPr/>
        </p:nvSpPr>
        <p:spPr>
          <a:xfrm>
            <a:off x="5580000" y="1093680"/>
            <a:ext cx="17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Formule 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1" name=""/>
              <p:cNvSpPr txBox="1"/>
              <p:nvPr/>
            </p:nvSpPr>
            <p:spPr>
              <a:xfrm>
                <a:off x="3866760" y="2999520"/>
                <a:ext cx="4952880" cy="678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N</m:t>
                        </m:r>
                      </m:sup>
                    </m:sSup>
                    <m:r>
                      <m:t xml:space="preserve">+</m:t>
                    </m:r>
                    <m:f>
                      <m:num>
                        <m:r>
                          <m:t xml:space="preserve">A</m:t>
                        </m:r>
                        <m:r>
                          <m:t xml:space="preserve">−</m:t>
                        </m:r>
                        <m:r>
                          <m:t xml:space="preserve">N</m:t>
                        </m:r>
                      </m:num>
                      <m:den>
                        <m:r>
                          <m:t xml:space="preserve">A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den>
                    </m:f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N</m:t>
                        </m:r>
                      </m:sup>
                    </m:sSup>
                    <m:r>
                      <m:t xml:space="preserve">+</m:t>
                    </m:r>
                    <m:f>
                      <m:num>
                        <m:r>
                          <m:t xml:space="preserve">N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N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e>
                        </m:d>
                      </m:num>
                      <m:den>
                        <m:r>
                          <m:t xml:space="preserve">2</m:t>
                        </m:r>
                      </m:den>
                    </m:f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N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2" name=""/>
          <p:cNvSpPr/>
          <p:nvPr/>
        </p:nvSpPr>
        <p:spPr>
          <a:xfrm>
            <a:off x="5580000" y="2533680"/>
            <a:ext cx="16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Formule 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3" name=""/>
              <p:cNvSpPr txBox="1"/>
              <p:nvPr/>
            </p:nvSpPr>
            <p:spPr>
              <a:xfrm>
                <a:off x="5193720" y="4674240"/>
                <a:ext cx="2005920" cy="365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</m:e>
                    </m:d>
                    <m:r>
                      <m:t xml:space="preserve">=</m:t>
                    </m:r>
                    <m:r>
                      <m:t xml:space="preserve">O</m:t>
                    </m:r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N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sSup>
                          <m:e>
                            <m:r>
                              <m:t xml:space="preserve">A</m:t>
                            </m:r>
                          </m:e>
                          <m:sup>
                            <m:r>
                              <m:t xml:space="preserve">N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04" name=""/>
          <p:cNvSpPr/>
          <p:nvPr/>
        </p:nvSpPr>
        <p:spPr>
          <a:xfrm>
            <a:off x="5580000" y="4320000"/>
            <a:ext cx="125964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Formule 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59800" y="36000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highlight>
                  <a:srgbClr val="8d1d75"/>
                </a:highlight>
                <a:latin typeface="Calibri"/>
              </a:rPr>
              <a:t>Comparaison des différentes méthodes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35240" y="21780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Ouverture 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35240" y="1306080"/>
            <a:ext cx="11319840" cy="43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1286640" indent="-457200">
              <a:lnSpc>
                <a:spcPct val="90000"/>
              </a:lnSpc>
              <a:spcBef>
                <a:spcPts val="604"/>
              </a:spcBef>
              <a:buClr>
                <a:srgbClr val="00b0f0"/>
              </a:buClr>
              <a:buFont typeface="Arial"/>
              <a:buChar char="•"/>
            </a:pPr>
            <a:r>
              <a:rPr b="0" lang="fr-FR" sz="2910" spc="-1" strike="noStrike">
                <a:solidFill>
                  <a:srgbClr val="00b0f0"/>
                </a:solidFill>
                <a:latin typeface="Calibri"/>
              </a:rPr>
              <a:t>Contacter d’autres professionnels</a:t>
            </a:r>
            <a:endParaRPr b="0" lang="fr-FR" sz="2910" spc="-1" strike="noStrike">
              <a:solidFill>
                <a:srgbClr val="000000"/>
              </a:solidFill>
              <a:latin typeface="Arial"/>
            </a:endParaRPr>
          </a:p>
          <a:p>
            <a:pPr lvl="1" marL="1286640" indent="-457200">
              <a:lnSpc>
                <a:spcPct val="90000"/>
              </a:lnSpc>
              <a:spcBef>
                <a:spcPts val="604"/>
              </a:spcBef>
              <a:buClr>
                <a:srgbClr val="00b0f0"/>
              </a:buClr>
              <a:buFont typeface="Arial"/>
              <a:buChar char="•"/>
            </a:pPr>
            <a:r>
              <a:rPr b="0" lang="fr-FR" sz="2910" spc="-1" strike="noStrike">
                <a:solidFill>
                  <a:srgbClr val="00b0f0"/>
                </a:solidFill>
                <a:latin typeface="Calibri"/>
              </a:rPr>
              <a:t>Étendre la résolution</a:t>
            </a:r>
            <a:endParaRPr b="0" lang="fr-FR" sz="2910" spc="-1" strike="noStrike">
              <a:solidFill>
                <a:srgbClr val="000000"/>
              </a:solidFill>
              <a:latin typeface="Arial"/>
            </a:endParaRPr>
          </a:p>
          <a:p>
            <a:pPr lvl="1" marL="1286640" indent="-457200">
              <a:lnSpc>
                <a:spcPct val="90000"/>
              </a:lnSpc>
              <a:spcBef>
                <a:spcPts val="604"/>
              </a:spcBef>
              <a:buClr>
                <a:srgbClr val="00b0f0"/>
              </a:buClr>
              <a:buFont typeface="Arial"/>
              <a:buChar char="•"/>
            </a:pPr>
            <a:r>
              <a:rPr b="0" lang="fr-FR" sz="2910" spc="-1" strike="noStrike">
                <a:solidFill>
                  <a:srgbClr val="00b0f0"/>
                </a:solidFill>
                <a:latin typeface="Calibri"/>
              </a:rPr>
              <a:t>Trouver une méthode encore plus efficace de résolution</a:t>
            </a:r>
            <a:endParaRPr b="0" lang="fr-FR" sz="29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0" lang="fr-FR" sz="2910" spc="-1" strike="noStrike">
                <a:solidFill>
                  <a:srgbClr val="009bdd"/>
                </a:solidFill>
                <a:latin typeface="Arial"/>
              </a:rPr>
              <a:t>	</a:t>
            </a:r>
            <a:endParaRPr b="0" lang="fr-FR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1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E82324-872A-463D-9DB3-769DA01BCE4F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Image 6" descr=""/>
          <p:cNvPicPr/>
          <p:nvPr/>
        </p:nvPicPr>
        <p:blipFill>
          <a:blip r:embed="rId1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210" name="Image 8" descr=""/>
          <p:cNvPicPr/>
          <p:nvPr/>
        </p:nvPicPr>
        <p:blipFill>
          <a:blip r:embed="rId2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211" name="Image 13" descr=""/>
          <p:cNvPicPr/>
          <p:nvPr/>
        </p:nvPicPr>
        <p:blipFill>
          <a:blip r:embed="rId3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13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FDEB93-A536-4631-9A19-01C5C25B2A95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435240" y="-65880"/>
            <a:ext cx="11319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SOMMAIRE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290880" y="1138320"/>
            <a:ext cx="11319840" cy="464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Introduction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Réalisation d’ un résolveur de Katamino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1172160" indent="-34308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Par Force Brute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1172160" indent="-34308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Mise en place d’un comptage de la complexité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1172160" indent="-34308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Optimisation gloutonne de Force Brute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1172160" indent="-34308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Clr>
                <a:srgbClr val="00b0f0"/>
              </a:buClr>
              <a:buFont typeface="Symbol"/>
              <a:buChar char=""/>
            </a:pPr>
            <a:r>
              <a:rPr b="0" lang="fr-FR" sz="3200" spc="-1" strike="noStrike">
                <a:solidFill>
                  <a:srgbClr val="00b0f0"/>
                </a:solidFill>
                <a:latin typeface="Arial"/>
              </a:rPr>
              <a:t>Par Backtracking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14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AE7916-2E38-432E-B8FD-6A03554E9782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435240" y="-65880"/>
            <a:ext cx="11319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INTRODUCTION :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 7" descr=""/>
          <p:cNvPicPr/>
          <p:nvPr/>
        </p:nvPicPr>
        <p:blipFill>
          <a:blip r:embed="rId1"/>
          <a:stretch/>
        </p:blipFill>
        <p:spPr>
          <a:xfrm>
            <a:off x="0" y="947520"/>
            <a:ext cx="12084120" cy="5051880"/>
          </a:xfrm>
          <a:prstGeom prst="rect">
            <a:avLst/>
          </a:prstGeom>
          <a:ln w="0">
            <a:noFill/>
          </a:ln>
        </p:spPr>
      </p:pic>
      <p:sp>
        <p:nvSpPr>
          <p:cNvPr id="142" name="ZoneTexte 8"/>
          <p:cNvSpPr/>
          <p:nvPr/>
        </p:nvSpPr>
        <p:spPr>
          <a:xfrm>
            <a:off x="9568800" y="5706720"/>
            <a:ext cx="15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15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428C08-CFCA-459D-806C-DC493FCA3080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435240" y="-65880"/>
            <a:ext cx="11319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INTRODUCTION : Dénomination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 17" descr="Une image contenant Caractère coloré, carré, capture d’écran&#10;&#10;Description générée automatiquement"/>
          <p:cNvPicPr/>
          <p:nvPr/>
        </p:nvPicPr>
        <p:blipFill>
          <a:blip r:embed="rId1"/>
          <a:stretch/>
        </p:blipFill>
        <p:spPr>
          <a:xfrm>
            <a:off x="4235040" y="1320840"/>
            <a:ext cx="7956360" cy="4081680"/>
          </a:xfrm>
          <a:prstGeom prst="rect">
            <a:avLst/>
          </a:prstGeom>
          <a:ln w="0">
            <a:noFill/>
          </a:ln>
        </p:spPr>
      </p:pic>
      <p:sp>
        <p:nvSpPr>
          <p:cNvPr id="146" name="ZoneTexte 18"/>
          <p:cNvSpPr/>
          <p:nvPr/>
        </p:nvSpPr>
        <p:spPr>
          <a:xfrm>
            <a:off x="4961160" y="5403240"/>
            <a:ext cx="15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ZoneTexte 19"/>
          <p:cNvSpPr/>
          <p:nvPr/>
        </p:nvSpPr>
        <p:spPr>
          <a:xfrm>
            <a:off x="1412280" y="5352480"/>
            <a:ext cx="15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 21" descr="Une image contenant carré, capture d’écran, Rectangle&#10;&#10;Description générée automatiquement"/>
          <p:cNvPicPr/>
          <p:nvPr/>
        </p:nvPicPr>
        <p:blipFill>
          <a:blip r:embed="rId2"/>
          <a:stretch/>
        </p:blipFill>
        <p:spPr>
          <a:xfrm>
            <a:off x="244080" y="1801080"/>
            <a:ext cx="4038840" cy="32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16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DA3923-FF89-4BA6-B239-0843EA28EC54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435240" y="-65880"/>
            <a:ext cx="113198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INTRODUCTION : Histoire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 11" descr="Une image contenant Caractère coloré, capture d’écran, carré, Rectangle&#10;&#10;Description générée automatiquement"/>
          <p:cNvPicPr/>
          <p:nvPr/>
        </p:nvPicPr>
        <p:blipFill>
          <a:blip r:embed="rId1"/>
          <a:stretch/>
        </p:blipFill>
        <p:spPr>
          <a:xfrm>
            <a:off x="0" y="506880"/>
            <a:ext cx="4393080" cy="4393080"/>
          </a:xfrm>
          <a:prstGeom prst="rect">
            <a:avLst/>
          </a:prstGeom>
          <a:ln w="0">
            <a:noFill/>
          </a:ln>
        </p:spPr>
      </p:pic>
      <p:pic>
        <p:nvPicPr>
          <p:cNvPr id="152" name="Image 13" descr="Une image contenant Caractère coloré, carré, Rectangle, violet&#10;&#10;Description générée automatiquement"/>
          <p:cNvPicPr/>
          <p:nvPr/>
        </p:nvPicPr>
        <p:blipFill>
          <a:blip r:embed="rId2"/>
          <a:stretch/>
        </p:blipFill>
        <p:spPr>
          <a:xfrm>
            <a:off x="3503160" y="2498400"/>
            <a:ext cx="3646800" cy="36468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14"/>
          <p:cNvSpPr/>
          <p:nvPr/>
        </p:nvSpPr>
        <p:spPr>
          <a:xfrm>
            <a:off x="2624400" y="5710680"/>
            <a:ext cx="1604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ZoneTexte 15"/>
          <p:cNvSpPr/>
          <p:nvPr/>
        </p:nvSpPr>
        <p:spPr>
          <a:xfrm>
            <a:off x="6095520" y="5776560"/>
            <a:ext cx="141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 17" descr=""/>
          <p:cNvPicPr/>
          <p:nvPr/>
        </p:nvPicPr>
        <p:blipFill>
          <a:blip r:embed="rId3"/>
          <a:stretch/>
        </p:blipFill>
        <p:spPr>
          <a:xfrm>
            <a:off x="6451920" y="954000"/>
            <a:ext cx="5514840" cy="212148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18"/>
          <p:cNvSpPr/>
          <p:nvPr/>
        </p:nvSpPr>
        <p:spPr>
          <a:xfrm>
            <a:off x="7238880" y="3257640"/>
            <a:ext cx="451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6: Problème finale FFJM mai 2023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17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26AE4-5DA2-4F73-A739-CEFDA84F836F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8" name="Connecteur droit avec flèche 4"/>
          <p:cNvCxnSpPr/>
          <p:nvPr/>
        </p:nvCxnSpPr>
        <p:spPr>
          <a:xfrm flipV="1">
            <a:off x="4245480" y="4286160"/>
            <a:ext cx="2909160" cy="20880"/>
          </a:xfrm>
          <a:prstGeom prst="straightConnector1">
            <a:avLst/>
          </a:prstGeom>
          <a:ln w="57150">
            <a:solidFill>
              <a:srgbClr val="4472c4"/>
            </a:solidFill>
            <a:round/>
            <a:tailEnd len="med" type="triangle" w="med"/>
          </a:ln>
        </p:spPr>
      </p:cxnSp>
      <p:pic>
        <p:nvPicPr>
          <p:cNvPr id="159" name="Image 6" descr=""/>
          <p:cNvPicPr/>
          <p:nvPr/>
        </p:nvPicPr>
        <p:blipFill>
          <a:blip r:embed="rId1"/>
          <a:stretch/>
        </p:blipFill>
        <p:spPr>
          <a:xfrm>
            <a:off x="7550280" y="3661200"/>
            <a:ext cx="2796120" cy="1622520"/>
          </a:xfrm>
          <a:prstGeom prst="rect">
            <a:avLst/>
          </a:prstGeom>
          <a:ln w="0">
            <a:noFill/>
          </a:ln>
        </p:spPr>
      </p:pic>
      <p:pic>
        <p:nvPicPr>
          <p:cNvPr id="160" name="Image 9" descr=""/>
          <p:cNvPicPr/>
          <p:nvPr/>
        </p:nvPicPr>
        <p:blipFill>
          <a:blip r:embed="rId2"/>
          <a:stretch/>
        </p:blipFill>
        <p:spPr>
          <a:xfrm flipH="1">
            <a:off x="1169640" y="3055680"/>
            <a:ext cx="2437560" cy="2437560"/>
          </a:xfrm>
          <a:prstGeom prst="rect">
            <a:avLst/>
          </a:prstGeom>
          <a:ln w="0">
            <a:noFill/>
          </a:ln>
        </p:spPr>
      </p:pic>
      <p:sp>
        <p:nvSpPr>
          <p:cNvPr id="161" name="ZoneTexte 10"/>
          <p:cNvSpPr/>
          <p:nvPr/>
        </p:nvSpPr>
        <p:spPr>
          <a:xfrm>
            <a:off x="1459080" y="5570280"/>
            <a:ext cx="15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6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Espace réservé du contenu 6" descr="Une image contenant Police, nombre, typographie&#10;&#10;Description générée automatiquement"/>
          <p:cNvPicPr/>
          <p:nvPr/>
        </p:nvPicPr>
        <p:blipFill>
          <a:blip r:embed="rId3"/>
          <a:stretch/>
        </p:blipFill>
        <p:spPr>
          <a:xfrm>
            <a:off x="2520000" y="1260000"/>
            <a:ext cx="7276320" cy="21070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540000" y="215640"/>
            <a:ext cx="1151964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Arial"/>
              </a:rPr>
              <a:t>INTRODUCTION : Représentation des kataminos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620000" y="2160000"/>
            <a:ext cx="197964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Figure 7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35240" y="217800"/>
            <a:ext cx="11319840" cy="10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0"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SOLVEUR DE KATAMINO :  Force Brute</a:t>
            </a:r>
            <a:br>
              <a:rPr sz="3990"/>
            </a:b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ZoneTexte 8"/>
          <p:cNvSpPr/>
          <p:nvPr/>
        </p:nvSpPr>
        <p:spPr>
          <a:xfrm>
            <a:off x="469800" y="4316040"/>
            <a:ext cx="133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Figure 8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10" descr=""/>
          <p:cNvPicPr/>
          <p:nvPr/>
        </p:nvPicPr>
        <p:blipFill>
          <a:blip r:embed="rId1"/>
          <a:stretch/>
        </p:blipFill>
        <p:spPr>
          <a:xfrm>
            <a:off x="74880" y="1113120"/>
            <a:ext cx="8205120" cy="41068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sldNum" idx="18"/>
          </p:nvPr>
        </p:nvSpPr>
        <p:spPr>
          <a:xfrm>
            <a:off x="8925840" y="635112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0293DC-0B9F-4836-8993-393ECB41A627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9" name="Image 13" descr=""/>
          <p:cNvPicPr/>
          <p:nvPr/>
        </p:nvPicPr>
        <p:blipFill>
          <a:blip r:embed="rId2"/>
          <a:stretch/>
        </p:blipFill>
        <p:spPr>
          <a:xfrm>
            <a:off x="8316000" y="1071720"/>
            <a:ext cx="3743640" cy="4043880"/>
          </a:xfrm>
          <a:prstGeom prst="rect">
            <a:avLst/>
          </a:prstGeom>
          <a:ln w="28575">
            <a:solidFill>
              <a:srgbClr val="000000"/>
            </a:solidFill>
            <a:prstDash val="lgDash"/>
            <a:round/>
          </a:ln>
        </p:spPr>
      </p:pic>
      <mc:AlternateContent>
        <mc:Choice xmlns:a14="http://schemas.microsoft.com/office/drawing/2010/main" Requires="a14">
          <p:sp>
            <p:nvSpPr>
              <p:cNvPr id="170" name=""/>
              <p:cNvSpPr txBox="1"/>
              <p:nvPr/>
            </p:nvSpPr>
            <p:spPr>
              <a:xfrm>
                <a:off x="5469840" y="5580000"/>
                <a:ext cx="1010160" cy="333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!</m:t>
                        </m:r>
                        <m:sSup>
                          <m:e>
                            <m:r>
                              <m:t xml:space="preserve">A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71" name=""/>
          <p:cNvSpPr/>
          <p:nvPr/>
        </p:nvSpPr>
        <p:spPr>
          <a:xfrm>
            <a:off x="6984000" y="2520000"/>
            <a:ext cx="1296000" cy="900000"/>
          </a:xfrm>
          <a:prstGeom prst="rightArrow">
            <a:avLst>
              <a:gd name="adj1" fmla="val 50000"/>
              <a:gd name="adj2" fmla="val 360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35240" y="12204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Mise en place d’un comptage de la complexité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space réservé du contenu 3" descr="Une image contenant capture d’écran, ligne, Tracé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2400840" y="878040"/>
            <a:ext cx="7029360" cy="5029200"/>
          </a:xfrm>
          <a:prstGeom prst="rect">
            <a:avLst/>
          </a:prstGeom>
          <a:ln w="0">
            <a:noFill/>
          </a:ln>
        </p:spPr>
      </p:pic>
      <p:sp>
        <p:nvSpPr>
          <p:cNvPr id="174" name="ZoneTexte 4"/>
          <p:cNvSpPr/>
          <p:nvPr/>
        </p:nvSpPr>
        <p:spPr>
          <a:xfrm>
            <a:off x="9265680" y="5366880"/>
            <a:ext cx="149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Temps  en ms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ZoneTexte 5"/>
          <p:cNvSpPr/>
          <p:nvPr/>
        </p:nvSpPr>
        <p:spPr>
          <a:xfrm rot="16200000">
            <a:off x="681480" y="3247200"/>
            <a:ext cx="306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Complexité » d’une liste triée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ZoneTexte 6"/>
          <p:cNvSpPr/>
          <p:nvPr/>
        </p:nvSpPr>
        <p:spPr>
          <a:xfrm>
            <a:off x="579240" y="5788440"/>
            <a:ext cx="1006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« Complexité » en fonction du temps pour les listes correspondant à une grille d’aire de 20 répété 10 fois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19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47E9E3-7602-49BC-B148-22B305125336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80000" y="3433680"/>
            <a:ext cx="10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Figure 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35240" y="217800"/>
            <a:ext cx="113198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990" spc="-1" strike="noStrike">
                <a:solidFill>
                  <a:srgbClr val="ffffff"/>
                </a:solidFill>
                <a:latin typeface="Arial"/>
              </a:rPr>
              <a:t>Optimisation gloutonne de Force Brute</a:t>
            </a:r>
            <a:endParaRPr b="0" lang="fr-FR" sz="39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Espace réservé du contenu 4" descr="Une image contenant texte, capture d’écran, diagramme, Tracé&#10;&#10;Description générée automatiquement"/>
          <p:cNvPicPr/>
          <p:nvPr/>
        </p:nvPicPr>
        <p:blipFill>
          <a:blip r:embed="rId1"/>
          <a:stretch/>
        </p:blipFill>
        <p:spPr>
          <a:xfrm>
            <a:off x="0" y="1080720"/>
            <a:ext cx="6095160" cy="4533840"/>
          </a:xfrm>
          <a:prstGeom prst="rect">
            <a:avLst/>
          </a:prstGeom>
          <a:ln w="0">
            <a:noFill/>
          </a:ln>
        </p:spPr>
      </p:pic>
      <p:pic>
        <p:nvPicPr>
          <p:cNvPr id="181" name="Image 6" descr=""/>
          <p:cNvPicPr/>
          <p:nvPr/>
        </p:nvPicPr>
        <p:blipFill>
          <a:blip r:embed="rId2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182" name="Image 8" descr=""/>
          <p:cNvPicPr/>
          <p:nvPr/>
        </p:nvPicPr>
        <p:blipFill>
          <a:blip r:embed="rId3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2"/>
          <p:cNvSpPr>
            <a:spLocks noGrp="1"/>
          </p:cNvSpPr>
          <p:nvPr>
            <p:ph type="sldNum" idx="20"/>
          </p:nvPr>
        </p:nvSpPr>
        <p:spPr>
          <a:xfrm>
            <a:off x="8925840" y="6312960"/>
            <a:ext cx="2829240" cy="4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7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3BDD60-B7CC-4012-82A0-137E59A76458}" type="slidenum">
              <a:rPr b="0" lang="fr-FR" sz="17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7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4" name="Image 13" descr=""/>
          <p:cNvPicPr/>
          <p:nvPr/>
        </p:nvPicPr>
        <p:blipFill>
          <a:blip r:embed="rId4"/>
          <a:stretch/>
        </p:blipFill>
        <p:spPr>
          <a:xfrm>
            <a:off x="6095880" y="342900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185" name="Image 15" descr=""/>
          <p:cNvPicPr/>
          <p:nvPr/>
        </p:nvPicPr>
        <p:blipFill>
          <a:blip r:embed="rId5"/>
          <a:stretch/>
        </p:blipFill>
        <p:spPr>
          <a:xfrm>
            <a:off x="6471720" y="1265760"/>
            <a:ext cx="5719680" cy="43488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16"/>
          <p:cNvSpPr/>
          <p:nvPr/>
        </p:nvSpPr>
        <p:spPr>
          <a:xfrm>
            <a:off x="1820880" y="1081080"/>
            <a:ext cx="272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Pour les listes de taille 5*3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ZoneTexte 17"/>
          <p:cNvSpPr/>
          <p:nvPr/>
        </p:nvSpPr>
        <p:spPr>
          <a:xfrm>
            <a:off x="7968240" y="1081080"/>
            <a:ext cx="272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Pour les listes de taille 5*4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ue_Curv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lue_Curv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Blue_Curv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Application>LibreOffice/7.4.6.2$Linux_X86_64 LibreOffice_project/40$Build-2</Application>
  <AppVersion>15.0000</AppVersion>
  <Words>191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2023-06-26T13:23:36Z</dcterms:created>
  <dc:creator>esthermalrait@gmail.com</dc:creator>
  <dc:description/>
  <dc:language>fr-FR</dc:language>
  <cp:lastModifiedBy/>
  <dcterms:modified xsi:type="dcterms:W3CDTF">2023-06-29T09:18:25Z</dcterms:modified>
  <cp:revision>5</cp:revision>
  <dc:subject/>
  <dc:title>KATAMINO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Grand écran</vt:lpwstr>
  </property>
  <property fmtid="{D5CDD505-2E9C-101B-9397-08002B2CF9AE}" pid="4" name="Slides">
    <vt:i4>11</vt:i4>
  </property>
</Properties>
</file>