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400">
        <a:latin typeface="+mj-lt"/>
        <a:ea typeface="+mj-ea"/>
        <a:cs typeface="+mj-cs"/>
        <a:sym typeface="Arial"/>
      </a:defRPr>
    </a:lvl1pPr>
    <a:lvl2pPr indent="228600" latinLnBrk="0">
      <a:defRPr sz="2400">
        <a:latin typeface="+mj-lt"/>
        <a:ea typeface="+mj-ea"/>
        <a:cs typeface="+mj-cs"/>
        <a:sym typeface="Arial"/>
      </a:defRPr>
    </a:lvl2pPr>
    <a:lvl3pPr indent="457200" latinLnBrk="0">
      <a:defRPr sz="2400">
        <a:latin typeface="+mj-lt"/>
        <a:ea typeface="+mj-ea"/>
        <a:cs typeface="+mj-cs"/>
        <a:sym typeface="Arial"/>
      </a:defRPr>
    </a:lvl3pPr>
    <a:lvl4pPr indent="685800" latinLnBrk="0">
      <a:defRPr sz="2400">
        <a:latin typeface="+mj-lt"/>
        <a:ea typeface="+mj-ea"/>
        <a:cs typeface="+mj-cs"/>
        <a:sym typeface="Arial"/>
      </a:defRPr>
    </a:lvl4pPr>
    <a:lvl5pPr indent="914400" latinLnBrk="0">
      <a:defRPr sz="2400">
        <a:latin typeface="+mj-lt"/>
        <a:ea typeface="+mj-ea"/>
        <a:cs typeface="+mj-cs"/>
        <a:sym typeface="Arial"/>
      </a:defRPr>
    </a:lvl5pPr>
    <a:lvl6pPr indent="1143000" latinLnBrk="0">
      <a:defRPr sz="2400">
        <a:latin typeface="+mj-lt"/>
        <a:ea typeface="+mj-ea"/>
        <a:cs typeface="+mj-cs"/>
        <a:sym typeface="Arial"/>
      </a:defRPr>
    </a:lvl6pPr>
    <a:lvl7pPr indent="1371600" latinLnBrk="0">
      <a:defRPr sz="2400">
        <a:latin typeface="+mj-lt"/>
        <a:ea typeface="+mj-ea"/>
        <a:cs typeface="+mj-cs"/>
        <a:sym typeface="Arial"/>
      </a:defRPr>
    </a:lvl7pPr>
    <a:lvl8pPr indent="1600200" latinLnBrk="0">
      <a:defRPr sz="2400">
        <a:latin typeface="+mj-lt"/>
        <a:ea typeface="+mj-ea"/>
        <a:cs typeface="+mj-cs"/>
        <a:sym typeface="Arial"/>
      </a:defRPr>
    </a:lvl8pPr>
    <a:lvl9pPr indent="1828800" latinLnBrk="0">
      <a:defRPr sz="2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100"/>
            </a:lvl1pPr>
          </a:lstStyle>
          <a:p>
            <a:pPr/>
            <a:r>
              <a:t>Colton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100"/>
            </a:lvl1pPr>
          </a:lstStyle>
          <a:p>
            <a:pPr/>
            <a:r>
              <a:t>Colton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100"/>
            </a:lvl1pPr>
          </a:lstStyle>
          <a:p>
            <a:pPr/>
            <a:r>
              <a:t>Colton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100"/>
            </a:lvl1pPr>
          </a:lstStyle>
          <a:p>
            <a:pPr/>
            <a:r>
              <a:t>Colton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100"/>
            </a:lvl1pPr>
          </a:lstStyle>
          <a:p>
            <a:pPr/>
            <a:r>
              <a:t>Colton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/>
          <p:nvPr>
            <p:ph type="title"/>
          </p:nvPr>
        </p:nvSpPr>
        <p:spPr>
          <a:xfrm>
            <a:off x="5686349" y="5752850"/>
            <a:ext cx="13360800" cy="3093000"/>
          </a:xfrm>
          <a:prstGeom prst="rect">
            <a:avLst/>
          </a:prstGeom>
        </p:spPr>
        <p:txBody>
          <a:bodyPr anchor="t"/>
          <a:lstStyle>
            <a:lvl1pPr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Shape 10"/>
          <p:cNvSpPr/>
          <p:nvPr/>
        </p:nvSpPr>
        <p:spPr>
          <a:xfrm flipH="1">
            <a:off x="4855499" y="7127399"/>
            <a:ext cx="1" cy="6588601"/>
          </a:xfrm>
          <a:prstGeom prst="line">
            <a:avLst/>
          </a:prstGeom>
          <a:ln w="12700">
            <a:solidFill>
              <a:srgbClr val="999FA9"/>
            </a:solidFill>
          </a:ln>
        </p:spPr>
        <p:txBody>
          <a:bodyPr tIns="91439" bIns="91439"/>
          <a:lstStyle/>
          <a:p>
            <a:pPr/>
          </a:p>
        </p:txBody>
      </p:sp>
      <p:sp>
        <p:nvSpPr>
          <p:cNvPr id="16" name="Shape 11"/>
          <p:cNvSpPr/>
          <p:nvPr/>
        </p:nvSpPr>
        <p:spPr>
          <a:xfrm>
            <a:off x="4586099" y="6588600"/>
            <a:ext cx="538801" cy="538801"/>
          </a:xfrm>
          <a:prstGeom prst="ellipse">
            <a:avLst/>
          </a:prstGeom>
          <a:solidFill>
            <a:srgbClr val="39C0BA"/>
          </a:solidFill>
          <a:ln w="50800">
            <a:solidFill>
              <a:srgbClr val="2E3037"/>
            </a:solidFill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sz="quarter" idx="1"/>
          </p:nvPr>
        </p:nvSpPr>
        <p:spPr>
          <a:xfrm>
            <a:off x="5378948" y="3200400"/>
            <a:ext cx="6613801" cy="9935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200"/>
            </a:lvl1pPr>
            <a:lvl2pPr>
              <a:spcBef>
                <a:spcPts val="0"/>
              </a:spcBef>
              <a:defRPr sz="5200"/>
            </a:lvl2pPr>
            <a:lvl3pPr>
              <a:spcBef>
                <a:spcPts val="0"/>
              </a:spcBef>
              <a:defRPr sz="5200"/>
            </a:lvl3pPr>
            <a:lvl4pPr>
              <a:spcBef>
                <a:spcPts val="0"/>
              </a:spcBef>
              <a:defRPr sz="5200"/>
            </a:lvl4pPr>
            <a:lvl5pPr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1"/>
          <p:cNvSpPr/>
          <p:nvPr>
            <p:ph type="body" sz="quarter" idx="13"/>
          </p:nvPr>
        </p:nvSpPr>
        <p:spPr>
          <a:xfrm>
            <a:off x="12391138" y="3200399"/>
            <a:ext cx="6613801" cy="99354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5200"/>
            </a:pP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/>
          <p:cNvSpPr/>
          <p:nvPr/>
        </p:nvSpPr>
        <p:spPr>
          <a:xfrm flipH="1">
            <a:off x="4855649" y="-15850"/>
            <a:ext cx="1" cy="13732200"/>
          </a:xfrm>
          <a:prstGeom prst="line">
            <a:avLst/>
          </a:prstGeom>
          <a:ln w="12700">
            <a:solidFill>
              <a:srgbClr val="999FA9"/>
            </a:solidFill>
          </a:ln>
        </p:spPr>
        <p:txBody>
          <a:bodyPr tIns="91439" bIns="91439"/>
          <a:lstStyle/>
          <a:p>
            <a:pPr/>
          </a:p>
        </p:txBody>
      </p:sp>
      <p:sp>
        <p:nvSpPr>
          <p:cNvPr id="3" name="Shape 24"/>
          <p:cNvSpPr/>
          <p:nvPr/>
        </p:nvSpPr>
        <p:spPr>
          <a:xfrm>
            <a:off x="4665450" y="1601500"/>
            <a:ext cx="380401" cy="380401"/>
          </a:xfrm>
          <a:prstGeom prst="ellipse">
            <a:avLst/>
          </a:prstGeom>
          <a:solidFill>
            <a:srgbClr val="39C0BA"/>
          </a:solidFill>
          <a:ln w="50800">
            <a:solidFill>
              <a:srgbClr val="2E3037"/>
            </a:solidFill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" name="Shape 25"/>
          <p:cNvSpPr/>
          <p:nvPr/>
        </p:nvSpPr>
        <p:spPr>
          <a:xfrm>
            <a:off x="4586099" y="3723799"/>
            <a:ext cx="538801" cy="538801"/>
          </a:xfrm>
          <a:prstGeom prst="ellipse">
            <a:avLst/>
          </a:prstGeom>
          <a:solidFill>
            <a:srgbClr val="2E3037"/>
          </a:solidFill>
          <a:ln w="12700">
            <a:solidFill>
              <a:srgbClr val="999FA9"/>
            </a:solidFill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5378949" y="1331949"/>
            <a:ext cx="13716001" cy="9198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5378994" y="3200400"/>
            <a:ext cx="13716001" cy="99354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11887200" y="12344400"/>
            <a:ext cx="42672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39C0B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Pct val="100000"/>
        <a:buFont typeface="Helvetica"/>
        <a:buChar char="◦"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Pct val="100000"/>
        <a:buFont typeface="Helvetica"/>
        <a:buChar char="▫"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F3F3F3"/>
        </a:buClr>
        <a:buSzTx/>
        <a:buFont typeface="Helvetica"/>
        <a:buNone/>
        <a:tabLst/>
        <a:defRPr b="0" baseline="0" cap="none" i="0" spc="0" strike="noStrike" sz="6000" u="none">
          <a:ln>
            <a:noFill/>
          </a:ln>
          <a:solidFill>
            <a:srgbClr val="F3F3F3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60"/>
          <p:cNvSpPr/>
          <p:nvPr>
            <p:ph type="title"/>
          </p:nvPr>
        </p:nvSpPr>
        <p:spPr>
          <a:xfrm>
            <a:off x="5686350" y="4206349"/>
            <a:ext cx="15649649" cy="3093001"/>
          </a:xfrm>
          <a:prstGeom prst="rect">
            <a:avLst/>
          </a:prstGeom>
        </p:spPr>
        <p:txBody>
          <a:bodyPr/>
          <a:lstStyle>
            <a:lvl1pPr defTabSz="1353311">
              <a:defRPr sz="8880"/>
            </a:lvl1pPr>
          </a:lstStyle>
          <a:p>
            <a:pPr/>
            <a:r>
              <a:t>Load Balancing using Docker Containers</a:t>
            </a:r>
          </a:p>
        </p:txBody>
      </p:sp>
      <p:sp>
        <p:nvSpPr>
          <p:cNvPr id="46" name="TextBox 1"/>
          <p:cNvSpPr/>
          <p:nvPr/>
        </p:nvSpPr>
        <p:spPr>
          <a:xfrm>
            <a:off x="5686349" y="8943571"/>
            <a:ext cx="13360800" cy="2621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4000">
                <a:solidFill>
                  <a:srgbClr val="39C0B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McCade Freeman</a:t>
            </a:r>
          </a:p>
          <a:p>
            <a:pPr>
              <a:defRPr sz="4000">
                <a:solidFill>
                  <a:srgbClr val="39C0B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Colton Smith</a:t>
            </a:r>
          </a:p>
          <a:p>
            <a:pPr>
              <a:defRPr sz="4000">
                <a:solidFill>
                  <a:srgbClr val="39C0B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Ryan Caudill</a:t>
            </a:r>
          </a:p>
          <a:p>
            <a:pPr>
              <a:defRPr sz="4000">
                <a:solidFill>
                  <a:srgbClr val="39C0B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Drew Jones</a:t>
            </a:r>
          </a:p>
        </p:txBody>
      </p:sp>
      <p:pic>
        <p:nvPicPr>
          <p:cNvPr id="4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96"/>
          <p:cNvSpPr/>
          <p:nvPr>
            <p:ph type="body" sz="quarter" idx="1"/>
          </p:nvPr>
        </p:nvSpPr>
        <p:spPr>
          <a:xfrm>
            <a:off x="5378994" y="3655702"/>
            <a:ext cx="13716001" cy="4472298"/>
          </a:xfrm>
          <a:prstGeom prst="rect">
            <a:avLst/>
          </a:prstGeom>
        </p:spPr>
        <p:txBody>
          <a:bodyPr/>
          <a:lstStyle>
            <a:lvl1pPr marL="571500" indent="-571500">
              <a:defRPr sz="10800"/>
            </a:lvl1pPr>
          </a:lstStyle>
          <a:p>
            <a:pPr/>
            <a:r>
              <a:t>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66"/>
          <p:cNvSpPr/>
          <p:nvPr>
            <p:ph type="title"/>
          </p:nvPr>
        </p:nvSpPr>
        <p:spPr>
          <a:xfrm>
            <a:off x="5378949" y="1409091"/>
            <a:ext cx="13716001" cy="919800"/>
          </a:xfrm>
          <a:prstGeom prst="rect">
            <a:avLst/>
          </a:prstGeom>
        </p:spPr>
        <p:txBody>
          <a:bodyPr/>
          <a:lstStyle>
            <a:lvl1pPr defTabSz="1389888">
              <a:defRPr sz="3648"/>
            </a:lvl1pPr>
          </a:lstStyle>
          <a:p>
            <a:pPr/>
            <a:r>
              <a:t>Problems Encountered</a:t>
            </a:r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96"/>
          <p:cNvSpPr/>
          <p:nvPr>
            <p:ph type="body" sz="half" idx="1"/>
          </p:nvPr>
        </p:nvSpPr>
        <p:spPr>
          <a:xfrm>
            <a:off x="5378994" y="3655702"/>
            <a:ext cx="13716001" cy="8493695"/>
          </a:xfrm>
          <a:prstGeom prst="rect">
            <a:avLst/>
          </a:prstGeom>
        </p:spPr>
        <p:txBody>
          <a:bodyPr/>
          <a:lstStyle/>
          <a:p>
            <a:pPr marL="571500" indent="-571500">
              <a:defRPr sz="3600"/>
            </a:pPr>
            <a:r>
              <a:t>Docker swarm vs. Nginx Load Balancing</a:t>
            </a:r>
          </a:p>
          <a:p>
            <a:pPr marL="571500" indent="-571500">
              <a:defRPr sz="3600"/>
            </a:pPr>
          </a:p>
          <a:p>
            <a:pPr marL="571500" indent="-571500">
              <a:defRPr sz="3600"/>
            </a:pPr>
            <a:r>
              <a:t>Bash scripts running inside of containers</a:t>
            </a:r>
          </a:p>
          <a:p>
            <a:pPr marL="571500" indent="-571500">
              <a:defRPr sz="3600"/>
            </a:pPr>
          </a:p>
          <a:p>
            <a:pPr marL="571500" indent="-571500">
              <a:defRPr sz="3600"/>
            </a:pPr>
            <a:r>
              <a:t>Deploying containers on Mac/Linux vs.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66"/>
          <p:cNvSpPr/>
          <p:nvPr>
            <p:ph type="title"/>
          </p:nvPr>
        </p:nvSpPr>
        <p:spPr>
          <a:xfrm>
            <a:off x="5378949" y="1409091"/>
            <a:ext cx="13716001" cy="919800"/>
          </a:xfrm>
          <a:prstGeom prst="rect">
            <a:avLst/>
          </a:prstGeom>
        </p:spPr>
        <p:txBody>
          <a:bodyPr/>
          <a:lstStyle>
            <a:lvl1pPr defTabSz="1389888">
              <a:defRPr sz="3648"/>
            </a:lvl1pPr>
          </a:lstStyle>
          <a:p>
            <a:pPr/>
            <a:r>
              <a:t>Future Enhancements</a:t>
            </a:r>
          </a:p>
        </p:txBody>
      </p:sp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96"/>
          <p:cNvSpPr/>
          <p:nvPr>
            <p:ph type="body" sz="half" idx="1"/>
          </p:nvPr>
        </p:nvSpPr>
        <p:spPr>
          <a:xfrm>
            <a:off x="5378994" y="3655702"/>
            <a:ext cx="13716001" cy="9314395"/>
          </a:xfrm>
          <a:prstGeom prst="rect">
            <a:avLst/>
          </a:prstGeom>
        </p:spPr>
        <p:txBody>
          <a:bodyPr/>
          <a:lstStyle/>
          <a:p>
            <a:pPr marL="571500" indent="-571500">
              <a:defRPr sz="3600"/>
            </a:pPr>
            <a:r>
              <a:t>Client script compatibility with Windows</a:t>
            </a:r>
          </a:p>
          <a:p>
            <a:pPr marL="571500" indent="-571500">
              <a:defRPr sz="3600"/>
            </a:pPr>
          </a:p>
          <a:p>
            <a:pPr marL="571500" indent="-571500">
              <a:defRPr sz="3600"/>
            </a:pPr>
            <a:r>
              <a:t>Custom load balancing algorithms</a:t>
            </a:r>
          </a:p>
          <a:p>
            <a:pPr marL="571500" indent="-571500">
              <a:defRPr sz="3600"/>
            </a:pPr>
          </a:p>
          <a:p>
            <a:pPr marL="571500" indent="-571500">
              <a:defRPr sz="3600"/>
            </a:pPr>
            <a:r>
              <a:t>More lightweight server and load balancer 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96"/>
          <p:cNvSpPr/>
          <p:nvPr>
            <p:ph type="body" sz="quarter" idx="1"/>
          </p:nvPr>
        </p:nvSpPr>
        <p:spPr>
          <a:xfrm>
            <a:off x="5378994" y="3655702"/>
            <a:ext cx="13716001" cy="4472298"/>
          </a:xfrm>
          <a:prstGeom prst="rect">
            <a:avLst/>
          </a:prstGeom>
        </p:spPr>
        <p:txBody>
          <a:bodyPr/>
          <a:lstStyle>
            <a:lvl1pPr marL="571500" indent="-571500">
              <a:defRPr sz="10800"/>
            </a:lvl1pPr>
          </a:lstStyle>
          <a:p>
            <a:pPr/>
            <a:r>
              <a:t>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95"/>
          <p:cNvSpPr/>
          <p:nvPr>
            <p:ph type="title"/>
          </p:nvPr>
        </p:nvSpPr>
        <p:spPr>
          <a:xfrm>
            <a:off x="5378994" y="972500"/>
            <a:ext cx="13716001" cy="13519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50" name="Shape 96"/>
          <p:cNvSpPr/>
          <p:nvPr>
            <p:ph type="body" sz="half" idx="1"/>
          </p:nvPr>
        </p:nvSpPr>
        <p:spPr>
          <a:xfrm>
            <a:off x="5378994" y="3655703"/>
            <a:ext cx="13716001" cy="63609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3600"/>
            </a:pPr>
            <a:r>
              <a:t>Dean Pulsifer </a:t>
            </a:r>
            <a:r>
              <a:t>–</a:t>
            </a:r>
            <a:r>
              <a:t> Software Engineer at Lexmark / Customer</a:t>
            </a:r>
          </a:p>
          <a:p>
            <a:pPr>
              <a:spcBef>
                <a:spcPts val="0"/>
              </a:spcBef>
              <a:buSzTx/>
              <a:buNone/>
              <a:defRPr sz="3600"/>
            </a:pPr>
          </a:p>
          <a:p>
            <a:pPr>
              <a:spcBef>
                <a:spcPts val="0"/>
              </a:spcBef>
              <a:buSzTx/>
              <a:buNone/>
              <a:defRPr sz="3600"/>
            </a:pPr>
            <a:r>
              <a:t>McCade Freeman </a:t>
            </a:r>
            <a:r>
              <a:t>–</a:t>
            </a:r>
            <a:r>
              <a:t> Testing</a:t>
            </a:r>
          </a:p>
          <a:p>
            <a:pPr>
              <a:spcBef>
                <a:spcPts val="0"/>
              </a:spcBef>
              <a:buSzTx/>
              <a:buNone/>
              <a:defRPr sz="3600"/>
            </a:pPr>
          </a:p>
          <a:p>
            <a:pPr>
              <a:spcBef>
                <a:spcPts val="0"/>
              </a:spcBef>
              <a:buSzTx/>
              <a:buNone/>
              <a:defRPr sz="3600"/>
            </a:pPr>
            <a:r>
              <a:t>Colton Smith </a:t>
            </a:r>
            <a:r>
              <a:t>–</a:t>
            </a:r>
            <a:r>
              <a:t> Website, Client, Server, Load Balancer</a:t>
            </a:r>
          </a:p>
          <a:p>
            <a:pPr>
              <a:spcBef>
                <a:spcPts val="0"/>
              </a:spcBef>
              <a:buSzTx/>
              <a:buNone/>
              <a:defRPr sz="3600"/>
            </a:pPr>
          </a:p>
          <a:p>
            <a:pPr>
              <a:spcBef>
                <a:spcPts val="0"/>
              </a:spcBef>
              <a:buSzTx/>
              <a:buNone/>
              <a:defRPr sz="3600"/>
            </a:pPr>
            <a:r>
              <a:t>Ryan Caudill </a:t>
            </a:r>
            <a:r>
              <a:t>–</a:t>
            </a:r>
            <a:r>
              <a:t> Data Analysis, Testing</a:t>
            </a:r>
          </a:p>
          <a:p>
            <a:pPr>
              <a:spcBef>
                <a:spcPts val="0"/>
              </a:spcBef>
              <a:buSzTx/>
              <a:buNone/>
              <a:defRPr sz="3600"/>
            </a:pPr>
          </a:p>
          <a:p>
            <a:pPr>
              <a:spcBef>
                <a:spcPts val="0"/>
              </a:spcBef>
              <a:buSzTx/>
              <a:buNone/>
              <a:defRPr sz="3600"/>
            </a:pPr>
            <a:r>
              <a:t>Drew Jones </a:t>
            </a:r>
            <a:r>
              <a:t>–</a:t>
            </a:r>
            <a:r>
              <a:t> Project Design, Testing</a:t>
            </a:r>
          </a:p>
        </p:txBody>
      </p:sp>
      <p:pic>
        <p:nvPicPr>
          <p:cNvPr id="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95"/>
          <p:cNvSpPr/>
          <p:nvPr>
            <p:ph type="title"/>
          </p:nvPr>
        </p:nvSpPr>
        <p:spPr>
          <a:xfrm>
            <a:off x="5378994" y="972500"/>
            <a:ext cx="13716001" cy="13519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Docker</a:t>
            </a:r>
          </a:p>
        </p:txBody>
      </p:sp>
      <p:sp>
        <p:nvSpPr>
          <p:cNvPr id="54" name="Shape 96"/>
          <p:cNvSpPr/>
          <p:nvPr>
            <p:ph type="body" sz="half" idx="1"/>
          </p:nvPr>
        </p:nvSpPr>
        <p:spPr>
          <a:xfrm>
            <a:off x="5378994" y="3655702"/>
            <a:ext cx="13716001" cy="849369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3600"/>
            </a:pPr>
            <a:r>
              <a:t>Docker containers are used to wrap a piece of software in a complete filesystem that contains everything needed to run: code, runtime, system tools, system libraries, etc. This guarantees that the software will always run the same, regardless of its environment. </a:t>
            </a:r>
          </a:p>
          <a:p>
            <a:pPr>
              <a:spcBef>
                <a:spcPts val="0"/>
              </a:spcBef>
              <a:buSzTx/>
              <a:buNone/>
              <a:defRPr sz="3600"/>
            </a:pPr>
          </a:p>
          <a:p>
            <a:pPr marL="571500" indent="-571500">
              <a:spcBef>
                <a:spcPts val="0"/>
              </a:spcBef>
              <a:defRPr sz="3600"/>
            </a:pPr>
            <a:r>
              <a:t>Multi-platform: Linux, Mac, Windows</a:t>
            </a:r>
          </a:p>
          <a:p>
            <a:pPr marL="571500" indent="-571500">
              <a:spcBef>
                <a:spcPts val="0"/>
              </a:spcBef>
              <a:defRPr sz="3600"/>
            </a:pPr>
            <a:r>
              <a:t>Lightweight</a:t>
            </a:r>
          </a:p>
          <a:p>
            <a:pPr marL="571500" indent="-571500">
              <a:spcBef>
                <a:spcPts val="0"/>
              </a:spcBef>
              <a:defRPr sz="3600"/>
            </a:pPr>
            <a:r>
              <a:t>Configurable</a:t>
            </a:r>
          </a:p>
        </p:txBody>
      </p:sp>
      <p:pic>
        <p:nvPicPr>
          <p:cNvPr id="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95"/>
          <p:cNvSpPr/>
          <p:nvPr>
            <p:ph type="title"/>
          </p:nvPr>
        </p:nvSpPr>
        <p:spPr>
          <a:xfrm>
            <a:off x="5378994" y="972500"/>
            <a:ext cx="13716001" cy="13519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Project Goal</a:t>
            </a:r>
          </a:p>
        </p:txBody>
      </p:sp>
      <p:sp>
        <p:nvSpPr>
          <p:cNvPr id="58" name="Shape 96"/>
          <p:cNvSpPr/>
          <p:nvPr>
            <p:ph type="body" sz="half" idx="1"/>
          </p:nvPr>
        </p:nvSpPr>
        <p:spPr>
          <a:xfrm>
            <a:off x="5378994" y="3655703"/>
            <a:ext cx="13716001" cy="6360962"/>
          </a:xfrm>
          <a:prstGeom prst="rect">
            <a:avLst/>
          </a:prstGeom>
        </p:spPr>
        <p:txBody>
          <a:bodyPr/>
          <a:lstStyle/>
          <a:p>
            <a:pPr marL="571500" indent="-571500">
              <a:spcBef>
                <a:spcPts val="0"/>
              </a:spcBef>
              <a:defRPr sz="3600"/>
            </a:pPr>
            <a:r>
              <a:t>Run clients/servers with Docker</a:t>
            </a:r>
          </a:p>
          <a:p>
            <a:pPr lvl="1" marL="571500" indent="-571500">
              <a:spcBef>
                <a:spcPts val="0"/>
              </a:spcBef>
              <a:defRPr sz="2400"/>
            </a:pPr>
            <a:r>
              <a:t>Optimization. Limits?</a:t>
            </a:r>
            <a:endParaRPr sz="4800"/>
          </a:p>
          <a:p>
            <a:pPr lvl="1">
              <a:spcBef>
                <a:spcPts val="0"/>
              </a:spcBef>
              <a:buSzTx/>
              <a:buNone/>
              <a:defRPr sz="2400"/>
            </a:pPr>
          </a:p>
          <a:p>
            <a:pPr marL="571500" indent="-571500">
              <a:spcBef>
                <a:spcPts val="0"/>
              </a:spcBef>
              <a:defRPr sz="3600"/>
            </a:pPr>
            <a:r>
              <a:t>Load balancing</a:t>
            </a:r>
          </a:p>
          <a:p>
            <a:pPr lvl="1" marL="571500" indent="-571500">
              <a:spcBef>
                <a:spcPts val="0"/>
              </a:spcBef>
              <a:defRPr sz="2400"/>
            </a:pPr>
            <a:r>
              <a:t>Compare algorithms</a:t>
            </a:r>
            <a:endParaRPr sz="4800"/>
          </a:p>
          <a:p>
            <a:pPr lvl="1">
              <a:spcBef>
                <a:spcPts val="0"/>
              </a:spcBef>
              <a:buSzTx/>
              <a:buNone/>
              <a:defRPr sz="2400"/>
            </a:pPr>
          </a:p>
          <a:p>
            <a:pPr marL="571500" indent="-571500">
              <a:spcBef>
                <a:spcPts val="0"/>
              </a:spcBef>
              <a:defRPr sz="3600"/>
            </a:pPr>
            <a:r>
              <a:t>Analysis &amp; Data</a:t>
            </a:r>
          </a:p>
        </p:txBody>
      </p:sp>
      <p:pic>
        <p:nvPicPr>
          <p:cNvPr id="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95"/>
          <p:cNvSpPr/>
          <p:nvPr>
            <p:ph type="title"/>
          </p:nvPr>
        </p:nvSpPr>
        <p:spPr>
          <a:xfrm>
            <a:off x="5378994" y="972500"/>
            <a:ext cx="13716001" cy="13519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Load Balancing</a:t>
            </a:r>
          </a:p>
        </p:txBody>
      </p:sp>
      <p:pic>
        <p:nvPicPr>
          <p:cNvPr id="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9322" y="3720286"/>
            <a:ext cx="12639717" cy="933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6"/>
          <p:cNvSpPr/>
          <p:nvPr>
            <p:ph type="title"/>
          </p:nvPr>
        </p:nvSpPr>
        <p:spPr>
          <a:xfrm>
            <a:off x="5378949" y="1409091"/>
            <a:ext cx="13716001" cy="919800"/>
          </a:xfrm>
          <a:prstGeom prst="rect">
            <a:avLst/>
          </a:prstGeom>
        </p:spPr>
        <p:txBody>
          <a:bodyPr/>
          <a:lstStyle>
            <a:lvl1pPr defTabSz="1389888">
              <a:defRPr sz="3648"/>
            </a:lvl1pPr>
          </a:lstStyle>
          <a:p>
            <a:pPr/>
            <a:r>
              <a:t>Load Balancer</a:t>
            </a:r>
          </a:p>
        </p:txBody>
      </p:sp>
      <p:pic>
        <p:nvPicPr>
          <p:cNvPr id="6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96"/>
          <p:cNvSpPr/>
          <p:nvPr>
            <p:ph type="body" sz="quarter" idx="1"/>
          </p:nvPr>
        </p:nvSpPr>
        <p:spPr>
          <a:xfrm>
            <a:off x="5378994" y="3655702"/>
            <a:ext cx="13716001" cy="919799"/>
          </a:xfrm>
          <a:prstGeom prst="rect">
            <a:avLst/>
          </a:prstGeom>
        </p:spPr>
        <p:txBody>
          <a:bodyPr/>
          <a:lstStyle>
            <a:lvl1pPr marL="571500" indent="-571500">
              <a:defRPr sz="3600"/>
            </a:lvl1pPr>
          </a:lstStyle>
          <a:p>
            <a:pPr/>
            <a:r>
              <a:t>Based on latest Nginx distribution</a:t>
            </a:r>
          </a:p>
        </p:txBody>
      </p:sp>
      <p:sp>
        <p:nvSpPr>
          <p:cNvPr id="68" name="Dockerfile"/>
          <p:cNvSpPr/>
          <p:nvPr/>
        </p:nvSpPr>
        <p:spPr>
          <a:xfrm>
            <a:off x="5605744" y="5911837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69" name="buildImage.sh"/>
          <p:cNvSpPr/>
          <p:nvPr/>
        </p:nvSpPr>
        <p:spPr>
          <a:xfrm>
            <a:off x="5605744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buildImage.sh</a:t>
            </a:r>
          </a:p>
        </p:txBody>
      </p:sp>
      <p:sp>
        <p:nvSpPr>
          <p:cNvPr id="70" name="Line"/>
          <p:cNvSpPr/>
          <p:nvPr/>
        </p:nvSpPr>
        <p:spPr>
          <a:xfrm>
            <a:off x="6875744" y="7148440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71" name="startBalancer.sh"/>
          <p:cNvSpPr/>
          <p:nvPr/>
        </p:nvSpPr>
        <p:spPr>
          <a:xfrm>
            <a:off x="10966949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startBalancer.sh</a:t>
            </a:r>
          </a:p>
        </p:txBody>
      </p:sp>
      <p:sp>
        <p:nvSpPr>
          <p:cNvPr id="72" name="stopBalancer.sh"/>
          <p:cNvSpPr/>
          <p:nvPr/>
        </p:nvSpPr>
        <p:spPr>
          <a:xfrm>
            <a:off x="16552006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stopBalancer.sh</a:t>
            </a:r>
          </a:p>
        </p:txBody>
      </p:sp>
      <p:sp>
        <p:nvSpPr>
          <p:cNvPr id="73" name="default.conf"/>
          <p:cNvSpPr/>
          <p:nvPr/>
        </p:nvSpPr>
        <p:spPr>
          <a:xfrm>
            <a:off x="10966949" y="5911837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default.conf</a:t>
            </a:r>
          </a:p>
        </p:txBody>
      </p:sp>
      <p:sp>
        <p:nvSpPr>
          <p:cNvPr id="74" name="access.log"/>
          <p:cNvSpPr/>
          <p:nvPr/>
        </p:nvSpPr>
        <p:spPr>
          <a:xfrm>
            <a:off x="10966949" y="11244974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access.log</a:t>
            </a:r>
          </a:p>
        </p:txBody>
      </p:sp>
      <p:sp>
        <p:nvSpPr>
          <p:cNvPr id="75" name="Line"/>
          <p:cNvSpPr/>
          <p:nvPr/>
        </p:nvSpPr>
        <p:spPr>
          <a:xfrm>
            <a:off x="12236949" y="7148440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>
            <a:off x="12236949" y="9809347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>
            <a:off x="13652341" y="9238759"/>
            <a:ext cx="2754274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>
            <a:off x="8067285" y="9238759"/>
            <a:ext cx="2754274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Dockerfile"/>
          <p:cNvSpPr/>
          <p:nvPr/>
        </p:nvSpPr>
        <p:spPr>
          <a:xfrm>
            <a:off x="5605743" y="5911837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84" name="buildImage.sh"/>
          <p:cNvSpPr/>
          <p:nvPr/>
        </p:nvSpPr>
        <p:spPr>
          <a:xfrm>
            <a:off x="5605743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buildImage.sh</a:t>
            </a:r>
          </a:p>
        </p:txBody>
      </p:sp>
      <p:sp>
        <p:nvSpPr>
          <p:cNvPr id="85" name="Line"/>
          <p:cNvSpPr/>
          <p:nvPr/>
        </p:nvSpPr>
        <p:spPr>
          <a:xfrm>
            <a:off x="6875743" y="7148440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86" name="runMultiple.sh"/>
          <p:cNvSpPr/>
          <p:nvPr/>
        </p:nvSpPr>
        <p:spPr>
          <a:xfrm>
            <a:off x="11078874" y="5911837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runMultiple.sh</a:t>
            </a:r>
          </a:p>
        </p:txBody>
      </p:sp>
      <p:sp>
        <p:nvSpPr>
          <p:cNvPr id="87" name="downloadFiles.sh"/>
          <p:cNvSpPr/>
          <p:nvPr/>
        </p:nvSpPr>
        <p:spPr>
          <a:xfrm>
            <a:off x="16552006" y="8578405"/>
            <a:ext cx="2735224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downloadFiles.sh</a:t>
            </a:r>
          </a:p>
        </p:txBody>
      </p:sp>
      <p:sp>
        <p:nvSpPr>
          <p:cNvPr id="88" name="Line"/>
          <p:cNvSpPr/>
          <p:nvPr/>
        </p:nvSpPr>
        <p:spPr>
          <a:xfrm>
            <a:off x="17837103" y="7218605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89" name="URL"/>
          <p:cNvSpPr/>
          <p:nvPr/>
        </p:nvSpPr>
        <p:spPr>
          <a:xfrm>
            <a:off x="16936113" y="7529495"/>
            <a:ext cx="906955" cy="5776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URL</a:t>
            </a:r>
          </a:p>
        </p:txBody>
      </p:sp>
      <p:sp>
        <p:nvSpPr>
          <p:cNvPr id="90" name="clientStats"/>
          <p:cNvSpPr/>
          <p:nvPr/>
        </p:nvSpPr>
        <p:spPr>
          <a:xfrm>
            <a:off x="16552005" y="11244974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clientStats</a:t>
            </a:r>
          </a:p>
        </p:txBody>
      </p:sp>
      <p:sp>
        <p:nvSpPr>
          <p:cNvPr id="91" name="Line"/>
          <p:cNvSpPr/>
          <p:nvPr/>
        </p:nvSpPr>
        <p:spPr>
          <a:xfrm>
            <a:off x="17822006" y="9809348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2" name="runClient.sh"/>
          <p:cNvSpPr/>
          <p:nvPr/>
        </p:nvSpPr>
        <p:spPr>
          <a:xfrm>
            <a:off x="16552005" y="5911837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runClient.sh</a:t>
            </a:r>
          </a:p>
        </p:txBody>
      </p:sp>
      <p:sp>
        <p:nvSpPr>
          <p:cNvPr id="93" name="Line"/>
          <p:cNvSpPr/>
          <p:nvPr/>
        </p:nvSpPr>
        <p:spPr>
          <a:xfrm flipV="1">
            <a:off x="12439272" y="7181462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>
            <a:off x="13647991" y="6713013"/>
            <a:ext cx="2913553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8157264" y="9238759"/>
            <a:ext cx="2913552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6" name="makeClients.sh"/>
          <p:cNvSpPr/>
          <p:nvPr/>
        </p:nvSpPr>
        <p:spPr>
          <a:xfrm>
            <a:off x="11078874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makeClients.sh</a:t>
            </a:r>
          </a:p>
        </p:txBody>
      </p:sp>
      <p:sp>
        <p:nvSpPr>
          <p:cNvPr id="97" name="Shape 66"/>
          <p:cNvSpPr/>
          <p:nvPr>
            <p:ph type="title"/>
          </p:nvPr>
        </p:nvSpPr>
        <p:spPr>
          <a:xfrm>
            <a:off x="5378949" y="1409091"/>
            <a:ext cx="13716001" cy="919800"/>
          </a:xfrm>
          <a:prstGeom prst="rect">
            <a:avLst/>
          </a:prstGeom>
        </p:spPr>
        <p:txBody>
          <a:bodyPr/>
          <a:lstStyle>
            <a:lvl1pPr defTabSz="1389888">
              <a:defRPr sz="3648"/>
            </a:lvl1pPr>
          </a:lstStyle>
          <a:p>
            <a:pPr/>
            <a:r>
              <a:t>Clients</a:t>
            </a:r>
          </a:p>
        </p:txBody>
      </p:sp>
      <p:sp>
        <p:nvSpPr>
          <p:cNvPr id="98" name="Shape 96"/>
          <p:cNvSpPr/>
          <p:nvPr>
            <p:ph type="body" sz="quarter" idx="1"/>
          </p:nvPr>
        </p:nvSpPr>
        <p:spPr>
          <a:xfrm>
            <a:off x="5378994" y="3655702"/>
            <a:ext cx="13716001" cy="919799"/>
          </a:xfrm>
          <a:prstGeom prst="rect">
            <a:avLst/>
          </a:prstGeom>
        </p:spPr>
        <p:txBody>
          <a:bodyPr/>
          <a:lstStyle>
            <a:lvl1pPr marL="571500" indent="-571500">
              <a:defRPr sz="3600"/>
            </a:lvl1pPr>
          </a:lstStyle>
          <a:p>
            <a:pPr/>
            <a:r>
              <a:t>Based on latest Alpine Linux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66"/>
          <p:cNvSpPr/>
          <p:nvPr>
            <p:ph type="title"/>
          </p:nvPr>
        </p:nvSpPr>
        <p:spPr>
          <a:xfrm>
            <a:off x="5378949" y="1409091"/>
            <a:ext cx="13716001" cy="919800"/>
          </a:xfrm>
          <a:prstGeom prst="rect">
            <a:avLst/>
          </a:prstGeom>
        </p:spPr>
        <p:txBody>
          <a:bodyPr/>
          <a:lstStyle>
            <a:lvl1pPr defTabSz="1389888">
              <a:defRPr sz="3648"/>
            </a:lvl1pPr>
          </a:lstStyle>
          <a:p>
            <a:pPr/>
            <a:r>
              <a:t>downloadFiles.sh</a:t>
            </a:r>
          </a:p>
        </p:txBody>
      </p:sp>
      <p:pic>
        <p:nvPicPr>
          <p:cNvPr id="10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7638" y="3802588"/>
            <a:ext cx="12988743" cy="9229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66"/>
          <p:cNvSpPr/>
          <p:nvPr>
            <p:ph type="title"/>
          </p:nvPr>
        </p:nvSpPr>
        <p:spPr>
          <a:xfrm>
            <a:off x="5378949" y="1409091"/>
            <a:ext cx="13716001" cy="919800"/>
          </a:xfrm>
          <a:prstGeom prst="rect">
            <a:avLst/>
          </a:prstGeom>
        </p:spPr>
        <p:txBody>
          <a:bodyPr/>
          <a:lstStyle>
            <a:lvl1pPr defTabSz="1389888">
              <a:defRPr sz="3648"/>
            </a:lvl1pPr>
          </a:lstStyle>
          <a:p>
            <a:pPr/>
            <a:r>
              <a:t>Servers</a:t>
            </a:r>
          </a:p>
        </p:txBody>
      </p:sp>
      <p:pic>
        <p:nvPicPr>
          <p:cNvPr id="10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57281" b="0"/>
          <a:stretch>
            <a:fillRect/>
          </a:stretch>
        </p:blipFill>
        <p:spPr>
          <a:xfrm>
            <a:off x="15222078" y="-12950"/>
            <a:ext cx="5199473" cy="348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96"/>
          <p:cNvSpPr/>
          <p:nvPr>
            <p:ph type="body" sz="quarter" idx="1"/>
          </p:nvPr>
        </p:nvSpPr>
        <p:spPr>
          <a:xfrm>
            <a:off x="5378994" y="3655702"/>
            <a:ext cx="13716001" cy="919799"/>
          </a:xfrm>
          <a:prstGeom prst="rect">
            <a:avLst/>
          </a:prstGeom>
        </p:spPr>
        <p:txBody>
          <a:bodyPr/>
          <a:lstStyle>
            <a:lvl1pPr marL="571500" indent="-571500">
              <a:defRPr sz="3600"/>
            </a:lvl1pPr>
          </a:lstStyle>
          <a:p>
            <a:pPr/>
            <a:r>
              <a:t>Based on latest Nginx distribution</a:t>
            </a:r>
          </a:p>
        </p:txBody>
      </p:sp>
      <p:sp>
        <p:nvSpPr>
          <p:cNvPr id="111" name="Dockerfile"/>
          <p:cNvSpPr/>
          <p:nvPr/>
        </p:nvSpPr>
        <p:spPr>
          <a:xfrm>
            <a:off x="5605743" y="5911837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112" name="buildImage.sh"/>
          <p:cNvSpPr/>
          <p:nvPr/>
        </p:nvSpPr>
        <p:spPr>
          <a:xfrm>
            <a:off x="5605743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buildImage.sh</a:t>
            </a:r>
          </a:p>
        </p:txBody>
      </p:sp>
      <p:sp>
        <p:nvSpPr>
          <p:cNvPr id="113" name="Line"/>
          <p:cNvSpPr/>
          <p:nvPr/>
        </p:nvSpPr>
        <p:spPr>
          <a:xfrm>
            <a:off x="6875743" y="7148440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14" name="startServers.sh"/>
          <p:cNvSpPr/>
          <p:nvPr/>
        </p:nvSpPr>
        <p:spPr>
          <a:xfrm>
            <a:off x="10966949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startServers.sh</a:t>
            </a:r>
          </a:p>
        </p:txBody>
      </p:sp>
      <p:sp>
        <p:nvSpPr>
          <p:cNvPr id="115" name="stopServers.sh"/>
          <p:cNvSpPr/>
          <p:nvPr/>
        </p:nvSpPr>
        <p:spPr>
          <a:xfrm>
            <a:off x="16552006" y="8578405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stopServers.sh</a:t>
            </a:r>
          </a:p>
        </p:txBody>
      </p:sp>
      <p:sp>
        <p:nvSpPr>
          <p:cNvPr id="116" name="default.conf"/>
          <p:cNvSpPr/>
          <p:nvPr/>
        </p:nvSpPr>
        <p:spPr>
          <a:xfrm>
            <a:off x="9980662" y="5911837"/>
            <a:ext cx="2094242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default.conf</a:t>
            </a:r>
          </a:p>
        </p:txBody>
      </p:sp>
      <p:sp>
        <p:nvSpPr>
          <p:cNvPr id="117" name="/nginx_status"/>
          <p:cNvSpPr/>
          <p:nvPr/>
        </p:nvSpPr>
        <p:spPr>
          <a:xfrm>
            <a:off x="10966949" y="11244974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/nginx_status</a:t>
            </a:r>
          </a:p>
        </p:txBody>
      </p:sp>
      <p:sp>
        <p:nvSpPr>
          <p:cNvPr id="118" name="Line"/>
          <p:cNvSpPr/>
          <p:nvPr/>
        </p:nvSpPr>
        <p:spPr>
          <a:xfrm>
            <a:off x="11089465" y="7340712"/>
            <a:ext cx="1147485" cy="1147486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19" name="Line"/>
          <p:cNvSpPr/>
          <p:nvPr/>
        </p:nvSpPr>
        <p:spPr>
          <a:xfrm>
            <a:off x="12236949" y="9809347"/>
            <a:ext cx="1" cy="133975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>
            <a:off x="13652341" y="9238759"/>
            <a:ext cx="2754274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>
            <a:off x="8067285" y="9238759"/>
            <a:ext cx="2754274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22" name="html"/>
          <p:cNvSpPr/>
          <p:nvPr/>
        </p:nvSpPr>
        <p:spPr>
          <a:xfrm>
            <a:off x="12765591" y="5911837"/>
            <a:ext cx="209424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23" name="Line"/>
          <p:cNvSpPr/>
          <p:nvPr/>
        </p:nvSpPr>
        <p:spPr>
          <a:xfrm flipH="1">
            <a:off x="12432267" y="7322752"/>
            <a:ext cx="1183406" cy="1183406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24" name="Line"/>
          <p:cNvSpPr/>
          <p:nvPr/>
        </p:nvSpPr>
        <p:spPr>
          <a:xfrm>
            <a:off x="13652341" y="11905328"/>
            <a:ext cx="2754274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125" name="getStats.sh"/>
          <p:cNvSpPr/>
          <p:nvPr/>
        </p:nvSpPr>
        <p:spPr>
          <a:xfrm>
            <a:off x="16552006" y="11244974"/>
            <a:ext cx="2540001" cy="1320708"/>
          </a:xfrm>
          <a:prstGeom prst="rect">
            <a:avLst/>
          </a:prstGeom>
          <a:solidFill>
            <a:schemeClr val="accent1">
              <a:satOff val="-4338"/>
              <a:lumOff val="13039"/>
            </a:schemeClr>
          </a:solidFill>
          <a:ln w="12700">
            <a:solidFill>
              <a:srgbClr val="53A5B3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getStats.sh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Eleanor template">
      <a:dk1>
        <a:srgbClr val="000000"/>
      </a:dk1>
      <a:lt1>
        <a:srgbClr val="2E3037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Eleanor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Eleano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Eleano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Eleanor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Eleano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