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45897" showSpecialPlsOnTitleSld="0" strictFirstAndLastChars="0">
  <p:sldMasterIdLst>
    <p:sldMasterId id="2147483664" r:id="rId1"/>
  </p:sldMasterIdLst>
  <p:notesMasterIdLst>
    <p:notesMasterId r:id="rId17"/>
  </p:notesMasterIdLst>
  <p:handoutMasterIdLst>
    <p:handoutMasterId r:id="rId18"/>
  </p:handoutMasterIdLst>
  <p:sldIdLst>
    <p:sldId id="286" r:id="rId2"/>
    <p:sldId id="258" r:id="rId3"/>
    <p:sldId id="312" r:id="rId4"/>
    <p:sldId id="310" r:id="rId5"/>
    <p:sldId id="313" r:id="rId6"/>
    <p:sldId id="311" r:id="rId7"/>
    <p:sldId id="314" r:id="rId8"/>
    <p:sldId id="321" r:id="rId9"/>
    <p:sldId id="316" r:id="rId10"/>
    <p:sldId id="319" r:id="rId11"/>
    <p:sldId id="323" r:id="rId12"/>
    <p:sldId id="324" r:id="rId13"/>
    <p:sldId id="320" r:id="rId14"/>
    <p:sldId id="318" r:id="rId15"/>
    <p:sldId id="309" r:id="rId16"/>
  </p:sldIdLst>
  <p:sldSz cx="9144000" cy="6858000" type="screen4x3"/>
  <p:notesSz cx="7315200" cy="9601200"/>
  <p:defaultTex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50"/>
    <a:srgbClr val="7A7A7A"/>
    <a:srgbClr val="6B6B6B"/>
    <a:srgbClr val="767676"/>
    <a:srgbClr val="4C4C4C"/>
    <a:srgbClr val="656565"/>
    <a:srgbClr val="CD0078"/>
    <a:srgbClr val="3C73B9"/>
    <a:srgbClr val="EBD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autoAdjust="0"/>
    <p:restoredTop sz="80284" autoAdjust="0"/>
  </p:normalViewPr>
  <p:slideViewPr>
    <p:cSldViewPr snapToGrid="0">
      <p:cViewPr>
        <p:scale>
          <a:sx n="70" d="100"/>
          <a:sy n="70" d="100"/>
        </p:scale>
        <p:origin x="-1446" y="-72"/>
      </p:cViewPr>
      <p:guideLst>
        <p:guide orient="horz" pos="1311"/>
        <p:guide orient="horz" pos="3758"/>
        <p:guide orient="horz" pos="1062"/>
        <p:guide orient="horz" pos="449"/>
        <p:guide orient="horz" pos="2849"/>
        <p:guide orient="horz" pos="2153"/>
        <p:guide orient="horz" pos="5442"/>
        <p:guide orient="horz" pos="1954"/>
        <p:guide pos="219"/>
        <p:guide pos="5551"/>
        <p:guide pos="2879"/>
        <p:guide pos="1521"/>
        <p:guide pos="42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5" d="100"/>
          <a:sy n="95" d="100"/>
        </p:scale>
        <p:origin x="-2264" y="-96"/>
      </p:cViewPr>
      <p:guideLst>
        <p:guide orient="horz" pos="3024"/>
        <p:guide orient="horz" pos="5906"/>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213"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248A7D45-D04D-4B80-90EF-34F48D18C37A}"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976875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8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4"/>
          <p:cNvSpPr>
            <a:spLocks noGrp="1" noRot="1" noChangeAspect="1" noChangeArrowheads="1" noTextEdit="1"/>
          </p:cNvSpPr>
          <p:nvPr>
            <p:ph type="sldImg" idx="2"/>
          </p:nvPr>
        </p:nvSpPr>
        <p:spPr bwMode="auto">
          <a:xfrm>
            <a:off x="914400" y="228600"/>
            <a:ext cx="5730875" cy="429895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4" tIns="48322" rIns="96644" bIns="48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862" name="Text Box 14"/>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AB69BBA2-4AEB-4B61-8393-54D11319A087}"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3291704036"/>
      </p:ext>
    </p:extLst>
  </p:cSld>
  <p:clrMap bg1="lt1" tx1="dk1" bg2="lt2" tx2="dk2" accent1="accent1" accent2="accent2" accent3="accent3" accent4="accent4" accent5="accent5" accent6="accent6" hlink="hlink" folHlink="folHlink"/>
  <p:notesStyle>
    <a:lvl1pPr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1pPr>
    <a:lvl2pPr marL="4572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2pPr>
    <a:lvl3pPr marL="9144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3pPr>
    <a:lvl4pPr marL="13716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4pPr>
    <a:lvl5pPr marL="18288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0904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r>
              <a:rPr lang="en-US" dirty="0" smtClean="0"/>
              <a:t>Source:</a:t>
            </a:r>
            <a:r>
              <a:rPr lang="en-US" baseline="0" dirty="0" smtClean="0"/>
              <a:t> </a:t>
            </a:r>
          </a:p>
          <a:p>
            <a:r>
              <a:rPr lang="en-US" baseline="0" dirty="0" smtClean="0"/>
              <a:t>http://excess-xss.com/</a:t>
            </a:r>
          </a:p>
          <a:p>
            <a:r>
              <a:rPr lang="en-US" dirty="0" smtClean="0"/>
              <a:t>https://www.owasp.org/index.php/XSS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first, the ability to execute JavaScript in the victim's browser might not seem particularly malicious. After all, JavaScript runs in a very restricted environment that has extremely limited access to the user's files and operating system. In fact, you could open your browser's JavaScript console right now and execute any JavaScript you want, and you would be very unlikely to cause any damage to your computer.</a:t>
            </a:r>
          </a:p>
          <a:p>
            <a:r>
              <a:rPr lang="en-US" dirty="0" smtClean="0"/>
              <a:t>However, the possibility of JavaScript being malicious becomes more clear when you consider the following facts:</a:t>
            </a:r>
          </a:p>
          <a:p>
            <a:r>
              <a:rPr lang="en-US" dirty="0" smtClean="0"/>
              <a:t>JavaScript has access to some of the user's sensitive information, such as cookies.</a:t>
            </a:r>
          </a:p>
          <a:p>
            <a:r>
              <a:rPr lang="en-US" dirty="0" smtClean="0"/>
              <a:t>JavaScript can send HTTP requests with arbitrary content to arbitrary destinations by using </a:t>
            </a:r>
            <a:r>
              <a:rPr lang="en-US" dirty="0" err="1" smtClean="0"/>
              <a:t>XMLHttpRequest</a:t>
            </a:r>
            <a:r>
              <a:rPr lang="en-US" dirty="0" smtClean="0"/>
              <a:t> and other mechanisms.</a:t>
            </a:r>
          </a:p>
          <a:p>
            <a:r>
              <a:rPr lang="en-US" dirty="0" smtClean="0"/>
              <a:t>JavaScript can make arbitrary modifications to the HTML of the current page by using DOM manipulation methods.</a:t>
            </a:r>
          </a:p>
          <a:p>
            <a:endParaRPr lang="en-US" dirty="0"/>
          </a:p>
        </p:txBody>
      </p:sp>
    </p:spTree>
    <p:extLst>
      <p:ext uri="{BB962C8B-B14F-4D97-AF65-F5344CB8AC3E}">
        <p14:creationId xmlns:p14="http://schemas.microsoft.com/office/powerpoint/2010/main" val="241498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attacker does not directly target his victim. Instead, he exploits a vulnerability in a website that the victim visits, in order to get the website to deliver the malicious JavaScript for him. To the victim's browser, the malicious JavaScript appears to be a legitimate part of the website, and the website has thus acted as an unintentional accomplice to the attacker.</a:t>
            </a:r>
          </a:p>
          <a:p>
            <a:r>
              <a:rPr lang="en-US" sz="1200" dirty="0" smtClean="0"/>
              <a:t>The only way for the attacker to run his malicious JavaScript in the victim's browser is to inject it into one of the pages that the victim downloads from the website. This can happen if the website directly includes user input in its pages, because the attacker can then insert a string that will be treated as code by the victim's browser.</a:t>
            </a:r>
            <a:endParaRPr lang="en-US" sz="1200" dirty="0"/>
          </a:p>
        </p:txBody>
      </p:sp>
    </p:spTree>
    <p:extLst>
      <p:ext uri="{BB962C8B-B14F-4D97-AF65-F5344CB8AC3E}">
        <p14:creationId xmlns:p14="http://schemas.microsoft.com/office/powerpoint/2010/main" val="110035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goal of an XSS attack is always to execute malicious JavaScript in the victim's browser, there are few fundamentally different ways of achieving that goal. XSS attacks are often divided into three types:</a:t>
            </a:r>
          </a:p>
          <a:p>
            <a:r>
              <a:rPr lang="en-US" b="1" dirty="0" smtClean="0"/>
              <a:t>Persistent XSS</a:t>
            </a:r>
            <a:r>
              <a:rPr lang="en-US" dirty="0" smtClean="0"/>
              <a:t>, where the malicious string originates from the website's database.</a:t>
            </a:r>
          </a:p>
          <a:p>
            <a:r>
              <a:rPr lang="en-US" b="1" dirty="0" smtClean="0"/>
              <a:t>Reflected XSS</a:t>
            </a:r>
            <a:r>
              <a:rPr lang="en-US" dirty="0" smtClean="0"/>
              <a:t>, where the malicious string originates from the victim's request.</a:t>
            </a:r>
          </a:p>
          <a:p>
            <a:r>
              <a:rPr lang="en-US" b="1" dirty="0" smtClean="0"/>
              <a:t>DOM-based XSS</a:t>
            </a:r>
            <a:r>
              <a:rPr lang="en-US" dirty="0" smtClean="0"/>
              <a:t>, where the vulnerability is in the client-side code rather than the server-side code.</a:t>
            </a:r>
            <a:endParaRPr lang="en-US" dirty="0"/>
          </a:p>
        </p:txBody>
      </p:sp>
    </p:spTree>
    <p:extLst>
      <p:ext uri="{BB962C8B-B14F-4D97-AF65-F5344CB8AC3E}">
        <p14:creationId xmlns:p14="http://schemas.microsoft.com/office/powerpoint/2010/main" val="388710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uses one of the website's forms to insert a malicious string into the website's database.</a:t>
            </a:r>
          </a:p>
          <a:p>
            <a:r>
              <a:rPr lang="en-US" dirty="0" smtClean="0"/>
              <a:t>The victim requests a page from the website.</a:t>
            </a:r>
          </a:p>
          <a:p>
            <a:r>
              <a:rPr lang="en-US" dirty="0" smtClean="0"/>
              <a:t>The website includes the malicious string from the database in the response and sends it to the victim.</a:t>
            </a:r>
          </a:p>
          <a:p>
            <a:r>
              <a:rPr lang="en-US" dirty="0" smtClean="0"/>
              <a:t>The victim's browser executes the malicious script inside the response, sending the victim's cookies to the attacker's server.</a:t>
            </a:r>
          </a:p>
          <a:p>
            <a:endParaRPr lang="en-US" dirty="0"/>
          </a:p>
        </p:txBody>
      </p:sp>
    </p:spTree>
    <p:extLst>
      <p:ext uri="{BB962C8B-B14F-4D97-AF65-F5344CB8AC3E}">
        <p14:creationId xmlns:p14="http://schemas.microsoft.com/office/powerpoint/2010/main" val="4028320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crafts a URL containing a malicious string and sends it to the victim.</a:t>
            </a:r>
          </a:p>
          <a:p>
            <a:r>
              <a:rPr lang="en-US" dirty="0" smtClean="0"/>
              <a:t>The victim is tricked by the attacker into requesting the URL from the website.</a:t>
            </a:r>
          </a:p>
          <a:p>
            <a:r>
              <a:rPr lang="en-US" dirty="0" smtClean="0"/>
              <a:t>The website includes the malicious string from the URL in the response.</a:t>
            </a:r>
          </a:p>
          <a:p>
            <a:r>
              <a:rPr lang="en-US" dirty="0" smtClean="0"/>
              <a:t>The victim's browser executes the malicious script inside the response, sending the victim's cookies to the attacker's server.</a:t>
            </a:r>
          </a:p>
          <a:p>
            <a:endParaRPr lang="en-US" dirty="0"/>
          </a:p>
        </p:txBody>
      </p:sp>
    </p:spTree>
    <p:extLst>
      <p:ext uri="{BB962C8B-B14F-4D97-AF65-F5344CB8AC3E}">
        <p14:creationId xmlns:p14="http://schemas.microsoft.com/office/powerpoint/2010/main" val="3234203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crafts a URL containing a malicious string and sends it to the victim.</a:t>
            </a:r>
          </a:p>
          <a:p>
            <a:r>
              <a:rPr lang="en-US" dirty="0" smtClean="0"/>
              <a:t>The victim is tricked by the attacker into requesting the URL from the website.</a:t>
            </a:r>
          </a:p>
          <a:p>
            <a:r>
              <a:rPr lang="en-US" dirty="0" smtClean="0"/>
              <a:t>The website receives the request, but does not include the malicious string in the response.</a:t>
            </a:r>
          </a:p>
          <a:p>
            <a:r>
              <a:rPr lang="en-US" dirty="0" smtClean="0"/>
              <a:t>The victim's browser executes the legitimate script inside the response, causing the malicious script to be inserted into the page.</a:t>
            </a:r>
          </a:p>
          <a:p>
            <a:r>
              <a:rPr lang="en-US" dirty="0" smtClean="0"/>
              <a:t>The victim's browser executes the malicious script inserted into the page, sending the victim's cookies to the attacker's server.</a:t>
            </a:r>
          </a:p>
          <a:p>
            <a:endParaRPr lang="en-US" dirty="0"/>
          </a:p>
        </p:txBody>
      </p:sp>
    </p:spTree>
    <p:extLst>
      <p:ext uri="{BB962C8B-B14F-4D97-AF65-F5344CB8AC3E}">
        <p14:creationId xmlns:p14="http://schemas.microsoft.com/office/powerpoint/2010/main" val="1490445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Encoding</a:t>
            </a:r>
            <a:r>
              <a:rPr lang="en-US" dirty="0" smtClean="0"/>
              <a:t>, which escapes the user input so that the browser interprets it only as data, not as code.</a:t>
            </a:r>
          </a:p>
          <a:p>
            <a:r>
              <a:rPr lang="en-US" b="1" dirty="0" smtClean="0"/>
              <a:t>Validation</a:t>
            </a:r>
            <a:r>
              <a:rPr lang="en-US" dirty="0" smtClean="0"/>
              <a:t>, which filters the user input so that the browser interprets it as code without malicious commands. </a:t>
            </a:r>
          </a:p>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Inbound/outbound:</a:t>
            </a:r>
            <a:r>
              <a:rPr lang="en-US" baseline="0" dirty="0" smtClean="0"/>
              <a:t> </a:t>
            </a:r>
            <a:r>
              <a:rPr lang="en-US" dirty="0" smtClean="0"/>
              <a:t>Secure input handling can be performed either when your website receives the input (inbound) or right before your website inserts the input into a page (outbound)</a:t>
            </a:r>
          </a:p>
          <a:p>
            <a:endParaRPr lang="en-US" dirty="0" smtClean="0"/>
          </a:p>
          <a:p>
            <a:endParaRPr lang="en-US" dirty="0"/>
          </a:p>
        </p:txBody>
      </p:sp>
    </p:spTree>
    <p:extLst>
      <p:ext uri="{BB962C8B-B14F-4D97-AF65-F5344CB8AC3E}">
        <p14:creationId xmlns:p14="http://schemas.microsoft.com/office/powerpoint/2010/main" val="3643691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344488" y="263525"/>
            <a:ext cx="8401050" cy="1395413"/>
          </a:xfrm>
        </p:spPr>
        <p:txBody>
          <a:bodyPr/>
          <a:lstStyle>
            <a:lvl1pPr>
              <a:spcBef>
                <a:spcPct val="25000"/>
              </a:spcBef>
              <a:defRPr sz="5000"/>
            </a:lvl1pPr>
          </a:lstStyle>
          <a:p>
            <a:pPr lvl="0"/>
            <a:r>
              <a:rPr lang="en-US" noProof="0" smtClean="0"/>
              <a:t>Click to edit Master title style</a:t>
            </a:r>
          </a:p>
        </p:txBody>
      </p:sp>
      <p:sp>
        <p:nvSpPr>
          <p:cNvPr id="580616" name="Rectangle 8"/>
          <p:cNvSpPr>
            <a:spLocks noGrp="1" noChangeArrowheads="1"/>
          </p:cNvSpPr>
          <p:nvPr>
            <p:ph type="subTitle" sz="quarter" idx="1"/>
          </p:nvPr>
        </p:nvSpPr>
        <p:spPr>
          <a:xfrm>
            <a:off x="344488" y="1677988"/>
            <a:ext cx="8396287" cy="1752600"/>
          </a:xfrm>
        </p:spPr>
        <p:txBody>
          <a:bodyPr/>
          <a:lstStyle>
            <a:lvl1pPr>
              <a:spcBef>
                <a:spcPct val="0"/>
              </a:spcBef>
              <a:defRPr sz="5000">
                <a:solidFill>
                  <a:schemeClr val="accent2"/>
                </a:solidFill>
              </a:defRPr>
            </a:lvl1pPr>
          </a:lstStyle>
          <a:p>
            <a:pPr lvl="0"/>
            <a:r>
              <a:rPr lang="en-US" noProof="0" smtClean="0"/>
              <a:t>Click to edit Master subtitle style</a:t>
            </a:r>
          </a:p>
        </p:txBody>
      </p:sp>
      <p:pic>
        <p:nvPicPr>
          <p:cNvPr id="58061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50" y="5803900"/>
            <a:ext cx="2486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2753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9385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0797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4163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spTree>
    <p:extLst>
      <p:ext uri="{BB962C8B-B14F-4D97-AF65-F5344CB8AC3E}">
        <p14:creationId xmlns:p14="http://schemas.microsoft.com/office/powerpoint/2010/main" val="3401182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2733675"/>
            <a:ext cx="3687763"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507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smtClean="0"/>
              <a:t>GE Title or job number</a:t>
            </a:r>
            <a:endParaRPr lang="en-US" sz="900" dirty="0"/>
          </a:p>
          <a:p>
            <a:pPr algn="r">
              <a:lnSpc>
                <a:spcPct val="90000"/>
              </a:lnSpc>
            </a:pPr>
            <a:fld id="{F50CD2AD-FBB4-4F75-A08B-B1DD55C25E63}" type="datetime1">
              <a:rPr lang="en-US" sz="900"/>
              <a:pPr algn="r">
                <a:lnSpc>
                  <a:spcPct val="90000"/>
                </a:lnSpc>
              </a:pPr>
              <a:t>7/16/2014</a:t>
            </a:fld>
            <a:endParaRPr lang="en-US" dirty="0"/>
          </a:p>
        </p:txBody>
      </p:sp>
    </p:spTree>
    <p:extLst>
      <p:ext uri="{BB962C8B-B14F-4D97-AF65-F5344CB8AC3E}">
        <p14:creationId xmlns:p14="http://schemas.microsoft.com/office/powerpoint/2010/main" val="2482190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342900" y="280988"/>
            <a:ext cx="8459788" cy="608245"/>
          </a:xfrm>
        </p:spPr>
        <p:txBody>
          <a:bodyPr/>
          <a:lstStyle>
            <a:lvl1pPr>
              <a:defRPr/>
            </a:lvl1pPr>
          </a:lstStyle>
          <a:p>
            <a:r>
              <a:rPr lang="en-US" smtClean="0"/>
              <a:t>Click to edit Master title style</a:t>
            </a:r>
            <a:endParaRPr lang="en-GB" dirty="0"/>
          </a:p>
        </p:txBody>
      </p:sp>
      <p:sp>
        <p:nvSpPr>
          <p:cNvPr id="3" name="Content Placeholder 2"/>
          <p:cNvSpPr>
            <a:spLocks noGrp="1"/>
          </p:cNvSpPr>
          <p:nvPr>
            <p:ph idx="1"/>
          </p:nvPr>
        </p:nvSpPr>
        <p:spPr>
          <a:xfrm>
            <a:off x="342900" y="1115736"/>
            <a:ext cx="8459788"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7/16/2014</a:t>
            </a:fld>
            <a:endParaRPr lang="en-US" dirty="0"/>
          </a:p>
        </p:txBody>
      </p:sp>
    </p:spTree>
    <p:extLst>
      <p:ext uri="{BB962C8B-B14F-4D97-AF65-F5344CB8AC3E}">
        <p14:creationId xmlns:p14="http://schemas.microsoft.com/office/powerpoint/2010/main" val="20525924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42900" y="1727200"/>
            <a:ext cx="41529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727200"/>
            <a:ext cx="4154488"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7/16/2014</a:t>
            </a:fld>
            <a:endParaRPr lang="en-US" dirty="0"/>
          </a:p>
        </p:txBody>
      </p:sp>
    </p:spTree>
    <p:extLst>
      <p:ext uri="{BB962C8B-B14F-4D97-AF65-F5344CB8AC3E}">
        <p14:creationId xmlns:p14="http://schemas.microsoft.com/office/powerpoint/2010/main" val="31405916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4290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sz="half" idx="10"/>
          </p:nvPr>
        </p:nvSpPr>
        <p:spPr>
          <a:xfrm>
            <a:off x="320687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sz="half" idx="11"/>
          </p:nvPr>
        </p:nvSpPr>
        <p:spPr>
          <a:xfrm>
            <a:off x="6063201"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7/16/2014</a:t>
            </a:fld>
            <a:endParaRPr lang="en-US" dirty="0"/>
          </a:p>
        </p:txBody>
      </p:sp>
    </p:spTree>
    <p:extLst>
      <p:ext uri="{BB962C8B-B14F-4D97-AF65-F5344CB8AC3E}">
        <p14:creationId xmlns:p14="http://schemas.microsoft.com/office/powerpoint/2010/main" val="6950656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8142" y="1736449"/>
            <a:ext cx="415240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8142" y="2189527"/>
            <a:ext cx="415240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53414" y="1736449"/>
            <a:ext cx="4154036"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3414" y="2189527"/>
            <a:ext cx="4154036"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342900" y="280988"/>
            <a:ext cx="8459788" cy="998537"/>
          </a:xfrm>
        </p:spPr>
        <p:txBody>
          <a:bodyPr/>
          <a:lstStyle/>
          <a:p>
            <a:r>
              <a:rPr lang="en-US" smtClean="0"/>
              <a:t>Click to edit Master title style</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7/16/2014</a:t>
            </a:fld>
            <a:endParaRPr lang="en-US" dirty="0"/>
          </a:p>
        </p:txBody>
      </p:sp>
    </p:spTree>
    <p:extLst>
      <p:ext uri="{BB962C8B-B14F-4D97-AF65-F5344CB8AC3E}">
        <p14:creationId xmlns:p14="http://schemas.microsoft.com/office/powerpoint/2010/main" val="32420801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7/16/2014</a:t>
            </a:fld>
            <a:endParaRPr lang="en-US" dirty="0"/>
          </a:p>
        </p:txBody>
      </p:sp>
    </p:spTree>
    <p:extLst>
      <p:ext uri="{BB962C8B-B14F-4D97-AF65-F5344CB8AC3E}">
        <p14:creationId xmlns:p14="http://schemas.microsoft.com/office/powerpoint/2010/main" val="2253500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4109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7747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342900" y="280988"/>
            <a:ext cx="8459788"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579587" name="Rectangle 3"/>
          <p:cNvSpPr>
            <a:spLocks noGrp="1" noChangeArrowheads="1"/>
          </p:cNvSpPr>
          <p:nvPr>
            <p:ph type="body" idx="1"/>
          </p:nvPr>
        </p:nvSpPr>
        <p:spPr bwMode="auto">
          <a:xfrm>
            <a:off x="342900" y="1727200"/>
            <a:ext cx="8459788"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80" r:id="rId15"/>
  </p:sldLayoutIdLst>
  <p:timing>
    <p:tnLst>
      <p:par>
        <p:cTn id="1" dur="indefinite" restart="never" nodeType="tmRoot"/>
      </p:par>
    </p:tnLst>
  </p:timing>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ome.site/page.html?default=%3cscript%3ealert(document.cookie)%3c/script" TargetMode="External"/><Relationship Id="rId2" Type="http://schemas.openxmlformats.org/officeDocument/2006/relationships/hyperlink" Target="http://www.some.site/page.html?default=Frenc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estsite.test/file_which_not_exis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testsite.test/%3cscript%3ealert(%22TEST%22);%3c/scrip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0" name="Rectangle 4"/>
          <p:cNvSpPr>
            <a:spLocks noGrp="1" noChangeArrowheads="1"/>
          </p:cNvSpPr>
          <p:nvPr>
            <p:ph type="ctrTitle" sz="quarter"/>
          </p:nvPr>
        </p:nvSpPr>
        <p:spPr/>
        <p:txBody>
          <a:bodyPr/>
          <a:lstStyle/>
          <a:p>
            <a:r>
              <a:rPr lang="en-US" dirty="0"/>
              <a:t>Best Secure </a:t>
            </a:r>
            <a:r>
              <a:rPr lang="en-US" dirty="0" smtClean="0"/>
              <a:t>Coding Practices</a:t>
            </a:r>
            <a:endParaRPr lang="en-US" dirty="0"/>
          </a:p>
        </p:txBody>
      </p:sp>
      <p:sp>
        <p:nvSpPr>
          <p:cNvPr id="731141" name="Rectangle 5"/>
          <p:cNvSpPr>
            <a:spLocks noGrp="1" noChangeArrowheads="1"/>
          </p:cNvSpPr>
          <p:nvPr>
            <p:ph type="subTitle" sz="quarter" idx="1"/>
          </p:nvPr>
        </p:nvSpPr>
        <p:spPr/>
        <p:txBody>
          <a:bodyPr/>
          <a:lstStyle/>
          <a:p>
            <a:r>
              <a:rPr lang="en-US" dirty="0" smtClean="0"/>
              <a:t>XSS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662" y="580788"/>
            <a:ext cx="8459788" cy="4237038"/>
          </a:xfrm>
        </p:spPr>
        <p:txBody>
          <a:bodyPr/>
          <a:lstStyle/>
          <a:p>
            <a:r>
              <a:rPr lang="en-US" dirty="0" smtClean="0"/>
              <a:t>Example 1</a:t>
            </a:r>
          </a:p>
          <a:p>
            <a:r>
              <a:rPr lang="en-US" sz="1600" dirty="0"/>
              <a:t>The following JSP code segment reads an employee ID, </a:t>
            </a:r>
            <a:r>
              <a:rPr lang="en-US" sz="1600" dirty="0" err="1"/>
              <a:t>eid</a:t>
            </a:r>
            <a:r>
              <a:rPr lang="en-US" sz="1600" dirty="0"/>
              <a:t>, from an HTTP request and displays it to the user. </a:t>
            </a:r>
            <a:endParaRPr lang="en-US" sz="1600" dirty="0" smtClean="0"/>
          </a:p>
          <a:p>
            <a:r>
              <a:rPr lang="en-US" sz="2800" dirty="0" smtClean="0"/>
              <a:t>       &lt;% </a:t>
            </a:r>
            <a:r>
              <a:rPr lang="en-US" sz="2800" dirty="0"/>
              <a:t>String </a:t>
            </a:r>
            <a:r>
              <a:rPr lang="en-US" sz="2800" dirty="0" err="1"/>
              <a:t>eid</a:t>
            </a:r>
            <a:r>
              <a:rPr lang="en-US" sz="2800" dirty="0"/>
              <a:t> = </a:t>
            </a:r>
            <a:r>
              <a:rPr lang="en-US" sz="2800" dirty="0" err="1"/>
              <a:t>request.getParameter</a:t>
            </a:r>
            <a:r>
              <a:rPr lang="en-US" sz="2800" dirty="0"/>
              <a:t>("</a:t>
            </a:r>
            <a:r>
              <a:rPr lang="en-US" sz="2800" dirty="0" err="1"/>
              <a:t>eid</a:t>
            </a:r>
            <a:r>
              <a:rPr lang="en-US" sz="2800" dirty="0"/>
              <a:t>"); %&gt; ... </a:t>
            </a:r>
            <a:endParaRPr lang="en-US" sz="2800" dirty="0" smtClean="0"/>
          </a:p>
          <a:p>
            <a:r>
              <a:rPr lang="en-US" sz="2800" dirty="0" smtClean="0"/>
              <a:t>       Employee </a:t>
            </a:r>
            <a:r>
              <a:rPr lang="en-US" sz="2800" dirty="0"/>
              <a:t>ID: &lt;%= </a:t>
            </a:r>
            <a:r>
              <a:rPr lang="en-US" sz="2800" dirty="0" err="1"/>
              <a:t>eid</a:t>
            </a:r>
            <a:r>
              <a:rPr lang="en-US" sz="2800" dirty="0"/>
              <a:t> </a:t>
            </a:r>
            <a:r>
              <a:rPr lang="en-US" sz="2800" dirty="0" smtClean="0"/>
              <a:t>%&gt;</a:t>
            </a:r>
          </a:p>
        </p:txBody>
      </p:sp>
    </p:spTree>
    <p:extLst>
      <p:ext uri="{BB962C8B-B14F-4D97-AF65-F5344CB8AC3E}">
        <p14:creationId xmlns:p14="http://schemas.microsoft.com/office/powerpoint/2010/main" val="163846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662" y="649026"/>
            <a:ext cx="8459788" cy="4237038"/>
          </a:xfrm>
        </p:spPr>
        <p:txBody>
          <a:bodyPr/>
          <a:lstStyle/>
          <a:p>
            <a:r>
              <a:rPr lang="en-US" dirty="0" smtClean="0"/>
              <a:t>Example 2</a:t>
            </a:r>
          </a:p>
          <a:p>
            <a:r>
              <a:rPr lang="en-US" sz="1600" dirty="0"/>
              <a:t>The following JSP code segment queries a database for an employee with a given ID and prints the corresponding employee's name</a:t>
            </a:r>
            <a:endParaRPr lang="en-US" sz="1600" dirty="0" smtClean="0"/>
          </a:p>
          <a:p>
            <a:r>
              <a:rPr lang="en-US" sz="2800" dirty="0" smtClean="0"/>
              <a:t>Statement </a:t>
            </a:r>
            <a:r>
              <a:rPr lang="en-US" sz="2800" dirty="0" err="1"/>
              <a:t>stmt</a:t>
            </a:r>
            <a:r>
              <a:rPr lang="en-US" sz="2800" dirty="0"/>
              <a:t> = </a:t>
            </a:r>
            <a:r>
              <a:rPr lang="en-US" sz="2800" dirty="0" err="1"/>
              <a:t>conn.createStatement</a:t>
            </a:r>
            <a:r>
              <a:rPr lang="en-US" sz="2800" dirty="0"/>
              <a:t>(); </a:t>
            </a:r>
            <a:r>
              <a:rPr lang="en-US" sz="2800" dirty="0" err="1"/>
              <a:t>ResultSet</a:t>
            </a:r>
            <a:r>
              <a:rPr lang="en-US" sz="2800" dirty="0"/>
              <a:t> </a:t>
            </a:r>
            <a:r>
              <a:rPr lang="en-US" sz="2800" dirty="0" err="1"/>
              <a:t>rs</a:t>
            </a:r>
            <a:r>
              <a:rPr lang="en-US" sz="2800" dirty="0"/>
              <a:t> = </a:t>
            </a:r>
            <a:r>
              <a:rPr lang="en-US" sz="2800" dirty="0" err="1"/>
              <a:t>stmt.executeQuery</a:t>
            </a:r>
            <a:r>
              <a:rPr lang="en-US" sz="2800" dirty="0"/>
              <a:t>("select * from </a:t>
            </a:r>
            <a:r>
              <a:rPr lang="en-US" sz="2800" dirty="0" err="1"/>
              <a:t>emp</a:t>
            </a:r>
            <a:r>
              <a:rPr lang="en-US" sz="2800" dirty="0"/>
              <a:t> where id="+</a:t>
            </a:r>
            <a:r>
              <a:rPr lang="en-US" sz="2800" dirty="0" err="1"/>
              <a:t>eid</a:t>
            </a:r>
            <a:r>
              <a:rPr lang="en-US" sz="2800" dirty="0"/>
              <a:t>); </a:t>
            </a:r>
            <a:endParaRPr lang="en-US" sz="2800" dirty="0" smtClean="0"/>
          </a:p>
          <a:p>
            <a:r>
              <a:rPr lang="en-US" sz="2800" dirty="0" smtClean="0"/>
              <a:t>if </a:t>
            </a:r>
            <a:r>
              <a:rPr lang="en-US" sz="2800" dirty="0"/>
              <a:t>(</a:t>
            </a:r>
            <a:r>
              <a:rPr lang="en-US" sz="2800" dirty="0" err="1"/>
              <a:t>rs</a:t>
            </a:r>
            <a:r>
              <a:rPr lang="en-US" sz="2800" dirty="0"/>
              <a:t> != null) { </a:t>
            </a:r>
            <a:r>
              <a:rPr lang="en-US" sz="2800" dirty="0" err="1"/>
              <a:t>rs.next</a:t>
            </a:r>
            <a:r>
              <a:rPr lang="en-US" sz="2800" dirty="0"/>
              <a:t>(); </a:t>
            </a:r>
            <a:endParaRPr lang="en-US" sz="2800" dirty="0" smtClean="0"/>
          </a:p>
          <a:p>
            <a:r>
              <a:rPr lang="en-US" sz="2800" dirty="0" smtClean="0"/>
              <a:t>String </a:t>
            </a:r>
            <a:r>
              <a:rPr lang="en-US" sz="2800" dirty="0"/>
              <a:t>name = </a:t>
            </a:r>
            <a:r>
              <a:rPr lang="en-US" sz="2800" dirty="0" err="1"/>
              <a:t>rs.getString</a:t>
            </a:r>
            <a:r>
              <a:rPr lang="en-US" sz="2800" dirty="0"/>
              <a:t>("name"); %&gt; </a:t>
            </a:r>
            <a:endParaRPr lang="en-US" sz="2800" dirty="0" smtClean="0"/>
          </a:p>
          <a:p>
            <a:r>
              <a:rPr lang="en-US" sz="2800" dirty="0" smtClean="0"/>
              <a:t>Employee </a:t>
            </a:r>
            <a:r>
              <a:rPr lang="en-US" sz="2800" dirty="0"/>
              <a:t>Name: &lt;%= name %&gt;</a:t>
            </a:r>
          </a:p>
        </p:txBody>
      </p:sp>
    </p:spTree>
    <p:extLst>
      <p:ext uri="{BB962C8B-B14F-4D97-AF65-F5344CB8AC3E}">
        <p14:creationId xmlns:p14="http://schemas.microsoft.com/office/powerpoint/2010/main" val="64587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013" y="567140"/>
            <a:ext cx="8459788" cy="4237038"/>
          </a:xfrm>
        </p:spPr>
        <p:txBody>
          <a:bodyPr/>
          <a:lstStyle/>
          <a:p>
            <a:r>
              <a:rPr lang="en-US" dirty="0" smtClean="0"/>
              <a:t>Example 3</a:t>
            </a:r>
          </a:p>
          <a:p>
            <a:r>
              <a:rPr lang="en-US" sz="1600" dirty="0"/>
              <a:t>Suppose the following code is used to create a form to let the user choose his/her preferred language. A default language is also provided in the query string, as the parameter “default”. </a:t>
            </a:r>
            <a:endParaRPr lang="en-US" sz="1600" dirty="0" smtClean="0"/>
          </a:p>
          <a:p>
            <a:r>
              <a:rPr lang="en-US" sz="1600" dirty="0">
                <a:hlinkClick r:id="rId2"/>
              </a:rPr>
              <a:t>http://www.some.site/page.html?default=French</a:t>
            </a:r>
            <a:endParaRPr lang="en-US" sz="1600" dirty="0"/>
          </a:p>
          <a:p>
            <a:r>
              <a:rPr lang="en-US" sz="1600" dirty="0"/>
              <a:t>-----------------------------------------</a:t>
            </a:r>
          </a:p>
          <a:p>
            <a:r>
              <a:rPr lang="en-US" sz="1600" dirty="0" smtClean="0"/>
              <a:t>… </a:t>
            </a:r>
            <a:r>
              <a:rPr lang="en-US" sz="1600" dirty="0"/>
              <a:t>Select your language: </a:t>
            </a:r>
          </a:p>
          <a:p>
            <a:r>
              <a:rPr lang="en-US" sz="1600" dirty="0"/>
              <a:t>&lt;select&gt;</a:t>
            </a:r>
          </a:p>
          <a:p>
            <a:r>
              <a:rPr lang="en-US" sz="1600" dirty="0"/>
              <a:t>&lt;script&gt; </a:t>
            </a:r>
          </a:p>
          <a:p>
            <a:r>
              <a:rPr lang="en-US" sz="1600" dirty="0" err="1"/>
              <a:t>document.write</a:t>
            </a:r>
            <a:r>
              <a:rPr lang="en-US" sz="1600" dirty="0"/>
              <a:t>("&lt;OPTION value=1&gt;"+</a:t>
            </a:r>
            <a:r>
              <a:rPr lang="en-US" sz="1600" dirty="0" err="1"/>
              <a:t>document.location.href.substring</a:t>
            </a:r>
            <a:r>
              <a:rPr lang="en-US" sz="1600" dirty="0"/>
              <a:t>(</a:t>
            </a:r>
            <a:r>
              <a:rPr lang="en-US" sz="1600" dirty="0" err="1"/>
              <a:t>document.location.href.indexOf</a:t>
            </a:r>
            <a:r>
              <a:rPr lang="en-US" sz="1600" dirty="0"/>
              <a:t>("default=")+8)+"&lt;/OPTION&gt;"); </a:t>
            </a:r>
          </a:p>
          <a:p>
            <a:r>
              <a:rPr lang="en-US" sz="1600" dirty="0" err="1"/>
              <a:t>document.write</a:t>
            </a:r>
            <a:r>
              <a:rPr lang="en-US" sz="1600" dirty="0"/>
              <a:t>("&lt;OPTION value=2&gt;English&lt;/OPTION&gt;"); </a:t>
            </a:r>
          </a:p>
          <a:p>
            <a:r>
              <a:rPr lang="en-US" sz="1600" dirty="0"/>
              <a:t>&lt;/script&gt;</a:t>
            </a:r>
          </a:p>
          <a:p>
            <a:r>
              <a:rPr lang="en-US" sz="1600" dirty="0"/>
              <a:t>&lt;/select&gt; …</a:t>
            </a:r>
          </a:p>
          <a:p>
            <a:r>
              <a:rPr lang="en-US" sz="1600" dirty="0"/>
              <a:t>----------------------------------------</a:t>
            </a:r>
          </a:p>
          <a:p>
            <a:r>
              <a:rPr lang="en-US" sz="1600" dirty="0" smtClean="0">
                <a:hlinkClick r:id="rId3"/>
              </a:rPr>
              <a:t>http</a:t>
            </a:r>
            <a:r>
              <a:rPr lang="en-US" sz="1600" dirty="0">
                <a:hlinkClick r:id="rId3"/>
              </a:rPr>
              <a:t>://www.some.site/page.html?default=&lt;script&gt;alert(document.cookie)&lt;/script</a:t>
            </a:r>
            <a:r>
              <a:rPr lang="en-US" sz="1600" dirty="0"/>
              <a:t>&gt;</a:t>
            </a:r>
          </a:p>
        </p:txBody>
      </p:sp>
    </p:spTree>
    <p:extLst>
      <p:ext uri="{BB962C8B-B14F-4D97-AF65-F5344CB8AC3E}">
        <p14:creationId xmlns:p14="http://schemas.microsoft.com/office/powerpoint/2010/main" val="290083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661" y="608083"/>
            <a:ext cx="8459788" cy="4237038"/>
          </a:xfrm>
        </p:spPr>
        <p:txBody>
          <a:bodyPr/>
          <a:lstStyle/>
          <a:p>
            <a:r>
              <a:rPr lang="en-US" dirty="0"/>
              <a:t>Example </a:t>
            </a:r>
            <a:r>
              <a:rPr lang="en-US" dirty="0" smtClean="0"/>
              <a:t>4</a:t>
            </a:r>
          </a:p>
          <a:p>
            <a:r>
              <a:rPr lang="en-US" sz="1600" dirty="0"/>
              <a:t>Let's assume that we have an error page, which is handling requests for a non existing pages, a classic 404 error page. We may use the code below as an example to inform user about what specific page is missing: </a:t>
            </a:r>
          </a:p>
          <a:p>
            <a:r>
              <a:rPr lang="en-US" sz="2400" dirty="0" smtClean="0"/>
              <a:t>&lt;</a:t>
            </a:r>
            <a:r>
              <a:rPr lang="en-US" sz="2400" dirty="0"/>
              <a:t>html&gt; &lt;body&gt; </a:t>
            </a:r>
            <a:r>
              <a:rPr lang="en-US" sz="2400" dirty="0" smtClean="0"/>
              <a:t>&lt;print </a:t>
            </a:r>
            <a:r>
              <a:rPr lang="en-US" sz="2400" dirty="0"/>
              <a:t>"Not found: " . </a:t>
            </a:r>
            <a:r>
              <a:rPr lang="en-US" sz="2400" dirty="0" err="1"/>
              <a:t>urldecode</a:t>
            </a:r>
            <a:r>
              <a:rPr lang="en-US" sz="2400" dirty="0"/>
              <a:t>($_SERVER["REQUEST_URI"]); </a:t>
            </a:r>
            <a:r>
              <a:rPr lang="en-US" sz="2400" dirty="0" smtClean="0"/>
              <a:t>&gt; </a:t>
            </a:r>
            <a:r>
              <a:rPr lang="en-US" sz="2400" dirty="0"/>
              <a:t>&lt;/body&gt; &lt;/html</a:t>
            </a:r>
            <a:r>
              <a:rPr lang="en-US" sz="2400" dirty="0" smtClean="0"/>
              <a:t>&gt;</a:t>
            </a:r>
          </a:p>
          <a:p>
            <a:r>
              <a:rPr lang="en-US" sz="2400" dirty="0" smtClean="0"/>
              <a:t>------</a:t>
            </a:r>
          </a:p>
          <a:p>
            <a:r>
              <a:rPr lang="en-US" sz="2400" dirty="0">
                <a:hlinkClick r:id="rId3"/>
              </a:rPr>
              <a:t>http://</a:t>
            </a:r>
            <a:r>
              <a:rPr lang="en-US" sz="2400" dirty="0" smtClean="0">
                <a:hlinkClick r:id="rId3"/>
              </a:rPr>
              <a:t>testsite.test/file_which_not_exist</a:t>
            </a:r>
            <a:endParaRPr lang="en-US" sz="2400" dirty="0" smtClean="0"/>
          </a:p>
          <a:p>
            <a:r>
              <a:rPr lang="en-US" sz="2400" dirty="0" smtClean="0"/>
              <a:t>-----</a:t>
            </a:r>
          </a:p>
          <a:p>
            <a:r>
              <a:rPr lang="en-US" sz="2400" dirty="0">
                <a:hlinkClick r:id="rId4"/>
              </a:rPr>
              <a:t>http://testsite.test/&lt;script&gt;alert("TEST");&lt;/</a:t>
            </a:r>
            <a:r>
              <a:rPr lang="en-US" sz="2400" dirty="0" smtClean="0">
                <a:hlinkClick r:id="rId4"/>
              </a:rPr>
              <a:t>script</a:t>
            </a:r>
            <a:r>
              <a:rPr lang="en-US" sz="2400" dirty="0" smtClean="0"/>
              <a:t> &gt;</a:t>
            </a:r>
            <a:endParaRPr lang="en-US" sz="2400" dirty="0"/>
          </a:p>
        </p:txBody>
      </p:sp>
    </p:spTree>
    <p:extLst>
      <p:ext uri="{BB962C8B-B14F-4D97-AF65-F5344CB8AC3E}">
        <p14:creationId xmlns:p14="http://schemas.microsoft.com/office/powerpoint/2010/main" val="158210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Source:</a:t>
            </a:r>
          </a:p>
          <a:p>
            <a:r>
              <a:rPr lang="en-US" dirty="0" smtClean="0"/>
              <a:t>http</a:t>
            </a:r>
            <a:r>
              <a:rPr lang="en-US" dirty="0"/>
              <a:t>://excess-xss.com/</a:t>
            </a:r>
          </a:p>
          <a:p>
            <a:r>
              <a:rPr lang="en-US" dirty="0"/>
              <a:t>https://www.owasp.org/index.php/XSS</a:t>
            </a:r>
          </a:p>
          <a:p>
            <a:endParaRPr lang="en-US" dirty="0"/>
          </a:p>
        </p:txBody>
      </p:sp>
    </p:spTree>
    <p:extLst>
      <p:ext uri="{BB962C8B-B14F-4D97-AF65-F5344CB8AC3E}">
        <p14:creationId xmlns:p14="http://schemas.microsoft.com/office/powerpoint/2010/main" val="365231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5735" name="Rectangle 7"/>
          <p:cNvSpPr>
            <a:spLocks noGrp="1" noChangeArrowheads="1"/>
          </p:cNvSpPr>
          <p:nvPr>
            <p:ph idx="1"/>
          </p:nvPr>
        </p:nvSpPr>
        <p:spPr>
          <a:prstGeom prst="rect">
            <a:avLst/>
          </a:prstGeom>
        </p:spPr>
        <p:txBody>
          <a:bodyPr/>
          <a:lstStyle/>
          <a:p>
            <a:r>
              <a:rPr lang="en-US" dirty="0" smtClean="0"/>
              <a:t>What is XSS?</a:t>
            </a:r>
          </a:p>
          <a:p>
            <a:endParaRPr lang="en-US" dirty="0"/>
          </a:p>
          <a:p>
            <a:r>
              <a:rPr lang="en-US" dirty="0" smtClean="0"/>
              <a:t>Cross-site </a:t>
            </a:r>
            <a:r>
              <a:rPr lang="en-US" dirty="0"/>
              <a:t>scripting (XSS) is a code injection attack that allows an attacker to execute malicious JavaScript in another user's browser</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malicious script?</a:t>
            </a:r>
            <a:endParaRPr lang="en-US" dirty="0"/>
          </a:p>
        </p:txBody>
      </p:sp>
    </p:spTree>
    <p:extLst>
      <p:ext uri="{BB962C8B-B14F-4D97-AF65-F5344CB8AC3E}">
        <p14:creationId xmlns:p14="http://schemas.microsoft.com/office/powerpoint/2010/main" val="403781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malicious script is injected ?</a:t>
            </a:r>
            <a:endParaRPr lang="en-US" dirty="0"/>
          </a:p>
        </p:txBody>
      </p:sp>
    </p:spTree>
    <p:extLst>
      <p:ext uri="{BB962C8B-B14F-4D97-AF65-F5344CB8AC3E}">
        <p14:creationId xmlns:p14="http://schemas.microsoft.com/office/powerpoint/2010/main" val="196699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422400"/>
            <a:ext cx="8459788" cy="4237038"/>
          </a:xfrm>
        </p:spPr>
        <p:txBody>
          <a:bodyPr/>
          <a:lstStyle/>
          <a:p>
            <a:r>
              <a:rPr lang="en-US" dirty="0" smtClean="0"/>
              <a:t>Types of XSS:</a:t>
            </a:r>
          </a:p>
          <a:p>
            <a:pPr marL="514350" indent="-514350">
              <a:buAutoNum type="arabicPeriod"/>
            </a:pPr>
            <a:r>
              <a:rPr lang="en-US" dirty="0" smtClean="0"/>
              <a:t>Persistent XSS</a:t>
            </a:r>
          </a:p>
          <a:p>
            <a:pPr marL="514350" indent="-514350">
              <a:buAutoNum type="arabicPeriod"/>
            </a:pPr>
            <a:r>
              <a:rPr lang="en-US" dirty="0" smtClean="0"/>
              <a:t>Reflected XSS</a:t>
            </a:r>
          </a:p>
          <a:p>
            <a:pPr marL="514350" indent="-514350">
              <a:buAutoNum type="arabicPeriod"/>
            </a:pPr>
            <a:r>
              <a:rPr lang="en-US" dirty="0" smtClean="0"/>
              <a:t>DOM-based XSS</a:t>
            </a:r>
            <a:endParaRPr lang="en-US" dirty="0"/>
          </a:p>
        </p:txBody>
      </p:sp>
    </p:spTree>
    <p:extLst>
      <p:ext uri="{BB962C8B-B14F-4D97-AF65-F5344CB8AC3E}">
        <p14:creationId xmlns:p14="http://schemas.microsoft.com/office/powerpoint/2010/main" val="2623918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106" y="638055"/>
            <a:ext cx="8459788" cy="4704080"/>
          </a:xfrm>
        </p:spPr>
        <p:txBody>
          <a:bodyPr/>
          <a:lstStyle/>
          <a:p>
            <a:r>
              <a:rPr lang="en-US" dirty="0" smtClean="0"/>
              <a:t>Persistent XSS :</a:t>
            </a:r>
          </a:p>
          <a:p>
            <a:endParaRPr lang="en-US" dirty="0" smtClean="0"/>
          </a:p>
          <a:p>
            <a:endParaRPr lang="en-US" dirty="0"/>
          </a:p>
        </p:txBody>
      </p:sp>
      <p:pic>
        <p:nvPicPr>
          <p:cNvPr id="786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1363379"/>
            <a:ext cx="76771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73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106" y="830729"/>
            <a:ext cx="8459788" cy="4237038"/>
          </a:xfrm>
        </p:spPr>
        <p:txBody>
          <a:bodyPr/>
          <a:lstStyle/>
          <a:p>
            <a:r>
              <a:rPr lang="en-US" dirty="0" smtClean="0"/>
              <a:t>Reflected XSS: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36326"/>
            <a:ext cx="80772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193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604" y="921982"/>
            <a:ext cx="8459788" cy="4237038"/>
          </a:xfrm>
        </p:spPr>
        <p:txBody>
          <a:bodyPr/>
          <a:lstStyle/>
          <a:p>
            <a:r>
              <a:rPr lang="en-US" dirty="0" smtClean="0"/>
              <a:t>DOM-Based XSS</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50" y="1583139"/>
            <a:ext cx="8304101" cy="4435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931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406" y="1045883"/>
            <a:ext cx="8459788" cy="4237038"/>
          </a:xfrm>
        </p:spPr>
        <p:txBody>
          <a:bodyPr/>
          <a:lstStyle/>
          <a:p>
            <a:r>
              <a:rPr lang="en-US" dirty="0" smtClean="0"/>
              <a:t>Preventing XSS:</a:t>
            </a:r>
          </a:p>
          <a:p>
            <a:pPr marL="514350" indent="-514350">
              <a:buAutoNum type="arabicPeriod"/>
            </a:pPr>
            <a:r>
              <a:rPr lang="en-US" sz="2800" dirty="0" smtClean="0"/>
              <a:t>Encoding</a:t>
            </a:r>
          </a:p>
          <a:p>
            <a:pPr marL="514350" indent="-514350">
              <a:buAutoNum type="arabicPeriod"/>
            </a:pPr>
            <a:r>
              <a:rPr lang="en-US" sz="2800" dirty="0" smtClean="0"/>
              <a:t>Validation</a:t>
            </a:r>
          </a:p>
          <a:p>
            <a:pPr marL="514350" indent="-514350">
              <a:buAutoNum type="arabicPeriod"/>
            </a:pPr>
            <a:endParaRPr lang="en-US" dirty="0"/>
          </a:p>
        </p:txBody>
      </p:sp>
    </p:spTree>
    <p:extLst>
      <p:ext uri="{BB962C8B-B14F-4D97-AF65-F5344CB8AC3E}">
        <p14:creationId xmlns:p14="http://schemas.microsoft.com/office/powerpoint/2010/main" val="2117028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294</TotalTime>
  <Words>992</Words>
  <Application>Microsoft Office PowerPoint</Application>
  <PresentationFormat>On-screen Show (4:3)</PresentationFormat>
  <Paragraphs>80</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blank</vt:lpstr>
      <vt:lpstr>Best Secure Coding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Office 2010 PowerPoint template</dc:title>
  <dc:creator>GE User</dc:creator>
  <cp:keywords>September 22, 2004 – Version 1.1</cp:keywords>
  <dc:description>General Electric Company 2004</dc:description>
  <cp:lastModifiedBy>GE User</cp:lastModifiedBy>
  <cp:revision>36</cp:revision>
  <cp:lastPrinted>2003-08-29T14:38:12Z</cp:lastPrinted>
  <dcterms:created xsi:type="dcterms:W3CDTF">2014-07-15T08:33:08Z</dcterms:created>
  <dcterms:modified xsi:type="dcterms:W3CDTF">2014-07-16T07:26:41Z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WizKit Template Type">
    <vt:lpwstr>Onscreen</vt:lpwstr>
  </property>
  <property fmtid="{D5CDD505-2E9C-101B-9397-08002B2CF9AE}" pid="4" name="WizKit Template Version">
    <vt:i4>4</vt:i4>
  </property>
  <property fmtid="{D5CDD505-2E9C-101B-9397-08002B2CF9AE}" pid="5" name="TB4 template version">
    <vt:r8>4</vt:r8>
  </property>
  <property fmtid="{D5CDD505-2E9C-101B-9397-08002B2CF9AE}" pid="6" name="TB4 template type">
    <vt:lpwstr>onscreen</vt:lpwstr>
  </property>
</Properties>
</file>