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7FB"/>
    <a:srgbClr val="FCFDFE"/>
    <a:srgbClr val="E8E8E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72E3-37B7-4CAD-A37F-DB6D31375304}" type="datetimeFigureOut">
              <a:rPr lang="th-TH" smtClean="0"/>
              <a:t>09/11/64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83FE-A770-441E-851F-76C79D6EF57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801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72E3-37B7-4CAD-A37F-DB6D31375304}" type="datetimeFigureOut">
              <a:rPr lang="th-TH" smtClean="0"/>
              <a:t>09/11/64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83FE-A770-441E-851F-76C79D6EF57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2370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72E3-37B7-4CAD-A37F-DB6D31375304}" type="datetimeFigureOut">
              <a:rPr lang="th-TH" smtClean="0"/>
              <a:t>09/11/64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83FE-A770-441E-851F-76C79D6EF57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938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72E3-37B7-4CAD-A37F-DB6D31375304}" type="datetimeFigureOut">
              <a:rPr lang="th-TH" smtClean="0"/>
              <a:t>09/11/64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83FE-A770-441E-851F-76C79D6EF57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588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72E3-37B7-4CAD-A37F-DB6D31375304}" type="datetimeFigureOut">
              <a:rPr lang="th-TH" smtClean="0"/>
              <a:t>09/11/64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83FE-A770-441E-851F-76C79D6EF57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7030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72E3-37B7-4CAD-A37F-DB6D31375304}" type="datetimeFigureOut">
              <a:rPr lang="th-TH" smtClean="0"/>
              <a:t>09/11/64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83FE-A770-441E-851F-76C79D6EF57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7006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72E3-37B7-4CAD-A37F-DB6D31375304}" type="datetimeFigureOut">
              <a:rPr lang="th-TH" smtClean="0"/>
              <a:t>09/11/64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83FE-A770-441E-851F-76C79D6EF57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2875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72E3-37B7-4CAD-A37F-DB6D31375304}" type="datetimeFigureOut">
              <a:rPr lang="th-TH" smtClean="0"/>
              <a:t>09/11/64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83FE-A770-441E-851F-76C79D6EF57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197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72E3-37B7-4CAD-A37F-DB6D31375304}" type="datetimeFigureOut">
              <a:rPr lang="th-TH" smtClean="0"/>
              <a:t>09/11/64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83FE-A770-441E-851F-76C79D6EF57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4586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72E3-37B7-4CAD-A37F-DB6D31375304}" type="datetimeFigureOut">
              <a:rPr lang="th-TH" smtClean="0"/>
              <a:t>09/11/64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83FE-A770-441E-851F-76C79D6EF57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2829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72E3-37B7-4CAD-A37F-DB6D31375304}" type="datetimeFigureOut">
              <a:rPr lang="th-TH" smtClean="0"/>
              <a:t>09/11/64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83FE-A770-441E-851F-76C79D6EF57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3353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772E3-37B7-4CAD-A37F-DB6D31375304}" type="datetimeFigureOut">
              <a:rPr lang="th-TH" smtClean="0"/>
              <a:t>09/11/64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83FE-A770-441E-851F-76C79D6EF57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327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F511-4309-4F63-834B-32D6D7C89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29673"/>
            <a:ext cx="7772400" cy="2387600"/>
          </a:xfrm>
        </p:spPr>
        <p:txBody>
          <a:bodyPr anchor="ctr"/>
          <a:lstStyle/>
          <a:p>
            <a:r>
              <a:rPr lang="th-TH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พฤติกรรมการชำระหนี้</a:t>
            </a:r>
          </a:p>
        </p:txBody>
      </p:sp>
    </p:spTree>
    <p:extLst>
      <p:ext uri="{BB962C8B-B14F-4D97-AF65-F5344CB8AC3E}">
        <p14:creationId xmlns:p14="http://schemas.microsoft.com/office/powerpoint/2010/main" val="200806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151F99-7FAF-4DE8-9FD9-A31A017C447D}"/>
              </a:ext>
            </a:extLst>
          </p:cNvPr>
          <p:cNvSpPr txBox="1"/>
          <p:nvPr/>
        </p:nvSpPr>
        <p:spPr>
          <a:xfrm>
            <a:off x="-4" y="34233"/>
            <a:ext cx="91439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sz="28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การเลือก </a:t>
            </a:r>
            <a:r>
              <a:rPr lang="en-US" sz="28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Feature </a:t>
            </a:r>
            <a:r>
              <a:rPr lang="th-TH" sz="28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ที่จะนำไปใช้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C4A105-6363-4785-B1D4-A71F37A5F17B}"/>
              </a:ext>
            </a:extLst>
          </p:cNvPr>
          <p:cNvSpPr txBox="1"/>
          <p:nvPr/>
        </p:nvSpPr>
        <p:spPr>
          <a:xfrm>
            <a:off x="406400" y="585162"/>
            <a:ext cx="8275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เราจะเลือกเฉพาะ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Feature </a:t>
            </a:r>
            <a:r>
              <a:rPr lang="th-TH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ที่เป็น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Risk Ranking </a:t>
            </a:r>
            <a:r>
              <a:rPr lang="th-TH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เท่านั้น </a:t>
            </a:r>
          </a:p>
          <a:p>
            <a:pPr algn="ctr"/>
            <a:r>
              <a:rPr lang="th-TH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เนื่องจากจะไม่สามารถนำมาอธิบายในเชิง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Business </a:t>
            </a:r>
            <a:r>
              <a:rPr lang="th-TH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ได้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49BED9-E649-4238-BAEE-DBFBF8320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21" y="1581933"/>
            <a:ext cx="3658066" cy="24635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37CEF1-3A82-42AA-8222-BAC81D286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277" y="1581933"/>
            <a:ext cx="3658065" cy="24886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772643-CF45-4DEA-8C65-B5EE6DBAE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19" y="4257514"/>
            <a:ext cx="3519156" cy="21432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000404-F85C-4831-A21A-CD5E18230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64" y="4733228"/>
            <a:ext cx="461665" cy="4616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11E6D22-394C-4DDD-82AD-70F20B1FD2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021" y="2287502"/>
            <a:ext cx="461665" cy="46166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D543459-940B-4241-95C0-1894320BEC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476" y="2364586"/>
            <a:ext cx="461665" cy="4616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A2985C-509B-4402-86D4-0385F2AC83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3277" y="4257514"/>
            <a:ext cx="3658065" cy="224548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E90E907-47E5-462C-8C27-CFA00A1BB9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476" y="4821951"/>
            <a:ext cx="461665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93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151F99-7FAF-4DE8-9FD9-A31A017C447D}"/>
              </a:ext>
            </a:extLst>
          </p:cNvPr>
          <p:cNvSpPr txBox="1"/>
          <p:nvPr/>
        </p:nvSpPr>
        <p:spPr>
          <a:xfrm>
            <a:off x="-4" y="34233"/>
            <a:ext cx="91439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Feature Engineering</a:t>
            </a:r>
            <a:endParaRPr lang="th-TH" sz="2800" dirty="0">
              <a:solidFill>
                <a:schemeClr val="accent6"/>
              </a:solidFill>
              <a:latin typeface="Kanit" pitchFamily="2" charset="-34"/>
              <a:cs typeface="Kanit" pitchFamily="2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01001A-E724-4E7B-8F4D-D17558796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78" y="1420119"/>
            <a:ext cx="6489633" cy="34410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AE666F-2603-4D8C-A8BA-042EB94691F9}"/>
              </a:ext>
            </a:extLst>
          </p:cNvPr>
          <p:cNvSpPr txBox="1"/>
          <p:nvPr/>
        </p:nvSpPr>
        <p:spPr>
          <a:xfrm>
            <a:off x="406400" y="585162"/>
            <a:ext cx="827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จัดการข้อมูลที่เป็น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Missing Value</a:t>
            </a:r>
            <a:endParaRPr lang="th-TH" sz="2000" dirty="0">
              <a:solidFill>
                <a:schemeClr val="tx1">
                  <a:lumMod val="50000"/>
                  <a:lumOff val="50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12247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151F99-7FAF-4DE8-9FD9-A31A017C447D}"/>
              </a:ext>
            </a:extLst>
          </p:cNvPr>
          <p:cNvSpPr txBox="1"/>
          <p:nvPr/>
        </p:nvSpPr>
        <p:spPr>
          <a:xfrm>
            <a:off x="-4" y="34233"/>
            <a:ext cx="91439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Feature Engineering</a:t>
            </a:r>
            <a:endParaRPr lang="th-TH" sz="2800" dirty="0">
              <a:solidFill>
                <a:schemeClr val="accent6"/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AE666F-2603-4D8C-A8BA-042EB94691F9}"/>
              </a:ext>
            </a:extLst>
          </p:cNvPr>
          <p:cNvSpPr txBox="1"/>
          <p:nvPr/>
        </p:nvSpPr>
        <p:spPr>
          <a:xfrm>
            <a:off x="406400" y="585162"/>
            <a:ext cx="827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แปลงข้อมูลให้อยู่ในรูปแบบของช่วงข้อมูล (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Interval Data</a:t>
            </a:r>
            <a:r>
              <a:rPr lang="th-TH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C76FA-5CE4-481F-9922-1FD307443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228" y="1410326"/>
            <a:ext cx="4016088" cy="41989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BBF182-A89C-4C1A-AF06-A71763F00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2123836"/>
            <a:ext cx="3619814" cy="310160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6FE727-3283-4BEA-BF99-5B90E1F136EF}"/>
              </a:ext>
            </a:extLst>
          </p:cNvPr>
          <p:cNvCxnSpPr/>
          <p:nvPr/>
        </p:nvCxnSpPr>
        <p:spPr>
          <a:xfrm>
            <a:off x="3934691" y="3509818"/>
            <a:ext cx="984537" cy="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874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151F99-7FAF-4DE8-9FD9-A31A017C447D}"/>
              </a:ext>
            </a:extLst>
          </p:cNvPr>
          <p:cNvSpPr txBox="1"/>
          <p:nvPr/>
        </p:nvSpPr>
        <p:spPr>
          <a:xfrm>
            <a:off x="-4" y="34233"/>
            <a:ext cx="91439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Feature Engineering</a:t>
            </a:r>
            <a:endParaRPr lang="th-TH" sz="2800" dirty="0">
              <a:solidFill>
                <a:schemeClr val="accent6"/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AE666F-2603-4D8C-A8BA-042EB94691F9}"/>
              </a:ext>
            </a:extLst>
          </p:cNvPr>
          <p:cNvSpPr txBox="1"/>
          <p:nvPr/>
        </p:nvSpPr>
        <p:spPr>
          <a:xfrm>
            <a:off x="406400" y="585162"/>
            <a:ext cx="827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แปลงข้อมูลให้อยู่ในรูปแบบของ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WOE</a:t>
            </a:r>
            <a:endParaRPr lang="th-TH" sz="2000" dirty="0">
              <a:solidFill>
                <a:schemeClr val="tx1">
                  <a:lumMod val="50000"/>
                  <a:lumOff val="50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9EE296-4458-43B7-AA89-98316BBE5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967" y="3096303"/>
            <a:ext cx="5296359" cy="10135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38BA3A-275D-4B08-8171-072E7FBDABB1}"/>
              </a:ext>
            </a:extLst>
          </p:cNvPr>
          <p:cNvSpPr txBox="1"/>
          <p:nvPr/>
        </p:nvSpPr>
        <p:spPr>
          <a:xfrm>
            <a:off x="1461939" y="1255957"/>
            <a:ext cx="6354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ข้อดี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แก้ไขปัญหา </a:t>
            </a:r>
            <a:r>
              <a:rPr lang="en-US" sz="24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Outlier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แก้ไขปัญหาเรื่อง </a:t>
            </a:r>
            <a:r>
              <a:rPr lang="en-US" sz="24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Missing values</a:t>
            </a:r>
            <a:r>
              <a:rPr lang="th-TH" sz="24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h-TH" sz="2400" dirty="0">
              <a:solidFill>
                <a:schemeClr val="accent2"/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F4ADEB-553F-4955-A644-B49744DA910E}"/>
              </a:ext>
            </a:extLst>
          </p:cNvPr>
          <p:cNvSpPr txBox="1"/>
          <p:nvPr/>
        </p:nvSpPr>
        <p:spPr>
          <a:xfrm>
            <a:off x="1137338" y="4654494"/>
            <a:ext cx="7003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Event </a:t>
            </a:r>
            <a:r>
              <a:rPr lang="th-TH" sz="20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คือ สิ่งที่เราสนใจ (ลูกค้าที่เป็น </a:t>
            </a:r>
            <a:r>
              <a:rPr lang="en-US" sz="20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NPL </a:t>
            </a:r>
            <a:r>
              <a:rPr lang="th-TH" sz="20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หรือ </a:t>
            </a:r>
            <a:r>
              <a:rPr lang="en-US" sz="20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Bad Rate</a:t>
            </a:r>
            <a:r>
              <a:rPr lang="th-TH" sz="20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)</a:t>
            </a:r>
            <a:endParaRPr lang="en-US" sz="2000" dirty="0">
              <a:solidFill>
                <a:schemeClr val="accent2"/>
              </a:solidFill>
              <a:latin typeface="Kanit" pitchFamily="2" charset="-34"/>
              <a:cs typeface="Kanit" pitchFamily="2" charset="-34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Non Event </a:t>
            </a:r>
            <a:r>
              <a:rPr lang="th-TH" sz="20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คือ ลูกค้าชำระหนี้ดี (</a:t>
            </a:r>
            <a:r>
              <a:rPr lang="en-US" sz="20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Good Rate</a:t>
            </a:r>
            <a:r>
              <a:rPr lang="th-TH" sz="20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0734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151F99-7FAF-4DE8-9FD9-A31A017C447D}"/>
              </a:ext>
            </a:extLst>
          </p:cNvPr>
          <p:cNvSpPr txBox="1"/>
          <p:nvPr/>
        </p:nvSpPr>
        <p:spPr>
          <a:xfrm>
            <a:off x="-4" y="34233"/>
            <a:ext cx="91439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Feature Engineering</a:t>
            </a:r>
            <a:endParaRPr lang="th-TH" sz="2800" dirty="0">
              <a:solidFill>
                <a:schemeClr val="accent6"/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AE666F-2603-4D8C-A8BA-042EB94691F9}"/>
              </a:ext>
            </a:extLst>
          </p:cNvPr>
          <p:cNvSpPr txBox="1"/>
          <p:nvPr/>
        </p:nvSpPr>
        <p:spPr>
          <a:xfrm>
            <a:off x="406400" y="585162"/>
            <a:ext cx="827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หาค่า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Information Value (IV)</a:t>
            </a:r>
            <a:endParaRPr lang="th-TH" sz="2800" dirty="0">
              <a:solidFill>
                <a:schemeClr val="tx1">
                  <a:lumMod val="50000"/>
                  <a:lumOff val="50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38BA3A-275D-4B08-8171-072E7FBDABB1}"/>
              </a:ext>
            </a:extLst>
          </p:cNvPr>
          <p:cNvSpPr txBox="1"/>
          <p:nvPr/>
        </p:nvSpPr>
        <p:spPr>
          <a:xfrm>
            <a:off x="637309" y="1402549"/>
            <a:ext cx="7758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ค่า </a:t>
            </a:r>
            <a:r>
              <a:rPr lang="en-US" sz="24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IV </a:t>
            </a:r>
            <a:r>
              <a:rPr lang="th-TH" sz="24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ใช้สำหรับหา </a:t>
            </a:r>
            <a:r>
              <a:rPr lang="en-US" sz="24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Feature </a:t>
            </a:r>
            <a:r>
              <a:rPr lang="th-TH" sz="24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ที่มีอิทธิพลต่อ </a:t>
            </a:r>
            <a:r>
              <a:rPr lang="en-US" sz="24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Model </a:t>
            </a:r>
            <a:endParaRPr lang="th-TH" sz="2400" dirty="0">
              <a:solidFill>
                <a:schemeClr val="accent2"/>
              </a:solidFill>
              <a:latin typeface="Kanit" pitchFamily="2" charset="-34"/>
              <a:cs typeface="Kanit" pitchFamily="2" charset="-34"/>
            </a:endParaRPr>
          </a:p>
          <a:p>
            <a:pPr algn="ctr"/>
            <a:r>
              <a:rPr lang="th-TH" sz="24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โดยจัดระดับอิทธิพลตามตารางด้านล่าง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96E0-9865-4906-9603-648DFCC7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540" y="2527713"/>
            <a:ext cx="5555461" cy="815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F5D1C8-4374-4BB2-A780-F965BA586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437" y="3729624"/>
            <a:ext cx="5723116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25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151F99-7FAF-4DE8-9FD9-A31A017C447D}"/>
              </a:ext>
            </a:extLst>
          </p:cNvPr>
          <p:cNvSpPr txBox="1"/>
          <p:nvPr/>
        </p:nvSpPr>
        <p:spPr>
          <a:xfrm>
            <a:off x="-4" y="34233"/>
            <a:ext cx="91439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Feature Engineering</a:t>
            </a:r>
            <a:endParaRPr lang="th-TH" sz="2800" dirty="0">
              <a:solidFill>
                <a:schemeClr val="accent6"/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AE666F-2603-4D8C-A8BA-042EB94691F9}"/>
              </a:ext>
            </a:extLst>
          </p:cNvPr>
          <p:cNvSpPr txBox="1"/>
          <p:nvPr/>
        </p:nvSpPr>
        <p:spPr>
          <a:xfrm>
            <a:off x="406400" y="585162"/>
            <a:ext cx="827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หาค่า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Information Value (IV)</a:t>
            </a:r>
            <a:endParaRPr lang="th-TH" sz="2800" dirty="0">
              <a:solidFill>
                <a:schemeClr val="tx1">
                  <a:lumMod val="50000"/>
                  <a:lumOff val="50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38BA3A-275D-4B08-8171-072E7FBDABB1}"/>
              </a:ext>
            </a:extLst>
          </p:cNvPr>
          <p:cNvSpPr txBox="1"/>
          <p:nvPr/>
        </p:nvSpPr>
        <p:spPr>
          <a:xfrm>
            <a:off x="637309" y="1402549"/>
            <a:ext cx="7758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ผลลัพธ์จากการประมวลผล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DF1540-E096-42B1-B2BD-4E7E2DDBF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132" y="2158381"/>
            <a:ext cx="4632899" cy="335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06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151F99-7FAF-4DE8-9FD9-A31A017C447D}"/>
              </a:ext>
            </a:extLst>
          </p:cNvPr>
          <p:cNvSpPr txBox="1"/>
          <p:nvPr/>
        </p:nvSpPr>
        <p:spPr>
          <a:xfrm>
            <a:off x="-4" y="34233"/>
            <a:ext cx="91439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Feature Engineering</a:t>
            </a:r>
            <a:endParaRPr lang="th-TH" sz="2800" dirty="0">
              <a:solidFill>
                <a:schemeClr val="accent6"/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AE666F-2603-4D8C-A8BA-042EB94691F9}"/>
              </a:ext>
            </a:extLst>
          </p:cNvPr>
          <p:cNvSpPr txBox="1"/>
          <p:nvPr/>
        </p:nvSpPr>
        <p:spPr>
          <a:xfrm>
            <a:off x="406400" y="585162"/>
            <a:ext cx="827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หาค่า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Information Value (IV)</a:t>
            </a:r>
            <a:endParaRPr lang="th-TH" sz="2800" dirty="0">
              <a:solidFill>
                <a:schemeClr val="tx1">
                  <a:lumMod val="50000"/>
                  <a:lumOff val="50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38BA3A-275D-4B08-8171-072E7FBDABB1}"/>
              </a:ext>
            </a:extLst>
          </p:cNvPr>
          <p:cNvSpPr txBox="1"/>
          <p:nvPr/>
        </p:nvSpPr>
        <p:spPr>
          <a:xfrm>
            <a:off x="637309" y="1402549"/>
            <a:ext cx="7758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ผลลัพธ์จากการประมวลผล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DF1540-E096-42B1-B2BD-4E7E2DDBF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132" y="2158381"/>
            <a:ext cx="4632899" cy="335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15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151F99-7FAF-4DE8-9FD9-A31A017C447D}"/>
              </a:ext>
            </a:extLst>
          </p:cNvPr>
          <p:cNvSpPr txBox="1"/>
          <p:nvPr/>
        </p:nvSpPr>
        <p:spPr>
          <a:xfrm>
            <a:off x="-4" y="34233"/>
            <a:ext cx="91439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Build Model Machine Learning</a:t>
            </a:r>
            <a:endParaRPr lang="th-TH" sz="2800" dirty="0">
              <a:solidFill>
                <a:schemeClr val="accent6"/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AE666F-2603-4D8C-A8BA-042EB94691F9}"/>
              </a:ext>
            </a:extLst>
          </p:cNvPr>
          <p:cNvSpPr txBox="1"/>
          <p:nvPr/>
        </p:nvSpPr>
        <p:spPr>
          <a:xfrm>
            <a:off x="406400" y="585162"/>
            <a:ext cx="827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เริ่มแบ่งข้อมูลเพื่อนำเข้า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Model</a:t>
            </a:r>
            <a:endParaRPr lang="th-TH" sz="2800" dirty="0">
              <a:solidFill>
                <a:schemeClr val="tx1">
                  <a:lumMod val="50000"/>
                  <a:lumOff val="50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86C5BA-699D-4C61-90D6-57723E6EF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323435"/>
            <a:ext cx="7997752" cy="367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44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151F99-7FAF-4DE8-9FD9-A31A017C447D}"/>
              </a:ext>
            </a:extLst>
          </p:cNvPr>
          <p:cNvSpPr txBox="1"/>
          <p:nvPr/>
        </p:nvSpPr>
        <p:spPr>
          <a:xfrm>
            <a:off x="-4" y="34233"/>
            <a:ext cx="91439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Tunning Model</a:t>
            </a:r>
            <a:endParaRPr lang="th-TH" sz="2800" dirty="0">
              <a:solidFill>
                <a:schemeClr val="accent6"/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AE666F-2603-4D8C-A8BA-042EB94691F9}"/>
              </a:ext>
            </a:extLst>
          </p:cNvPr>
          <p:cNvSpPr txBox="1"/>
          <p:nvPr/>
        </p:nvSpPr>
        <p:spPr>
          <a:xfrm>
            <a:off x="406400" y="585162"/>
            <a:ext cx="8275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เลือกตัด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Feature </a:t>
            </a:r>
            <a:r>
              <a:rPr lang="th-T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ที่มีอิทธิพลต่อ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Model</a:t>
            </a:r>
            <a:r>
              <a:rPr lang="th-T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 ต่ำ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341B3E-8D81-4CD0-B4FF-A392EECCE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6" y="1465722"/>
            <a:ext cx="8771380" cy="20423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5B876B-7B9F-475B-8415-59C4D5FCA909}"/>
              </a:ext>
            </a:extLst>
          </p:cNvPr>
          <p:cNvSpPr/>
          <p:nvPr/>
        </p:nvSpPr>
        <p:spPr>
          <a:xfrm>
            <a:off x="2828544" y="3227832"/>
            <a:ext cx="579120" cy="2011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8E47F4-3496-4F02-A0E6-5DB1E1F69EAA}"/>
              </a:ext>
            </a:extLst>
          </p:cNvPr>
          <p:cNvSpPr/>
          <p:nvPr/>
        </p:nvSpPr>
        <p:spPr>
          <a:xfrm>
            <a:off x="2828544" y="2804178"/>
            <a:ext cx="579120" cy="2011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5B05BB-3311-40E3-B7FE-90700D434D04}"/>
              </a:ext>
            </a:extLst>
          </p:cNvPr>
          <p:cNvSpPr/>
          <p:nvPr/>
        </p:nvSpPr>
        <p:spPr>
          <a:xfrm>
            <a:off x="2791968" y="2380524"/>
            <a:ext cx="579120" cy="2011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D58F8A-0354-4CD2-B65A-3BC84E90B9C0}"/>
              </a:ext>
            </a:extLst>
          </p:cNvPr>
          <p:cNvSpPr/>
          <p:nvPr/>
        </p:nvSpPr>
        <p:spPr>
          <a:xfrm>
            <a:off x="3407664" y="3026664"/>
            <a:ext cx="579120" cy="2011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2980C0-A9F6-4CBA-A744-8C32F01A1A5D}"/>
              </a:ext>
            </a:extLst>
          </p:cNvPr>
          <p:cNvSpPr/>
          <p:nvPr/>
        </p:nvSpPr>
        <p:spPr>
          <a:xfrm>
            <a:off x="3407664" y="2551383"/>
            <a:ext cx="579120" cy="2011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6D6F66-0CE5-4566-B387-00566A41CF1A}"/>
              </a:ext>
            </a:extLst>
          </p:cNvPr>
          <p:cNvSpPr txBox="1"/>
          <p:nvPr/>
        </p:nvSpPr>
        <p:spPr>
          <a:xfrm>
            <a:off x="107511" y="3782172"/>
            <a:ext cx="77585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ค่า </a:t>
            </a:r>
            <a:r>
              <a:rPr lang="en-US" sz="16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IV =&gt; </a:t>
            </a:r>
            <a:r>
              <a:rPr lang="th-TH" sz="16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ควรมีระดับมากกว่า </a:t>
            </a:r>
            <a:r>
              <a:rPr lang="en-US" sz="16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Medium</a:t>
            </a:r>
          </a:p>
          <a:p>
            <a:r>
              <a:rPr lang="th-TH" sz="16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ค่า </a:t>
            </a:r>
            <a:r>
              <a:rPr lang="en-US" sz="16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IVF =&gt; </a:t>
            </a:r>
            <a:r>
              <a:rPr lang="th-TH" sz="16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ควรต่ำกว่า </a:t>
            </a:r>
            <a:r>
              <a:rPr lang="en-US" sz="16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3 </a:t>
            </a:r>
            <a:r>
              <a:rPr lang="th-TH" sz="16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 (ถ้ามากกว่า </a:t>
            </a:r>
            <a:r>
              <a:rPr lang="en-US" sz="16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3 </a:t>
            </a:r>
            <a:r>
              <a:rPr lang="th-TH" sz="16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ขึ้นไป แสดงว่ามีอิทธิพลระหว่างตัวแปรเกิดขึ้น)</a:t>
            </a:r>
          </a:p>
          <a:p>
            <a:r>
              <a:rPr lang="th-TH" sz="16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ค่า </a:t>
            </a:r>
            <a:r>
              <a:rPr lang="en-US" sz="16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p-value =&gt; </a:t>
            </a:r>
            <a:r>
              <a:rPr lang="th-TH" sz="16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ควรน้อยกว่า </a:t>
            </a:r>
            <a:r>
              <a:rPr lang="en-US" sz="16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0.05</a:t>
            </a:r>
          </a:p>
          <a:p>
            <a:r>
              <a:rPr lang="th-TH" sz="16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ค่า </a:t>
            </a:r>
            <a:r>
              <a:rPr lang="en-US" sz="16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Feature Importance =&gt; </a:t>
            </a:r>
            <a:r>
              <a:rPr lang="th-TH" sz="16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คำนวนมาจาก </a:t>
            </a:r>
            <a:r>
              <a:rPr lang="en-US" sz="1600" dirty="0" err="1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Coef</a:t>
            </a:r>
            <a:r>
              <a:rPr lang="en-US" sz="16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 </a:t>
            </a:r>
            <a:r>
              <a:rPr lang="th-TH" sz="16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ควรตัดค่าที่ต่ำๆ ออก</a:t>
            </a:r>
            <a:endParaRPr lang="en-US" sz="1600" dirty="0">
              <a:solidFill>
                <a:schemeClr val="accent2"/>
              </a:solidFill>
              <a:latin typeface="Kanit" pitchFamily="2" charset="-34"/>
              <a:cs typeface="Kanit" pitchFamily="2" charset="-34"/>
            </a:endParaRPr>
          </a:p>
          <a:p>
            <a:endParaRPr lang="th-TH" sz="1600" dirty="0">
              <a:solidFill>
                <a:schemeClr val="accent2"/>
              </a:solidFill>
              <a:latin typeface="Kanit" pitchFamily="2" charset="-34"/>
              <a:cs typeface="Kanit" pitchFamily="2" charset="-34"/>
            </a:endParaRPr>
          </a:p>
          <a:p>
            <a:endParaRPr lang="en-US" sz="1600" dirty="0">
              <a:solidFill>
                <a:schemeClr val="accent2"/>
              </a:solidFill>
              <a:latin typeface="Kanit" pitchFamily="2" charset="-34"/>
              <a:cs typeface="Kanit" pitchFamily="2" charset="-34"/>
            </a:endParaRPr>
          </a:p>
          <a:p>
            <a:endParaRPr lang="th-TH" sz="1600" dirty="0">
              <a:solidFill>
                <a:schemeClr val="accent2"/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45FED7-0541-48BF-A8CF-D9D46590FA8E}"/>
              </a:ext>
            </a:extLst>
          </p:cNvPr>
          <p:cNvSpPr/>
          <p:nvPr/>
        </p:nvSpPr>
        <p:spPr>
          <a:xfrm>
            <a:off x="5846935" y="2350215"/>
            <a:ext cx="579120" cy="2011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086686-039F-4752-97B0-666BEF28EC40}"/>
              </a:ext>
            </a:extLst>
          </p:cNvPr>
          <p:cNvSpPr/>
          <p:nvPr/>
        </p:nvSpPr>
        <p:spPr>
          <a:xfrm>
            <a:off x="5846935" y="3227832"/>
            <a:ext cx="579120" cy="2011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DD2EB-3E82-4EAB-B4FE-20A568EB93E4}"/>
              </a:ext>
            </a:extLst>
          </p:cNvPr>
          <p:cNvSpPr/>
          <p:nvPr/>
        </p:nvSpPr>
        <p:spPr>
          <a:xfrm>
            <a:off x="8214796" y="3227832"/>
            <a:ext cx="579120" cy="2011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2F7FC8-CA8C-4932-BAB5-E8B38378AD55}"/>
              </a:ext>
            </a:extLst>
          </p:cNvPr>
          <p:cNvSpPr/>
          <p:nvPr/>
        </p:nvSpPr>
        <p:spPr>
          <a:xfrm>
            <a:off x="8213054" y="2377647"/>
            <a:ext cx="579120" cy="2011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6972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151F99-7FAF-4DE8-9FD9-A31A017C447D}"/>
              </a:ext>
            </a:extLst>
          </p:cNvPr>
          <p:cNvSpPr txBox="1"/>
          <p:nvPr/>
        </p:nvSpPr>
        <p:spPr>
          <a:xfrm>
            <a:off x="1" y="61942"/>
            <a:ext cx="91439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Model Evolution</a:t>
            </a:r>
            <a:endParaRPr lang="th-TH" sz="2800" dirty="0">
              <a:solidFill>
                <a:schemeClr val="accent6"/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AE666F-2603-4D8C-A8BA-042EB94691F9}"/>
              </a:ext>
            </a:extLst>
          </p:cNvPr>
          <p:cNvSpPr txBox="1"/>
          <p:nvPr/>
        </p:nvSpPr>
        <p:spPr>
          <a:xfrm>
            <a:off x="406400" y="585162"/>
            <a:ext cx="8275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การประเมินหรือวัดประสิทธิภาพ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Model</a:t>
            </a:r>
            <a:endParaRPr lang="th-TH" sz="2400" dirty="0">
              <a:solidFill>
                <a:schemeClr val="tx1">
                  <a:lumMod val="50000"/>
                  <a:lumOff val="50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AD30B0-B3A1-4CF5-8C9C-1E4A5D6EA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570047"/>
            <a:ext cx="7970982" cy="1722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189FDF-33D7-42E6-BFA5-0CE219288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54" y="3816067"/>
            <a:ext cx="3136617" cy="24710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68C981-376E-4A1C-B233-30BDE71A7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802" y="3768716"/>
            <a:ext cx="3136617" cy="256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41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6613B3-4EC9-42A4-904C-A9086AE65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4" y="1708727"/>
            <a:ext cx="7748727" cy="46492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17F600-C340-4B3E-9E1A-B98AF1C90C4B}"/>
              </a:ext>
            </a:extLst>
          </p:cNvPr>
          <p:cNvSpPr txBox="1"/>
          <p:nvPr/>
        </p:nvSpPr>
        <p:spPr>
          <a:xfrm>
            <a:off x="0" y="101708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ประเภทของ </a:t>
            </a:r>
            <a:r>
              <a:rPr lang="en-US" sz="36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Credit Scoring </a:t>
            </a:r>
            <a:endParaRPr lang="th-TH" sz="3600" dirty="0">
              <a:solidFill>
                <a:schemeClr val="accent6"/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5A0210-4971-4A90-AF9F-4789BF1FBAEE}"/>
              </a:ext>
            </a:extLst>
          </p:cNvPr>
          <p:cNvSpPr txBox="1"/>
          <p:nvPr/>
        </p:nvSpPr>
        <p:spPr>
          <a:xfrm>
            <a:off x="1" y="692620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แบ่งออกเป็น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3 </a:t>
            </a:r>
            <a:r>
              <a:rPr lang="th-T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ประเภท ตาม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Customer Journey </a:t>
            </a:r>
            <a:r>
              <a:rPr lang="th-T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ของลูกค้า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EDAA2B93-B4B0-405A-B539-2D407CEC5A04}"/>
              </a:ext>
            </a:extLst>
          </p:cNvPr>
          <p:cNvSpPr/>
          <p:nvPr/>
        </p:nvSpPr>
        <p:spPr>
          <a:xfrm>
            <a:off x="711014" y="1585815"/>
            <a:ext cx="1588840" cy="62680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1) </a:t>
            </a:r>
            <a:r>
              <a:rPr lang="th-TH" sz="1400" dirty="0">
                <a:solidFill>
                  <a:schemeClr val="accent6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ลูกค้าใหม่</a:t>
            </a:r>
            <a:endParaRPr lang="th-TH" dirty="0">
              <a:solidFill>
                <a:schemeClr val="accent6">
                  <a:lumMod val="50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D1893332-8BCF-4D72-ADDE-A32C14A917E6}"/>
              </a:ext>
            </a:extLst>
          </p:cNvPr>
          <p:cNvSpPr/>
          <p:nvPr/>
        </p:nvSpPr>
        <p:spPr>
          <a:xfrm>
            <a:off x="632412" y="3270945"/>
            <a:ext cx="1667442" cy="62680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2) </a:t>
            </a:r>
            <a:r>
              <a:rPr lang="th-TH" sz="1400" dirty="0">
                <a:solidFill>
                  <a:schemeClr val="accent6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ลูกค้าเงินฝาก</a:t>
            </a:r>
          </a:p>
          <a:p>
            <a:pPr algn="ctr"/>
            <a:r>
              <a:rPr lang="th-TH" sz="1400" dirty="0">
                <a:solidFill>
                  <a:schemeClr val="accent6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ไม่เคยกู้เงิน</a:t>
            </a:r>
            <a:endParaRPr lang="th-TH" dirty="0">
              <a:solidFill>
                <a:schemeClr val="accent6">
                  <a:lumMod val="50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359CCA2C-B709-4DDF-B222-DF933CD3BDBE}"/>
              </a:ext>
            </a:extLst>
          </p:cNvPr>
          <p:cNvSpPr/>
          <p:nvPr/>
        </p:nvSpPr>
        <p:spPr>
          <a:xfrm>
            <a:off x="7121237" y="4254619"/>
            <a:ext cx="1796473" cy="626800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Kanit" pitchFamily="2" charset="-34"/>
                <a:cs typeface="Kanit" pitchFamily="2" charset="-34"/>
              </a:rPr>
              <a:t>3) </a:t>
            </a:r>
            <a:r>
              <a:rPr lang="th-TH" sz="1400" dirty="0">
                <a:solidFill>
                  <a:schemeClr val="accent2">
                    <a:lumMod val="75000"/>
                  </a:schemeClr>
                </a:solidFill>
                <a:latin typeface="Kanit" pitchFamily="2" charset="-34"/>
                <a:cs typeface="Kanit" pitchFamily="2" charset="-34"/>
              </a:rPr>
              <a:t>ลูกค้าสินเชื่อ</a:t>
            </a:r>
          </a:p>
          <a:p>
            <a:pPr algn="ctr"/>
            <a:r>
              <a:rPr lang="th-TH" sz="1400" dirty="0">
                <a:solidFill>
                  <a:schemeClr val="accent2">
                    <a:lumMod val="75000"/>
                  </a:schemeClr>
                </a:solidFill>
                <a:latin typeface="Kanit" pitchFamily="2" charset="-34"/>
                <a:cs typeface="Kanit" pitchFamily="2" charset="-34"/>
              </a:rPr>
              <a:t>ที่มีประวัติการชำระหนี้</a:t>
            </a:r>
            <a:endParaRPr lang="th-TH" dirty="0">
              <a:solidFill>
                <a:schemeClr val="accent2">
                  <a:lumMod val="75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39456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151F99-7FAF-4DE8-9FD9-A31A017C447D}"/>
              </a:ext>
            </a:extLst>
          </p:cNvPr>
          <p:cNvSpPr txBox="1"/>
          <p:nvPr/>
        </p:nvSpPr>
        <p:spPr>
          <a:xfrm>
            <a:off x="1" y="61942"/>
            <a:ext cx="91439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Model Evolution</a:t>
            </a:r>
            <a:endParaRPr lang="th-TH" sz="2800" dirty="0">
              <a:solidFill>
                <a:schemeClr val="accent6"/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AE666F-2603-4D8C-A8BA-042EB94691F9}"/>
              </a:ext>
            </a:extLst>
          </p:cNvPr>
          <p:cNvSpPr txBox="1"/>
          <p:nvPr/>
        </p:nvSpPr>
        <p:spPr>
          <a:xfrm>
            <a:off x="406400" y="585162"/>
            <a:ext cx="8275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การประเมินหรือวัดประสิทธิภาพ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Model</a:t>
            </a:r>
            <a:endParaRPr lang="th-TH" sz="2400" dirty="0">
              <a:solidFill>
                <a:schemeClr val="tx1">
                  <a:lumMod val="50000"/>
                  <a:lumOff val="50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524A4-1006-4862-85F1-020E75552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477" y="1338607"/>
            <a:ext cx="6433178" cy="33892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969EF4F-EFEA-43AC-AD43-1D62F0EA4AE6}"/>
              </a:ext>
            </a:extLst>
          </p:cNvPr>
          <p:cNvSpPr/>
          <p:nvPr/>
        </p:nvSpPr>
        <p:spPr>
          <a:xfrm>
            <a:off x="5357091" y="2466109"/>
            <a:ext cx="766618" cy="198581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7853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A2C0A2-3ED6-4505-87BA-54EDEAAC9609}"/>
              </a:ext>
            </a:extLst>
          </p:cNvPr>
          <p:cNvSpPr txBox="1"/>
          <p:nvPr/>
        </p:nvSpPr>
        <p:spPr>
          <a:xfrm>
            <a:off x="0" y="101708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Approve Rate</a:t>
            </a:r>
            <a:endParaRPr lang="th-TH" sz="3600" dirty="0">
              <a:solidFill>
                <a:schemeClr val="accent6"/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7D76B-6721-4DDA-BD52-83EA6D5FD301}"/>
              </a:ext>
            </a:extLst>
          </p:cNvPr>
          <p:cNvSpPr txBox="1"/>
          <p:nvPr/>
        </p:nvSpPr>
        <p:spPr>
          <a:xfrm>
            <a:off x="1" y="677975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อัตราการอนุมัติสินเชื่อ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B8BFBD0-8CB9-40DB-AA87-050D8E3F6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084" y="5135572"/>
            <a:ext cx="4797829" cy="1319080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67F3B7-01AD-4430-BE12-CC8E031E9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990" y="1782406"/>
            <a:ext cx="952500" cy="95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C7C4CB-7985-471F-A0CD-F6152C96D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431" y="1782406"/>
            <a:ext cx="952500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3F51ED-F350-4921-8875-67B2DCF50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872" y="1782406"/>
            <a:ext cx="952500" cy="952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514F70-1F2A-4E5C-8547-1A58020E8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313" y="1782406"/>
            <a:ext cx="952500" cy="952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4BF688-8093-4D56-8C3E-99B3A4D5D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754" y="1782406"/>
            <a:ext cx="952500" cy="952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599D62-C9A6-4E7D-827A-97652B73F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195" y="1782406"/>
            <a:ext cx="952500" cy="952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FD6E80-5607-43A3-A5AF-3DE76B955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636" y="1782406"/>
            <a:ext cx="952500" cy="952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F8A2F9-6576-4D3D-BB69-C077B9AB1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077" y="1782406"/>
            <a:ext cx="952500" cy="952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13984C5-CC34-484C-8F85-09D4D3991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139" y="1773170"/>
            <a:ext cx="952500" cy="952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12448A-84D5-4148-BDF5-9739E563F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636" y="1782406"/>
            <a:ext cx="952500" cy="9525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F80275F-4C6E-4248-BBDC-D945C58B4C76}"/>
              </a:ext>
            </a:extLst>
          </p:cNvPr>
          <p:cNvSpPr txBox="1"/>
          <p:nvPr/>
        </p:nvSpPr>
        <p:spPr>
          <a:xfrm>
            <a:off x="1768186" y="2818034"/>
            <a:ext cx="4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1</a:t>
            </a:r>
            <a:endParaRPr lang="th-TH" sz="2400" dirty="0">
              <a:solidFill>
                <a:schemeClr val="tx1">
                  <a:lumMod val="50000"/>
                  <a:lumOff val="50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BA2CDD-C0E3-41E6-B94C-D73903DE961F}"/>
              </a:ext>
            </a:extLst>
          </p:cNvPr>
          <p:cNvSpPr txBox="1"/>
          <p:nvPr/>
        </p:nvSpPr>
        <p:spPr>
          <a:xfrm>
            <a:off x="2559627" y="2818034"/>
            <a:ext cx="4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2</a:t>
            </a:r>
            <a:endParaRPr lang="th-TH" sz="2400" dirty="0">
              <a:solidFill>
                <a:schemeClr val="tx1">
                  <a:lumMod val="50000"/>
                  <a:lumOff val="50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3C4A4D-49DF-404A-B710-E3B0A144E1FD}"/>
              </a:ext>
            </a:extLst>
          </p:cNvPr>
          <p:cNvSpPr txBox="1"/>
          <p:nvPr/>
        </p:nvSpPr>
        <p:spPr>
          <a:xfrm>
            <a:off x="3351068" y="2818034"/>
            <a:ext cx="4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3</a:t>
            </a:r>
            <a:endParaRPr lang="th-TH" sz="2400" dirty="0">
              <a:solidFill>
                <a:schemeClr val="tx1">
                  <a:lumMod val="50000"/>
                  <a:lumOff val="50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EEFEE5-0C2C-4A0F-A996-BE77E360751C}"/>
              </a:ext>
            </a:extLst>
          </p:cNvPr>
          <p:cNvSpPr txBox="1"/>
          <p:nvPr/>
        </p:nvSpPr>
        <p:spPr>
          <a:xfrm>
            <a:off x="4142509" y="2818034"/>
            <a:ext cx="4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4</a:t>
            </a:r>
            <a:endParaRPr lang="th-TH" sz="2400" dirty="0">
              <a:solidFill>
                <a:schemeClr val="tx1">
                  <a:lumMod val="50000"/>
                  <a:lumOff val="50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9CB052-9B32-43F9-A108-2EEC183E0AA3}"/>
              </a:ext>
            </a:extLst>
          </p:cNvPr>
          <p:cNvSpPr txBox="1"/>
          <p:nvPr/>
        </p:nvSpPr>
        <p:spPr>
          <a:xfrm>
            <a:off x="4933950" y="2818034"/>
            <a:ext cx="4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5</a:t>
            </a:r>
            <a:endParaRPr lang="th-TH" sz="2400" dirty="0">
              <a:solidFill>
                <a:schemeClr val="tx1">
                  <a:lumMod val="50000"/>
                  <a:lumOff val="50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949DDE-C6A5-4D04-A416-89591953C113}"/>
              </a:ext>
            </a:extLst>
          </p:cNvPr>
          <p:cNvSpPr txBox="1"/>
          <p:nvPr/>
        </p:nvSpPr>
        <p:spPr>
          <a:xfrm>
            <a:off x="5732896" y="2818033"/>
            <a:ext cx="4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6</a:t>
            </a:r>
            <a:endParaRPr lang="th-TH" sz="2400" dirty="0">
              <a:solidFill>
                <a:schemeClr val="tx1">
                  <a:lumMod val="50000"/>
                  <a:lumOff val="50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2C719B-F414-4DF7-B871-F94B3DCCD93C}"/>
              </a:ext>
            </a:extLst>
          </p:cNvPr>
          <p:cNvSpPr txBox="1"/>
          <p:nvPr/>
        </p:nvSpPr>
        <p:spPr>
          <a:xfrm>
            <a:off x="6516832" y="2818033"/>
            <a:ext cx="4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7</a:t>
            </a:r>
            <a:endParaRPr lang="th-TH" sz="2400" dirty="0">
              <a:solidFill>
                <a:schemeClr val="tx1">
                  <a:lumMod val="50000"/>
                  <a:lumOff val="50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64E22F-FB23-411F-B3CB-537E946EA47F}"/>
              </a:ext>
            </a:extLst>
          </p:cNvPr>
          <p:cNvSpPr txBox="1"/>
          <p:nvPr/>
        </p:nvSpPr>
        <p:spPr>
          <a:xfrm>
            <a:off x="7300768" y="2818033"/>
            <a:ext cx="4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8</a:t>
            </a:r>
            <a:endParaRPr lang="th-TH" sz="2400" dirty="0">
              <a:solidFill>
                <a:schemeClr val="tx1">
                  <a:lumMod val="50000"/>
                  <a:lumOff val="50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A0FCF3-8080-427D-BCF1-6838384FEE2B}"/>
              </a:ext>
            </a:extLst>
          </p:cNvPr>
          <p:cNvSpPr txBox="1"/>
          <p:nvPr/>
        </p:nvSpPr>
        <p:spPr>
          <a:xfrm>
            <a:off x="719859" y="3671300"/>
            <a:ext cx="7931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จำนวนลูกค้า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8 </a:t>
            </a:r>
            <a:r>
              <a:rPr lang="th-T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คน</a:t>
            </a:r>
          </a:p>
          <a:p>
            <a:pPr algn="ctr"/>
            <a:r>
              <a:rPr lang="th-TH" sz="24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อนุมัติสินเชื่อ (</a:t>
            </a:r>
            <a:r>
              <a:rPr lang="en-US" sz="24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Approved</a:t>
            </a:r>
            <a:r>
              <a:rPr lang="th-TH" sz="24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) </a:t>
            </a:r>
            <a:r>
              <a:rPr lang="en-US" sz="24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5 </a:t>
            </a:r>
            <a:r>
              <a:rPr lang="th-TH" sz="24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คน</a:t>
            </a:r>
          </a:p>
          <a:p>
            <a:pPr algn="ctr"/>
            <a:r>
              <a:rPr lang="th-T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ปฏิเสธ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(Reject)</a:t>
            </a:r>
            <a:r>
              <a:rPr lang="th-T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3 </a:t>
            </a:r>
            <a:r>
              <a:rPr lang="th-T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คน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ED3D97E-0B00-484F-BBBE-AAB30BCB1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195" y="177317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4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AF6049-8C6E-4A29-91AE-C7D9735FA825}"/>
              </a:ext>
            </a:extLst>
          </p:cNvPr>
          <p:cNvSpPr txBox="1"/>
          <p:nvPr/>
        </p:nvSpPr>
        <p:spPr>
          <a:xfrm>
            <a:off x="0" y="101708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Bad Rate</a:t>
            </a:r>
            <a:endParaRPr lang="th-TH" sz="3600" dirty="0">
              <a:solidFill>
                <a:schemeClr val="accent6"/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E8AFFF-CC9F-4869-8826-148C573067B5}"/>
              </a:ext>
            </a:extLst>
          </p:cNvPr>
          <p:cNvSpPr txBox="1"/>
          <p:nvPr/>
        </p:nvSpPr>
        <p:spPr>
          <a:xfrm>
            <a:off x="1" y="677975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อัตราการผิดนัดชำระสินเชื่อ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07BC26-6271-4742-BD9A-21BA0C1A0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555" y="2219136"/>
            <a:ext cx="952500" cy="95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88ACAA-5A5D-4478-BCF2-1211AA90C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96" y="2219136"/>
            <a:ext cx="952500" cy="952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BF4CA0-BABA-4AC8-9839-23B23AEAC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878" y="2219136"/>
            <a:ext cx="952500" cy="952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2EC92D-4591-420D-83E1-3194AE042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319" y="2219136"/>
            <a:ext cx="952500" cy="952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18DE91-1719-4A59-AF71-92305D027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642" y="2219136"/>
            <a:ext cx="952500" cy="952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632B562-9D97-4D7D-A5B2-D54BD7EA293E}"/>
              </a:ext>
            </a:extLst>
          </p:cNvPr>
          <p:cNvSpPr txBox="1"/>
          <p:nvPr/>
        </p:nvSpPr>
        <p:spPr>
          <a:xfrm>
            <a:off x="1555751" y="3254764"/>
            <a:ext cx="4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1</a:t>
            </a:r>
            <a:endParaRPr lang="th-TH" sz="2400" dirty="0">
              <a:solidFill>
                <a:schemeClr val="tx1">
                  <a:lumMod val="50000"/>
                  <a:lumOff val="50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7922F4-56B1-490C-B3B1-B2BAB5D9BBC0}"/>
              </a:ext>
            </a:extLst>
          </p:cNvPr>
          <p:cNvSpPr txBox="1"/>
          <p:nvPr/>
        </p:nvSpPr>
        <p:spPr>
          <a:xfrm>
            <a:off x="2347192" y="3254764"/>
            <a:ext cx="4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2</a:t>
            </a:r>
            <a:endParaRPr lang="th-TH" sz="2400" dirty="0">
              <a:solidFill>
                <a:schemeClr val="tx1">
                  <a:lumMod val="50000"/>
                  <a:lumOff val="50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691021-29F4-411C-B634-38448768A464}"/>
              </a:ext>
            </a:extLst>
          </p:cNvPr>
          <p:cNvSpPr txBox="1"/>
          <p:nvPr/>
        </p:nvSpPr>
        <p:spPr>
          <a:xfrm>
            <a:off x="3930074" y="3254764"/>
            <a:ext cx="4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4</a:t>
            </a:r>
            <a:endParaRPr lang="th-TH" sz="2400" dirty="0">
              <a:solidFill>
                <a:schemeClr val="tx1">
                  <a:lumMod val="50000"/>
                  <a:lumOff val="50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8999DA-495A-441B-A21F-16CD5842559D}"/>
              </a:ext>
            </a:extLst>
          </p:cNvPr>
          <p:cNvSpPr txBox="1"/>
          <p:nvPr/>
        </p:nvSpPr>
        <p:spPr>
          <a:xfrm>
            <a:off x="4721515" y="3254764"/>
            <a:ext cx="4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5</a:t>
            </a:r>
            <a:endParaRPr lang="th-TH" sz="2400" dirty="0">
              <a:solidFill>
                <a:schemeClr val="tx1">
                  <a:lumMod val="50000"/>
                  <a:lumOff val="50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DE74A7-A1C6-4084-9422-D42F849CC8F8}"/>
              </a:ext>
            </a:extLst>
          </p:cNvPr>
          <p:cNvSpPr txBox="1"/>
          <p:nvPr/>
        </p:nvSpPr>
        <p:spPr>
          <a:xfrm>
            <a:off x="7095838" y="3254763"/>
            <a:ext cx="4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8</a:t>
            </a:r>
            <a:endParaRPr lang="th-TH" sz="2400" dirty="0">
              <a:solidFill>
                <a:schemeClr val="tx1">
                  <a:lumMod val="50000"/>
                  <a:lumOff val="50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2472A3D-AED5-4810-AFD3-31990778D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295" y="1747025"/>
            <a:ext cx="461665" cy="46166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D95157A-B31A-4091-93FE-963B55DCD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554" y="1715907"/>
            <a:ext cx="461665" cy="46166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A13A34E-58FC-460D-881F-9050C53A2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1" y="1715907"/>
            <a:ext cx="461665" cy="46166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F2A09BC-D3D1-4ECB-AD11-8F6CF1FE8B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635" y="1746024"/>
            <a:ext cx="461665" cy="46166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E654F3C-88F6-41F0-A064-E52DE8B744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556" y="1715906"/>
            <a:ext cx="461665" cy="46166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89C0888-CFF3-4BBA-85C7-347CCB3F8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2734" y="5152488"/>
            <a:ext cx="6477561" cy="701101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1BB3337-3798-4583-9A32-7C99C5ABD68B}"/>
              </a:ext>
            </a:extLst>
          </p:cNvPr>
          <p:cNvSpPr txBox="1"/>
          <p:nvPr/>
        </p:nvSpPr>
        <p:spPr>
          <a:xfrm>
            <a:off x="606135" y="3779985"/>
            <a:ext cx="7931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จำนวนลูกค้า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5 </a:t>
            </a:r>
            <a:r>
              <a:rPr lang="th-T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คน</a:t>
            </a:r>
          </a:p>
          <a:p>
            <a:pPr algn="ctr"/>
            <a:r>
              <a:rPr lang="th-T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ชำระหนี้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3 </a:t>
            </a:r>
            <a:r>
              <a:rPr lang="th-T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คน</a:t>
            </a:r>
          </a:p>
          <a:p>
            <a:pPr algn="ctr"/>
            <a:r>
              <a:rPr lang="th-TH" sz="2400" dirty="0">
                <a:solidFill>
                  <a:srgbClr val="FF0000"/>
                </a:solidFill>
                <a:latin typeface="Kanit" pitchFamily="2" charset="-34"/>
                <a:cs typeface="Kanit" pitchFamily="2" charset="-34"/>
              </a:rPr>
              <a:t>ผิดนัดชำระหนี้ </a:t>
            </a:r>
            <a:r>
              <a:rPr lang="en-US" sz="2400" dirty="0">
                <a:solidFill>
                  <a:srgbClr val="FF0000"/>
                </a:solidFill>
                <a:latin typeface="Kanit" pitchFamily="2" charset="-34"/>
                <a:cs typeface="Kanit" pitchFamily="2" charset="-34"/>
              </a:rPr>
              <a:t>2 </a:t>
            </a:r>
            <a:r>
              <a:rPr lang="th-TH" sz="2400" dirty="0">
                <a:solidFill>
                  <a:srgbClr val="FF0000"/>
                </a:solidFill>
                <a:latin typeface="Kanit" pitchFamily="2" charset="-34"/>
                <a:cs typeface="Kanit" pitchFamily="2" charset="-34"/>
              </a:rPr>
              <a:t>คน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75B51A-4B9F-4D8F-80A8-A5A75B9F52DE}"/>
              </a:ext>
            </a:extLst>
          </p:cNvPr>
          <p:cNvSpPr txBox="1"/>
          <p:nvPr/>
        </p:nvSpPr>
        <p:spPr>
          <a:xfrm>
            <a:off x="657514" y="6063606"/>
            <a:ext cx="793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** </a:t>
            </a:r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ลูกค้าที่ชำระหนี้ เราจะเรียกว่า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Good Customer </a:t>
            </a:r>
          </a:p>
          <a:p>
            <a:pPr algn="ctr"/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ซึ่งในการวิเคราะห์เราจะหาทั้ง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Good Rate </a:t>
            </a:r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และ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Bad Rate</a:t>
            </a:r>
            <a:endParaRPr lang="th-TH" dirty="0">
              <a:solidFill>
                <a:schemeClr val="bg1">
                  <a:lumMod val="50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21894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AF6049-8C6E-4A29-91AE-C7D9735FA825}"/>
              </a:ext>
            </a:extLst>
          </p:cNvPr>
          <p:cNvSpPr txBox="1"/>
          <p:nvPr/>
        </p:nvSpPr>
        <p:spPr>
          <a:xfrm>
            <a:off x="0" y="101708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Risk Ranking</a:t>
            </a:r>
            <a:endParaRPr lang="th-TH" sz="3600" dirty="0">
              <a:solidFill>
                <a:schemeClr val="accent6"/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E8AFFF-CC9F-4869-8826-148C573067B5}"/>
              </a:ext>
            </a:extLst>
          </p:cNvPr>
          <p:cNvSpPr txBox="1"/>
          <p:nvPr/>
        </p:nvSpPr>
        <p:spPr>
          <a:xfrm>
            <a:off x="1" y="677975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ใช้ดู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Trend </a:t>
            </a:r>
            <a:r>
              <a:rPr lang="th-T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ของพฤติกรรมตามระดับความเสี่ยง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88A3E4-6C5D-4D09-9367-3813B7F58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71" y="2362203"/>
            <a:ext cx="4163617" cy="320408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145942D-2D9C-4F63-AE12-C868AC9F53E7}"/>
              </a:ext>
            </a:extLst>
          </p:cNvPr>
          <p:cNvGrpSpPr/>
          <p:nvPr/>
        </p:nvGrpSpPr>
        <p:grpSpPr>
          <a:xfrm>
            <a:off x="5190086" y="2250910"/>
            <a:ext cx="3328987" cy="3548477"/>
            <a:chOff x="5179649" y="1885150"/>
            <a:chExt cx="3328987" cy="354847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49946C-75AF-4B22-A1EF-CD3001759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9649" y="1885150"/>
              <a:ext cx="3234678" cy="3548477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54B3C69-8049-4B12-8630-D9B40B67B786}"/>
                </a:ext>
              </a:extLst>
            </p:cNvPr>
            <p:cNvCxnSpPr/>
            <p:nvPr/>
          </p:nvCxnSpPr>
          <p:spPr>
            <a:xfrm>
              <a:off x="6071616" y="2133609"/>
              <a:ext cx="2206752" cy="161721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3998254-4A1E-438C-A561-BF0858BA4D7B}"/>
                </a:ext>
              </a:extLst>
            </p:cNvPr>
            <p:cNvSpPr txBox="1"/>
            <p:nvPr/>
          </p:nvSpPr>
          <p:spPr>
            <a:xfrm rot="2245436">
              <a:off x="6331144" y="2576787"/>
              <a:ext cx="2177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  <a:latin typeface="Kanit" pitchFamily="2" charset="-34"/>
                  <a:cs typeface="Kanit" pitchFamily="2" charset="-34"/>
                </a:rPr>
                <a:t>Risk Ranking</a:t>
              </a:r>
              <a:endParaRPr lang="th-TH" sz="2400" dirty="0">
                <a:solidFill>
                  <a:srgbClr val="FF0000"/>
                </a:solidFill>
                <a:latin typeface="Kanit" pitchFamily="2" charset="-34"/>
                <a:cs typeface="Kanit" pitchFamily="2" charset="-34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E825B57-BB36-4F05-B107-E5CD24F68E82}"/>
              </a:ext>
            </a:extLst>
          </p:cNvPr>
          <p:cNvSpPr txBox="1"/>
          <p:nvPr/>
        </p:nvSpPr>
        <p:spPr>
          <a:xfrm>
            <a:off x="302826" y="1291712"/>
            <a:ext cx="43547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Target=1 </a:t>
            </a:r>
            <a:r>
              <a:rPr lang="th-TH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คือสิ่งที่เราสนใจ ในตอนนี้ คือ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NPL</a:t>
            </a:r>
            <a:r>
              <a:rPr lang="th-TH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 </a:t>
            </a:r>
          </a:p>
          <a:p>
            <a:pPr algn="ctr"/>
            <a:r>
              <a:rPr lang="th-TH" sz="1400" dirty="0">
                <a:solidFill>
                  <a:srgbClr val="FF0000"/>
                </a:solidFill>
                <a:latin typeface="Kanit" pitchFamily="2" charset="-34"/>
                <a:cs typeface="Kanit" pitchFamily="2" charset="-34"/>
              </a:rPr>
              <a:t>เส้มสีแดงคือลูกค้าที่เป็น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, </a:t>
            </a:r>
            <a:r>
              <a:rPr lang="th-TH" sz="1400" dirty="0">
                <a:solidFill>
                  <a:srgbClr val="00B0F0"/>
                </a:solidFill>
                <a:latin typeface="Kanit" pitchFamily="2" charset="-34"/>
                <a:cs typeface="Kanit" pitchFamily="2" charset="-34"/>
              </a:rPr>
              <a:t>เส้นสีน้ำเงิน คือ ลูกค้าดี</a:t>
            </a:r>
          </a:p>
          <a:p>
            <a:pPr algn="ctr"/>
            <a:r>
              <a:rPr lang="th-TH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กราฟนี้ อธิบายได้ว่า จำนวนลูกค้าที่เป็น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NPL </a:t>
            </a:r>
            <a:r>
              <a:rPr lang="th-TH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จะมากขึ้นเมื่ออายุน้อยๆ ซึ่งกราฟนี้จะอ่านยาก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F2DF0C-E536-4D3A-BB28-792C568031D6}"/>
              </a:ext>
            </a:extLst>
          </p:cNvPr>
          <p:cNvSpPr txBox="1"/>
          <p:nvPr/>
        </p:nvSpPr>
        <p:spPr>
          <a:xfrm>
            <a:off x="4732002" y="1276064"/>
            <a:ext cx="37946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แต่ละแท่งของกราฟนี้ คือ จำนวนลูกค้าที่เป็น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NPL</a:t>
            </a:r>
          </a:p>
          <a:p>
            <a:pPr algn="ctr"/>
            <a:r>
              <a:rPr lang="th-TH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จะเห็น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Trend </a:t>
            </a:r>
            <a:r>
              <a:rPr lang="th-TH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ของข้อมูล</a:t>
            </a:r>
          </a:p>
          <a:p>
            <a:pPr algn="ctr"/>
            <a:r>
              <a:rPr lang="th-TH" sz="14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ลูกค้าที่อายุน้อยๆ มีจำนวน </a:t>
            </a:r>
            <a:r>
              <a:rPr lang="en-US" sz="14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NPL </a:t>
            </a:r>
            <a:r>
              <a:rPr lang="th-TH" sz="14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มากที่สุด และเมื่ออายุมากขึ้นจะเป็น </a:t>
            </a:r>
            <a:r>
              <a:rPr lang="en-US" sz="14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NPL </a:t>
            </a:r>
            <a:r>
              <a:rPr lang="th-TH" sz="14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น้อยลง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3DE0B1-D826-49ED-9DB0-C4ED7A0A96BF}"/>
              </a:ext>
            </a:extLst>
          </p:cNvPr>
          <p:cNvSpPr txBox="1"/>
          <p:nvPr/>
        </p:nvSpPr>
        <p:spPr>
          <a:xfrm>
            <a:off x="719236" y="5915771"/>
            <a:ext cx="7330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สิ่งที่ต่างกันของ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2 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กราฟนี้ คือ แกน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X 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ที่เป็น อายุ</a:t>
            </a:r>
          </a:p>
          <a:p>
            <a:pPr algn="ctr"/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กราฟที่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2 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จะมีการสร้าง ช่วงอายุ (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Bin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)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 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เพื่อทำให้มุมมองของอายุชัดเจนขึ้น </a:t>
            </a:r>
          </a:p>
          <a:p>
            <a:pPr algn="ctr"/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และเป็นเทคนิคการจัดการ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Outlier </a:t>
            </a:r>
            <a:endParaRPr lang="th-TH" sz="1400" dirty="0">
              <a:solidFill>
                <a:schemeClr val="bg1">
                  <a:lumMod val="50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9309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E968615-F58F-44A5-A0B6-B7D87137CEB4}"/>
              </a:ext>
            </a:extLst>
          </p:cNvPr>
          <p:cNvSpPr/>
          <p:nvPr/>
        </p:nvSpPr>
        <p:spPr>
          <a:xfrm>
            <a:off x="-3" y="5647690"/>
            <a:ext cx="9143999" cy="1051124"/>
          </a:xfrm>
          <a:prstGeom prst="rect">
            <a:avLst/>
          </a:prstGeom>
          <a:solidFill>
            <a:srgbClr val="F3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5B1B78-BAE6-423A-B7C1-9BA411CF1DA7}"/>
              </a:ext>
            </a:extLst>
          </p:cNvPr>
          <p:cNvSpPr/>
          <p:nvPr/>
        </p:nvSpPr>
        <p:spPr>
          <a:xfrm>
            <a:off x="-2" y="3243785"/>
            <a:ext cx="9143999" cy="1051124"/>
          </a:xfrm>
          <a:prstGeom prst="rect">
            <a:avLst/>
          </a:prstGeom>
          <a:solidFill>
            <a:srgbClr val="F3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6C083-DE55-435A-A51C-4EDC4A0408B8}"/>
              </a:ext>
            </a:extLst>
          </p:cNvPr>
          <p:cNvSpPr/>
          <p:nvPr/>
        </p:nvSpPr>
        <p:spPr>
          <a:xfrm>
            <a:off x="0" y="1059895"/>
            <a:ext cx="9143999" cy="967508"/>
          </a:xfrm>
          <a:prstGeom prst="rect">
            <a:avLst/>
          </a:prstGeom>
          <a:solidFill>
            <a:srgbClr val="F3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51F99-7FAF-4DE8-9FD9-A31A017C447D}"/>
              </a:ext>
            </a:extLst>
          </p:cNvPr>
          <p:cNvSpPr txBox="1"/>
          <p:nvPr/>
        </p:nvSpPr>
        <p:spPr>
          <a:xfrm>
            <a:off x="-4" y="61942"/>
            <a:ext cx="91439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sz="28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ขั้นตอนการเตรียมข้อมูล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C4A105-6363-4785-B1D4-A71F37A5F17B}"/>
              </a:ext>
            </a:extLst>
          </p:cNvPr>
          <p:cNvSpPr txBox="1"/>
          <p:nvPr/>
        </p:nvSpPr>
        <p:spPr>
          <a:xfrm>
            <a:off x="1" y="536883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Data Preparation Process</a:t>
            </a:r>
            <a:endParaRPr lang="th-TH" sz="2400" dirty="0">
              <a:solidFill>
                <a:schemeClr val="tx1">
                  <a:lumMod val="50000"/>
                  <a:lumOff val="50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2A54A776-CF90-4CE6-B35E-9D50DAA734B4}"/>
              </a:ext>
            </a:extLst>
          </p:cNvPr>
          <p:cNvSpPr/>
          <p:nvPr/>
        </p:nvSpPr>
        <p:spPr>
          <a:xfrm>
            <a:off x="717940" y="1133783"/>
            <a:ext cx="2221533" cy="824878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Raw Data</a:t>
            </a:r>
          </a:p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SQLServer</a:t>
            </a:r>
            <a:endParaRPr lang="th-TH" dirty="0">
              <a:solidFill>
                <a:schemeClr val="accent6">
                  <a:lumMod val="50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43762421-6BFB-4FE5-A48F-7611B95EB2D0}"/>
              </a:ext>
            </a:extLst>
          </p:cNvPr>
          <p:cNvSpPr/>
          <p:nvPr/>
        </p:nvSpPr>
        <p:spPr>
          <a:xfrm>
            <a:off x="717940" y="2243925"/>
            <a:ext cx="2221533" cy="824878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Data Cleansing</a:t>
            </a:r>
          </a:p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SQLServer</a:t>
            </a:r>
            <a:endParaRPr lang="th-TH" sz="1400" dirty="0">
              <a:solidFill>
                <a:schemeClr val="accent6">
                  <a:lumMod val="50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C5562E-B0C1-4BF6-89E8-1D2DD1CDA7A8}"/>
              </a:ext>
            </a:extLst>
          </p:cNvPr>
          <p:cNvSpPr txBox="1"/>
          <p:nvPr/>
        </p:nvSpPr>
        <p:spPr>
          <a:xfrm>
            <a:off x="3103416" y="1253834"/>
            <a:ext cx="5495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ข้อมูลมาจากระบบ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CRM 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( CIF, Loan, Deposit,</a:t>
            </a:r>
            <a:r>
              <a:rPr lang="th-TH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A-Mobile )</a:t>
            </a:r>
            <a:r>
              <a:rPr lang="th-TH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4837EE-61EC-49AF-A7A6-AC96C7E3B2C4}"/>
              </a:ext>
            </a:extLst>
          </p:cNvPr>
          <p:cNvSpPr txBox="1"/>
          <p:nvPr/>
        </p:nvSpPr>
        <p:spPr>
          <a:xfrm>
            <a:off x="3103416" y="2356022"/>
            <a:ext cx="5495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-</a:t>
            </a:r>
            <a:r>
              <a:rPr lang="th-TH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เลือกเฉพาะ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Record </a:t>
            </a:r>
            <a:r>
              <a:rPr lang="th-TH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ที่มีข้อมูลสมบรูณ์เท่านั้น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-</a:t>
            </a:r>
            <a:r>
              <a:rPr lang="th-TH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ใช้การ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Sampling </a:t>
            </a:r>
            <a:r>
              <a:rPr lang="th-TH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ข้อมูลบางส่วน เพื่อให้สัดส่วน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2BEE52-7DCA-40AC-851F-84A26FBF73D8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828707" y="1958661"/>
            <a:ext cx="0" cy="285264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E15164F6-814E-45D4-AB2E-08F2910E27F1}"/>
              </a:ext>
            </a:extLst>
          </p:cNvPr>
          <p:cNvSpPr/>
          <p:nvPr/>
        </p:nvSpPr>
        <p:spPr>
          <a:xfrm>
            <a:off x="717940" y="3354067"/>
            <a:ext cx="2221533" cy="824878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Feature 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Engineering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1C541D-234D-468F-B647-678343DEC8DB}"/>
              </a:ext>
            </a:extLst>
          </p:cNvPr>
          <p:cNvSpPr txBox="1"/>
          <p:nvPr/>
        </p:nvSpPr>
        <p:spPr>
          <a:xfrm>
            <a:off x="3029525" y="3397174"/>
            <a:ext cx="54956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-</a:t>
            </a:r>
            <a:r>
              <a:rPr lang="th-TH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ปรับปรุงข้อมูลให้มีความสมบรูณ์ เช่น จัดการ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Missing Value</a:t>
            </a:r>
            <a:endParaRPr lang="th-TH" sz="1400" dirty="0">
              <a:solidFill>
                <a:schemeClr val="tx1">
                  <a:lumMod val="50000"/>
                  <a:lumOff val="50000"/>
                </a:schemeClr>
              </a:solidFill>
              <a:latin typeface="Kanit" pitchFamily="2" charset="-34"/>
              <a:cs typeface="Kanit" pitchFamily="2" charset="-34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-</a:t>
            </a:r>
            <a:r>
              <a:rPr lang="th-TH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ปรับรูปแบบข้อมูลให้อยู่ในรูปแบบของช่วงข้อมูล (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Interval</a:t>
            </a:r>
            <a:r>
              <a:rPr lang="th-TH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)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 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-</a:t>
            </a:r>
            <a:r>
              <a:rPr lang="th-TH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ปรับข้อมูลที่เป็นกลุ่ม (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Category</a:t>
            </a:r>
            <a:r>
              <a:rPr lang="th-TH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)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 </a:t>
            </a:r>
            <a:r>
              <a:rPr lang="th-TH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ให้อยู่ในรูปแบบของตัวเลข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6EC5D8-B2EF-4EB4-BB9D-B4989EDED390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1828707" y="3068803"/>
            <a:ext cx="0" cy="285264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E18DFEBC-1033-4592-9F0E-DECC9A253289}"/>
              </a:ext>
            </a:extLst>
          </p:cNvPr>
          <p:cNvSpPr/>
          <p:nvPr/>
        </p:nvSpPr>
        <p:spPr>
          <a:xfrm>
            <a:off x="717940" y="4514224"/>
            <a:ext cx="2221533" cy="824878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Feature 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Selection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1E51A9-AA9F-4C65-A487-583EB20138D8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1828707" y="4178945"/>
            <a:ext cx="0" cy="335279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7234477-394C-4BD6-A54B-AB695B56C90D}"/>
              </a:ext>
            </a:extLst>
          </p:cNvPr>
          <p:cNvSpPr txBox="1"/>
          <p:nvPr/>
        </p:nvSpPr>
        <p:spPr>
          <a:xfrm>
            <a:off x="3029525" y="4603497"/>
            <a:ext cx="586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-</a:t>
            </a:r>
            <a:r>
              <a:rPr lang="th-TH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 ใช้เครื่องมือในการวิเคราะห์อิทธิพลของตัวแปรต่อ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 Model </a:t>
            </a:r>
            <a:r>
              <a:rPr lang="th-TH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ได้แก่ </a:t>
            </a:r>
            <a:r>
              <a:rPr lang="en-US" sz="1200" dirty="0">
                <a:solidFill>
                  <a:schemeClr val="accent1"/>
                </a:solidFill>
                <a:latin typeface="Kanit" pitchFamily="2" charset="-34"/>
                <a:cs typeface="Kanit" pitchFamily="2" charset="-34"/>
              </a:rPr>
              <a:t>Information value (IV) 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- </a:t>
            </a:r>
            <a:r>
              <a:rPr lang="th-TH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ตรวจสอบตัวแปรที่มีความสัมพันธ์กัน (</a:t>
            </a:r>
            <a:r>
              <a:rPr lang="en-US" sz="1200" dirty="0">
                <a:solidFill>
                  <a:schemeClr val="accent1"/>
                </a:solidFill>
                <a:latin typeface="Kanit" pitchFamily="2" charset="-34"/>
                <a:cs typeface="Kanit" pitchFamily="2" charset="-34"/>
              </a:rPr>
              <a:t>Multi Collinearity</a:t>
            </a:r>
            <a:r>
              <a:rPr lang="th-TH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)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 </a:t>
            </a:r>
            <a:r>
              <a:rPr lang="th-TH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คล้ายกับการดูค่า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Correlation 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    </a:t>
            </a:r>
            <a:r>
              <a:rPr lang="th-TH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โดยใช้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Kanit" pitchFamily="2" charset="-34"/>
                <a:cs typeface="Kanit" pitchFamily="2" charset="-34"/>
              </a:rPr>
              <a:t>Variance Inflation Factor (VIF)</a:t>
            </a:r>
            <a:endParaRPr lang="th-TH" sz="1200" dirty="0">
              <a:solidFill>
                <a:schemeClr val="accent1"/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E766925A-1550-4932-8D1A-F8ACF59C4165}"/>
              </a:ext>
            </a:extLst>
          </p:cNvPr>
          <p:cNvSpPr/>
          <p:nvPr/>
        </p:nvSpPr>
        <p:spPr>
          <a:xfrm>
            <a:off x="717939" y="5751541"/>
            <a:ext cx="2221533" cy="824878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Build Model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Machine Learning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C55A4C-C93A-4259-BB22-E766BAAC0400}"/>
              </a:ext>
            </a:extLst>
          </p:cNvPr>
          <p:cNvCxnSpPr>
            <a:cxnSpLocks/>
            <a:stCxn id="20" idx="2"/>
            <a:endCxn id="30" idx="0"/>
          </p:cNvCxnSpPr>
          <p:nvPr/>
        </p:nvCxnSpPr>
        <p:spPr>
          <a:xfrm flipH="1">
            <a:off x="1828706" y="5339102"/>
            <a:ext cx="1" cy="412439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48F81B1-6FB2-4D28-B083-1F695F743F67}"/>
              </a:ext>
            </a:extLst>
          </p:cNvPr>
          <p:cNvSpPr txBox="1"/>
          <p:nvPr/>
        </p:nvSpPr>
        <p:spPr>
          <a:xfrm>
            <a:off x="3029525" y="5918415"/>
            <a:ext cx="5865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-</a:t>
            </a:r>
            <a:r>
              <a:rPr lang="th-TH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นำเข้า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Model</a:t>
            </a:r>
            <a:r>
              <a:rPr lang="th-TH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 </a:t>
            </a:r>
            <a:r>
              <a:rPr lang="th-TH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โดยใช้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Logistic Model </a:t>
            </a:r>
            <a:r>
              <a:rPr lang="th-TH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ของ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StatModel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 (</a:t>
            </a:r>
            <a:r>
              <a:rPr lang="th-TH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ปกติเราใช้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skLearn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)</a:t>
            </a:r>
            <a:r>
              <a:rPr lang="th-TH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 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-Tuning Model  </a:t>
            </a:r>
            <a:r>
              <a:rPr lang="th-TH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โดยดูค่า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coef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p_value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 </a:t>
            </a:r>
            <a:r>
              <a:rPr lang="th-TH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และ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Feature Importance</a:t>
            </a:r>
            <a:endParaRPr lang="th-TH" sz="1400" dirty="0">
              <a:solidFill>
                <a:schemeClr val="accent1"/>
              </a:solidFill>
              <a:latin typeface="Kanit" pitchFamily="2" charset="-34"/>
              <a:cs typeface="Kanit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3178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151F99-7FAF-4DE8-9FD9-A31A017C447D}"/>
              </a:ext>
            </a:extLst>
          </p:cNvPr>
          <p:cNvSpPr txBox="1"/>
          <p:nvPr/>
        </p:nvSpPr>
        <p:spPr>
          <a:xfrm>
            <a:off x="-4" y="61942"/>
            <a:ext cx="91439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sz="28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ปัจจัยที่เลือกใช้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C4A105-6363-4785-B1D4-A71F37A5F17B}"/>
              </a:ext>
            </a:extLst>
          </p:cNvPr>
          <p:cNvSpPr txBox="1"/>
          <p:nvPr/>
        </p:nvSpPr>
        <p:spPr>
          <a:xfrm>
            <a:off x="-92363" y="585162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Feature</a:t>
            </a:r>
            <a:endParaRPr lang="th-TH" sz="2400" dirty="0">
              <a:solidFill>
                <a:schemeClr val="tx1">
                  <a:lumMod val="50000"/>
                  <a:lumOff val="50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82A21A02-EE7D-4E96-B4B8-548CE1776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144929"/>
              </p:ext>
            </p:extLst>
          </p:nvPr>
        </p:nvGraphicFramePr>
        <p:xfrm>
          <a:off x="268757" y="1287669"/>
          <a:ext cx="4210879" cy="5339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13113">
                  <a:extLst>
                    <a:ext uri="{9D8B030D-6E8A-4147-A177-3AD203B41FA5}">
                      <a16:colId xmlns:a16="http://schemas.microsoft.com/office/drawing/2014/main" val="3003811289"/>
                    </a:ext>
                  </a:extLst>
                </a:gridCol>
                <a:gridCol w="1997766">
                  <a:extLst>
                    <a:ext uri="{9D8B030D-6E8A-4147-A177-3AD203B41FA5}">
                      <a16:colId xmlns:a16="http://schemas.microsoft.com/office/drawing/2014/main" val="759172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latin typeface="Kanit" pitchFamily="2" charset="-34"/>
                          <a:cs typeface="Kanit" pitchFamily="2" charset="-34"/>
                        </a:rPr>
                        <a:t>คำอธิบาย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4229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ACR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Kanit" pitchFamily="2" charset="-34"/>
                          <a:cs typeface="Kanit" pitchFamily="2" charset="-34"/>
                        </a:rPr>
                        <a:t>ดอกเบี้ยสะสม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6682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LOAN_AMT 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Kanit" pitchFamily="2" charset="-34"/>
                          <a:cs typeface="Kanit" pitchFamily="2" charset="-34"/>
                        </a:rPr>
                        <a:t>ยอดสินเชื่อ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7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CREDIT_LIMIT 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Kanit" pitchFamily="2" charset="-34"/>
                          <a:cs typeface="Kanit" pitchFamily="2" charset="-34"/>
                        </a:rPr>
                        <a:t>วงเงิน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44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INT_RATE 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Kanit" pitchFamily="2" charset="-34"/>
                          <a:cs typeface="Kanit" pitchFamily="2" charset="-34"/>
                        </a:rPr>
                        <a:t>อัตราดอกเบี้ย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22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DUIN 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Kanit" pitchFamily="2" charset="-34"/>
                          <a:cs typeface="Kanit" pitchFamily="2" charset="-34"/>
                        </a:rPr>
                        <a:t>ดอกเบี้ยค้างชำระ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7905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DUPR 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Kanit" pitchFamily="2" charset="-34"/>
                          <a:cs typeface="Kanit" pitchFamily="2" charset="-34"/>
                        </a:rPr>
                        <a:t>เงินต้นค้างชำระ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69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LCHG 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Kanit" pitchFamily="2" charset="-34"/>
                          <a:cs typeface="Kanit" pitchFamily="2" charset="-34"/>
                        </a:rPr>
                        <a:t>ค่าปรับ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18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 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Kanit" pitchFamily="2" charset="-34"/>
                          <a:cs typeface="Kanit" pitchFamily="2" charset="-34"/>
                        </a:rPr>
                        <a:t>อายุ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90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AGE_CID 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Kanit" pitchFamily="2" charset="-34"/>
                          <a:cs typeface="Kanit" pitchFamily="2" charset="-34"/>
                        </a:rPr>
                        <a:t>อายุของสัญญา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39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LAST_PAYMENT_DATE_DAY </a:t>
                      </a:r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Kanit" pitchFamily="2" charset="-34"/>
                          <a:cs typeface="Kanit" pitchFamily="2" charset="-34"/>
                        </a:rPr>
                        <a:t>จำนวนวันที่เพิ่งมาชำระล่าสุด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977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TERM_MNTH 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Kanit" pitchFamily="2" charset="-34"/>
                          <a:cs typeface="Kanit" pitchFamily="2" charset="-34"/>
                        </a:rPr>
                        <a:t>อายุสัญญา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94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DEP_BAL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Kanit" pitchFamily="2" charset="-34"/>
                          <a:cs typeface="Kanit" pitchFamily="2" charset="-34"/>
                        </a:rPr>
                        <a:t>ยอดเงินฝาก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28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DEP_CNT_PRD 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Kanit" pitchFamily="2" charset="-34"/>
                          <a:cs typeface="Kanit" pitchFamily="2" charset="-34"/>
                        </a:rPr>
                        <a:t>จำนวนผลิตภัณฑ์เงินฝาก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496224"/>
                  </a:ext>
                </a:extLst>
              </a:tr>
            </a:tbl>
          </a:graphicData>
        </a:graphic>
      </p:graphicFrame>
      <p:graphicFrame>
        <p:nvGraphicFramePr>
          <p:cNvPr id="23" name="Table 7">
            <a:extLst>
              <a:ext uri="{FF2B5EF4-FFF2-40B4-BE49-F238E27FC236}">
                <a16:creationId xmlns:a16="http://schemas.microsoft.com/office/drawing/2014/main" id="{6925F41B-79D1-4586-BD91-A0CF516D7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701366"/>
              </p:ext>
            </p:extLst>
          </p:nvPr>
        </p:nvGraphicFramePr>
        <p:xfrm>
          <a:off x="4664366" y="1287669"/>
          <a:ext cx="4210879" cy="5191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13113">
                  <a:extLst>
                    <a:ext uri="{9D8B030D-6E8A-4147-A177-3AD203B41FA5}">
                      <a16:colId xmlns:a16="http://schemas.microsoft.com/office/drawing/2014/main" val="3003811289"/>
                    </a:ext>
                  </a:extLst>
                </a:gridCol>
                <a:gridCol w="1997766">
                  <a:extLst>
                    <a:ext uri="{9D8B030D-6E8A-4147-A177-3AD203B41FA5}">
                      <a16:colId xmlns:a16="http://schemas.microsoft.com/office/drawing/2014/main" val="759172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dirty="0">
                          <a:latin typeface="Kanit" pitchFamily="2" charset="-34"/>
                          <a:cs typeface="Kanit" pitchFamily="2" charset="-34"/>
                        </a:rPr>
                        <a:t>คำอธิบาย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4229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DEP_BAL_AVG3M 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Kanit" pitchFamily="2" charset="-34"/>
                          <a:cs typeface="Kanit" pitchFamily="2" charset="-34"/>
                        </a:rPr>
                        <a:t>ยอดเงินฝากเฉลี่ย </a:t>
                      </a:r>
                      <a:r>
                        <a:rPr lang="en-US" sz="1400" dirty="0">
                          <a:latin typeface="Kanit" pitchFamily="2" charset="-34"/>
                          <a:cs typeface="Kanit" pitchFamily="2" charset="-34"/>
                        </a:rPr>
                        <a:t>3 </a:t>
                      </a:r>
                      <a:r>
                        <a:rPr lang="th-TH" sz="1400" dirty="0">
                          <a:latin typeface="Kanit" pitchFamily="2" charset="-34"/>
                          <a:cs typeface="Kanit" pitchFamily="2" charset="-34"/>
                        </a:rPr>
                        <a:t>เดือน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6682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AGE_LNREG 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Kanit" pitchFamily="2" charset="-34"/>
                          <a:cs typeface="Kanit" pitchFamily="2" charset="-34"/>
                        </a:rPr>
                        <a:t>ยอดสินเชื่อ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7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PER_GAP_UTL 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Kanit" pitchFamily="2" charset="-34"/>
                          <a:cs typeface="Kanit" pitchFamily="2" charset="-34"/>
                        </a:rPr>
                        <a:t>วงเงิน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44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h-TH" sz="1200" dirty="0">
                        <a:latin typeface="Kanit" pitchFamily="2" charset="-34"/>
                        <a:cs typeface="Kanit" pitchFamily="2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22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h-TH" sz="1200" dirty="0">
                        <a:latin typeface="Kanit" pitchFamily="2" charset="-34"/>
                        <a:cs typeface="Kanit" pitchFamily="2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7905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h-TH" sz="1200" dirty="0">
                        <a:latin typeface="Kanit" pitchFamily="2" charset="-34"/>
                        <a:cs typeface="Kanit" pitchFamily="2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69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h-TH" sz="1200" dirty="0">
                        <a:latin typeface="Kanit" pitchFamily="2" charset="-34"/>
                        <a:cs typeface="Kanit" pitchFamily="2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18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h-TH" sz="1200" dirty="0">
                        <a:latin typeface="Kanit" pitchFamily="2" charset="-34"/>
                        <a:cs typeface="Kanit" pitchFamily="2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890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h-TH" sz="1200" dirty="0">
                        <a:latin typeface="Kanit" pitchFamily="2" charset="-34"/>
                        <a:cs typeface="Kanit" pitchFamily="2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39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h-TH" sz="1200" dirty="0">
                        <a:latin typeface="Kanit" pitchFamily="2" charset="-34"/>
                        <a:cs typeface="Kanit" pitchFamily="2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977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h-TH" sz="1200" dirty="0">
                        <a:latin typeface="Kanit" pitchFamily="2" charset="-34"/>
                        <a:cs typeface="Kanit" pitchFamily="2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94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h-TH" sz="1200" dirty="0">
                        <a:latin typeface="Kanit" pitchFamily="2" charset="-34"/>
                        <a:cs typeface="Kanit" pitchFamily="2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28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h-TH" sz="1200" dirty="0">
                        <a:latin typeface="Kanit" pitchFamily="2" charset="-34"/>
                        <a:cs typeface="Kanit" pitchFamily="2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496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30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151F99-7FAF-4DE8-9FD9-A31A017C447D}"/>
              </a:ext>
            </a:extLst>
          </p:cNvPr>
          <p:cNvSpPr txBox="1"/>
          <p:nvPr/>
        </p:nvSpPr>
        <p:spPr>
          <a:xfrm>
            <a:off x="-4" y="61942"/>
            <a:ext cx="91439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Imbalance Data</a:t>
            </a:r>
            <a:endParaRPr lang="th-TH" sz="2800" dirty="0">
              <a:solidFill>
                <a:schemeClr val="accent6"/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C4A105-6363-4785-B1D4-A71F37A5F17B}"/>
              </a:ext>
            </a:extLst>
          </p:cNvPr>
          <p:cNvSpPr txBox="1"/>
          <p:nvPr/>
        </p:nvSpPr>
        <p:spPr>
          <a:xfrm>
            <a:off x="-92363" y="585162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การตรวจสอบความไม่สมดุลของข้อมูล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B13534-B900-40F1-B853-6D90B1534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5" y="1046827"/>
            <a:ext cx="4246406" cy="47501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D1D18C-99B8-4DA2-B721-08BF0E627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43" y="1363134"/>
            <a:ext cx="4073852" cy="20658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1D2F65-A29F-403E-9932-5F11AD39CF30}"/>
              </a:ext>
            </a:extLst>
          </p:cNvPr>
          <p:cNvSpPr txBox="1"/>
          <p:nvPr/>
        </p:nvSpPr>
        <p:spPr>
          <a:xfrm>
            <a:off x="165943" y="3745307"/>
            <a:ext cx="40738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ข้อมูลคนผิดนัดชำระในระบบส่วนใหญ่จะมีอยู่ค่อนข้างน้อยมาก ทำให้เวลาเรา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Train Model 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แล้วมักจะเกิด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Over Fit 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หรือ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Model 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เรียนรู้ข้อมูลลูกค้าดีเป็นส่วนใหญ่ จึงสามารถทำนายได้ลูกค้าดี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 Good Rate 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ได้อย่างแม่นยำ แต่ไม่สามารถทำนายลูกค้า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Bad Rate 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ได้เลย ทั้งๆ ที่ เป็นลูกค้าที่เราสนใจ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0F8DAD-9B96-437A-A89E-FBDC6B9ADD5B}"/>
              </a:ext>
            </a:extLst>
          </p:cNvPr>
          <p:cNvSpPr txBox="1"/>
          <p:nvPr/>
        </p:nvSpPr>
        <p:spPr>
          <a:xfrm>
            <a:off x="1145309" y="5781547"/>
            <a:ext cx="7906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600" dirty="0">
              <a:solidFill>
                <a:schemeClr val="accent6"/>
              </a:solidFill>
              <a:latin typeface="Kanit" pitchFamily="2" charset="-34"/>
              <a:cs typeface="Kanit" pitchFamily="2" charset="-34"/>
            </a:endParaRPr>
          </a:p>
          <a:p>
            <a:pPr algn="r"/>
            <a:r>
              <a:rPr lang="th-TH" sz="16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ถ้าใช้ข้อมูลทั้งหมดจะพบว่ามีลูกค้าที่เป็น </a:t>
            </a:r>
            <a:r>
              <a:rPr lang="en-US" sz="16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Bad Rate </a:t>
            </a:r>
            <a:r>
              <a:rPr lang="th-TH" sz="16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แค่ </a:t>
            </a:r>
            <a:r>
              <a:rPr lang="en-US" sz="16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1-3% </a:t>
            </a:r>
            <a:r>
              <a:rPr lang="th-TH" sz="16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เท่านั้น ดังนั้นในการทำงานจริง เราจึงเลือกใช้การ</a:t>
            </a:r>
            <a:r>
              <a:rPr lang="th-TH" sz="16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สุ่มลูกค้าที่เป็น </a:t>
            </a:r>
            <a:r>
              <a:rPr lang="en-US" sz="1600" dirty="0">
                <a:solidFill>
                  <a:schemeClr val="accent2"/>
                </a:solidFill>
                <a:latin typeface="Kanit" pitchFamily="2" charset="-34"/>
                <a:cs typeface="Kanit" pitchFamily="2" charset="-34"/>
              </a:rPr>
              <a:t>Good Rate </a:t>
            </a:r>
            <a:r>
              <a:rPr lang="th-TH" sz="16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มาในสัดส่วนที่เหมาะสม กับลูกค้าที่เป็น </a:t>
            </a:r>
            <a:r>
              <a:rPr lang="en-US" sz="16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Bad Rate</a:t>
            </a:r>
            <a:endParaRPr lang="th-TH" sz="1600" dirty="0">
              <a:solidFill>
                <a:schemeClr val="accent6"/>
              </a:solidFill>
              <a:latin typeface="Kanit" pitchFamily="2" charset="-34"/>
              <a:cs typeface="Kanit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5564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151F99-7FAF-4DE8-9FD9-A31A017C447D}"/>
              </a:ext>
            </a:extLst>
          </p:cNvPr>
          <p:cNvSpPr txBox="1"/>
          <p:nvPr/>
        </p:nvSpPr>
        <p:spPr>
          <a:xfrm>
            <a:off x="-4" y="34233"/>
            <a:ext cx="91439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Binning</a:t>
            </a:r>
            <a:endParaRPr lang="th-TH" sz="2800" dirty="0">
              <a:solidFill>
                <a:schemeClr val="accent6"/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C4A105-6363-4785-B1D4-A71F37A5F17B}"/>
              </a:ext>
            </a:extLst>
          </p:cNvPr>
          <p:cNvSpPr txBox="1"/>
          <p:nvPr/>
        </p:nvSpPr>
        <p:spPr>
          <a:xfrm>
            <a:off x="406400" y="585162"/>
            <a:ext cx="8275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ข้อมูลส่วนใหญ่ที่พบจะมีลักษณะเบ้ขวา ตามรูปซ้ายมือ</a:t>
            </a:r>
          </a:p>
          <a:p>
            <a:pPr algn="ctr"/>
            <a:r>
              <a:rPr lang="th-TH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จึงต้องแปลงข้อมูลให้อยู่ในรูปแบบ ช่วงข้อมูล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Interval</a:t>
            </a:r>
            <a:r>
              <a:rPr lang="th-TH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)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 </a:t>
            </a:r>
            <a:r>
              <a:rPr lang="th-TH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แบบขวามือ</a:t>
            </a:r>
          </a:p>
          <a:p>
            <a:pPr algn="ctr"/>
            <a:r>
              <a:rPr lang="th-TH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 เพื่อให้ง่ายต่อการทำความเข้าใจ และแก้ไขปัญหา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outlier </a:t>
            </a:r>
            <a:r>
              <a:rPr lang="th-TH" dirty="0">
                <a:solidFill>
                  <a:schemeClr val="tx1">
                    <a:lumMod val="50000"/>
                    <a:lumOff val="50000"/>
                  </a:schemeClr>
                </a:solidFill>
                <a:latin typeface="Kanit" pitchFamily="2" charset="-34"/>
                <a:cs typeface="Kanit" pitchFamily="2" charset="-34"/>
              </a:rPr>
              <a:t>ไปด้วย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0F8DAD-9B96-437A-A89E-FBDC6B9ADD5B}"/>
              </a:ext>
            </a:extLst>
          </p:cNvPr>
          <p:cNvSpPr txBox="1"/>
          <p:nvPr/>
        </p:nvSpPr>
        <p:spPr>
          <a:xfrm>
            <a:off x="526476" y="5934284"/>
            <a:ext cx="7906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Binning </a:t>
            </a:r>
            <a:r>
              <a:rPr lang="th-TH" sz="16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คือ การแบ่งช่วงข้อมูล</a:t>
            </a:r>
            <a:r>
              <a:rPr lang="en-US" sz="16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 </a:t>
            </a:r>
            <a:r>
              <a:rPr lang="th-TH" sz="16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โดยเบื้องต้นจะให้ระบบแบ่งแบบ </a:t>
            </a:r>
            <a:r>
              <a:rPr lang="en-US" sz="16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5 </a:t>
            </a:r>
            <a:r>
              <a:rPr lang="th-TH" sz="16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ควอไทล์ (</a:t>
            </a:r>
            <a:r>
              <a:rPr lang="en-US" sz="16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Quartile) </a:t>
            </a:r>
            <a:r>
              <a:rPr lang="th-TH" sz="16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 </a:t>
            </a:r>
          </a:p>
          <a:p>
            <a:pPr algn="ctr"/>
            <a:r>
              <a:rPr lang="th-TH" sz="16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หรือแบ่งแบบ </a:t>
            </a:r>
            <a:r>
              <a:rPr lang="en-US" sz="16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Custom </a:t>
            </a:r>
            <a:r>
              <a:rPr lang="th-TH" sz="16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ตามลักษณะข้อมูล</a:t>
            </a:r>
            <a:r>
              <a:rPr lang="en-US" sz="1600" dirty="0">
                <a:solidFill>
                  <a:schemeClr val="accent6"/>
                </a:solidFill>
                <a:latin typeface="Kanit" pitchFamily="2" charset="-34"/>
                <a:cs typeface="Kanit" pitchFamily="2" charset="-34"/>
              </a:rPr>
              <a:t>  </a:t>
            </a:r>
            <a:endParaRPr lang="th-TH" sz="1600" dirty="0">
              <a:solidFill>
                <a:schemeClr val="accent6"/>
              </a:solidFill>
              <a:latin typeface="Kanit" pitchFamily="2" charset="-34"/>
              <a:cs typeface="Kanit" pitchFamily="2" charset="-3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D616B3-903A-447C-9CBA-37DC11758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69" y="1618400"/>
            <a:ext cx="3672660" cy="18338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B8E00C1-807D-47B3-9A15-5E4EBAFCA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481" y="1657601"/>
            <a:ext cx="3672660" cy="17946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3ADF79-20D8-4FEA-A293-383840111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41" y="3614956"/>
            <a:ext cx="3782299" cy="19328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5A9555-C370-47DE-89C0-2FE949178A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702439"/>
            <a:ext cx="4044970" cy="195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48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750</TotalTime>
  <Words>933</Words>
  <Application>Microsoft Office PowerPoint</Application>
  <PresentationFormat>On-screen Show (4:3)</PresentationFormat>
  <Paragraphs>155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Kanit</vt:lpstr>
      <vt:lpstr>Office Theme</vt:lpstr>
      <vt:lpstr>พฤติกรรมการชำระหนี้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วิศาสตร์ พิสัยสวัสดิ์</dc:creator>
  <cp:lastModifiedBy>วิศาสตร์ พิสัยสวัสดิ์</cp:lastModifiedBy>
  <cp:revision>73</cp:revision>
  <dcterms:created xsi:type="dcterms:W3CDTF">2021-11-08T02:06:25Z</dcterms:created>
  <dcterms:modified xsi:type="dcterms:W3CDTF">2021-11-09T07:13:53Z</dcterms:modified>
</cp:coreProperties>
</file>