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be19144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e19144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Nelson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a7859a41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7859a41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Nelson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bd342962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bd342962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bd342962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bd342962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These are the visualization on light patterns. Red light time is adjusted </a:t>
            </a:r>
            <a:r>
              <a:rPr lang="zh-CN"/>
              <a:t>based </a:t>
            </a:r>
            <a:r>
              <a:rPr lang="zh-CN"/>
              <a:t>on the whole cycle time. As you noted, red light takes up a large amount.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d342962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d342962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bd342962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bd342962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d342962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bd342962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Light cycle are too long, should adopt shorter and more frequent cycle pattern.</a:t>
            </a:r>
            <a:endParaRPr/>
          </a:p>
          <a:p>
            <a:pPr indent="0" lvl="0" marL="0" rtl="0" algn="l">
              <a:spcBef>
                <a:spcPts val="0"/>
              </a:spcBef>
              <a:spcAft>
                <a:spcPts val="0"/>
              </a:spcAft>
              <a:buNone/>
            </a:pPr>
            <a:r>
              <a:rPr lang="zh-CN"/>
              <a:t>Pattern does not align with morning peak (6 - 8 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bd342962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bd342962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bd342962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d342962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a8b7f46a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a8b7f46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d342962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d342962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Nelson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bd342962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d342962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is the comparison between current average waiting time and optimized one. We can see although Main Street traffic benefits the most, the waiting time for pedestrian also decrease overall.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bd342962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bd342962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bd342962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bd342962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Only a projection.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a8b7f46a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a8b7f46a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e2b5c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e2b5c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As we will see later that the Saturday and Sundays are the peak times for pedestrian numbers. But during weekdays, we begin to see big ups and downs starting at around 11AM on Fridays every week. What we can work on further is to have find data on traffic flows on Friday, which is not available to us during the analysis.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7859a4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7859a4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Nelson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e2b5c0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e2b5c0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Also, by looking at the Friday traffic light patterns for one specific street for example, it’s really not adjusted based on the pedestrian numbers, it is not echoing the peak time and the rising pedestrians after 11AM all the way til midnight. So I believe traffic light pattern may need to look at that to optimize its patterns.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d342962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d342962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can see the pedestrian patterns from another angle, by breaking down on different days in a week. Patterns are similar among different intersections.   Also, I label the peak for Gorham intersection, and it is clear that most pedestrian walk on Saturday.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a7859a4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a7859a4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Nelson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7859a4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7859a4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Nelson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bd342962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bd342962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State St Traffic</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Songyang Cheng, Mianzhi Huang, Nelson Linscott, Shou Kurosu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22"/>
          <p:cNvPicPr preferRelativeResize="0"/>
          <p:nvPr/>
        </p:nvPicPr>
        <p:blipFill>
          <a:blip r:embed="rId3">
            <a:alphaModFix/>
          </a:blip>
          <a:stretch>
            <a:fillRect/>
          </a:stretch>
        </p:blipFill>
        <p:spPr>
          <a:xfrm>
            <a:off x="1000075" y="261274"/>
            <a:ext cx="7143849" cy="46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23"/>
          <p:cNvPicPr preferRelativeResize="0"/>
          <p:nvPr/>
        </p:nvPicPr>
        <p:blipFill>
          <a:blip r:embed="rId3">
            <a:alphaModFix/>
          </a:blip>
          <a:stretch>
            <a:fillRect/>
          </a:stretch>
        </p:blipFill>
        <p:spPr>
          <a:xfrm>
            <a:off x="5500569" y="211875"/>
            <a:ext cx="3451856" cy="2448000"/>
          </a:xfrm>
          <a:prstGeom prst="rect">
            <a:avLst/>
          </a:prstGeom>
          <a:noFill/>
          <a:ln>
            <a:noFill/>
          </a:ln>
        </p:spPr>
      </p:pic>
      <p:pic>
        <p:nvPicPr>
          <p:cNvPr id="197" name="Google Shape;197;p23"/>
          <p:cNvPicPr preferRelativeResize="0"/>
          <p:nvPr/>
        </p:nvPicPr>
        <p:blipFill>
          <a:blip r:embed="rId4">
            <a:alphaModFix/>
          </a:blip>
          <a:stretch>
            <a:fillRect/>
          </a:stretch>
        </p:blipFill>
        <p:spPr>
          <a:xfrm>
            <a:off x="367925" y="814987"/>
            <a:ext cx="4688625" cy="3513525"/>
          </a:xfrm>
          <a:prstGeom prst="rect">
            <a:avLst/>
          </a:prstGeom>
          <a:noFill/>
          <a:ln>
            <a:noFill/>
          </a:ln>
        </p:spPr>
      </p:pic>
      <p:pic>
        <p:nvPicPr>
          <p:cNvPr id="198" name="Google Shape;198;p23"/>
          <p:cNvPicPr preferRelativeResize="0"/>
          <p:nvPr/>
        </p:nvPicPr>
        <p:blipFill>
          <a:blip r:embed="rId5">
            <a:alphaModFix/>
          </a:blip>
          <a:stretch>
            <a:fillRect/>
          </a:stretch>
        </p:blipFill>
        <p:spPr>
          <a:xfrm>
            <a:off x="5539975" y="2571750"/>
            <a:ext cx="3373050" cy="239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24"/>
          <p:cNvPicPr preferRelativeResize="0"/>
          <p:nvPr/>
        </p:nvPicPr>
        <p:blipFill>
          <a:blip r:embed="rId3">
            <a:alphaModFix/>
          </a:blip>
          <a:stretch>
            <a:fillRect/>
          </a:stretch>
        </p:blipFill>
        <p:spPr>
          <a:xfrm>
            <a:off x="172025" y="744911"/>
            <a:ext cx="9143999" cy="36167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5"/>
          <p:cNvPicPr preferRelativeResize="0"/>
          <p:nvPr/>
        </p:nvPicPr>
        <p:blipFill>
          <a:blip r:embed="rId3">
            <a:alphaModFix/>
          </a:blip>
          <a:stretch>
            <a:fillRect/>
          </a:stretch>
        </p:blipFill>
        <p:spPr>
          <a:xfrm>
            <a:off x="220475" y="0"/>
            <a:ext cx="8104375"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26"/>
          <p:cNvPicPr preferRelativeResize="0"/>
          <p:nvPr/>
        </p:nvPicPr>
        <p:blipFill>
          <a:blip r:embed="rId3">
            <a:alphaModFix/>
          </a:blip>
          <a:stretch>
            <a:fillRect/>
          </a:stretch>
        </p:blipFill>
        <p:spPr>
          <a:xfrm>
            <a:off x="852681" y="0"/>
            <a:ext cx="7438637"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819150" y="626475"/>
            <a:ext cx="7505700" cy="954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a:solidFill>
                  <a:srgbClr val="000000"/>
                </a:solidFill>
                <a:highlight>
                  <a:srgbClr val="FFFFFF"/>
                </a:highlight>
                <a:latin typeface="Arial"/>
                <a:ea typeface="Arial"/>
                <a:cs typeface="Arial"/>
                <a:sym typeface="Arial"/>
              </a:rPr>
              <a:t>Light Pattern, Pedestrian and Traffic</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25" name="Google Shape;225;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Light cycle are too long, should adopt shorter and more frequent cycle pattern.</a:t>
            </a:r>
            <a:endParaRPr sz="2000">
              <a:solidFill>
                <a:srgbClr val="000000"/>
              </a:solidFill>
              <a:highlight>
                <a:srgbClr val="FFFFFF"/>
              </a:highlight>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Pattern does not align with morning peak (6 - 8 am).</a:t>
            </a:r>
            <a:endParaRPr sz="2000">
              <a:solidFill>
                <a:srgbClr val="000000"/>
              </a:solidFill>
              <a:highlight>
                <a:srgbClr val="FFFFFF"/>
              </a:highlight>
              <a:latin typeface="Arial"/>
              <a:ea typeface="Arial"/>
              <a:cs typeface="Arial"/>
              <a:sym typeface="Arial"/>
            </a:endParaRPr>
          </a:p>
          <a:p>
            <a:pPr indent="0" lvl="0" marL="0" rtl="0" algn="l">
              <a:spcBef>
                <a:spcPts val="7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8"/>
          <p:cNvPicPr preferRelativeResize="0"/>
          <p:nvPr/>
        </p:nvPicPr>
        <p:blipFill>
          <a:blip r:embed="rId3">
            <a:alphaModFix/>
          </a:blip>
          <a:stretch>
            <a:fillRect/>
          </a:stretch>
        </p:blipFill>
        <p:spPr>
          <a:xfrm>
            <a:off x="1675658" y="0"/>
            <a:ext cx="538068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587775"/>
            <a:ext cx="7505700" cy="954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a:solidFill>
                  <a:srgbClr val="000000"/>
                </a:solidFill>
                <a:highlight>
                  <a:srgbClr val="FFFFFF"/>
                </a:highlight>
                <a:latin typeface="Arial"/>
                <a:ea typeface="Arial"/>
                <a:cs typeface="Arial"/>
                <a:sym typeface="Arial"/>
              </a:rPr>
              <a:t>Metric and Optimization</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36" name="Google Shape;236;p29"/>
          <p:cNvSpPr txBox="1"/>
          <p:nvPr>
            <p:ph idx="1" type="body"/>
          </p:nvPr>
        </p:nvSpPr>
        <p:spPr>
          <a:xfrm>
            <a:off x="819150" y="1800200"/>
            <a:ext cx="7505700" cy="2804100"/>
          </a:xfrm>
          <a:prstGeom prst="rect">
            <a:avLst/>
          </a:prstGeom>
        </p:spPr>
        <p:txBody>
          <a:bodyPr anchorCtr="0" anchor="t" bIns="91425" lIns="91425" spcFirstLastPara="1" rIns="91425" wrap="square" tIns="91425">
            <a:noAutofit/>
          </a:bodyPr>
          <a:lstStyle/>
          <a:p>
            <a:pPr indent="0" lvl="0" marL="457200" rtl="0" algn="l">
              <a:lnSpc>
                <a:spcPct val="60000"/>
              </a:lnSpc>
              <a:spcBef>
                <a:spcPts val="1100"/>
              </a:spcBef>
              <a:spcAft>
                <a:spcPts val="0"/>
              </a:spcAft>
              <a:buNone/>
            </a:pPr>
            <a:r>
              <a:rPr lang="zh-CN" sz="2000">
                <a:solidFill>
                  <a:srgbClr val="000000"/>
                </a:solidFill>
                <a:highlight>
                  <a:srgbClr val="FFFFFF"/>
                </a:highlight>
                <a:latin typeface="Arial"/>
                <a:ea typeface="Arial"/>
                <a:cs typeface="Arial"/>
                <a:sym typeface="Arial"/>
              </a:rPr>
              <a:t>Assumption:</a:t>
            </a:r>
            <a:endParaRPr sz="2000">
              <a:solidFill>
                <a:srgbClr val="000000"/>
              </a:solidFill>
              <a:highlight>
                <a:srgbClr val="FFFFFF"/>
              </a:highlight>
              <a:latin typeface="Arial"/>
              <a:ea typeface="Arial"/>
              <a:cs typeface="Arial"/>
              <a:sym typeface="Arial"/>
            </a:endParaRPr>
          </a:p>
          <a:p>
            <a:pPr indent="-355600" lvl="0" marL="457200" rtl="0" algn="l">
              <a:lnSpc>
                <a:spcPct val="60000"/>
              </a:lnSpc>
              <a:spcBef>
                <a:spcPts val="110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4/5 pedestrain wait for Main Street Red Light, </a:t>
            </a:r>
            <a:endParaRPr sz="2000">
              <a:solidFill>
                <a:srgbClr val="000000"/>
              </a:solidFill>
              <a:highlight>
                <a:srgbClr val="FFFFFF"/>
              </a:highlight>
              <a:latin typeface="Arial"/>
              <a:ea typeface="Arial"/>
              <a:cs typeface="Arial"/>
              <a:sym typeface="Arial"/>
            </a:endParaRPr>
          </a:p>
          <a:p>
            <a:pPr indent="0" lvl="0" marL="457200" rtl="0" algn="l">
              <a:lnSpc>
                <a:spcPct val="60000"/>
              </a:lnSpc>
              <a:spcBef>
                <a:spcPts val="1100"/>
              </a:spcBef>
              <a:spcAft>
                <a:spcPts val="0"/>
              </a:spcAft>
              <a:buNone/>
            </a:pPr>
            <a:r>
              <a:rPr lang="zh-CN" sz="2000">
                <a:solidFill>
                  <a:srgbClr val="000000"/>
                </a:solidFill>
                <a:highlight>
                  <a:srgbClr val="FFFFFF"/>
                </a:highlight>
                <a:latin typeface="Arial"/>
                <a:ea typeface="Arial"/>
                <a:cs typeface="Arial"/>
                <a:sym typeface="Arial"/>
              </a:rPr>
              <a:t>3/5 pedestrians will wait for Cross Street Red Light.</a:t>
            </a:r>
            <a:endParaRPr sz="2000">
              <a:solidFill>
                <a:srgbClr val="000000"/>
              </a:solidFill>
              <a:highlight>
                <a:srgbClr val="FFFFFF"/>
              </a:highlight>
              <a:latin typeface="Arial"/>
              <a:ea typeface="Arial"/>
              <a:cs typeface="Arial"/>
              <a:sym typeface="Arial"/>
            </a:endParaRPr>
          </a:p>
          <a:p>
            <a:pPr indent="-355600" lvl="0" marL="457200" rtl="0" algn="l">
              <a:spcBef>
                <a:spcPts val="110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Every car will pass the intersection in 2 seconds.</a:t>
            </a:r>
            <a:endParaRPr sz="2000">
              <a:solidFill>
                <a:srgbClr val="000000"/>
              </a:solidFill>
              <a:highlight>
                <a:srgbClr val="FFFFFF"/>
              </a:highlight>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Pedestrian and Cars come in a constant speed. Uniformly distributed according to time.</a:t>
            </a:r>
            <a:endParaRPr sz="2000">
              <a:solidFill>
                <a:srgbClr val="000000"/>
              </a:solidFill>
              <a:highlight>
                <a:srgbClr val="FFFFFF"/>
              </a:highlight>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Define anger index = 1/3000*(waiting time)^2</a:t>
            </a:r>
            <a:endParaRPr sz="2000">
              <a:solidFill>
                <a:srgbClr val="000000"/>
              </a:solidFill>
              <a:highlight>
                <a:srgbClr val="FFFFFF"/>
              </a:highlight>
              <a:latin typeface="Arial"/>
              <a:ea typeface="Arial"/>
              <a:cs typeface="Arial"/>
              <a:sym typeface="Arial"/>
            </a:endParaRPr>
          </a:p>
          <a:p>
            <a:pPr indent="0" lvl="0" marL="0" rtl="0" algn="l">
              <a:spcBef>
                <a:spcPts val="7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30"/>
          <p:cNvPicPr preferRelativeResize="0"/>
          <p:nvPr/>
        </p:nvPicPr>
        <p:blipFill>
          <a:blip r:embed="rId3">
            <a:alphaModFix/>
          </a:blip>
          <a:stretch>
            <a:fillRect/>
          </a:stretch>
        </p:blipFill>
        <p:spPr>
          <a:xfrm>
            <a:off x="889625" y="0"/>
            <a:ext cx="732207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8" name="Google Shape;248;p31"/>
          <p:cNvPicPr preferRelativeResize="0"/>
          <p:nvPr/>
        </p:nvPicPr>
        <p:blipFill>
          <a:blip r:embed="rId3">
            <a:alphaModFix/>
          </a:blip>
          <a:stretch>
            <a:fillRect/>
          </a:stretch>
        </p:blipFill>
        <p:spPr>
          <a:xfrm>
            <a:off x="1107125" y="40400"/>
            <a:ext cx="6929749" cy="506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33075"/>
            <a:ext cx="7505700" cy="954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a:solidFill>
                  <a:srgbClr val="000000"/>
                </a:solidFill>
                <a:highlight>
                  <a:srgbClr val="FFFFFF"/>
                </a:highlight>
                <a:latin typeface="Arial"/>
                <a:ea typeface="Arial"/>
                <a:cs typeface="Arial"/>
                <a:sym typeface="Arial"/>
              </a:rPr>
              <a:t>Pedestrain Flow</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475075"/>
            <a:ext cx="7505700" cy="2911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zh-CN" sz="2000"/>
              <a:t>One peak around 12 pm - 2 pm on both Saturday and Sunday. </a:t>
            </a:r>
            <a:endParaRPr sz="2000"/>
          </a:p>
          <a:p>
            <a:pPr indent="0" lvl="0" marL="457200" rtl="0" algn="l">
              <a:spcBef>
                <a:spcPts val="1600"/>
              </a:spcBef>
              <a:spcAft>
                <a:spcPts val="0"/>
              </a:spcAft>
              <a:buNone/>
            </a:pPr>
            <a:r>
              <a:rPr lang="zh-CN" sz="2000"/>
              <a:t>Two peaks, one around 12 pm and the other around 6 pm, from Monday to Friday. (commuting)</a:t>
            </a:r>
            <a:endParaRPr sz="2000"/>
          </a:p>
          <a:p>
            <a:pPr indent="-355600" lvl="0" marL="457200" rtl="0" algn="l">
              <a:spcBef>
                <a:spcPts val="1600"/>
              </a:spcBef>
              <a:spcAft>
                <a:spcPts val="0"/>
              </a:spcAft>
              <a:buSzPts val="2000"/>
              <a:buAutoNum type="arabicPeriod"/>
            </a:pPr>
            <a:r>
              <a:rPr lang="zh-CN" sz="2000"/>
              <a:t>The number of people who walk on Saturday is almost as </a:t>
            </a:r>
            <a:r>
              <a:rPr lang="zh-CN" sz="2600"/>
              <a:t>twice </a:t>
            </a:r>
            <a:r>
              <a:rPr lang="zh-CN" sz="2000"/>
              <a:t>large as the number who walk on weekdays.</a:t>
            </a:r>
            <a:endParaRPr sz="2000"/>
          </a:p>
          <a:p>
            <a:pPr indent="0" lvl="0" marL="0" rtl="0" algn="l">
              <a:spcBef>
                <a:spcPts val="160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5" name="Google Shape;255;p32"/>
          <p:cNvPicPr preferRelativeResize="0"/>
          <p:nvPr/>
        </p:nvPicPr>
        <p:blipFill>
          <a:blip r:embed="rId3">
            <a:alphaModFix/>
          </a:blip>
          <a:stretch>
            <a:fillRect/>
          </a:stretch>
        </p:blipFill>
        <p:spPr>
          <a:xfrm>
            <a:off x="0" y="297400"/>
            <a:ext cx="9144000" cy="4602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2" name="Google Shape;262;p33"/>
          <p:cNvPicPr preferRelativeResize="0"/>
          <p:nvPr/>
        </p:nvPicPr>
        <p:blipFill>
          <a:blip r:embed="rId3">
            <a:alphaModFix/>
          </a:blip>
          <a:stretch>
            <a:fillRect/>
          </a:stretch>
        </p:blipFill>
        <p:spPr>
          <a:xfrm>
            <a:off x="0" y="220050"/>
            <a:ext cx="9143999" cy="471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34"/>
          <p:cNvPicPr preferRelativeResize="0"/>
          <p:nvPr/>
        </p:nvPicPr>
        <p:blipFill>
          <a:blip r:embed="rId3">
            <a:alphaModFix/>
          </a:blip>
          <a:stretch>
            <a:fillRect/>
          </a:stretch>
        </p:blipFill>
        <p:spPr>
          <a:xfrm>
            <a:off x="778950" y="76300"/>
            <a:ext cx="7586100" cy="506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819150" y="587775"/>
            <a:ext cx="7505700" cy="954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a:solidFill>
                  <a:srgbClr val="000000"/>
                </a:solidFill>
                <a:highlight>
                  <a:srgbClr val="FFFFFF"/>
                </a:highlight>
                <a:latin typeface="Arial"/>
                <a:ea typeface="Arial"/>
                <a:cs typeface="Arial"/>
                <a:sym typeface="Arial"/>
              </a:rPr>
              <a:t>Other Considerations Going Forward</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75" name="Google Shape;275;p35"/>
          <p:cNvSpPr txBox="1"/>
          <p:nvPr>
            <p:ph idx="1" type="body"/>
          </p:nvPr>
        </p:nvSpPr>
        <p:spPr>
          <a:xfrm>
            <a:off x="819150" y="1800200"/>
            <a:ext cx="7505700" cy="2804100"/>
          </a:xfrm>
          <a:prstGeom prst="rect">
            <a:avLst/>
          </a:prstGeom>
        </p:spPr>
        <p:txBody>
          <a:bodyPr anchorCtr="0" anchor="t" bIns="91425" lIns="91425" spcFirstLastPara="1" rIns="91425" wrap="square" tIns="91425">
            <a:noAutofit/>
          </a:bodyPr>
          <a:lstStyle/>
          <a:p>
            <a:pPr indent="-355600" lvl="0" marL="457200" rtl="0" algn="l">
              <a:spcBef>
                <a:spcPts val="110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Bus Patterns</a:t>
            </a:r>
            <a:endParaRPr sz="2000">
              <a:solidFill>
                <a:srgbClr val="000000"/>
              </a:solidFill>
              <a:highlight>
                <a:srgbClr val="FFFFFF"/>
              </a:highlight>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zh-CN" sz="2000">
                <a:solidFill>
                  <a:srgbClr val="000000"/>
                </a:solidFill>
                <a:highlight>
                  <a:srgbClr val="FFFFFF"/>
                </a:highlight>
                <a:latin typeface="Arial"/>
                <a:ea typeface="Arial"/>
                <a:cs typeface="Arial"/>
                <a:sym typeface="Arial"/>
              </a:rPr>
              <a:t>Traffic Patterns</a:t>
            </a:r>
            <a:endParaRPr sz="2000">
              <a:solidFill>
                <a:srgbClr val="000000"/>
              </a:solidFill>
              <a:highlight>
                <a:srgbClr val="FFFFFF"/>
              </a:highlight>
              <a:latin typeface="Arial"/>
              <a:ea typeface="Arial"/>
              <a:cs typeface="Arial"/>
              <a:sym typeface="Arial"/>
            </a:endParaRPr>
          </a:p>
          <a:p>
            <a:pPr indent="0" lvl="0" marL="0" rtl="0" algn="l">
              <a:spcBef>
                <a:spcPts val="700"/>
              </a:spcBef>
              <a:spcAft>
                <a:spcPts val="1600"/>
              </a:spcAft>
              <a:buNone/>
            </a:pPr>
            <a:r>
              <a:t/>
            </a:r>
            <a:endParaRPr/>
          </a:p>
        </p:txBody>
      </p:sp>
      <p:pic>
        <p:nvPicPr>
          <p:cNvPr id="276" name="Google Shape;276;p35"/>
          <p:cNvPicPr preferRelativeResize="0"/>
          <p:nvPr/>
        </p:nvPicPr>
        <p:blipFill>
          <a:blip r:embed="rId3">
            <a:alphaModFix/>
          </a:blip>
          <a:stretch>
            <a:fillRect/>
          </a:stretch>
        </p:blipFill>
        <p:spPr>
          <a:xfrm>
            <a:off x="744000" y="2804567"/>
            <a:ext cx="3827998" cy="2175007"/>
          </a:xfrm>
          <a:prstGeom prst="rect">
            <a:avLst/>
          </a:prstGeom>
          <a:noFill/>
          <a:ln>
            <a:noFill/>
          </a:ln>
        </p:spPr>
      </p:pic>
      <p:pic>
        <p:nvPicPr>
          <p:cNvPr id="277" name="Google Shape;277;p35"/>
          <p:cNvPicPr preferRelativeResize="0"/>
          <p:nvPr/>
        </p:nvPicPr>
        <p:blipFill>
          <a:blip r:embed="rId4">
            <a:alphaModFix/>
          </a:blip>
          <a:stretch>
            <a:fillRect/>
          </a:stretch>
        </p:blipFill>
        <p:spPr>
          <a:xfrm>
            <a:off x="4616275" y="2135226"/>
            <a:ext cx="4304151" cy="2640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121850" y="238025"/>
            <a:ext cx="3376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Patterns on Friday in 2018 Sep and 2019 June</a:t>
            </a:r>
            <a:endParaRPr/>
          </a:p>
          <a:p>
            <a:pPr indent="0" lvl="0" marL="0" rtl="0" algn="l">
              <a:spcBef>
                <a:spcPts val="0"/>
              </a:spcBef>
              <a:spcAft>
                <a:spcPts val="0"/>
              </a:spcAft>
              <a:buNone/>
            </a:pPr>
            <a:r>
              <a:rPr lang="zh-CN"/>
              <a:t>Indicate a need to focus on controls based on Friday night variations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15"/>
          <p:cNvPicPr preferRelativeResize="0"/>
          <p:nvPr/>
        </p:nvPicPr>
        <p:blipFill>
          <a:blip r:embed="rId3">
            <a:alphaModFix/>
          </a:blip>
          <a:stretch>
            <a:fillRect/>
          </a:stretch>
        </p:blipFill>
        <p:spPr>
          <a:xfrm>
            <a:off x="61075" y="131400"/>
            <a:ext cx="4940148" cy="2319001"/>
          </a:xfrm>
          <a:prstGeom prst="rect">
            <a:avLst/>
          </a:prstGeom>
          <a:noFill/>
          <a:ln>
            <a:noFill/>
          </a:ln>
        </p:spPr>
      </p:pic>
      <p:pic>
        <p:nvPicPr>
          <p:cNvPr id="143" name="Google Shape;143;p15"/>
          <p:cNvPicPr preferRelativeResize="0"/>
          <p:nvPr/>
        </p:nvPicPr>
        <p:blipFill>
          <a:blip r:embed="rId4">
            <a:alphaModFix/>
          </a:blip>
          <a:stretch>
            <a:fillRect/>
          </a:stretch>
        </p:blipFill>
        <p:spPr>
          <a:xfrm>
            <a:off x="61075" y="2450400"/>
            <a:ext cx="4971786" cy="24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a:off x="1257877" y="845600"/>
            <a:ext cx="6031375" cy="367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7"/>
          <p:cNvPicPr preferRelativeResize="0"/>
          <p:nvPr/>
        </p:nvPicPr>
        <p:blipFill>
          <a:blip r:embed="rId3">
            <a:alphaModFix/>
          </a:blip>
          <a:stretch>
            <a:fillRect/>
          </a:stretch>
        </p:blipFill>
        <p:spPr>
          <a:xfrm>
            <a:off x="1134675" y="586713"/>
            <a:ext cx="6874649" cy="3970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8"/>
          <p:cNvPicPr preferRelativeResize="0"/>
          <p:nvPr/>
        </p:nvPicPr>
        <p:blipFill>
          <a:blip r:embed="rId3">
            <a:alphaModFix/>
          </a:blip>
          <a:stretch>
            <a:fillRect/>
          </a:stretch>
        </p:blipFill>
        <p:spPr>
          <a:xfrm>
            <a:off x="0" y="663410"/>
            <a:ext cx="9144000" cy="3816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19"/>
          <p:cNvPicPr preferRelativeResize="0"/>
          <p:nvPr/>
        </p:nvPicPr>
        <p:blipFill>
          <a:blip r:embed="rId3">
            <a:alphaModFix/>
          </a:blip>
          <a:stretch>
            <a:fillRect/>
          </a:stretch>
        </p:blipFill>
        <p:spPr>
          <a:xfrm>
            <a:off x="1024199" y="227600"/>
            <a:ext cx="7227101" cy="468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0"/>
          <p:cNvPicPr preferRelativeResize="0"/>
          <p:nvPr/>
        </p:nvPicPr>
        <p:blipFill>
          <a:blip r:embed="rId3">
            <a:alphaModFix/>
          </a:blip>
          <a:stretch>
            <a:fillRect/>
          </a:stretch>
        </p:blipFill>
        <p:spPr>
          <a:xfrm>
            <a:off x="1118326" y="312838"/>
            <a:ext cx="6907350" cy="4517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zh-CN">
                <a:solidFill>
                  <a:srgbClr val="000000"/>
                </a:solidFill>
                <a:highlight>
                  <a:srgbClr val="FFFFFF"/>
                </a:highlight>
                <a:latin typeface="Arial"/>
                <a:ea typeface="Arial"/>
                <a:cs typeface="Arial"/>
                <a:sym typeface="Arial"/>
              </a:rPr>
              <a:t>Green Lights Cycle</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t>Go across Main Street(Dayton/Gorham/Johnson) = go along State St wait for a long time.</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rPr lang="zh-CN" sz="2000"/>
              <a:t>about </a:t>
            </a:r>
            <a:r>
              <a:rPr lang="zh-CN" sz="2600"/>
              <a:t>three </a:t>
            </a:r>
            <a:r>
              <a:rPr lang="zh-CN" sz="2000"/>
              <a:t>or </a:t>
            </a:r>
            <a:r>
              <a:rPr lang="zh-CN" sz="2600"/>
              <a:t>four </a:t>
            </a:r>
            <a:r>
              <a:rPr lang="zh-CN" sz="2000"/>
              <a:t>times than the other way around</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