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8" r:id="rId24"/>
    <p:sldId id="289" r:id="rId25"/>
    <p:sldId id="291" r:id="rId26"/>
    <p:sldId id="290" r:id="rId27"/>
    <p:sldId id="292" r:id="rId28"/>
    <p:sldId id="293" r:id="rId29"/>
    <p:sldId id="29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4"/>
    <p:restoredTop sz="94556"/>
  </p:normalViewPr>
  <p:slideViewPr>
    <p:cSldViewPr snapToGrid="0">
      <p:cViewPr varScale="1">
        <p:scale>
          <a:sx n="99" d="100"/>
          <a:sy n="99" d="100"/>
        </p:scale>
        <p:origin x="176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cinfobase.com/CouncilArchives/agendas/2006reports/September2006/092106A6.pdf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0dc3575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0dc3575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0dc3575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0dc3575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0dc3575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0dc3575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0dc3575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0dc3575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0dc3575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0dc3575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0dc3575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0dc3575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0dc3575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0dc3575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0dc3575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c0dc3575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0dc3575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0dc3575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0dc3575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0dc3575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0dc357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0dc357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c0dc3575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c0dc3575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c0dc357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c0dc357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c123cd660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c123cd660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stop maintaining: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accent5"/>
                </a:solidFill>
                <a:hlinkClick r:id="rId3"/>
              </a:rPr>
              <a:t>http://www.slcinfobase.com/CouncilArchives/agendas/2006reports/September2006/092106A6.pdf</a:t>
            </a:r>
            <a:endParaRPr sz="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9EF2-2056-460B-BBC6-AA6E2C209C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9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9EF2-2056-460B-BBC6-AA6E2C209C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123cd66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123cd66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0dc357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0dc357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0dc357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0dc3575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0dc3575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0dc3575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0dc3575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0dc3575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0dc3575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0dc3575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0dc3575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0dc3575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3342-8536-4AE0-A472-A075F45F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D5C0-FED6-469A-B36B-E46CB30B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835F-EB1D-4B4B-9D59-4F4910B5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D3E-4AEC-492C-BE22-56C56D94A45F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E23C7-CBAD-4DEE-AFD5-7B72F5AE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54790-134A-45E4-96C4-D52F3A4A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46B5-994C-404E-A30C-A62953C3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edpresso/what-is-depth-first-searc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Bus Route Redundancy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Jin, John, and Hunter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5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572000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457200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5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84% of stops are redundant. 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475" y="1682725"/>
            <a:ext cx="32956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27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26025" cy="36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725" y="1152475"/>
            <a:ext cx="4126025" cy="36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27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96% of stops are redundant.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525" y="1578025"/>
            <a:ext cx="32766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28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01675" cy="3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375" y="1152475"/>
            <a:ext cx="4630626" cy="31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28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87% of routes are redundant.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200" y="1616125"/>
            <a:ext cx="32575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44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44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89% of routes are redundant. 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525" y="1597075"/>
            <a:ext cx="33337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48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50" y="1156325"/>
            <a:ext cx="4172700" cy="33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86475"/>
            <a:ext cx="4260300" cy="33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48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95% of routes are redundant. 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275" y="1503425"/>
            <a:ext cx="32766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 of Project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reduce redundancy between the existing bus routes and BRT routes.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 this we identified 8 routes, and a number of stops that may be candidates for elimination.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funds spent on these routes may be better used for other resources.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define redundant to be distance from existing stop to BRT stop &lt;= 0.5 Km.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67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850"/>
            <a:ext cx="4342725" cy="33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425" y="1210850"/>
            <a:ext cx="4234925" cy="33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67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100% of stops on this route are redundant. 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225" y="1730625"/>
            <a:ext cx="33718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Effect of Redundant Bus Stops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Redundant bus stops had on average 16.8% more boardings per stop compared to stops not covered by BRT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Total ridership on existing redundancies: 13,343 daily boardings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Estimated annual total cost of maintaining redundancies: $1,597,500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639 bus stops costing an estimated annual $2,500 each to maintain (Salt Lake City, City Council Archives)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BB27-F836-4CBC-979B-C2D0D7ED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Inefficiencies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874F-109D-432A-A2DE-9797DD52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Deep For Search function for bus </a:t>
            </a:r>
          </a:p>
          <a:p>
            <a:r>
              <a:rPr lang="en-US" b="1" dirty="0">
                <a:hlinkClick r:id="rId3"/>
              </a:rPr>
              <a:t>Depth-first search</a:t>
            </a:r>
            <a:r>
              <a:rPr lang="en-US" dirty="0"/>
              <a:t> (DFS), is an algorithm for tree traversal on graph or tree data structures. It can be implemented easily using recursion and data structures like dictionaries and arrays.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F02DC6C2-FE5D-4EFB-92DE-7D97D06C5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83" y="2324662"/>
            <a:ext cx="3167763" cy="27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0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7F910C-5654-4AE4-9F8E-2713032A8CA7}"/>
              </a:ext>
            </a:extLst>
          </p:cNvPr>
          <p:cNvSpPr txBox="1"/>
          <p:nvPr/>
        </p:nvSpPr>
        <p:spPr>
          <a:xfrm>
            <a:off x="5854014" y="370704"/>
            <a:ext cx="3289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Created a graph of the current nodes next possible  node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Times set between 7 – 9 am when people are going to work.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Made to avoid ‘drop off only’ buses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F72598-888A-4E1E-910B-A86D1B752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224"/>
            <a:ext cx="5930041" cy="36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us_awesome_video_1787">
            <a:hlinkClick r:id="" action="ppaction://media"/>
            <a:extLst>
              <a:ext uri="{FF2B5EF4-FFF2-40B4-BE49-F238E27FC236}">
                <a16:creationId xmlns:a16="http://schemas.microsoft.com/office/drawing/2014/main" id="{3758AD91-648C-48E5-A60A-5A2CD186479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297562" y="-3636859"/>
            <a:ext cx="12993130" cy="129931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28B18-E458-489F-8034-255CD769A44A}"/>
              </a:ext>
            </a:extLst>
          </p:cNvPr>
          <p:cNvSpPr txBox="1"/>
          <p:nvPr/>
        </p:nvSpPr>
        <p:spPr>
          <a:xfrm>
            <a:off x="1758720" y="1002118"/>
            <a:ext cx="287859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Travel time for an hour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Starting at stop 1787 covered the highest ratio of covered stops/all stops with 0.799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Most of the other starting stops with higher ratio near the campus</a:t>
            </a:r>
          </a:p>
          <a:p>
            <a:r>
              <a:rPr lang="en-US" sz="1050" dirty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CA4D62-B106-4C89-8EE6-E2FB717000ED}"/>
              </a:ext>
            </a:extLst>
          </p:cNvPr>
          <p:cNvSpPr/>
          <p:nvPr/>
        </p:nvSpPr>
        <p:spPr>
          <a:xfrm>
            <a:off x="3536769" y="2439488"/>
            <a:ext cx="2586446" cy="1342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833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alf_hour_741">
            <a:hlinkClick r:id="" action="ppaction://media"/>
            <a:extLst>
              <a:ext uri="{FF2B5EF4-FFF2-40B4-BE49-F238E27FC236}">
                <a16:creationId xmlns:a16="http://schemas.microsoft.com/office/drawing/2014/main" id="{D8BC5F3E-98EA-456B-85F6-200F3F6ED1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584226" y="-3329506"/>
            <a:ext cx="12103444" cy="12103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89CE2-AC54-4057-A96A-F2A0C15E857E}"/>
              </a:ext>
            </a:extLst>
          </p:cNvPr>
          <p:cNvSpPr txBox="1"/>
          <p:nvPr/>
        </p:nvSpPr>
        <p:spPr>
          <a:xfrm>
            <a:off x="2277527" y="1425277"/>
            <a:ext cx="2967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Reduced travel time to 30 minutes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In the US, Average commute time for people is 26.6 min.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Stop 741 had the highest stop coverage ratio with 0.226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6026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543B-B215-41FF-9861-9B57C1F8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alf_hour_7100">
            <a:hlinkClick r:id="" action="ppaction://media"/>
            <a:extLst>
              <a:ext uri="{FF2B5EF4-FFF2-40B4-BE49-F238E27FC236}">
                <a16:creationId xmlns:a16="http://schemas.microsoft.com/office/drawing/2014/main" id="{388C5722-7A8B-4E79-9F30-BB35D36B5C9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189662" y="-4634049"/>
            <a:ext cx="14411597" cy="1441159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C38DC-3ED7-4B56-97E9-B33D99DECD9F}"/>
              </a:ext>
            </a:extLst>
          </p:cNvPr>
          <p:cNvSpPr txBox="1"/>
          <p:nvPr/>
        </p:nvSpPr>
        <p:spPr>
          <a:xfrm>
            <a:off x="2453523" y="840507"/>
            <a:ext cx="256261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Unlike the one-hour travel time, 30 minute travel time had starting stops out side of campus which had a high coverage ratio as well.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Stop 7100 had coverage of 0.224</a:t>
            </a:r>
          </a:p>
        </p:txBody>
      </p:sp>
    </p:spTree>
    <p:extLst>
      <p:ext uri="{BB962C8B-B14F-4D97-AF65-F5344CB8AC3E}">
        <p14:creationId xmlns:p14="http://schemas.microsoft.com/office/powerpoint/2010/main" val="1070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F72523-A69A-4073-96AC-4A93E8704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" y="419231"/>
            <a:ext cx="3950561" cy="2666628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8F9D951-AC66-4668-A816-855256C3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73" y="458735"/>
            <a:ext cx="3950561" cy="258761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7002CF-F058-451E-85BC-DEA5DAA9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005" y="3395461"/>
            <a:ext cx="5138928" cy="1289304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The top encountered stop ID for the 30-minute travel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0B4DD3-3AF2-407D-A9D0-94ED173F5D8C}"/>
              </a:ext>
            </a:extLst>
          </p:cNvPr>
          <p:cNvSpPr/>
          <p:nvPr/>
        </p:nvSpPr>
        <p:spPr>
          <a:xfrm>
            <a:off x="5970864" y="1245765"/>
            <a:ext cx="1377892" cy="893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2156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591F8-DFCE-4CA5-95C8-32F4107B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64" y="2137893"/>
            <a:ext cx="6266036" cy="3005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854AB-6188-4610-BE04-078B383FD156}"/>
              </a:ext>
            </a:extLst>
          </p:cNvPr>
          <p:cNvSpPr txBox="1"/>
          <p:nvPr/>
        </p:nvSpPr>
        <p:spPr>
          <a:xfrm>
            <a:off x="552945" y="550867"/>
            <a:ext cx="7464287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How to go forward…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Future work</a:t>
            </a:r>
          </a:p>
          <a:p>
            <a:pPr marL="900113" lvl="2" indent="-214313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tx1"/>
              </a:solidFill>
            </a:endParaRPr>
          </a:p>
          <a:p>
            <a:pPr marL="900113" lvl="2" indent="-214313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Use distance covered instead of stops covered as measurement</a:t>
            </a:r>
          </a:p>
          <a:p>
            <a:pPr marL="900113" lvl="2" indent="-214313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tx1"/>
              </a:solidFill>
            </a:endParaRPr>
          </a:p>
          <a:p>
            <a:pPr marL="900113" lvl="2" indent="-214313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Compare how the BRT would change the graph output</a:t>
            </a:r>
          </a:p>
          <a:p>
            <a:pPr lvl="1"/>
            <a:endParaRPr lang="en-US" sz="1050" dirty="0">
              <a:solidFill>
                <a:schemeClr val="tx1"/>
              </a:solidFill>
            </a:endParaRPr>
          </a:p>
          <a:p>
            <a:pPr marL="557213" lvl="1" indent="-214313">
              <a:buFont typeface="Courier New" panose="02070309020205020404" pitchFamily="49" charset="0"/>
              <a:buChar char="o"/>
            </a:pP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0801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identified our redundancy (Methodology)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90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Mapped individual existing bus stop distance to closest BRT location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Point comparison using Point object distance method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If an existing stop was within a 5-7 minute walk from the nearest BRT stop, it was identified as redundant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5-7 minute walk estimated as 0.5 Km, or about 500 meters away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calculated the distances of all bus stops to the nearest brt stop and then group each stop by route.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Identified the Redundant Routes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0" y="1017725"/>
            <a:ext cx="8936526" cy="39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the previous slide, we can see we have routes 1, 4, 5, 27, 28, 44, 48, and 67 which have a disproportionate number of stops close to a BRT stop.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1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25"/>
            <a:ext cx="4362450" cy="31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150" y="1190625"/>
            <a:ext cx="4133850" cy="31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of stops along this line were redundant with BRT stops.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Meaning that 100% of stops are either along the BRT line or are less than .5 Km from a BRT stop.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following table contains the summary statistics of distances from existing stops to BRT stops along the 1 route.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values in the table are in Km.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025" y="2903050"/>
            <a:ext cx="2651900" cy="21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4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9875"/>
            <a:ext cx="4960099" cy="39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00" y="1218800"/>
            <a:ext cx="4183900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4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82% of the stops along route 4 are redundant.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425" y="1918325"/>
            <a:ext cx="3069325" cy="24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654</Words>
  <Application>Microsoft Macintosh PowerPoint</Application>
  <PresentationFormat>On-screen Show (16:9)</PresentationFormat>
  <Paragraphs>80</Paragraphs>
  <Slides>29</Slides>
  <Notes>24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Courier New</vt:lpstr>
      <vt:lpstr>Simple Dark</vt:lpstr>
      <vt:lpstr>Reducing Bus Route Redundancy </vt:lpstr>
      <vt:lpstr>Main Goal of Project</vt:lpstr>
      <vt:lpstr>How we identified our redundancy (Methodology)</vt:lpstr>
      <vt:lpstr>How we Identified the Redundant Routes </vt:lpstr>
      <vt:lpstr>PowerPoint Presentation</vt:lpstr>
      <vt:lpstr>Route 1</vt:lpstr>
      <vt:lpstr>Route 1 </vt:lpstr>
      <vt:lpstr>Route 4</vt:lpstr>
      <vt:lpstr>Route 4</vt:lpstr>
      <vt:lpstr>Route 5</vt:lpstr>
      <vt:lpstr>Route 5</vt:lpstr>
      <vt:lpstr>Route 27</vt:lpstr>
      <vt:lpstr>Route 27</vt:lpstr>
      <vt:lpstr>Route 28</vt:lpstr>
      <vt:lpstr>Route 28</vt:lpstr>
      <vt:lpstr>Route 44</vt:lpstr>
      <vt:lpstr>Route 44</vt:lpstr>
      <vt:lpstr>Route 48</vt:lpstr>
      <vt:lpstr>Route 48</vt:lpstr>
      <vt:lpstr>Route 67</vt:lpstr>
      <vt:lpstr>Route 67</vt:lpstr>
      <vt:lpstr>Total Effect of Redundant Bus Stops</vt:lpstr>
      <vt:lpstr>Finding Inefficiencies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Bus Route Redundancy </dc:title>
  <cp:lastModifiedBy>Hunter Olson</cp:lastModifiedBy>
  <cp:revision>2</cp:revision>
  <dcterms:modified xsi:type="dcterms:W3CDTF">2019-12-09T22:10:41Z</dcterms:modified>
</cp:coreProperties>
</file>