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6f4c50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6f4c50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6f4c50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6f4c50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7f834d7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7f834d7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7f834d7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7f834d7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7f834d7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7f834d7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7f834d7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7f834d7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a7f834d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a7f834d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a7f834d7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a7f834d7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c01a56e7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c01a56e7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c01a56e7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c01a56e7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a63a22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a63a2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a7f834d7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a7f834d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c01a57be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c01a57be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f29a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f29a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8e34e4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8e34e4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e006b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e006b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f29a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f29a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e006b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e006b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11a5fc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11a5f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7f834d7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7f834d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8.jpeg" Type="http://schemas.openxmlformats.org/officeDocument/2006/relationships/image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8.jpeg" Type="http://schemas.openxmlformats.org/officeDocument/2006/relationships/image"/><Relationship Id="rId4" Target="../media/image20.png" Type="http://schemas.openxmlformats.org/officeDocument/2006/relationships/image"/><Relationship Id="rId5" Target="../media/image23.jpe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8.jpeg" Type="http://schemas.openxmlformats.org/officeDocument/2006/relationships/image"/><Relationship Id="rId4" Target="../media/image18.pn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8.jpeg" Type="http://schemas.openxmlformats.org/officeDocument/2006/relationships/image"/><Relationship Id="rId4" Target="../media/image34.jpe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8.jpe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36.jpeg" Type="http://schemas.openxmlformats.org/officeDocument/2006/relationships/image"/><Relationship Id="rId4" Target="../media/image32.jpe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8.jpe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33.jpeg" Type="http://schemas.openxmlformats.org/officeDocument/2006/relationships/image"/><Relationship Id="rId4" Target="../media/image31.jpe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6.jpeg" Type="http://schemas.openxmlformats.org/officeDocument/2006/relationships/image"/><Relationship Id="rId4" Target="../media/image21.png" Type="http://schemas.openxmlformats.org/officeDocument/2006/relationships/image"/><Relationship Id="rId5" Target="../media/image14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ityofmadison.maps.arcgis.com/apps/webappviewer/index.html?id=5d9b5793e6404b8c89872c06bd5f26c2" TargetMode="External"/><Relationship Id="rId4" Type="http://schemas.openxmlformats.org/officeDocument/2006/relationships/hyperlink" Target="https://data-cityofmadison.opendata.arcgis.com/" TargetMode="External"/><Relationship Id="rId5" Type="http://schemas.openxmlformats.org/officeDocument/2006/relationships/hyperlink" Target="https://www.google.com/maps" TargetMode="External"/><Relationship Id="rId6" Type="http://schemas.openxmlformats.org/officeDocument/2006/relationships/hyperlink" Target="https://www.movable-type.co.uk/scripts/latlong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5.jpeg" Type="http://schemas.openxmlformats.org/officeDocument/2006/relationships/image"/><Relationship Id="rId4" Target="../media/image24.jpeg" Type="http://schemas.openxmlformats.org/officeDocument/2006/relationships/image"/><Relationship Id="rId5" Target="../media/image15.jpe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8.jpeg" Type="http://schemas.openxmlformats.org/officeDocument/2006/relationships/image"/><Relationship Id="rId4" Target="../media/image7.jpeg" Type="http://schemas.openxmlformats.org/officeDocument/2006/relationships/image"/><Relationship Id="rId5" Target="../media/image2.jpe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7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Vision Zero Madison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Tongkai Yang, Siyuan Ji, Clarence Kuo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Dangerous sections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560525"/>
            <a:ext cx="9144002" cy="45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2"/>
          <p:cNvGrpSpPr/>
          <p:nvPr/>
        </p:nvGrpSpPr>
        <p:grpSpPr>
          <a:xfrm>
            <a:off x="1672250" y="1095300"/>
            <a:ext cx="6003125" cy="2789335"/>
            <a:chOff x="1672250" y="1095300"/>
            <a:chExt cx="6003125" cy="2789335"/>
          </a:xfrm>
        </p:grpSpPr>
        <p:grpSp>
          <p:nvGrpSpPr>
            <p:cNvPr id="139" name="Google Shape;139;p22"/>
            <p:cNvGrpSpPr/>
            <p:nvPr/>
          </p:nvGrpSpPr>
          <p:grpSpPr>
            <a:xfrm>
              <a:off x="4903225" y="1095300"/>
              <a:ext cx="1503000" cy="1169875"/>
              <a:chOff x="4903225" y="1095300"/>
              <a:chExt cx="1503000" cy="1169875"/>
            </a:xfrm>
          </p:grpSpPr>
          <p:sp>
            <p:nvSpPr>
              <p:cNvPr id="140" name="Google Shape;140;p22"/>
              <p:cNvSpPr/>
              <p:nvPr/>
            </p:nvSpPr>
            <p:spPr>
              <a:xfrm>
                <a:off x="5543875" y="1588975"/>
                <a:ext cx="285300" cy="676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2"/>
              <p:cNvSpPr txBox="1"/>
              <p:nvPr/>
            </p:nvSpPr>
            <p:spPr>
              <a:xfrm>
                <a:off x="4903225" y="1095300"/>
                <a:ext cx="1503000" cy="417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38761D"/>
                    </a:solidFill>
                  </a:rPr>
                  <a:t>N Shermen Ave</a:t>
                </a:r>
                <a:endParaRPr b="1">
                  <a:solidFill>
                    <a:srgbClr val="38761D"/>
                  </a:solidFill>
                </a:endParaRPr>
              </a:p>
            </p:txBody>
          </p:sp>
        </p:grpSp>
        <p:grpSp>
          <p:nvGrpSpPr>
            <p:cNvPr id="142" name="Google Shape;142;p22"/>
            <p:cNvGrpSpPr/>
            <p:nvPr/>
          </p:nvGrpSpPr>
          <p:grpSpPr>
            <a:xfrm>
              <a:off x="4304250" y="2476175"/>
              <a:ext cx="1319700" cy="1169875"/>
              <a:chOff x="5026675" y="1095300"/>
              <a:chExt cx="1319700" cy="1169875"/>
            </a:xfrm>
          </p:grpSpPr>
          <p:sp>
            <p:nvSpPr>
              <p:cNvPr id="143" name="Google Shape;143;p22"/>
              <p:cNvSpPr/>
              <p:nvPr/>
            </p:nvSpPr>
            <p:spPr>
              <a:xfrm>
                <a:off x="5543875" y="1588975"/>
                <a:ext cx="285300" cy="676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2"/>
              <p:cNvSpPr txBox="1"/>
              <p:nvPr/>
            </p:nvSpPr>
            <p:spPr>
              <a:xfrm>
                <a:off x="5026675" y="1095300"/>
                <a:ext cx="1319700" cy="417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38761D"/>
                    </a:solidFill>
                  </a:rPr>
                  <a:t>S</a:t>
                </a:r>
                <a:r>
                  <a:rPr b="1" lang="zh-TW">
                    <a:solidFill>
                      <a:srgbClr val="38761D"/>
                    </a:solidFill>
                  </a:rPr>
                  <a:t> Park Street</a:t>
                </a:r>
                <a:endParaRPr b="1">
                  <a:solidFill>
                    <a:srgbClr val="38761D"/>
                  </a:solidFill>
                </a:endParaRPr>
              </a:p>
            </p:txBody>
          </p:sp>
        </p:grpSp>
        <p:grpSp>
          <p:nvGrpSpPr>
            <p:cNvPr id="145" name="Google Shape;145;p22"/>
            <p:cNvGrpSpPr/>
            <p:nvPr/>
          </p:nvGrpSpPr>
          <p:grpSpPr>
            <a:xfrm>
              <a:off x="2412075" y="3147697"/>
              <a:ext cx="1453500" cy="736939"/>
              <a:chOff x="4935025" y="1588984"/>
              <a:chExt cx="1453500" cy="1012139"/>
            </a:xfrm>
          </p:grpSpPr>
          <p:sp>
            <p:nvSpPr>
              <p:cNvPr id="146" name="Google Shape;146;p22"/>
              <p:cNvSpPr/>
              <p:nvPr/>
            </p:nvSpPr>
            <p:spPr>
              <a:xfrm>
                <a:off x="5543875" y="1588984"/>
                <a:ext cx="285300" cy="461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2"/>
              <p:cNvSpPr txBox="1"/>
              <p:nvPr/>
            </p:nvSpPr>
            <p:spPr>
              <a:xfrm>
                <a:off x="4935025" y="2184123"/>
                <a:ext cx="1453500" cy="417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38761D"/>
                    </a:solidFill>
                  </a:rPr>
                  <a:t>S Whitney Way</a:t>
                </a:r>
                <a:endParaRPr b="1">
                  <a:solidFill>
                    <a:srgbClr val="38761D"/>
                  </a:solidFill>
                </a:endParaRPr>
              </a:p>
            </p:txBody>
          </p:sp>
        </p:grpSp>
        <p:grpSp>
          <p:nvGrpSpPr>
            <p:cNvPr id="148" name="Google Shape;148;p22"/>
            <p:cNvGrpSpPr/>
            <p:nvPr/>
          </p:nvGrpSpPr>
          <p:grpSpPr>
            <a:xfrm>
              <a:off x="1672250" y="2518600"/>
              <a:ext cx="1565100" cy="1017472"/>
              <a:chOff x="4903225" y="1247713"/>
              <a:chExt cx="1565100" cy="1017472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5543875" y="1746185"/>
                <a:ext cx="285300" cy="51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2"/>
              <p:cNvSpPr txBox="1"/>
              <p:nvPr/>
            </p:nvSpPr>
            <p:spPr>
              <a:xfrm>
                <a:off x="4903225" y="1247713"/>
                <a:ext cx="1565100" cy="417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38761D"/>
                    </a:solidFill>
                  </a:rPr>
                  <a:t>S</a:t>
                </a:r>
                <a:r>
                  <a:rPr b="1" lang="zh-TW">
                    <a:solidFill>
                      <a:srgbClr val="38761D"/>
                    </a:solidFill>
                  </a:rPr>
                  <a:t> Garmmon Rd</a:t>
                </a:r>
                <a:endParaRPr b="1">
                  <a:solidFill>
                    <a:srgbClr val="38761D"/>
                  </a:solidFill>
                </a:endParaRPr>
              </a:p>
            </p:txBody>
          </p:sp>
        </p:grpSp>
        <p:grpSp>
          <p:nvGrpSpPr>
            <p:cNvPr id="151" name="Google Shape;151;p22"/>
            <p:cNvGrpSpPr/>
            <p:nvPr/>
          </p:nvGrpSpPr>
          <p:grpSpPr>
            <a:xfrm>
              <a:off x="6004675" y="1555574"/>
              <a:ext cx="1670700" cy="1016167"/>
              <a:chOff x="5046850" y="1588981"/>
              <a:chExt cx="1670700" cy="1100581"/>
            </a:xfrm>
          </p:grpSpPr>
          <p:sp>
            <p:nvSpPr>
              <p:cNvPr id="152" name="Google Shape;152;p22"/>
              <p:cNvSpPr/>
              <p:nvPr/>
            </p:nvSpPr>
            <p:spPr>
              <a:xfrm>
                <a:off x="5448400" y="1588981"/>
                <a:ext cx="867600" cy="620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 txBox="1"/>
              <p:nvPr/>
            </p:nvSpPr>
            <p:spPr>
              <a:xfrm>
                <a:off x="5046850" y="2272562"/>
                <a:ext cx="1670700" cy="417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38761D"/>
                    </a:solidFill>
                  </a:rPr>
                  <a:t>E</a:t>
                </a:r>
                <a:r>
                  <a:rPr b="1" lang="zh-TW">
                    <a:solidFill>
                      <a:srgbClr val="38761D"/>
                    </a:solidFill>
                  </a:rPr>
                  <a:t> Washinton Ave</a:t>
                </a:r>
                <a:endParaRPr b="1">
                  <a:solidFill>
                    <a:srgbClr val="38761D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and Ranking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1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Check current status of the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Google 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Dane County Bike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Is there </a:t>
            </a:r>
            <a:r>
              <a:rPr lang="zh-TW"/>
              <a:t>enough room for new bike facilities?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Check traffic load/ lane for availability: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300"/>
              <a:buAutoNum type="romanLcPeriod"/>
            </a:pP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The average theoretical maximum saturation flow rate per lane is </a:t>
            </a:r>
            <a:r>
              <a:rPr b="1" lang="zh-TW" sz="1300">
                <a:solidFill>
                  <a:srgbClr val="353535"/>
                </a:solidFill>
                <a:highlight>
                  <a:srgbClr val="FFFFFF"/>
                </a:highlight>
              </a:rPr>
              <a:t>1800</a:t>
            </a: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 vehicles/ hour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300"/>
              <a:buAutoNum type="romanLcPeriod"/>
            </a:pP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Assume </a:t>
            </a:r>
            <a:r>
              <a:rPr b="1" lang="zh-TW" sz="1300">
                <a:solidFill>
                  <a:srgbClr val="353535"/>
                </a:solidFill>
                <a:highlight>
                  <a:srgbClr val="FFFFFF"/>
                </a:highlight>
              </a:rPr>
              <a:t>70%</a:t>
            </a: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 of the daily traffic load occurred within </a:t>
            </a:r>
            <a:r>
              <a:rPr b="1" lang="zh-TW" sz="1300">
                <a:solidFill>
                  <a:srgbClr val="353535"/>
                </a:solidFill>
                <a:highlight>
                  <a:srgbClr val="FFFFFF"/>
                </a:highlight>
              </a:rPr>
              <a:t>3</a:t>
            </a: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 hours of peak time.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300"/>
              <a:buAutoNum type="alphaLcPeriod"/>
            </a:pP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Calculate score: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300">
                <a:solidFill>
                  <a:srgbClr val="353535"/>
                </a:solidFill>
                <a:highlight>
                  <a:srgbClr val="FFFFFF"/>
                </a:highlight>
              </a:rPr>
              <a:t>		</a:t>
            </a:r>
            <a:r>
              <a:rPr lang="zh-TW">
                <a:solidFill>
                  <a:srgbClr val="353535"/>
                </a:solidFill>
                <a:highlight>
                  <a:srgbClr val="FFFFFF"/>
                </a:highlight>
              </a:rPr>
              <a:t> </a:t>
            </a:r>
            <a:r>
              <a:rPr b="1" lang="zh-TW">
                <a:solidFill>
                  <a:srgbClr val="353535"/>
                </a:solidFill>
                <a:highlight>
                  <a:srgbClr val="FFFFFF"/>
                </a:highlight>
              </a:rPr>
              <a:t>The higher the score, the higher the </a:t>
            </a:r>
            <a:r>
              <a:rPr b="1" lang="zh-TW">
                <a:solidFill>
                  <a:srgbClr val="353535"/>
                </a:solidFill>
                <a:highlight>
                  <a:srgbClr val="FFFFFF"/>
                </a:highlight>
              </a:rPr>
              <a:t>priority.</a:t>
            </a:r>
            <a:r>
              <a:rPr b="1" lang="zh-TW">
                <a:solidFill>
                  <a:srgbClr val="353535"/>
                </a:solidFill>
                <a:highlight>
                  <a:srgbClr val="FFFFFF"/>
                </a:highlight>
              </a:rPr>
              <a:t> </a:t>
            </a:r>
            <a:endParaRPr b="1">
              <a:solidFill>
                <a:srgbClr val="353535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00" y="-10275"/>
            <a:ext cx="3759524" cy="20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729825" y="1549750"/>
            <a:ext cx="2399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From Open Data Madison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525" y="2981600"/>
            <a:ext cx="3687533" cy="8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525" y="3922050"/>
            <a:ext cx="3848100" cy="6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North Shermen Avenue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560525"/>
            <a:ext cx="9144002" cy="45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4"/>
          <p:cNvGrpSpPr/>
          <p:nvPr/>
        </p:nvGrpSpPr>
        <p:grpSpPr>
          <a:xfrm>
            <a:off x="4903225" y="1095300"/>
            <a:ext cx="1503000" cy="1169875"/>
            <a:chOff x="4903225" y="1095300"/>
            <a:chExt cx="1503000" cy="1169875"/>
          </a:xfrm>
        </p:grpSpPr>
        <p:sp>
          <p:nvSpPr>
            <p:cNvPr id="171" name="Google Shape;171;p24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4903225" y="1095300"/>
              <a:ext cx="15030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N Sherman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173" name="Google Shape;173;p24"/>
          <p:cNvGrpSpPr/>
          <p:nvPr/>
        </p:nvGrpSpPr>
        <p:grpSpPr>
          <a:xfrm>
            <a:off x="4304250" y="2476175"/>
            <a:ext cx="1319700" cy="1169875"/>
            <a:chOff x="5026675" y="1095300"/>
            <a:chExt cx="1319700" cy="1169875"/>
          </a:xfrm>
        </p:grpSpPr>
        <p:sp>
          <p:nvSpPr>
            <p:cNvPr id="174" name="Google Shape;174;p24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5026675" y="1095300"/>
              <a:ext cx="1319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Park Street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176" name="Google Shape;176;p24"/>
          <p:cNvGrpSpPr/>
          <p:nvPr/>
        </p:nvGrpSpPr>
        <p:grpSpPr>
          <a:xfrm>
            <a:off x="2412075" y="3147697"/>
            <a:ext cx="1453500" cy="736939"/>
            <a:chOff x="4935025" y="1588984"/>
            <a:chExt cx="1453500" cy="1012139"/>
          </a:xfrm>
        </p:grpSpPr>
        <p:sp>
          <p:nvSpPr>
            <p:cNvPr id="177" name="Google Shape;177;p24"/>
            <p:cNvSpPr/>
            <p:nvPr/>
          </p:nvSpPr>
          <p:spPr>
            <a:xfrm>
              <a:off x="5543875" y="1588984"/>
              <a:ext cx="285300" cy="461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4935025" y="2184123"/>
              <a:ext cx="14535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Whitney Way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1672250" y="2518600"/>
            <a:ext cx="1565100" cy="1017472"/>
            <a:chOff x="4903225" y="1247713"/>
            <a:chExt cx="1565100" cy="1017472"/>
          </a:xfrm>
        </p:grpSpPr>
        <p:sp>
          <p:nvSpPr>
            <p:cNvPr id="180" name="Google Shape;180;p24"/>
            <p:cNvSpPr/>
            <p:nvPr/>
          </p:nvSpPr>
          <p:spPr>
            <a:xfrm>
              <a:off x="5543875" y="1746185"/>
              <a:ext cx="285300" cy="519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4903225" y="1247713"/>
              <a:ext cx="15651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Garmmon Rd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>
            <a:off x="6004675" y="1543119"/>
            <a:ext cx="1670700" cy="1065322"/>
            <a:chOff x="5046850" y="1588975"/>
            <a:chExt cx="1670700" cy="1153820"/>
          </a:xfrm>
        </p:grpSpPr>
        <p:sp>
          <p:nvSpPr>
            <p:cNvPr id="183" name="Google Shape;183;p24"/>
            <p:cNvSpPr/>
            <p:nvPr/>
          </p:nvSpPr>
          <p:spPr>
            <a:xfrm>
              <a:off x="5448400" y="1588975"/>
              <a:ext cx="8676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5046850" y="2325795"/>
              <a:ext cx="1670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E Washinton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sp>
        <p:nvSpPr>
          <p:cNvPr id="185" name="Google Shape;185;p24"/>
          <p:cNvSpPr txBox="1"/>
          <p:nvPr/>
        </p:nvSpPr>
        <p:spPr>
          <a:xfrm>
            <a:off x="6846825" y="3152500"/>
            <a:ext cx="357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6004825" y="28228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Sherman Ave: </a:t>
            </a:r>
            <a:r>
              <a:rPr b="1" lang="zh-TW"/>
              <a:t>Isolator</a:t>
            </a:r>
            <a:r>
              <a:rPr lang="zh-TW"/>
              <a:t> </a:t>
            </a:r>
            <a:endParaRPr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5270650" y="3688475"/>
            <a:ext cx="3810068" cy="1118143"/>
            <a:chOff x="9371996" y="1328726"/>
            <a:chExt cx="3178500" cy="132450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9371996" y="1328726"/>
              <a:ext cx="3178500" cy="1324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2"/>
                  </a:solidFill>
                </a:rPr>
                <a:t>Comment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Since the road is narrow and its loading is high, we </a:t>
              </a:r>
              <a:r>
                <a:rPr lang="zh-TW">
                  <a:solidFill>
                    <a:schemeClr val="dk2"/>
                  </a:solidFill>
                </a:rPr>
                <a:t>recommend</a:t>
              </a:r>
              <a:r>
                <a:rPr lang="zh-TW">
                  <a:solidFill>
                    <a:schemeClr val="dk2"/>
                  </a:solidFill>
                </a:rPr>
                <a:t> installing some isolation.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89" name="Google Shape;189;p24"/>
            <p:cNvCxnSpPr/>
            <p:nvPr/>
          </p:nvCxnSpPr>
          <p:spPr>
            <a:xfrm flipH="1" rot="10800000">
              <a:off x="9457495" y="1809094"/>
              <a:ext cx="30075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24"/>
          <p:cNvGrpSpPr/>
          <p:nvPr/>
        </p:nvGrpSpPr>
        <p:grpSpPr>
          <a:xfrm>
            <a:off x="631950" y="1597200"/>
            <a:ext cx="5013750" cy="3380150"/>
            <a:chOff x="672775" y="1573525"/>
            <a:chExt cx="5013750" cy="3380150"/>
          </a:xfrm>
        </p:grpSpPr>
        <p:grpSp>
          <p:nvGrpSpPr>
            <p:cNvPr id="191" name="Google Shape;191;p24"/>
            <p:cNvGrpSpPr/>
            <p:nvPr/>
          </p:nvGrpSpPr>
          <p:grpSpPr>
            <a:xfrm>
              <a:off x="672775" y="1573525"/>
              <a:ext cx="4597875" cy="3380150"/>
              <a:chOff x="672775" y="1573525"/>
              <a:chExt cx="4597875" cy="3380150"/>
            </a:xfrm>
          </p:grpSpPr>
          <p:grpSp>
            <p:nvGrpSpPr>
              <p:cNvPr id="192" name="Google Shape;192;p24"/>
              <p:cNvGrpSpPr/>
              <p:nvPr/>
            </p:nvGrpSpPr>
            <p:grpSpPr>
              <a:xfrm>
                <a:off x="675975" y="1621662"/>
                <a:ext cx="4594675" cy="3332012"/>
                <a:chOff x="675975" y="1621662"/>
                <a:chExt cx="4594675" cy="3332012"/>
              </a:xfrm>
            </p:grpSpPr>
            <p:pic>
              <p:nvPicPr>
                <p:cNvPr id="193" name="Google Shape;193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89150" y="2518600"/>
                  <a:ext cx="3981500" cy="2435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4" name="Google Shape;194;p24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675975" y="1621662"/>
                  <a:ext cx="2018087" cy="3257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95" name="Google Shape;195;p24"/>
              <p:cNvSpPr txBox="1"/>
              <p:nvPr/>
            </p:nvSpPr>
            <p:spPr>
              <a:xfrm>
                <a:off x="672775" y="1573525"/>
                <a:ext cx="2040000" cy="4542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</a:rPr>
                  <a:t>only 1 narrow lane 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96" name="Google Shape;196;p24"/>
            <p:cNvCxnSpPr/>
            <p:nvPr/>
          </p:nvCxnSpPr>
          <p:spPr>
            <a:xfrm flipH="1">
              <a:off x="3646525" y="2265175"/>
              <a:ext cx="2040000" cy="9795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97" name="Google Shape;19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0498" y="0"/>
            <a:ext cx="1820400" cy="16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South Park Street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560525"/>
            <a:ext cx="9144002" cy="45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5"/>
          <p:cNvGrpSpPr/>
          <p:nvPr/>
        </p:nvGrpSpPr>
        <p:grpSpPr>
          <a:xfrm>
            <a:off x="4903225" y="1095300"/>
            <a:ext cx="1503000" cy="1169875"/>
            <a:chOff x="4903225" y="1095300"/>
            <a:chExt cx="1503000" cy="1169875"/>
          </a:xfrm>
        </p:grpSpPr>
        <p:sp>
          <p:nvSpPr>
            <p:cNvPr id="205" name="Google Shape;205;p25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4903225" y="1095300"/>
              <a:ext cx="15030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N Sherman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4304250" y="2476175"/>
            <a:ext cx="1319700" cy="1169875"/>
            <a:chOff x="5026675" y="1095300"/>
            <a:chExt cx="1319700" cy="1169875"/>
          </a:xfrm>
        </p:grpSpPr>
        <p:sp>
          <p:nvSpPr>
            <p:cNvPr id="208" name="Google Shape;208;p25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5026675" y="1095300"/>
              <a:ext cx="1319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Park Street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2412075" y="3147697"/>
            <a:ext cx="1453500" cy="736939"/>
            <a:chOff x="4935025" y="1588984"/>
            <a:chExt cx="1453500" cy="1012139"/>
          </a:xfrm>
        </p:grpSpPr>
        <p:sp>
          <p:nvSpPr>
            <p:cNvPr id="211" name="Google Shape;211;p25"/>
            <p:cNvSpPr/>
            <p:nvPr/>
          </p:nvSpPr>
          <p:spPr>
            <a:xfrm>
              <a:off x="5543875" y="1588984"/>
              <a:ext cx="285300" cy="461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4935025" y="2184123"/>
              <a:ext cx="14535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Whitney Way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1672250" y="2518600"/>
            <a:ext cx="1565100" cy="1017472"/>
            <a:chOff x="4903225" y="1247713"/>
            <a:chExt cx="1565100" cy="1017472"/>
          </a:xfrm>
        </p:grpSpPr>
        <p:sp>
          <p:nvSpPr>
            <p:cNvPr id="214" name="Google Shape;214;p25"/>
            <p:cNvSpPr/>
            <p:nvPr/>
          </p:nvSpPr>
          <p:spPr>
            <a:xfrm>
              <a:off x="5543875" y="1746185"/>
              <a:ext cx="285300" cy="519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4903225" y="1247713"/>
              <a:ext cx="15651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Garmmon Rd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6004675" y="1543119"/>
            <a:ext cx="1670700" cy="1065322"/>
            <a:chOff x="5046850" y="1588975"/>
            <a:chExt cx="1670700" cy="1153820"/>
          </a:xfrm>
        </p:grpSpPr>
        <p:sp>
          <p:nvSpPr>
            <p:cNvPr id="217" name="Google Shape;217;p25"/>
            <p:cNvSpPr/>
            <p:nvPr/>
          </p:nvSpPr>
          <p:spPr>
            <a:xfrm>
              <a:off x="5448400" y="1588975"/>
              <a:ext cx="8676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5046850" y="2325795"/>
              <a:ext cx="1670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E Washinton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sp>
        <p:nvSpPr>
          <p:cNvPr id="219" name="Google Shape;219;p25"/>
          <p:cNvSpPr txBox="1"/>
          <p:nvPr/>
        </p:nvSpPr>
        <p:spPr>
          <a:xfrm>
            <a:off x="6846825" y="3152500"/>
            <a:ext cx="357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6004825" y="28228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Sherman Ave: </a:t>
            </a:r>
            <a:r>
              <a:rPr b="1" lang="zh-TW"/>
              <a:t>Isolator</a:t>
            </a:r>
            <a:r>
              <a:rPr lang="zh-TW"/>
              <a:t> 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6004825" y="32407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Park St : </a:t>
            </a:r>
            <a:r>
              <a:rPr b="1" lang="zh-TW"/>
              <a:t>New bike lane</a:t>
            </a:r>
            <a:endParaRPr b="1"/>
          </a:p>
        </p:txBody>
      </p:sp>
      <p:grpSp>
        <p:nvGrpSpPr>
          <p:cNvPr id="222" name="Google Shape;222;p25"/>
          <p:cNvGrpSpPr/>
          <p:nvPr/>
        </p:nvGrpSpPr>
        <p:grpSpPr>
          <a:xfrm>
            <a:off x="0" y="405725"/>
            <a:ext cx="4787050" cy="4778325"/>
            <a:chOff x="37600" y="395100"/>
            <a:chExt cx="4787050" cy="4778325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600" y="2571750"/>
              <a:ext cx="4117974" cy="26016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" name="Google Shape;224;p25"/>
            <p:cNvGrpSpPr/>
            <p:nvPr/>
          </p:nvGrpSpPr>
          <p:grpSpPr>
            <a:xfrm>
              <a:off x="379851" y="395100"/>
              <a:ext cx="4444799" cy="3491350"/>
              <a:chOff x="379851" y="395100"/>
              <a:chExt cx="4444799" cy="3491350"/>
            </a:xfrm>
          </p:grpSpPr>
          <p:grpSp>
            <p:nvGrpSpPr>
              <p:cNvPr id="225" name="Google Shape;225;p25"/>
              <p:cNvGrpSpPr/>
              <p:nvPr/>
            </p:nvGrpSpPr>
            <p:grpSpPr>
              <a:xfrm>
                <a:off x="379851" y="395100"/>
                <a:ext cx="3556500" cy="2041500"/>
                <a:chOff x="379851" y="395100"/>
                <a:chExt cx="3556500" cy="2041500"/>
              </a:xfrm>
            </p:grpSpPr>
            <p:pic>
              <p:nvPicPr>
                <p:cNvPr id="226" name="Google Shape;226;p2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79851" y="395100"/>
                  <a:ext cx="3556500" cy="20415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pic>
            <p:sp>
              <p:nvSpPr>
                <p:cNvPr id="227" name="Google Shape;227;p25"/>
                <p:cNvSpPr/>
                <p:nvPr/>
              </p:nvSpPr>
              <p:spPr>
                <a:xfrm>
                  <a:off x="1537825" y="488975"/>
                  <a:ext cx="1000200" cy="1829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28" name="Google Shape;228;p25"/>
              <p:cNvCxnSpPr/>
              <p:nvPr/>
            </p:nvCxnSpPr>
            <p:spPr>
              <a:xfrm flipH="1">
                <a:off x="2821850" y="3305950"/>
                <a:ext cx="2002800" cy="580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29" name="Google Shape;229;p25"/>
          <p:cNvGrpSpPr/>
          <p:nvPr/>
        </p:nvGrpSpPr>
        <p:grpSpPr>
          <a:xfrm>
            <a:off x="5121975" y="3688475"/>
            <a:ext cx="3958587" cy="1118143"/>
            <a:chOff x="9247966" y="1328726"/>
            <a:chExt cx="3302400" cy="1324500"/>
          </a:xfrm>
        </p:grpSpPr>
        <p:sp>
          <p:nvSpPr>
            <p:cNvPr id="230" name="Google Shape;230;p25"/>
            <p:cNvSpPr txBox="1"/>
            <p:nvPr/>
          </p:nvSpPr>
          <p:spPr>
            <a:xfrm>
              <a:off x="9247966" y="1328726"/>
              <a:ext cx="3302400" cy="1324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2"/>
                  </a:solidFill>
                </a:rPr>
                <a:t>Comment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South Park St</a:t>
              </a:r>
              <a:r>
                <a:rPr lang="zh-TW">
                  <a:solidFill>
                    <a:schemeClr val="dk2"/>
                  </a:solidFill>
                </a:rPr>
                <a:t>. has a section without bike lane that might be the major cause for bike crashes.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31" name="Google Shape;231;p25"/>
            <p:cNvCxnSpPr/>
            <p:nvPr/>
          </p:nvCxnSpPr>
          <p:spPr>
            <a:xfrm flipH="1" rot="10800000">
              <a:off x="9346323" y="1809157"/>
              <a:ext cx="3118500" cy="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r>
              <a:rPr lang="zh-TW"/>
              <a:t>. South Whitney Way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560525"/>
            <a:ext cx="9144002" cy="45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6"/>
          <p:cNvGrpSpPr/>
          <p:nvPr/>
        </p:nvGrpSpPr>
        <p:grpSpPr>
          <a:xfrm>
            <a:off x="4903225" y="1095300"/>
            <a:ext cx="1503000" cy="1169875"/>
            <a:chOff x="4903225" y="1095300"/>
            <a:chExt cx="1503000" cy="1169875"/>
          </a:xfrm>
        </p:grpSpPr>
        <p:sp>
          <p:nvSpPr>
            <p:cNvPr id="239" name="Google Shape;239;p26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 txBox="1"/>
            <p:nvPr/>
          </p:nvSpPr>
          <p:spPr>
            <a:xfrm>
              <a:off x="4903225" y="1095300"/>
              <a:ext cx="15030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N Sherman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4304250" y="2476175"/>
            <a:ext cx="1319700" cy="1169875"/>
            <a:chOff x="5026675" y="1095300"/>
            <a:chExt cx="1319700" cy="1169875"/>
          </a:xfrm>
        </p:grpSpPr>
        <p:sp>
          <p:nvSpPr>
            <p:cNvPr id="242" name="Google Shape;242;p26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 txBox="1"/>
            <p:nvPr/>
          </p:nvSpPr>
          <p:spPr>
            <a:xfrm>
              <a:off x="5026675" y="1095300"/>
              <a:ext cx="1319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Park Street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44" name="Google Shape;244;p26"/>
          <p:cNvGrpSpPr/>
          <p:nvPr/>
        </p:nvGrpSpPr>
        <p:grpSpPr>
          <a:xfrm>
            <a:off x="2412075" y="3055420"/>
            <a:ext cx="1453500" cy="829246"/>
            <a:chOff x="4935025" y="1588984"/>
            <a:chExt cx="1453500" cy="1012139"/>
          </a:xfrm>
        </p:grpSpPr>
        <p:sp>
          <p:nvSpPr>
            <p:cNvPr id="245" name="Google Shape;245;p26"/>
            <p:cNvSpPr/>
            <p:nvPr/>
          </p:nvSpPr>
          <p:spPr>
            <a:xfrm>
              <a:off x="5543875" y="1588984"/>
              <a:ext cx="285300" cy="461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</a:t>
              </a:r>
              <a:endParaRPr/>
            </a:p>
          </p:txBody>
        </p:sp>
        <p:sp>
          <p:nvSpPr>
            <p:cNvPr id="246" name="Google Shape;246;p26"/>
            <p:cNvSpPr txBox="1"/>
            <p:nvPr/>
          </p:nvSpPr>
          <p:spPr>
            <a:xfrm>
              <a:off x="4935025" y="2184123"/>
              <a:ext cx="14535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Whitney Way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47" name="Google Shape;247;p26"/>
          <p:cNvGrpSpPr/>
          <p:nvPr/>
        </p:nvGrpSpPr>
        <p:grpSpPr>
          <a:xfrm>
            <a:off x="1672250" y="2518600"/>
            <a:ext cx="1565100" cy="1017472"/>
            <a:chOff x="4903225" y="1247713"/>
            <a:chExt cx="1565100" cy="1017472"/>
          </a:xfrm>
        </p:grpSpPr>
        <p:sp>
          <p:nvSpPr>
            <p:cNvPr id="248" name="Google Shape;248;p26"/>
            <p:cNvSpPr/>
            <p:nvPr/>
          </p:nvSpPr>
          <p:spPr>
            <a:xfrm>
              <a:off x="5543875" y="1746185"/>
              <a:ext cx="285300" cy="519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 txBox="1"/>
            <p:nvPr/>
          </p:nvSpPr>
          <p:spPr>
            <a:xfrm>
              <a:off x="4903225" y="1247713"/>
              <a:ext cx="15651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Garmmon Rd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6004675" y="1543119"/>
            <a:ext cx="1670700" cy="1065322"/>
            <a:chOff x="5046850" y="1588975"/>
            <a:chExt cx="1670700" cy="1153820"/>
          </a:xfrm>
        </p:grpSpPr>
        <p:sp>
          <p:nvSpPr>
            <p:cNvPr id="251" name="Google Shape;251;p26"/>
            <p:cNvSpPr/>
            <p:nvPr/>
          </p:nvSpPr>
          <p:spPr>
            <a:xfrm>
              <a:off x="5448400" y="1588975"/>
              <a:ext cx="8676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 txBox="1"/>
            <p:nvPr/>
          </p:nvSpPr>
          <p:spPr>
            <a:xfrm>
              <a:off x="5046850" y="2325795"/>
              <a:ext cx="1670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E Washinton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sp>
        <p:nvSpPr>
          <p:cNvPr id="253" name="Google Shape;253;p26"/>
          <p:cNvSpPr txBox="1"/>
          <p:nvPr/>
        </p:nvSpPr>
        <p:spPr>
          <a:xfrm>
            <a:off x="6846825" y="3152500"/>
            <a:ext cx="357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6004825" y="28228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Sherman Ave: </a:t>
            </a:r>
            <a:r>
              <a:rPr b="1" lang="zh-TW"/>
              <a:t>Isolator</a:t>
            </a:r>
            <a:r>
              <a:rPr lang="zh-TW"/>
              <a:t> 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6004825" y="32407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Park St : </a:t>
            </a:r>
            <a:r>
              <a:rPr b="1" lang="zh-TW"/>
              <a:t>New bike lane</a:t>
            </a:r>
            <a:endParaRPr b="1"/>
          </a:p>
        </p:txBody>
      </p:sp>
      <p:sp>
        <p:nvSpPr>
          <p:cNvPr id="256" name="Google Shape;256;p26"/>
          <p:cNvSpPr txBox="1"/>
          <p:nvPr/>
        </p:nvSpPr>
        <p:spPr>
          <a:xfrm>
            <a:off x="6004825" y="36560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Whitney Way: </a:t>
            </a:r>
            <a:r>
              <a:rPr b="1" lang="zh-TW"/>
              <a:t>New bike lane</a:t>
            </a:r>
            <a:r>
              <a:rPr lang="zh-TW"/>
              <a:t> </a:t>
            </a:r>
            <a:endParaRPr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1783092" y="-81737"/>
            <a:ext cx="7360914" cy="3147709"/>
            <a:chOff x="1783080" y="-76212"/>
            <a:chExt cx="7360914" cy="3147709"/>
          </a:xfrm>
        </p:grpSpPr>
        <p:grpSp>
          <p:nvGrpSpPr>
            <p:cNvPr id="258" name="Google Shape;258;p26"/>
            <p:cNvGrpSpPr/>
            <p:nvPr/>
          </p:nvGrpSpPr>
          <p:grpSpPr>
            <a:xfrm>
              <a:off x="1783080" y="-76212"/>
              <a:ext cx="7360914" cy="3147709"/>
              <a:chOff x="1783080" y="-12"/>
              <a:chExt cx="7360914" cy="3147709"/>
            </a:xfrm>
          </p:grpSpPr>
          <p:pic>
            <p:nvPicPr>
              <p:cNvPr id="259" name="Google Shape;259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10466"/>
              <a:stretch/>
            </p:blipFill>
            <p:spPr>
              <a:xfrm>
                <a:off x="5872581" y="-12"/>
                <a:ext cx="3271413" cy="20669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783080" y="0"/>
                <a:ext cx="4052751" cy="285772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1" name="Google Shape;261;p26"/>
              <p:cNvCxnSpPr/>
              <p:nvPr/>
            </p:nvCxnSpPr>
            <p:spPr>
              <a:xfrm flipH="1" rot="10800000">
                <a:off x="3163575" y="1852297"/>
                <a:ext cx="692400" cy="1295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62" name="Google Shape;262;p26"/>
            <p:cNvSpPr/>
            <p:nvPr/>
          </p:nvSpPr>
          <p:spPr>
            <a:xfrm>
              <a:off x="7179338" y="742825"/>
              <a:ext cx="657900" cy="76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3570225" y="809775"/>
              <a:ext cx="657900" cy="919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6"/>
          <p:cNvGrpSpPr/>
          <p:nvPr/>
        </p:nvGrpSpPr>
        <p:grpSpPr>
          <a:xfrm>
            <a:off x="1076100" y="3949150"/>
            <a:ext cx="3958587" cy="1118143"/>
            <a:chOff x="9247966" y="1328726"/>
            <a:chExt cx="3302400" cy="1324500"/>
          </a:xfrm>
        </p:grpSpPr>
        <p:sp>
          <p:nvSpPr>
            <p:cNvPr id="265" name="Google Shape;265;p26"/>
            <p:cNvSpPr txBox="1"/>
            <p:nvPr/>
          </p:nvSpPr>
          <p:spPr>
            <a:xfrm>
              <a:off x="9247966" y="1328726"/>
              <a:ext cx="3302400" cy="1324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2"/>
                  </a:solidFill>
                </a:rPr>
                <a:t>Comment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Similarly, South Whitney Way also has the same condition as South Park St. 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66" name="Google Shape;266;p26"/>
            <p:cNvCxnSpPr/>
            <p:nvPr/>
          </p:nvCxnSpPr>
          <p:spPr>
            <a:xfrm flipH="1" rot="10800000">
              <a:off x="9346323" y="1809157"/>
              <a:ext cx="3118500" cy="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r>
              <a:rPr lang="zh-TW"/>
              <a:t>. South Gammon Road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560525"/>
            <a:ext cx="9144002" cy="45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7"/>
          <p:cNvGrpSpPr/>
          <p:nvPr/>
        </p:nvGrpSpPr>
        <p:grpSpPr>
          <a:xfrm>
            <a:off x="4903225" y="1095300"/>
            <a:ext cx="1503000" cy="1169875"/>
            <a:chOff x="4903225" y="1095300"/>
            <a:chExt cx="1503000" cy="1169875"/>
          </a:xfrm>
        </p:grpSpPr>
        <p:sp>
          <p:nvSpPr>
            <p:cNvPr id="274" name="Google Shape;274;p27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 txBox="1"/>
            <p:nvPr/>
          </p:nvSpPr>
          <p:spPr>
            <a:xfrm>
              <a:off x="4903225" y="1095300"/>
              <a:ext cx="15030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N Sherman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76" name="Google Shape;276;p27"/>
          <p:cNvGrpSpPr/>
          <p:nvPr/>
        </p:nvGrpSpPr>
        <p:grpSpPr>
          <a:xfrm>
            <a:off x="4304250" y="2476175"/>
            <a:ext cx="1319700" cy="1169875"/>
            <a:chOff x="5026675" y="1095300"/>
            <a:chExt cx="1319700" cy="1169875"/>
          </a:xfrm>
        </p:grpSpPr>
        <p:sp>
          <p:nvSpPr>
            <p:cNvPr id="277" name="Google Shape;277;p27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5026675" y="1095300"/>
              <a:ext cx="1319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Park Street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79" name="Google Shape;279;p27"/>
          <p:cNvGrpSpPr/>
          <p:nvPr/>
        </p:nvGrpSpPr>
        <p:grpSpPr>
          <a:xfrm>
            <a:off x="2412075" y="3147697"/>
            <a:ext cx="1453500" cy="736939"/>
            <a:chOff x="4935025" y="1588984"/>
            <a:chExt cx="1453500" cy="1012139"/>
          </a:xfrm>
        </p:grpSpPr>
        <p:sp>
          <p:nvSpPr>
            <p:cNvPr id="280" name="Google Shape;280;p27"/>
            <p:cNvSpPr/>
            <p:nvPr/>
          </p:nvSpPr>
          <p:spPr>
            <a:xfrm>
              <a:off x="5543875" y="1588984"/>
              <a:ext cx="285300" cy="461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4935025" y="2184123"/>
              <a:ext cx="14535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Whitney Way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82" name="Google Shape;282;p27"/>
          <p:cNvGrpSpPr/>
          <p:nvPr/>
        </p:nvGrpSpPr>
        <p:grpSpPr>
          <a:xfrm>
            <a:off x="1672250" y="2518600"/>
            <a:ext cx="1565100" cy="1017472"/>
            <a:chOff x="4903225" y="1247713"/>
            <a:chExt cx="1565100" cy="1017472"/>
          </a:xfrm>
        </p:grpSpPr>
        <p:sp>
          <p:nvSpPr>
            <p:cNvPr id="283" name="Google Shape;283;p27"/>
            <p:cNvSpPr/>
            <p:nvPr/>
          </p:nvSpPr>
          <p:spPr>
            <a:xfrm>
              <a:off x="5543875" y="1746185"/>
              <a:ext cx="285300" cy="519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4903225" y="1247713"/>
              <a:ext cx="15651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Garmmon Rd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285" name="Google Shape;285;p27"/>
          <p:cNvGrpSpPr/>
          <p:nvPr/>
        </p:nvGrpSpPr>
        <p:grpSpPr>
          <a:xfrm>
            <a:off x="6004675" y="1543119"/>
            <a:ext cx="1670700" cy="1065322"/>
            <a:chOff x="5046850" y="1588975"/>
            <a:chExt cx="1670700" cy="1153820"/>
          </a:xfrm>
        </p:grpSpPr>
        <p:sp>
          <p:nvSpPr>
            <p:cNvPr id="286" name="Google Shape;286;p27"/>
            <p:cNvSpPr/>
            <p:nvPr/>
          </p:nvSpPr>
          <p:spPr>
            <a:xfrm>
              <a:off x="5448400" y="1588975"/>
              <a:ext cx="8676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5046850" y="2325795"/>
              <a:ext cx="1670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E Washinton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sp>
        <p:nvSpPr>
          <p:cNvPr id="288" name="Google Shape;288;p27"/>
          <p:cNvSpPr txBox="1"/>
          <p:nvPr/>
        </p:nvSpPr>
        <p:spPr>
          <a:xfrm>
            <a:off x="6846825" y="3152500"/>
            <a:ext cx="357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6004825" y="28228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Sherman Ave: </a:t>
            </a:r>
            <a:r>
              <a:rPr b="1" lang="zh-TW"/>
              <a:t>Isolator</a:t>
            </a:r>
            <a:r>
              <a:rPr lang="zh-TW"/>
              <a:t> 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6004825" y="32407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Park St : </a:t>
            </a:r>
            <a:r>
              <a:rPr b="1" lang="zh-TW"/>
              <a:t>New bike lane</a:t>
            </a:r>
            <a:endParaRPr b="1"/>
          </a:p>
        </p:txBody>
      </p:sp>
      <p:sp>
        <p:nvSpPr>
          <p:cNvPr id="291" name="Google Shape;291;p27"/>
          <p:cNvSpPr txBox="1"/>
          <p:nvPr/>
        </p:nvSpPr>
        <p:spPr>
          <a:xfrm>
            <a:off x="6004825" y="36560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Whitney Way: </a:t>
            </a:r>
            <a:r>
              <a:rPr b="1" lang="zh-TW"/>
              <a:t>New bike lane</a:t>
            </a:r>
            <a:r>
              <a:rPr lang="zh-TW"/>
              <a:t> 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6004675" y="40346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Gammon Rd: </a:t>
            </a:r>
            <a:r>
              <a:rPr b="1" lang="zh-TW"/>
              <a:t>Isolator </a:t>
            </a:r>
            <a:endParaRPr b="1"/>
          </a:p>
        </p:txBody>
      </p:sp>
      <p:grpSp>
        <p:nvGrpSpPr>
          <p:cNvPr id="293" name="Google Shape;293;p27"/>
          <p:cNvGrpSpPr/>
          <p:nvPr/>
        </p:nvGrpSpPr>
        <p:grpSpPr>
          <a:xfrm>
            <a:off x="2598363" y="1950375"/>
            <a:ext cx="3406474" cy="2944449"/>
            <a:chOff x="2598200" y="1983125"/>
            <a:chExt cx="3406474" cy="2944449"/>
          </a:xfrm>
        </p:grpSpPr>
        <p:pic>
          <p:nvPicPr>
            <p:cNvPr id="294" name="Google Shape;29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62475" y="1983125"/>
              <a:ext cx="3142199" cy="29444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27"/>
            <p:cNvCxnSpPr/>
            <p:nvPr/>
          </p:nvCxnSpPr>
          <p:spPr>
            <a:xfrm flipH="1" rot="10800000">
              <a:off x="2598200" y="3264872"/>
              <a:ext cx="1913400" cy="117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6" name="Google Shape;296;p27"/>
          <p:cNvGrpSpPr/>
          <p:nvPr/>
        </p:nvGrpSpPr>
        <p:grpSpPr>
          <a:xfrm>
            <a:off x="650325" y="637575"/>
            <a:ext cx="3958587" cy="1118143"/>
            <a:chOff x="9247966" y="1328726"/>
            <a:chExt cx="3302400" cy="1324500"/>
          </a:xfrm>
        </p:grpSpPr>
        <p:sp>
          <p:nvSpPr>
            <p:cNvPr id="297" name="Google Shape;297;p27"/>
            <p:cNvSpPr txBox="1"/>
            <p:nvPr/>
          </p:nvSpPr>
          <p:spPr>
            <a:xfrm>
              <a:off x="9247966" y="1328726"/>
              <a:ext cx="3302400" cy="1324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dk2"/>
                  </a:solidFill>
                </a:rPr>
                <a:t>Comment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This section is near a big shopping mall. We recommend installing seperators for bikes.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98" name="Google Shape;298;p27"/>
            <p:cNvCxnSpPr/>
            <p:nvPr/>
          </p:nvCxnSpPr>
          <p:spPr>
            <a:xfrm flipH="1" rot="10800000">
              <a:off x="9346323" y="1809157"/>
              <a:ext cx="3118500" cy="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" name="Google Shape;299;p27"/>
          <p:cNvSpPr/>
          <p:nvPr/>
        </p:nvSpPr>
        <p:spPr>
          <a:xfrm>
            <a:off x="4440165" y="2567761"/>
            <a:ext cx="1453500" cy="170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125" y="1418675"/>
            <a:ext cx="4929800" cy="3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</a:t>
            </a:r>
            <a:r>
              <a:rPr lang="zh-TW"/>
              <a:t>South Gammon Road 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82475" y="938625"/>
            <a:ext cx="32901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Extra Bike Lane </a:t>
            </a:r>
            <a:endParaRPr/>
          </a:p>
        </p:txBody>
      </p:sp>
      <p:grpSp>
        <p:nvGrpSpPr>
          <p:cNvPr id="307" name="Google Shape;307;p28"/>
          <p:cNvGrpSpPr/>
          <p:nvPr/>
        </p:nvGrpSpPr>
        <p:grpSpPr>
          <a:xfrm>
            <a:off x="5376306" y="3786515"/>
            <a:ext cx="3767221" cy="1348798"/>
            <a:chOff x="5609401" y="742135"/>
            <a:chExt cx="3407400" cy="1215900"/>
          </a:xfrm>
        </p:grpSpPr>
        <p:sp>
          <p:nvSpPr>
            <p:cNvPr id="308" name="Google Shape;308;p28"/>
            <p:cNvSpPr txBox="1"/>
            <p:nvPr/>
          </p:nvSpPr>
          <p:spPr>
            <a:xfrm>
              <a:off x="5609401" y="742135"/>
              <a:ext cx="3407400" cy="1215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Additional Comment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Crossing Watts Rd, the bike lane continued for a short distance and disappeared. It might be better to remove it.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309" name="Google Shape;309;p28"/>
            <p:cNvCxnSpPr/>
            <p:nvPr/>
          </p:nvCxnSpPr>
          <p:spPr>
            <a:xfrm>
              <a:off x="5795743" y="1088863"/>
              <a:ext cx="3097200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8675"/>
            <a:ext cx="4042524" cy="37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/>
          <p:nvPr/>
        </p:nvSpPr>
        <p:spPr>
          <a:xfrm>
            <a:off x="2305100" y="1872175"/>
            <a:ext cx="849900" cy="253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758975" y="2960825"/>
            <a:ext cx="263400" cy="38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8"/>
          <p:cNvGrpSpPr/>
          <p:nvPr/>
        </p:nvGrpSpPr>
        <p:grpSpPr>
          <a:xfrm>
            <a:off x="2693425" y="487275"/>
            <a:ext cx="6138876" cy="2285374"/>
            <a:chOff x="2693425" y="487275"/>
            <a:chExt cx="6138876" cy="2285374"/>
          </a:xfrm>
        </p:grpSpPr>
        <p:grpSp>
          <p:nvGrpSpPr>
            <p:cNvPr id="314" name="Google Shape;314;p28"/>
            <p:cNvGrpSpPr/>
            <p:nvPr/>
          </p:nvGrpSpPr>
          <p:grpSpPr>
            <a:xfrm>
              <a:off x="2693425" y="487275"/>
              <a:ext cx="6138876" cy="2285374"/>
              <a:chOff x="2693425" y="487275"/>
              <a:chExt cx="6138876" cy="2285374"/>
            </a:xfrm>
          </p:grpSpPr>
          <p:pic>
            <p:nvPicPr>
              <p:cNvPr id="315" name="Google Shape;315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17177"/>
              <a:stretch/>
            </p:blipFill>
            <p:spPr>
              <a:xfrm>
                <a:off x="4847725" y="487275"/>
                <a:ext cx="3984576" cy="2285374"/>
              </a:xfrm>
              <a:prstGeom prst="rect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cxnSp>
            <p:nvCxnSpPr>
              <p:cNvPr id="316" name="Google Shape;316;p28"/>
              <p:cNvCxnSpPr>
                <a:stCxn id="315" idx="1"/>
              </p:cNvCxnSpPr>
              <p:nvPr/>
            </p:nvCxnSpPr>
            <p:spPr>
              <a:xfrm flipH="1">
                <a:off x="2693425" y="1629963"/>
                <a:ext cx="2154300" cy="55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17" name="Google Shape;317;p28"/>
            <p:cNvSpPr txBox="1"/>
            <p:nvPr/>
          </p:nvSpPr>
          <p:spPr>
            <a:xfrm>
              <a:off x="6400200" y="1921000"/>
              <a:ext cx="1385400" cy="454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Sudden Stop</a:t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667950" y="1031100"/>
              <a:ext cx="849900" cy="841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r>
              <a:rPr lang="zh-TW"/>
              <a:t>. East Washington Avenue</a:t>
            </a:r>
            <a:endParaRPr/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560525"/>
            <a:ext cx="9144002" cy="45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29"/>
          <p:cNvGrpSpPr/>
          <p:nvPr/>
        </p:nvGrpSpPr>
        <p:grpSpPr>
          <a:xfrm>
            <a:off x="4903225" y="1095300"/>
            <a:ext cx="1503000" cy="1169875"/>
            <a:chOff x="4903225" y="1095300"/>
            <a:chExt cx="1503000" cy="1169875"/>
          </a:xfrm>
        </p:grpSpPr>
        <p:sp>
          <p:nvSpPr>
            <p:cNvPr id="326" name="Google Shape;326;p29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 txBox="1"/>
            <p:nvPr/>
          </p:nvSpPr>
          <p:spPr>
            <a:xfrm>
              <a:off x="4903225" y="1095300"/>
              <a:ext cx="15030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N Sherman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328" name="Google Shape;328;p29"/>
          <p:cNvGrpSpPr/>
          <p:nvPr/>
        </p:nvGrpSpPr>
        <p:grpSpPr>
          <a:xfrm>
            <a:off x="4304250" y="2476175"/>
            <a:ext cx="1319700" cy="1169875"/>
            <a:chOff x="5026675" y="1095300"/>
            <a:chExt cx="1319700" cy="1169875"/>
          </a:xfrm>
        </p:grpSpPr>
        <p:sp>
          <p:nvSpPr>
            <p:cNvPr id="329" name="Google Shape;329;p29"/>
            <p:cNvSpPr/>
            <p:nvPr/>
          </p:nvSpPr>
          <p:spPr>
            <a:xfrm>
              <a:off x="5543875" y="1588975"/>
              <a:ext cx="2853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 txBox="1"/>
            <p:nvPr/>
          </p:nvSpPr>
          <p:spPr>
            <a:xfrm>
              <a:off x="5026675" y="1095300"/>
              <a:ext cx="1319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Park Street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331" name="Google Shape;331;p29"/>
          <p:cNvGrpSpPr/>
          <p:nvPr/>
        </p:nvGrpSpPr>
        <p:grpSpPr>
          <a:xfrm>
            <a:off x="2412075" y="3147697"/>
            <a:ext cx="1453500" cy="736939"/>
            <a:chOff x="4935025" y="1588984"/>
            <a:chExt cx="1453500" cy="1012139"/>
          </a:xfrm>
        </p:grpSpPr>
        <p:sp>
          <p:nvSpPr>
            <p:cNvPr id="332" name="Google Shape;332;p29"/>
            <p:cNvSpPr/>
            <p:nvPr/>
          </p:nvSpPr>
          <p:spPr>
            <a:xfrm>
              <a:off x="5543875" y="1588984"/>
              <a:ext cx="285300" cy="461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4935025" y="2184123"/>
              <a:ext cx="14535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Whitney Way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334" name="Google Shape;334;p29"/>
          <p:cNvGrpSpPr/>
          <p:nvPr/>
        </p:nvGrpSpPr>
        <p:grpSpPr>
          <a:xfrm>
            <a:off x="1672250" y="2518600"/>
            <a:ext cx="1565100" cy="1017472"/>
            <a:chOff x="4903225" y="1247713"/>
            <a:chExt cx="1565100" cy="1017472"/>
          </a:xfrm>
        </p:grpSpPr>
        <p:sp>
          <p:nvSpPr>
            <p:cNvPr id="335" name="Google Shape;335;p29"/>
            <p:cNvSpPr/>
            <p:nvPr/>
          </p:nvSpPr>
          <p:spPr>
            <a:xfrm>
              <a:off x="5543875" y="1746185"/>
              <a:ext cx="285300" cy="519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 txBox="1"/>
            <p:nvPr/>
          </p:nvSpPr>
          <p:spPr>
            <a:xfrm>
              <a:off x="4903225" y="1247713"/>
              <a:ext cx="15651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S Garmmon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grpSp>
        <p:nvGrpSpPr>
          <p:cNvPr id="337" name="Google Shape;337;p29"/>
          <p:cNvGrpSpPr/>
          <p:nvPr/>
        </p:nvGrpSpPr>
        <p:grpSpPr>
          <a:xfrm>
            <a:off x="6004675" y="1543119"/>
            <a:ext cx="1670700" cy="1065322"/>
            <a:chOff x="5046850" y="1588975"/>
            <a:chExt cx="1670700" cy="1153820"/>
          </a:xfrm>
        </p:grpSpPr>
        <p:sp>
          <p:nvSpPr>
            <p:cNvPr id="338" name="Google Shape;338;p29"/>
            <p:cNvSpPr/>
            <p:nvPr/>
          </p:nvSpPr>
          <p:spPr>
            <a:xfrm>
              <a:off x="5448400" y="1588975"/>
              <a:ext cx="867600" cy="6762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 txBox="1"/>
            <p:nvPr/>
          </p:nvSpPr>
          <p:spPr>
            <a:xfrm>
              <a:off x="5046850" y="2325795"/>
              <a:ext cx="1670700" cy="41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38761D"/>
                  </a:solidFill>
                </a:rPr>
                <a:t>E Washinton Ave</a:t>
              </a:r>
              <a:endParaRPr b="1">
                <a:solidFill>
                  <a:srgbClr val="38761D"/>
                </a:solidFill>
              </a:endParaRPr>
            </a:p>
          </p:txBody>
        </p:sp>
      </p:grpSp>
      <p:sp>
        <p:nvSpPr>
          <p:cNvPr id="340" name="Google Shape;340;p29"/>
          <p:cNvSpPr txBox="1"/>
          <p:nvPr/>
        </p:nvSpPr>
        <p:spPr>
          <a:xfrm>
            <a:off x="6846825" y="3152500"/>
            <a:ext cx="3573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6004825" y="28228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Sherman Ave: </a:t>
            </a:r>
            <a:r>
              <a:rPr lang="zh-TW"/>
              <a:t>Isolator </a:t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6004825" y="32407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Park St : </a:t>
            </a:r>
            <a:r>
              <a:rPr lang="zh-TW"/>
              <a:t>New bike lane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6004825" y="36560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Whitney Way: </a:t>
            </a:r>
            <a:r>
              <a:rPr lang="zh-TW"/>
              <a:t>New bike lane </a:t>
            </a:r>
            <a:endParaRPr/>
          </a:p>
        </p:txBody>
      </p:sp>
      <p:grpSp>
        <p:nvGrpSpPr>
          <p:cNvPr id="344" name="Google Shape;344;p29"/>
          <p:cNvGrpSpPr/>
          <p:nvPr/>
        </p:nvGrpSpPr>
        <p:grpSpPr>
          <a:xfrm>
            <a:off x="667850" y="652725"/>
            <a:ext cx="5738375" cy="3700324"/>
            <a:chOff x="667850" y="652725"/>
            <a:chExt cx="5738375" cy="3700324"/>
          </a:xfrm>
        </p:grpSpPr>
        <p:pic>
          <p:nvPicPr>
            <p:cNvPr id="345" name="Google Shape;34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7850" y="652725"/>
              <a:ext cx="5221999" cy="37003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6" name="Google Shape;346;p29"/>
            <p:cNvCxnSpPr>
              <a:stCxn id="338" idx="1"/>
            </p:cNvCxnSpPr>
            <p:nvPr/>
          </p:nvCxnSpPr>
          <p:spPr>
            <a:xfrm flipH="1">
              <a:off x="3565225" y="1855287"/>
              <a:ext cx="2841000" cy="6123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7" name="Google Shape;347;p29"/>
          <p:cNvSpPr txBox="1"/>
          <p:nvPr/>
        </p:nvSpPr>
        <p:spPr>
          <a:xfrm>
            <a:off x="6004875" y="44525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 Washinton Ave: </a:t>
            </a:r>
            <a:r>
              <a:rPr lang="zh-TW"/>
              <a:t>Discrete </a:t>
            </a:r>
            <a:r>
              <a:rPr lang="zh-TW"/>
              <a:t>bike path</a:t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>
            <a:off x="6004675" y="40346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Gammon Rd: Isolator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</a:t>
            </a:r>
            <a:r>
              <a:rPr lang="zh-TW"/>
              <a:t>East Washinton Avenue 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Disconnected Bike Lane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00" y="1537000"/>
            <a:ext cx="4043250" cy="355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 rotWithShape="1">
          <a:blip r:embed="rId4">
            <a:alphaModFix/>
          </a:blip>
          <a:srcRect b="0" l="0" r="0" t="14857"/>
          <a:stretch/>
        </p:blipFill>
        <p:spPr>
          <a:xfrm>
            <a:off x="4846050" y="1537000"/>
            <a:ext cx="4215002" cy="183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050" y="3398275"/>
            <a:ext cx="4214998" cy="169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0"/>
          <p:cNvSpPr/>
          <p:nvPr/>
        </p:nvSpPr>
        <p:spPr>
          <a:xfrm>
            <a:off x="1208400" y="3763775"/>
            <a:ext cx="1022100" cy="86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1896350" y="1734750"/>
            <a:ext cx="1788300" cy="45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No Bike Lane here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60" name="Google Shape;360;p30"/>
          <p:cNvCxnSpPr/>
          <p:nvPr/>
        </p:nvCxnSpPr>
        <p:spPr>
          <a:xfrm flipH="1" rot="10800000">
            <a:off x="3557000" y="1950600"/>
            <a:ext cx="446700" cy="42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0"/>
          <p:cNvSpPr txBox="1"/>
          <p:nvPr/>
        </p:nvSpPr>
        <p:spPr>
          <a:xfrm>
            <a:off x="2922750" y="3823375"/>
            <a:ext cx="1847100" cy="45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No Bike Lane here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62" name="Google Shape;362;p30"/>
          <p:cNvCxnSpPr/>
          <p:nvPr/>
        </p:nvCxnSpPr>
        <p:spPr>
          <a:xfrm>
            <a:off x="2694150" y="4125775"/>
            <a:ext cx="626100" cy="53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0"/>
          <p:cNvSpPr/>
          <p:nvPr/>
        </p:nvSpPr>
        <p:spPr>
          <a:xfrm>
            <a:off x="6500800" y="2019375"/>
            <a:ext cx="446700" cy="4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/>
        </p:nvSpPr>
        <p:spPr>
          <a:xfrm>
            <a:off x="6141000" y="4629875"/>
            <a:ext cx="1788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No warning sign </a:t>
            </a:r>
            <a:endParaRPr b="1">
              <a:solidFill>
                <a:srgbClr val="FF0000"/>
              </a:solidFill>
            </a:endParaRPr>
          </a:p>
        </p:txBody>
      </p:sp>
      <p:grpSp>
        <p:nvGrpSpPr>
          <p:cNvPr id="365" name="Google Shape;365;p30"/>
          <p:cNvGrpSpPr/>
          <p:nvPr/>
        </p:nvGrpSpPr>
        <p:grpSpPr>
          <a:xfrm>
            <a:off x="4653425" y="76200"/>
            <a:ext cx="3575162" cy="1353300"/>
            <a:chOff x="5616305" y="482100"/>
            <a:chExt cx="3013200" cy="1353300"/>
          </a:xfrm>
        </p:grpSpPr>
        <p:sp>
          <p:nvSpPr>
            <p:cNvPr id="366" name="Google Shape;366;p30"/>
            <p:cNvSpPr txBox="1"/>
            <p:nvPr/>
          </p:nvSpPr>
          <p:spPr>
            <a:xfrm>
              <a:off x="5616305" y="482100"/>
              <a:ext cx="3013200" cy="1353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Additional Comment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The bike lane comes to a sudden stop at the cross of E Springs Drive. We suggest connecting it with adjacent bike lanes.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367" name="Google Shape;367;p30"/>
            <p:cNvCxnSpPr/>
            <p:nvPr/>
          </p:nvCxnSpPr>
          <p:spPr>
            <a:xfrm>
              <a:off x="5796060" y="899325"/>
              <a:ext cx="2690100" cy="1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9144000" cy="45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6004825" y="30514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Sherman Ave: Isolator </a:t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6004825" y="3469300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Park St : New bike lane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6004825" y="38846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Whitney Way: New bike lane 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6004875" y="46811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 Washinton Ave: Discrete bike path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6004675" y="4263225"/>
            <a:ext cx="3075900" cy="41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Gammon Rd: Isolator</a:t>
            </a:r>
            <a:endParaRPr/>
          </a:p>
        </p:txBody>
      </p:sp>
      <p:pic>
        <p:nvPicPr>
          <p:cNvPr id="379" name="Google Shape;3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369" y="1900426"/>
            <a:ext cx="236800" cy="3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675" y="3973925"/>
            <a:ext cx="236801" cy="236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31"/>
          <p:cNvGrpSpPr/>
          <p:nvPr/>
        </p:nvGrpSpPr>
        <p:grpSpPr>
          <a:xfrm>
            <a:off x="693550" y="1544550"/>
            <a:ext cx="2135100" cy="1027200"/>
            <a:chOff x="693550" y="1544550"/>
            <a:chExt cx="2135100" cy="1027200"/>
          </a:xfrm>
        </p:grpSpPr>
        <p:sp>
          <p:nvSpPr>
            <p:cNvPr id="382" name="Google Shape;382;p31"/>
            <p:cNvSpPr/>
            <p:nvPr/>
          </p:nvSpPr>
          <p:spPr>
            <a:xfrm>
              <a:off x="693550" y="1544550"/>
              <a:ext cx="2135100" cy="1027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Loading</a:t>
              </a:r>
              <a:r>
                <a:rPr lang="zh-TW">
                  <a:solidFill>
                    <a:schemeClr val="dk1"/>
                  </a:solidFill>
                </a:rPr>
                <a:t>/lane</a:t>
              </a:r>
              <a:r>
                <a:rPr lang="zh-TW"/>
                <a:t>: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Accident rate: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Rank: </a:t>
              </a:r>
              <a:r>
                <a:rPr b="1" lang="zh-TW"/>
                <a:t>2</a:t>
              </a:r>
              <a:endParaRPr b="1"/>
            </a:p>
          </p:txBody>
        </p:sp>
        <p:pic>
          <p:nvPicPr>
            <p:cNvPr id="383" name="Google Shape;38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48175" y="1738425"/>
              <a:ext cx="236801" cy="236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4219" y="1900438"/>
              <a:ext cx="236800" cy="315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31"/>
          <p:cNvGrpSpPr/>
          <p:nvPr/>
        </p:nvGrpSpPr>
        <p:grpSpPr>
          <a:xfrm>
            <a:off x="1394675" y="4003225"/>
            <a:ext cx="2135100" cy="1027200"/>
            <a:chOff x="1928075" y="4003225"/>
            <a:chExt cx="2135100" cy="1027200"/>
          </a:xfrm>
        </p:grpSpPr>
        <p:sp>
          <p:nvSpPr>
            <p:cNvPr id="386" name="Google Shape;386;p31"/>
            <p:cNvSpPr/>
            <p:nvPr/>
          </p:nvSpPr>
          <p:spPr>
            <a:xfrm>
              <a:off x="1928075" y="4003225"/>
              <a:ext cx="2135100" cy="1027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Loading/lane: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Accident rate: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Rank: </a:t>
              </a:r>
              <a:r>
                <a:rPr b="1" lang="zh-TW"/>
                <a:t>3</a:t>
              </a:r>
              <a:endParaRPr b="1"/>
            </a:p>
          </p:txBody>
        </p:sp>
        <p:pic>
          <p:nvPicPr>
            <p:cNvPr id="387" name="Google Shape;38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33450" y="4183575"/>
              <a:ext cx="236801" cy="236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15519" y="4359101"/>
              <a:ext cx="236800" cy="315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9" name="Google Shape;3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924" y="4180423"/>
            <a:ext cx="203400" cy="27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31"/>
          <p:cNvGrpSpPr/>
          <p:nvPr/>
        </p:nvGrpSpPr>
        <p:grpSpPr>
          <a:xfrm>
            <a:off x="3809250" y="3780050"/>
            <a:ext cx="2135100" cy="1027200"/>
            <a:chOff x="693550" y="1544550"/>
            <a:chExt cx="2135100" cy="1027200"/>
          </a:xfrm>
        </p:grpSpPr>
        <p:sp>
          <p:nvSpPr>
            <p:cNvPr id="391" name="Google Shape;391;p31"/>
            <p:cNvSpPr/>
            <p:nvPr/>
          </p:nvSpPr>
          <p:spPr>
            <a:xfrm>
              <a:off x="693550" y="1544550"/>
              <a:ext cx="2135100" cy="1027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Load/lane: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Accident rate</a:t>
              </a:r>
              <a:r>
                <a:rPr lang="zh-TW"/>
                <a:t>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Rank: </a:t>
              </a:r>
              <a:r>
                <a:rPr b="1" lang="zh-TW"/>
                <a:t>4</a:t>
              </a:r>
              <a:endParaRPr b="1"/>
            </a:p>
          </p:txBody>
        </p:sp>
        <p:pic>
          <p:nvPicPr>
            <p:cNvPr id="392" name="Google Shape;39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76775" y="1738425"/>
              <a:ext cx="236801" cy="236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7624" y="1944923"/>
              <a:ext cx="203400" cy="270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31"/>
          <p:cNvGrpSpPr/>
          <p:nvPr/>
        </p:nvGrpSpPr>
        <p:grpSpPr>
          <a:xfrm>
            <a:off x="4386075" y="73750"/>
            <a:ext cx="2135100" cy="1027200"/>
            <a:chOff x="693550" y="1544550"/>
            <a:chExt cx="2135100" cy="1027200"/>
          </a:xfrm>
        </p:grpSpPr>
        <p:sp>
          <p:nvSpPr>
            <p:cNvPr id="395" name="Google Shape;395;p31"/>
            <p:cNvSpPr/>
            <p:nvPr/>
          </p:nvSpPr>
          <p:spPr>
            <a:xfrm>
              <a:off x="693550" y="1544550"/>
              <a:ext cx="2135100" cy="1027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Load/lane: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Accident rate: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Rank: </a:t>
              </a:r>
              <a:r>
                <a:rPr b="1" lang="zh-TW"/>
                <a:t>5</a:t>
              </a:r>
              <a:endParaRPr b="1"/>
            </a:p>
          </p:txBody>
        </p:sp>
        <p:pic>
          <p:nvPicPr>
            <p:cNvPr id="396" name="Google Shape;39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19575" y="1738425"/>
              <a:ext cx="236801" cy="236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4219" y="1900438"/>
              <a:ext cx="236800" cy="315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700" y="267625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300" y="267625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900" y="267625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275" y="3973925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875" y="3973925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724" y="4180423"/>
            <a:ext cx="203400" cy="2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519" y="4359101"/>
            <a:ext cx="236800" cy="3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619" y="1900438"/>
            <a:ext cx="236800" cy="3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019" y="1900438"/>
            <a:ext cx="236800" cy="31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31"/>
          <p:cNvGrpSpPr/>
          <p:nvPr/>
        </p:nvGrpSpPr>
        <p:grpSpPr>
          <a:xfrm>
            <a:off x="7008900" y="560525"/>
            <a:ext cx="2135100" cy="1027200"/>
            <a:chOff x="693550" y="1544550"/>
            <a:chExt cx="2135100" cy="1027200"/>
          </a:xfrm>
        </p:grpSpPr>
        <p:sp>
          <p:nvSpPr>
            <p:cNvPr id="408" name="Google Shape;408;p31"/>
            <p:cNvSpPr/>
            <p:nvPr/>
          </p:nvSpPr>
          <p:spPr>
            <a:xfrm>
              <a:off x="693550" y="1544550"/>
              <a:ext cx="2135100" cy="1027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Load/lane: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Accident rate: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Rank: </a:t>
              </a:r>
              <a:r>
                <a:rPr b="1" lang="zh-TW"/>
                <a:t>1</a:t>
              </a:r>
              <a:endParaRPr b="1"/>
            </a:p>
          </p:txBody>
        </p:sp>
        <p:pic>
          <p:nvPicPr>
            <p:cNvPr id="409" name="Google Shape;409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13575" y="1738425"/>
              <a:ext cx="236801" cy="236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4219" y="1900438"/>
              <a:ext cx="236800" cy="315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1" name="Google Shape;4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4925" y="754400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754400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2125" y="754400"/>
            <a:ext cx="236801" cy="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69" y="916413"/>
            <a:ext cx="236800" cy="3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369" y="916413"/>
            <a:ext cx="236800" cy="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1"/>
          <p:cNvSpPr/>
          <p:nvPr/>
        </p:nvSpPr>
        <p:spPr>
          <a:xfrm>
            <a:off x="78100" y="635575"/>
            <a:ext cx="2455200" cy="90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75" y="795724"/>
            <a:ext cx="22082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6769" y="916413"/>
            <a:ext cx="236800" cy="3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 Main Part: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Intersection Crash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Car to Truck </a:t>
            </a:r>
            <a:r>
              <a:rPr lang="zh-TW" sz="2400"/>
              <a:t>Crash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Bike Crash Analysis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Refferences</a:t>
            </a:r>
            <a:endParaRPr/>
          </a:p>
        </p:txBody>
      </p:sp>
      <p:sp>
        <p:nvSpPr>
          <p:cNvPr id="424" name="Google Shape;424;p32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Dane County Bike Map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https://cityofmadison.maps.arcgis.com/apps/webappviewer/index.html?id=5d9b5793e6404b8c89872c06bd5f26c2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Open Data Madison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https://data-cityofmadison.opendata.arcgis.com/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Google Maps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https://www.google.com/maps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Distance calculator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6"/>
              </a:rPr>
              <a:t>https://www.movable-type.co.uk/scripts/latlong.html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Intersection Crash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845625" y="1906800"/>
            <a:ext cx="579600" cy="1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505875" y="4007275"/>
            <a:ext cx="638100" cy="1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159901" cy="36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694850" y="2277475"/>
            <a:ext cx="1564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FFFFFF"/>
                </a:solidFill>
              </a:rPr>
              <a:t>Intersection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197900" y="2933250"/>
            <a:ext cx="1946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FFFFFF"/>
                </a:solidFill>
              </a:rPr>
              <a:t>Non-Intersection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225" y="1172775"/>
            <a:ext cx="3718775" cy="37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797900" y="2332800"/>
            <a:ext cx="135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FFFFFF"/>
                </a:solidFill>
              </a:rPr>
              <a:t>Intersection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259350" y="3270575"/>
            <a:ext cx="1809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FFFFFF"/>
                </a:solidFill>
              </a:rPr>
              <a:t>Non-Intersection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425" y="1172775"/>
            <a:ext cx="3935586" cy="3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Dangerous Intersections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350" y="1410800"/>
            <a:ext cx="4972125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6425"/>
            <a:ext cx="4023315" cy="373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2" y="1051825"/>
            <a:ext cx="4178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City Street: Mineral Point Rd &amp; Pleasant View Rd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681763" y="1014775"/>
            <a:ext cx="40233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Highway: E Washington Ave. &amp; S Stoughton Rd.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207350" y="1410800"/>
            <a:ext cx="2585400" cy="13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2009 - 2018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Total: </a:t>
            </a:r>
            <a:r>
              <a:rPr b="1" lang="zh-TW"/>
              <a:t>346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Inattentive Driving: </a:t>
            </a:r>
            <a:r>
              <a:rPr b="1" lang="zh-TW">
                <a:solidFill>
                  <a:srgbClr val="FF0000"/>
                </a:solidFill>
              </a:rPr>
              <a:t>26%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2015 - 2018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 Straight vs. Left Turn: </a:t>
            </a:r>
            <a:r>
              <a:rPr b="1" lang="zh-TW"/>
              <a:t>20%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846" y="2810600"/>
            <a:ext cx="2701629" cy="23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0" y="1396425"/>
            <a:ext cx="2585400" cy="141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2009 - 2018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Total: </a:t>
            </a:r>
            <a:r>
              <a:rPr b="1" lang="zh-TW"/>
              <a:t>272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Fail To Yield: </a:t>
            </a:r>
            <a:r>
              <a:rPr b="1" lang="zh-TW">
                <a:solidFill>
                  <a:srgbClr val="FF0000"/>
                </a:solidFill>
              </a:rPr>
              <a:t>65%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2015 - 2018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Enter Loop vs. On Loop: </a:t>
            </a:r>
            <a:r>
              <a:rPr b="1" lang="zh-TW"/>
              <a:t>35%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3187" y="3494483"/>
            <a:ext cx="4089700" cy="163464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08425" y="3710050"/>
            <a:ext cx="468300" cy="53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293275" y="3710050"/>
            <a:ext cx="468300" cy="53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792750" y="3175575"/>
            <a:ext cx="871200" cy="83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75" y="918200"/>
            <a:ext cx="6054350" cy="42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 to Truck Crash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816158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0750"/>
            <a:ext cx="5522875" cy="390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4589100" y="2186650"/>
            <a:ext cx="1683600" cy="770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-1760" l="0" r="0" t="1760"/>
          <a:stretch/>
        </p:blipFill>
        <p:spPr>
          <a:xfrm>
            <a:off x="0" y="990750"/>
            <a:ext cx="5492200" cy="40716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8"/>
          <p:cNvCxnSpPr/>
          <p:nvPr/>
        </p:nvCxnSpPr>
        <p:spPr>
          <a:xfrm flipH="1" rot="10800000">
            <a:off x="3244200" y="2730675"/>
            <a:ext cx="3285300" cy="801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513" y="956850"/>
            <a:ext cx="5468387" cy="418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>
            <a:off x="3880725" y="3028600"/>
            <a:ext cx="2720700" cy="472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7276875" y="1242250"/>
            <a:ext cx="1590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I-90 </a:t>
            </a:r>
            <a:endParaRPr b="1" sz="3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357400" y="2808075"/>
            <a:ext cx="1590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I-39 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" y="205325"/>
            <a:ext cx="8161433" cy="49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625" y="827025"/>
            <a:ext cx="1900875" cy="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Bike Crash Analysis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0" y="623000"/>
            <a:ext cx="9018225" cy="45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Bikes?</a:t>
            </a:r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167825" y="699200"/>
            <a:ext cx="8897325" cy="4385050"/>
            <a:chOff x="167825" y="699200"/>
            <a:chExt cx="8897325" cy="4385050"/>
          </a:xfrm>
        </p:grpSpPr>
        <p:sp>
          <p:nvSpPr>
            <p:cNvPr id="130" name="Google Shape;130;p21"/>
            <p:cNvSpPr txBox="1"/>
            <p:nvPr/>
          </p:nvSpPr>
          <p:spPr>
            <a:xfrm>
              <a:off x="3254450" y="4394250"/>
              <a:ext cx="5810700" cy="69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/>
                <a:t>Among all the accidents, only </a:t>
              </a:r>
              <a:r>
                <a:rPr b="1" lang="zh-TW" sz="1500"/>
                <a:t>0.7%</a:t>
              </a:r>
              <a:r>
                <a:rPr lang="zh-TW" sz="1500"/>
                <a:t> of them involved bikes.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/>
                <a:t>However, </a:t>
              </a:r>
              <a:r>
                <a:rPr b="1" lang="zh-TW" sz="1500"/>
                <a:t>88.7%</a:t>
              </a:r>
              <a:r>
                <a:rPr lang="zh-TW" sz="1500"/>
                <a:t> of the bike accudents ended up in injury or death.</a:t>
              </a:r>
              <a:endParaRPr sz="1500"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167825" y="699200"/>
              <a:ext cx="1964100" cy="120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highlight>
                    <a:srgbClr val="B7B7B7"/>
                  </a:highlight>
                </a:rPr>
                <a:t>    </a:t>
              </a:r>
              <a:r>
                <a:rPr lang="zh-TW"/>
                <a:t> All accidents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highlight>
                    <a:srgbClr val="FF0000"/>
                  </a:highlight>
                </a:rPr>
                <a:t>    </a:t>
              </a:r>
              <a:r>
                <a:rPr lang="zh-TW"/>
                <a:t> Bike accidents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highlight>
                    <a:srgbClr val="B6D7A8"/>
                  </a:highlight>
                </a:rPr>
                <a:t>    </a:t>
              </a:r>
              <a:r>
                <a:rPr lang="zh-TW"/>
                <a:t> Existing Bike Path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highlight>
                    <a:srgbClr val="0000FF"/>
                  </a:highlight>
                </a:rPr>
                <a:t>    </a:t>
              </a:r>
              <a:r>
                <a:rPr lang="zh-TW"/>
                <a:t> Major road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1227452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S8.2.3</vt:lpwstr>
  </property>
</Properties>
</file>