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ngular 1.6 with Typescript"/>
          <p:cNvSpPr/>
          <p:nvPr>
            <p:ph type="ctrTitle"/>
          </p:nvPr>
        </p:nvSpPr>
        <p:spPr>
          <a:prstGeom prst="rect">
            <a:avLst/>
          </a:prstGeom>
        </p:spPr>
        <p:txBody>
          <a:bodyPr/>
          <a:lstStyle/>
          <a:p>
            <a:pPr/>
            <a:r>
              <a:t>Angular 1.6 with Typescript</a:t>
            </a:r>
          </a:p>
        </p:txBody>
      </p:sp>
      <p:sp>
        <p:nvSpPr>
          <p:cNvPr id="120" name="Building a Contact Manager Application"/>
          <p:cNvSpPr/>
          <p:nvPr>
            <p:ph type="subTitle" sz="quarter" idx="1"/>
          </p:nvPr>
        </p:nvSpPr>
        <p:spPr>
          <a:prstGeom prst="rect">
            <a:avLst/>
          </a:prstGeom>
        </p:spPr>
        <p:txBody>
          <a:bodyPr/>
          <a:lstStyle/>
          <a:p>
            <a:pPr/>
            <a:r>
              <a:t>Building a Contact Manager Application</a:t>
            </a:r>
          </a:p>
        </p:txBody>
      </p:sp>
      <p:sp>
        <p:nvSpPr>
          <p:cNvPr id="121" name="By Yitzchak Meirovich"/>
          <p:cNvSpPr/>
          <p:nvPr/>
        </p:nvSpPr>
        <p:spPr>
          <a:xfrm>
            <a:off x="4205427" y="6248400"/>
            <a:ext cx="459394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By Yitzchak Meirovich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tsconfig options"/>
          <p:cNvSpPr/>
          <p:nvPr>
            <p:ph type="title"/>
          </p:nvPr>
        </p:nvSpPr>
        <p:spPr>
          <a:prstGeom prst="rect">
            <a:avLst/>
          </a:prstGeom>
        </p:spPr>
        <p:txBody>
          <a:bodyPr/>
          <a:lstStyle/>
          <a:p>
            <a:pPr/>
            <a:r>
              <a:t>tsconfig options</a:t>
            </a:r>
          </a:p>
        </p:txBody>
      </p:sp>
      <p:sp>
        <p:nvSpPr>
          <p:cNvPr id="148" name="&quot;outDir&quot;: &quot;./&quot;,                        /* Redirect output structure to the directory. */…"/>
          <p:cNvSpPr/>
          <p:nvPr>
            <p:ph type="body" idx="1"/>
          </p:nvPr>
        </p:nvSpPr>
        <p:spPr>
          <a:prstGeom prst="rect">
            <a:avLst/>
          </a:prstGeom>
        </p:spPr>
        <p:txBody>
          <a:bodyPr/>
          <a:lstStyle/>
          <a:p>
            <a:pPr marL="0" indent="0" defTabSz="233679">
              <a:spcBef>
                <a:spcPts val="1600"/>
              </a:spcBef>
              <a:buSzTx/>
              <a:buNone/>
              <a:defRPr sz="1520"/>
            </a:pPr>
          </a:p>
          <a:p>
            <a:pPr marL="0" indent="0" defTabSz="233679">
              <a:spcBef>
                <a:spcPts val="1600"/>
              </a:spcBef>
              <a:buSzTx/>
              <a:buNone/>
              <a:defRPr sz="1520"/>
            </a:pPr>
            <a:r>
              <a:t>    "outDir": "./",                        /* Redirect output structure to the directory. */</a:t>
            </a:r>
          </a:p>
          <a:p>
            <a:pPr marL="0" indent="0" defTabSz="233679">
              <a:spcBef>
                <a:spcPts val="1600"/>
              </a:spcBef>
              <a:buSzTx/>
              <a:buNone/>
              <a:defRPr sz="1520"/>
            </a:pPr>
            <a:r>
              <a:t>    "rootDir": "./",                       /* Specify the root directory of input files. Use to control the output directory structure with --outDir. */</a:t>
            </a:r>
          </a:p>
          <a:p>
            <a:pPr marL="0" indent="0" defTabSz="233679">
              <a:spcBef>
                <a:spcPts val="1600"/>
              </a:spcBef>
              <a:buSzTx/>
              <a:buNone/>
              <a:defRPr sz="1520"/>
            </a:pPr>
            <a:r>
              <a:t>    "removeComments": true,                /* Do not emit comments to output. */</a:t>
            </a:r>
          </a:p>
          <a:p>
            <a:pPr marL="0" indent="0" defTabSz="233679">
              <a:spcBef>
                <a:spcPts val="1600"/>
              </a:spcBef>
              <a:buSzTx/>
              <a:buNone/>
              <a:defRPr sz="1520"/>
            </a:pPr>
            <a:r>
              <a:t>    "noEmit": true,                        /* Do not emit outputs. */</a:t>
            </a:r>
          </a:p>
          <a:p>
            <a:pPr marL="0" indent="0" defTabSz="233679">
              <a:spcBef>
                <a:spcPts val="1600"/>
              </a:spcBef>
              <a:buSzTx/>
              <a:buNone/>
              <a:defRPr sz="1520"/>
            </a:pPr>
            <a:r>
              <a:t>    "importHelpers": true,                 /* Import emit helpers from 'tslib'. */</a:t>
            </a:r>
          </a:p>
          <a:p>
            <a:pPr marL="0" indent="0" defTabSz="233679">
              <a:spcBef>
                <a:spcPts val="1600"/>
              </a:spcBef>
              <a:buSzTx/>
              <a:buNone/>
              <a:defRPr sz="1520"/>
            </a:pPr>
            <a:r>
              <a:t>    "downlevelIteration": true,            /* Provide full support for iterables in 'for-of', spread, and destructuring when targeting 'ES5' or 'ES3'. */</a:t>
            </a:r>
          </a:p>
          <a:p>
            <a:pPr marL="0" indent="0" defTabSz="233679">
              <a:spcBef>
                <a:spcPts val="1600"/>
              </a:spcBef>
              <a:buSzTx/>
              <a:buNone/>
              <a:defRPr sz="1520"/>
            </a:pPr>
            <a:r>
              <a:t>    "isolatedModules": true,               /* Transpile each file as a separate module (similar to 'ts.transpileModule'). */</a:t>
            </a:r>
          </a:p>
          <a:p>
            <a:pPr marL="0" indent="0" defTabSz="233679">
              <a:spcBef>
                <a:spcPts val="1600"/>
              </a:spcBef>
              <a:buSzTx/>
              <a:buNone/>
              <a:defRPr sz="1520"/>
            </a:pPr>
          </a:p>
          <a:p>
            <a:pPr marL="0" indent="0" defTabSz="233679">
              <a:spcBef>
                <a:spcPts val="1600"/>
              </a:spcBef>
              <a:buSzTx/>
              <a:buNone/>
              <a:defRPr sz="1520"/>
            </a:pPr>
            <a:r>
              <a:t>    /* Strict Type-Checking Options */        </a:t>
            </a:r>
          </a:p>
          <a:p>
            <a:pPr marL="0" indent="0" defTabSz="233679">
              <a:spcBef>
                <a:spcPts val="1600"/>
              </a:spcBef>
              <a:buSzTx/>
              <a:buNone/>
              <a:defRPr sz="1520"/>
            </a:pPr>
            <a:r>
              <a:t>    "strict": true,                        /* Enable all strict type-checking options. */</a:t>
            </a:r>
          </a:p>
          <a:p>
            <a:pPr marL="0" indent="0" defTabSz="233679">
              <a:spcBef>
                <a:spcPts val="1600"/>
              </a:spcBef>
              <a:buSzTx/>
              <a:buNone/>
              <a:defRPr sz="1520"/>
            </a:pPr>
            <a:r>
              <a:t>    "noImplicitAny": true,                 /* Raise error on expressions and declarations with an implied 'any' type. */</a:t>
            </a:r>
          </a:p>
          <a:p>
            <a:pPr marL="0" indent="0" defTabSz="233679">
              <a:spcBef>
                <a:spcPts val="1600"/>
              </a:spcBef>
              <a:buSzTx/>
              <a:buNone/>
              <a:defRPr sz="1520"/>
            </a:pPr>
            <a:r>
              <a:t>    "strictNullChecks": true,              /* Enable strict null checks. */</a:t>
            </a:r>
          </a:p>
          <a:p>
            <a:pPr marL="0" indent="0" defTabSz="233679">
              <a:spcBef>
                <a:spcPts val="1600"/>
              </a:spcBef>
              <a:buSzTx/>
              <a:buNone/>
              <a:defRPr sz="1520"/>
            </a:pPr>
            <a:r>
              <a:t>    "noImplicitThis": true,                /* Raise error on 'this' expressions with an implied 'any' type. */</a:t>
            </a:r>
          </a:p>
          <a:p>
            <a:pPr marL="0" indent="0" defTabSz="233679">
              <a:spcBef>
                <a:spcPts val="1600"/>
              </a:spcBef>
              <a:buSzTx/>
              <a:buNone/>
              <a:defRPr sz="1520"/>
            </a:pPr>
            <a:r>
              <a:t>    "alwaysStrict": true,                  /* Parse in strict mode and emit "use strict" for each source file. */</a:t>
            </a:r>
          </a:p>
          <a:p>
            <a:pPr marL="0" indent="0" defTabSz="233679">
              <a:spcBef>
                <a:spcPts val="1600"/>
              </a:spcBef>
              <a:buSzTx/>
              <a:buNone/>
              <a:defRPr sz="1520"/>
            </a:pPr>
          </a:p>
          <a:p>
            <a:pPr marL="0" indent="0" defTabSz="233679">
              <a:spcBef>
                <a:spcPts val="1600"/>
              </a:spcBef>
              <a:buSzTx/>
              <a:buNone/>
              <a:defRPr sz="1520"/>
            </a:pPr>
            <a:r>
              <a:t>    /* Additional Checks */                   </a:t>
            </a:r>
          </a:p>
          <a:p>
            <a:pPr marL="0" indent="0" defTabSz="233679">
              <a:spcBef>
                <a:spcPts val="1600"/>
              </a:spcBef>
              <a:buSzTx/>
              <a:buNone/>
              <a:defRPr sz="1520"/>
            </a:pPr>
            <a:r>
              <a:t>    "noUnusedLocals": true,                /* Report errors on unused locals. */</a:t>
            </a:r>
          </a:p>
          <a:p>
            <a:pPr marL="0" indent="0" defTabSz="233679">
              <a:spcBef>
                <a:spcPts val="1600"/>
              </a:spcBef>
              <a:buSzTx/>
              <a:buNone/>
              <a:defRPr sz="1520"/>
            </a:pPr>
            <a:r>
              <a:t>    "noUnusedParameters": true,            /* Report errors on unused parameters. */</a:t>
            </a:r>
          </a:p>
          <a:p>
            <a:pPr marL="0" indent="0" defTabSz="233679">
              <a:spcBef>
                <a:spcPts val="1600"/>
              </a:spcBef>
              <a:buSzTx/>
              <a:buNone/>
              <a:defRPr sz="1520"/>
            </a:pPr>
            <a:r>
              <a:t>    "noImplicitReturns": true,             /* Report error when not all code paths in function return a value. */</a:t>
            </a:r>
          </a:p>
          <a:p>
            <a:pPr marL="0" indent="0" defTabSz="233679">
              <a:spcBef>
                <a:spcPts val="1600"/>
              </a:spcBef>
              <a:buSzTx/>
              <a:buNone/>
              <a:defRPr sz="1520"/>
            </a:pPr>
            <a:r>
              <a:t>    "noFallthroughCasesInSwitch": true,    /* Report errors for fallthrough cases in switch statement. */</a:t>
            </a:r>
          </a:p>
          <a:p>
            <a:pPr marL="0" indent="0" defTabSz="233679">
              <a:spcBef>
                <a:spcPts val="1600"/>
              </a:spcBef>
              <a:buSzTx/>
              <a:buNone/>
              <a:defRPr sz="1520"/>
            </a:pPr>
          </a:p>
          <a:p>
            <a:pPr marL="0" indent="0" defTabSz="233679">
              <a:spcBef>
                <a:spcPts val="1600"/>
              </a:spcBef>
              <a:buSzTx/>
              <a:buNone/>
              <a:defRPr sz="1520"/>
            </a:pPr>
            <a:r>
              <a:t>    /* Module Resolution Options */           </a:t>
            </a:r>
          </a:p>
          <a:p>
            <a:pPr marL="0" indent="0" defTabSz="233679">
              <a:spcBef>
                <a:spcPts val="1600"/>
              </a:spcBef>
              <a:buSzTx/>
              <a:buNone/>
              <a:defRPr sz="1520"/>
            </a:pPr>
            <a:r>
              <a:t>    "moduleResolution": "node",            /* Specify module resolution strategy: 'node' (Node.js) or 'classic' (TypeScript pre-1.6). */</a:t>
            </a:r>
          </a:p>
          <a:p>
            <a:pPr marL="0" indent="0" defTabSz="233679">
              <a:spcBef>
                <a:spcPts val="1600"/>
              </a:spcBef>
              <a:buSzTx/>
              <a:buNone/>
              <a:defRPr sz="1520"/>
            </a:pPr>
            <a:r>
              <a:t>    "baseUrl": "./",                       /* Base directory to resolve non-absolute module names. */</a:t>
            </a:r>
          </a:p>
          <a:p>
            <a:pPr marL="0" indent="0" defTabSz="233679">
              <a:spcBef>
                <a:spcPts val="1600"/>
              </a:spcBef>
              <a:buSzTx/>
              <a:buNone/>
              <a:defRPr sz="1520"/>
            </a:pPr>
            <a:r>
              <a:t>    "paths": {},                           /* A series of entries which re-map imports to lookup locations relative to the 'baseUrl'. */</a:t>
            </a:r>
          </a:p>
          <a:p>
            <a:pPr marL="0" indent="0" defTabSz="233679">
              <a:spcBef>
                <a:spcPts val="1600"/>
              </a:spcBef>
              <a:buSzTx/>
              <a:buNone/>
              <a:defRPr sz="1520"/>
            </a:pPr>
            <a:r>
              <a:t>    "rootDirs": [],                        /* List of root folders whose combined content represents the structure of the project at runtime. */</a:t>
            </a:r>
          </a:p>
          <a:p>
            <a:pPr marL="0" indent="0" defTabSz="233679">
              <a:spcBef>
                <a:spcPts val="1600"/>
              </a:spcBef>
              <a:buSzTx/>
              <a:buNone/>
              <a:defRPr sz="1520"/>
            </a:pPr>
            <a:r>
              <a:t>    "typeRoots": [],                       /* List of folders to include type definitions from. */</a:t>
            </a:r>
          </a:p>
          <a:p>
            <a:pPr marL="0" indent="0" defTabSz="233679">
              <a:spcBef>
                <a:spcPts val="1600"/>
              </a:spcBef>
              <a:buSzTx/>
              <a:buNone/>
              <a:defRPr sz="1520"/>
            </a:pPr>
            <a:r>
              <a:t>    "types": [],                           /* Type declaration files to be included in compilation. */</a:t>
            </a:r>
          </a:p>
          <a:p>
            <a:pPr marL="0" indent="0" defTabSz="233679">
              <a:spcBef>
                <a:spcPts val="1600"/>
              </a:spcBef>
              <a:buSzTx/>
              <a:buNone/>
              <a:defRPr sz="1520"/>
            </a:pPr>
            <a:r>
              <a:t>    "allowSyntheticDefaultImports": true,  /* Allow default imports from modules with no default export. This does not affect code emit, just typechecking. */</a:t>
            </a:r>
          </a:p>
          <a:p>
            <a:pPr marL="0" indent="0" defTabSz="233679">
              <a:spcBef>
                <a:spcPts val="1600"/>
              </a:spcBef>
              <a:buSzTx/>
              <a:buNone/>
              <a:defRPr sz="1520"/>
            </a:pPr>
          </a:p>
          <a:p>
            <a:pPr marL="0" indent="0" defTabSz="233679">
              <a:spcBef>
                <a:spcPts val="1600"/>
              </a:spcBef>
              <a:buSzTx/>
              <a:buNone/>
              <a:defRPr sz="1520"/>
            </a:pPr>
            <a:r>
              <a:t>    /* Source Map Options */                  </a:t>
            </a:r>
          </a:p>
          <a:p>
            <a:pPr marL="0" indent="0" defTabSz="233679">
              <a:spcBef>
                <a:spcPts val="1600"/>
              </a:spcBef>
              <a:buSzTx/>
              <a:buNone/>
              <a:defRPr sz="1520"/>
            </a:pPr>
            <a:r>
              <a:t>    "sourceRoot": "./",                    /* Specify the location where debugger should locate TypeScript files instead of source locations. */</a:t>
            </a:r>
          </a:p>
          <a:p>
            <a:pPr marL="0" indent="0" defTabSz="233679">
              <a:spcBef>
                <a:spcPts val="1600"/>
              </a:spcBef>
              <a:buSzTx/>
              <a:buNone/>
              <a:defRPr sz="1520"/>
            </a:pPr>
            <a:r>
              <a:t>    "mapRoot": "./",                       /* Specify the location where debugger should locate map files instead of generated locations. */</a:t>
            </a:r>
          </a:p>
          <a:p>
            <a:pPr marL="0" indent="0" defTabSz="233679">
              <a:spcBef>
                <a:spcPts val="1600"/>
              </a:spcBef>
              <a:buSzTx/>
              <a:buNone/>
              <a:defRPr sz="1520"/>
            </a:pPr>
            <a:r>
              <a:t>    "inlineSourceMap": true,               /* Emit a single file with source maps instead of having a separate file. */</a:t>
            </a:r>
          </a:p>
          <a:p>
            <a:pPr marL="0" indent="0" defTabSz="233679">
              <a:spcBef>
                <a:spcPts val="1600"/>
              </a:spcBef>
              <a:buSzTx/>
              <a:buNone/>
              <a:defRPr sz="1520"/>
            </a:pPr>
            <a:r>
              <a:t>    "inlineSources": true,                 /* Emit the source alongside the sourcemaps within a single file; requires '--inlineSourceMap' or '--sourceMap' to be set. */</a:t>
            </a:r>
          </a:p>
          <a:p>
            <a:pPr marL="0" indent="0" defTabSz="233679">
              <a:spcBef>
                <a:spcPts val="1600"/>
              </a:spcBef>
              <a:buSzTx/>
              <a:buNone/>
              <a:defRPr sz="1520"/>
            </a:pPr>
          </a:p>
          <a:p>
            <a:pPr marL="0" indent="0" defTabSz="233679">
              <a:spcBef>
                <a:spcPts val="1600"/>
              </a:spcBef>
              <a:buSzTx/>
              <a:buNone/>
              <a:defRPr sz="1520"/>
            </a:pPr>
            <a:r>
              <a:t>    /* Experimental Options */                </a:t>
            </a:r>
          </a:p>
          <a:p>
            <a:pPr marL="0" indent="0" defTabSz="233679">
              <a:spcBef>
                <a:spcPts val="1600"/>
              </a:spcBef>
              <a:buSzTx/>
              <a:buNone/>
              <a:defRPr sz="1520"/>
            </a:pPr>
            <a:r>
              <a:t>    "experimentalDecorators": true,        /* Enables experimental support for ES7 decorators. */</a:t>
            </a:r>
          </a:p>
          <a:p>
            <a:pPr marL="0" indent="0" defTabSz="233679">
              <a:spcBef>
                <a:spcPts val="1600"/>
              </a:spcBef>
              <a:buSzTx/>
              <a:buNone/>
              <a:defRPr sz="1520"/>
            </a:pPr>
            <a:r>
              <a:t>    "emitDecoratorMetadata": true          /* Enables experimental support for emitting type metadata for decorators. */</a:t>
            </a:r>
          </a:p>
          <a:p>
            <a:pPr marL="0" indent="0" defTabSz="233679">
              <a:spcBef>
                <a:spcPts val="1600"/>
              </a:spcBef>
              <a:buSzTx/>
              <a:buNone/>
              <a:defRPr sz="1520"/>
            </a:pPr>
            <a:r>
              <a:t>  }</a:t>
            </a:r>
          </a:p>
          <a:p>
            <a:pPr marL="0" indent="0" defTabSz="233679">
              <a:spcBef>
                <a:spcPts val="1600"/>
              </a:spcBef>
              <a:buSzTx/>
              <a:buNone/>
              <a:defRPr sz="1520"/>
            </a:pPr>
            <a:r>
              <a:t>}</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Lesson 14"/>
          <p:cNvSpPr/>
          <p:nvPr>
            <p:ph type="title"/>
          </p:nvPr>
        </p:nvSpPr>
        <p:spPr>
          <a:prstGeom prst="rect">
            <a:avLst/>
          </a:prstGeom>
        </p:spPr>
        <p:txBody>
          <a:bodyPr/>
          <a:lstStyle/>
          <a:p>
            <a:pPr/>
            <a:r>
              <a:t>Lesson 14</a:t>
            </a:r>
          </a:p>
        </p:txBody>
      </p:sp>
      <p:sp>
        <p:nvSpPr>
          <p:cNvPr id="469" name="&lt;div class=&quot;container&quot; ng-init=&quot;ctrl.onInit()&quot;&gt;"/>
          <p:cNvSpPr/>
          <p:nvPr>
            <p:ph type="body" idx="1"/>
          </p:nvPr>
        </p:nvSpPr>
        <p:spPr>
          <a:xfrm>
            <a:off x="552747" y="1932235"/>
            <a:ext cx="12605743" cy="7939386"/>
          </a:xfrm>
          <a:prstGeom prst="rect">
            <a:avLst/>
          </a:prstGeom>
        </p:spPr>
        <p:txBody>
          <a:bodyPr/>
          <a:lstStyle/>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"container"</a:t>
            </a:r>
            <a:r>
              <a:rPr>
                <a:solidFill>
                  <a:srgbClr val="D4D4D4"/>
                </a:solidFill>
              </a:rPr>
              <a:t> </a:t>
            </a:r>
            <a:r>
              <a:rPr>
                <a:solidFill>
                  <a:srgbClr val="9CDCFE"/>
                </a:solidFill>
              </a:rPr>
              <a:t>ng-init</a:t>
            </a:r>
            <a:r>
              <a:rPr>
                <a:solidFill>
                  <a:srgbClr val="D4D4D4"/>
                </a:solidFill>
              </a:rPr>
              <a:t>=</a:t>
            </a:r>
            <a:r>
              <a:t>"ctrl.onInit()"</a:t>
            </a:r>
            <a:r>
              <a:rPr>
                <a:solidFill>
                  <a:srgbClr val="808080"/>
                </a:solidFill>
              </a:rPr>
              <a:t>&gt;</a:t>
            </a:r>
            <a:endParaRPr>
              <a:solidFill>
                <a:srgbClr val="D4D4D4"/>
              </a:solidFill>
            </a:endParaRPr>
          </a:p>
        </p:txBody>
      </p:sp>
      <p:sp>
        <p:nvSpPr>
          <p:cNvPr id="470" name="View2.html"/>
          <p:cNvSpPr/>
          <p:nvPr/>
        </p:nvSpPr>
        <p:spPr>
          <a:xfrm>
            <a:off x="952499" y="1540058"/>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View2.html</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Namespaces"/>
          <p:cNvSpPr/>
          <p:nvPr>
            <p:ph type="title"/>
          </p:nvPr>
        </p:nvSpPr>
        <p:spPr>
          <a:prstGeom prst="rect">
            <a:avLst/>
          </a:prstGeom>
        </p:spPr>
        <p:txBody>
          <a:bodyPr/>
          <a:lstStyle/>
          <a:p>
            <a:pPr/>
            <a:r>
              <a:t>Namespaces</a:t>
            </a:r>
          </a:p>
        </p:txBody>
      </p:sp>
      <p:sp>
        <p:nvSpPr>
          <p:cNvPr id="473" name="Namespaces provide you with a convenient syntax around a common pattern used in JavaScript:…"/>
          <p:cNvSpPr/>
          <p:nvPr>
            <p:ph type="body" idx="1"/>
          </p:nvPr>
        </p:nvSpPr>
        <p:spPr>
          <a:xfrm>
            <a:off x="552747" y="1932235"/>
            <a:ext cx="12605743" cy="7939386"/>
          </a:xfrm>
          <a:prstGeom prst="rect">
            <a:avLst/>
          </a:prstGeom>
        </p:spPr>
        <p:txBody>
          <a:bodyPr/>
          <a:lstStyle/>
          <a:p>
            <a:pPr marL="0" indent="0">
              <a:buSzTx/>
              <a:buNone/>
              <a:defRPr sz="3600"/>
            </a:pPr>
            <a:r>
              <a:t>Namespaces provide you with a convenient syntax around a common pattern used in JavaScript:</a:t>
            </a:r>
          </a:p>
          <a:p>
            <a:pPr marL="0" indent="0">
              <a:buSzTx/>
              <a:buNone/>
              <a:defRPr sz="3600"/>
            </a:pPr>
            <a:r>
              <a:t>(function(something) {</a:t>
            </a:r>
          </a:p>
          <a:p>
            <a:pPr marL="0" indent="0">
              <a:buSzTx/>
              <a:buNone/>
              <a:defRPr sz="3600"/>
            </a:pPr>
          </a:p>
          <a:p>
            <a:pPr marL="0" indent="0">
              <a:buSzTx/>
              <a:buNone/>
              <a:defRPr sz="3600"/>
            </a:pPr>
            <a:r>
              <a:t>    something.foo = 123;</a:t>
            </a:r>
          </a:p>
          <a:p>
            <a:pPr marL="0" indent="0">
              <a:buSzTx/>
              <a:buNone/>
              <a:defRPr sz="3600"/>
            </a:pPr>
          </a:p>
          <a:p>
            <a:pPr marL="0" indent="0">
              <a:buSzTx/>
              <a:buNone/>
              <a:defRPr sz="3600"/>
            </a:pPr>
            <a:r>
              <a:t>})(something || (something = {}))</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Namespaces"/>
          <p:cNvSpPr/>
          <p:nvPr>
            <p:ph type="title"/>
          </p:nvPr>
        </p:nvSpPr>
        <p:spPr>
          <a:prstGeom prst="rect">
            <a:avLst/>
          </a:prstGeom>
        </p:spPr>
        <p:txBody>
          <a:bodyPr/>
          <a:lstStyle/>
          <a:p>
            <a:pPr/>
            <a:r>
              <a:t>Namespaces</a:t>
            </a:r>
          </a:p>
        </p:txBody>
      </p:sp>
      <p:sp>
        <p:nvSpPr>
          <p:cNvPr id="476" name="namespace Utility {…"/>
          <p:cNvSpPr/>
          <p:nvPr>
            <p:ph type="body" sz="half" idx="1"/>
          </p:nvPr>
        </p:nvSpPr>
        <p:spPr>
          <a:xfrm>
            <a:off x="778356" y="1932235"/>
            <a:ext cx="6146429" cy="7939386"/>
          </a:xfrm>
          <a:prstGeom prst="rect">
            <a:avLst/>
          </a:prstGeom>
        </p:spPr>
        <p:txBody>
          <a:bodyPr/>
          <a:lstStyle/>
          <a:p>
            <a:pPr marL="0" indent="0" defTabSz="368045">
              <a:spcBef>
                <a:spcPts val="2600"/>
              </a:spcBef>
              <a:buSzTx/>
              <a:buNone/>
              <a:defRPr sz="2268"/>
            </a:pPr>
            <a:r>
              <a:t>namespace Utility {</a:t>
            </a:r>
          </a:p>
          <a:p>
            <a:pPr marL="0" indent="0" defTabSz="368045">
              <a:spcBef>
                <a:spcPts val="2600"/>
              </a:spcBef>
              <a:buSzTx/>
              <a:buNone/>
              <a:defRPr sz="2268"/>
            </a:pPr>
            <a:r>
              <a:t>    export function log(msg) {</a:t>
            </a:r>
          </a:p>
          <a:p>
            <a:pPr marL="0" indent="0" defTabSz="368045">
              <a:spcBef>
                <a:spcPts val="2600"/>
              </a:spcBef>
              <a:buSzTx/>
              <a:buNone/>
              <a:defRPr sz="2268"/>
            </a:pPr>
            <a:r>
              <a:t>        console.log(msg);</a:t>
            </a:r>
          </a:p>
          <a:p>
            <a:pPr marL="0" indent="0" defTabSz="368045">
              <a:spcBef>
                <a:spcPts val="2600"/>
              </a:spcBef>
              <a:buSzTx/>
              <a:buNone/>
              <a:defRPr sz="2268"/>
            </a:pPr>
            <a:r>
              <a:t>    }</a:t>
            </a:r>
          </a:p>
          <a:p>
            <a:pPr marL="0" indent="0" defTabSz="368045">
              <a:spcBef>
                <a:spcPts val="2600"/>
              </a:spcBef>
              <a:buSzTx/>
              <a:buNone/>
              <a:defRPr sz="2268"/>
            </a:pPr>
            <a:r>
              <a:t>    export function error(msg) {</a:t>
            </a:r>
          </a:p>
          <a:p>
            <a:pPr marL="0" indent="0" defTabSz="368045">
              <a:spcBef>
                <a:spcPts val="2600"/>
              </a:spcBef>
              <a:buSzTx/>
              <a:buNone/>
              <a:defRPr sz="2268"/>
            </a:pPr>
            <a:r>
              <a:t>        console.error(msg);</a:t>
            </a:r>
          </a:p>
          <a:p>
            <a:pPr marL="0" indent="0" defTabSz="368045">
              <a:spcBef>
                <a:spcPts val="2600"/>
              </a:spcBef>
              <a:buSzTx/>
              <a:buNone/>
              <a:defRPr sz="2268"/>
            </a:pPr>
            <a:r>
              <a:t>    }</a:t>
            </a:r>
          </a:p>
          <a:p>
            <a:pPr marL="0" indent="0" defTabSz="368045">
              <a:spcBef>
                <a:spcPts val="2600"/>
              </a:spcBef>
              <a:buSzTx/>
              <a:buNone/>
              <a:defRPr sz="2268"/>
            </a:pPr>
            <a:r>
              <a:t>}</a:t>
            </a:r>
          </a:p>
          <a:p>
            <a:pPr marL="0" indent="0" defTabSz="368045">
              <a:spcBef>
                <a:spcPts val="2600"/>
              </a:spcBef>
              <a:buSzTx/>
              <a:buNone/>
              <a:defRPr sz="2268"/>
            </a:pPr>
            <a:r>
              <a:t>// usage</a:t>
            </a:r>
          </a:p>
          <a:p>
            <a:pPr marL="0" indent="0" defTabSz="368045">
              <a:spcBef>
                <a:spcPts val="2600"/>
              </a:spcBef>
              <a:buSzTx/>
              <a:buNone/>
              <a:defRPr sz="2268"/>
            </a:pPr>
            <a:r>
              <a:t>Utility.log('Call me');</a:t>
            </a:r>
          </a:p>
          <a:p>
            <a:pPr marL="0" indent="0" defTabSz="368045">
              <a:spcBef>
                <a:spcPts val="2600"/>
              </a:spcBef>
              <a:buSzTx/>
              <a:buNone/>
              <a:defRPr sz="2268"/>
            </a:pPr>
            <a:r>
              <a:t>Utility.error('maybe!');</a:t>
            </a:r>
          </a:p>
        </p:txBody>
      </p:sp>
      <p:sp>
        <p:nvSpPr>
          <p:cNvPr id="477" name="(function (Utility) {…"/>
          <p:cNvSpPr/>
          <p:nvPr/>
        </p:nvSpPr>
        <p:spPr>
          <a:xfrm>
            <a:off x="6476562" y="2112923"/>
            <a:ext cx="5880032"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(function (Utility) {</a:t>
            </a:r>
          </a:p>
          <a:p>
            <a:pPr/>
          </a:p>
          <a:p>
            <a:pPr/>
            <a:r>
              <a:t>// Add stuff to Utility</a:t>
            </a:r>
          </a:p>
          <a:p>
            <a:pPr/>
          </a:p>
          <a:p>
            <a:pPr/>
            <a:r>
              <a:t>})(Utility || (Utility = {}));</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types"/>
          <p:cNvSpPr/>
          <p:nvPr>
            <p:ph type="title"/>
          </p:nvPr>
        </p:nvSpPr>
        <p:spPr>
          <a:prstGeom prst="rect">
            <a:avLst/>
          </a:prstGeom>
        </p:spPr>
        <p:txBody>
          <a:bodyPr/>
          <a:lstStyle/>
          <a:p>
            <a:pPr/>
            <a:r>
              <a:t>@types</a:t>
            </a:r>
          </a:p>
        </p:txBody>
      </p:sp>
      <p:sp>
        <p:nvSpPr>
          <p:cNvPr id="480" name="Provides type definitions for 3rd party projects…"/>
          <p:cNvSpPr/>
          <p:nvPr>
            <p:ph type="body" idx="1"/>
          </p:nvPr>
        </p:nvSpPr>
        <p:spPr>
          <a:xfrm>
            <a:off x="778356" y="1932235"/>
            <a:ext cx="11808477" cy="7939386"/>
          </a:xfrm>
          <a:prstGeom prst="rect">
            <a:avLst/>
          </a:prstGeom>
        </p:spPr>
        <p:txBody>
          <a:bodyPr/>
          <a:lstStyle/>
          <a:p>
            <a:pPr marL="0" indent="0">
              <a:buSzTx/>
              <a:buNone/>
              <a:defRPr sz="3600"/>
            </a:pPr>
            <a:r>
              <a:t>Provides type definitions for 3rd party projects</a:t>
            </a:r>
          </a:p>
          <a:p>
            <a:pPr marL="0" indent="0">
              <a:buSzTx/>
              <a:buNone/>
              <a:defRPr sz="3600"/>
            </a:pPr>
            <a:r>
              <a:t>Ex.</a:t>
            </a:r>
          </a:p>
          <a:p>
            <a:pPr marL="0" indent="0">
              <a:buSzTx/>
              <a:buNone/>
              <a:defRPr sz="3600"/>
            </a:pPr>
            <a:r>
              <a:t>npm install @types/jquery —save-dev</a:t>
            </a:r>
          </a:p>
          <a:p>
            <a:pPr marL="0" indent="0">
              <a:buSzTx/>
              <a:buNone/>
              <a:defRPr sz="3600"/>
            </a:pPr>
            <a:r>
              <a:t>import * as $ from "jquery";</a:t>
            </a:r>
          </a:p>
          <a:p>
            <a:pPr marL="0" indent="0">
              <a:buSzTx/>
              <a:buNone/>
              <a:defRPr sz="3600"/>
            </a:pPr>
            <a:r>
              <a:t>https://github.com/DefinitelyTyped/DefinitelyTyped</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Ambient Declarations"/>
          <p:cNvSpPr/>
          <p:nvPr>
            <p:ph type="title"/>
          </p:nvPr>
        </p:nvSpPr>
        <p:spPr>
          <a:prstGeom prst="rect">
            <a:avLst/>
          </a:prstGeom>
        </p:spPr>
        <p:txBody>
          <a:bodyPr/>
          <a:lstStyle/>
          <a:p>
            <a:pPr/>
            <a:r>
              <a:t>Ambient Declarations</a:t>
            </a:r>
          </a:p>
        </p:txBody>
      </p:sp>
      <p:sp>
        <p:nvSpPr>
          <p:cNvPr id="483" name="• Ambient declarations is a promise that you are making with the compiler. If these do not exist at runtime and you try to use them, things will break without warning.…"/>
          <p:cNvSpPr/>
          <p:nvPr>
            <p:ph type="body" idx="1"/>
          </p:nvPr>
        </p:nvSpPr>
        <p:spPr>
          <a:xfrm>
            <a:off x="778356" y="1932235"/>
            <a:ext cx="11808477" cy="7939386"/>
          </a:xfrm>
          <a:prstGeom prst="rect">
            <a:avLst/>
          </a:prstGeom>
        </p:spPr>
        <p:txBody>
          <a:bodyPr/>
          <a:lstStyle/>
          <a:p>
            <a:pPr marL="0" indent="0">
              <a:buSzTx/>
              <a:buNone/>
              <a:defRPr sz="3600"/>
            </a:pPr>
            <a:r>
              <a:t>	•	Ambient declarations is a promise that you are making with the compiler. If these do not exist at runtime and you try to use them, things will break without warning.</a:t>
            </a:r>
          </a:p>
          <a:p>
            <a:pPr marL="0" indent="0">
              <a:buSzTx/>
              <a:buNone/>
              <a:defRPr sz="3600"/>
            </a:pPr>
            <a:r>
              <a:t>	•	Ambient declarations are like docs. If the source changes the docs need to be kept updated. So you might have new behaviours that work at runtime but no one's updated the ambient declaration and hence you get compiler errors.</a:t>
            </a:r>
          </a:p>
          <a:p>
            <a:pPr marL="0" indent="0">
              <a:buSzTx/>
              <a:buNone/>
              <a:defRPr sz="3600"/>
            </a:pPr>
          </a:p>
          <a:p>
            <a:pPr marL="0" indent="0" defTabSz="457200">
              <a:lnSpc>
                <a:spcPts val="4200"/>
              </a:lnSpc>
              <a:spcBef>
                <a:spcPts val="0"/>
              </a:spcBef>
              <a:buSzTx/>
              <a:buNone/>
              <a:defRPr sz="20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"../../node_modules/@types/angular/index.d.ts"</a:t>
            </a:r>
            <a:r>
              <a:rPr>
                <a:solidFill>
                  <a:srgbClr val="608B4E"/>
                </a:solidFill>
              </a:rPr>
              <a:t> </a:t>
            </a:r>
            <a:r>
              <a:rPr>
                <a:solidFill>
                  <a:srgbClr val="808080"/>
                </a:solidFill>
              </a:rPr>
              <a:t>/&gt;</a:t>
            </a:r>
            <a:endParaRPr>
              <a:solidFill>
                <a:srgbClr val="D4D4D4"/>
              </a:solidFill>
            </a:endParaRPr>
          </a:p>
          <a:p>
            <a:pPr marL="0" indent="0" defTabSz="457200">
              <a:lnSpc>
                <a:spcPts val="4200"/>
              </a:lnSpc>
              <a:spcBef>
                <a:spcPts val="0"/>
              </a:spcBef>
              <a:buSzTx/>
              <a:buNone/>
              <a:defRPr sz="20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"../../node_modules/@types/angular-route/index.d.ts"</a:t>
            </a:r>
            <a:r>
              <a:rPr>
                <a:solidFill>
                  <a:srgbClr val="608B4E"/>
                </a:solidFill>
              </a:rPr>
              <a:t> </a:t>
            </a:r>
            <a:r>
              <a:rPr>
                <a:solidFill>
                  <a:srgbClr val="808080"/>
                </a:solidFill>
              </a:rPr>
              <a:t>/&gt;</a:t>
            </a:r>
            <a:endParaRPr>
              <a:solidFill>
                <a:srgbClr val="D4D4D4"/>
              </a:solidFill>
            </a:endParaRP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Interfaces"/>
          <p:cNvSpPr/>
          <p:nvPr>
            <p:ph type="title"/>
          </p:nvPr>
        </p:nvSpPr>
        <p:spPr>
          <a:prstGeom prst="rect">
            <a:avLst/>
          </a:prstGeom>
        </p:spPr>
        <p:txBody>
          <a:bodyPr/>
          <a:lstStyle/>
          <a:p>
            <a:pPr/>
            <a:r>
              <a:t>Interfaces</a:t>
            </a:r>
          </a:p>
        </p:txBody>
      </p:sp>
      <p:sp>
        <p:nvSpPr>
          <p:cNvPr id="486" name="Interfaces have zero runtime JS impact. There is a lot of power in TypeScript interfaces to declare the structure of variables.…"/>
          <p:cNvSpPr/>
          <p:nvPr>
            <p:ph type="body" idx="1"/>
          </p:nvPr>
        </p:nvSpPr>
        <p:spPr>
          <a:prstGeom prst="rect">
            <a:avLst/>
          </a:prstGeom>
        </p:spPr>
        <p:txBody>
          <a:bodyPr/>
          <a:lstStyle/>
          <a:p>
            <a:pPr marL="271145" indent="-271145" defTabSz="356362">
              <a:spcBef>
                <a:spcPts val="2500"/>
              </a:spcBef>
              <a:defRPr sz="2318"/>
            </a:pPr>
            <a:r>
              <a:t>Interfaces have zero runtime JS impact. There is a lot of power in TypeScript interfaces to declare the structure of variables.</a:t>
            </a:r>
          </a:p>
          <a:p>
            <a:pPr marL="0" indent="0" defTabSz="356362">
              <a:spcBef>
                <a:spcPts val="2500"/>
              </a:spcBef>
              <a:buSzTx/>
              <a:buNone/>
              <a:defRPr sz="2318"/>
            </a:pPr>
            <a:r>
              <a:t>interface Point {</a:t>
            </a:r>
          </a:p>
          <a:p>
            <a:pPr marL="0" indent="0" defTabSz="356362">
              <a:spcBef>
                <a:spcPts val="2500"/>
              </a:spcBef>
              <a:buSzTx/>
              <a:buNone/>
              <a:defRPr sz="2318"/>
            </a:pPr>
            <a:r>
              <a:t>    x: number; y: number;</a:t>
            </a:r>
          </a:p>
          <a:p>
            <a:pPr marL="0" indent="0" defTabSz="356362">
              <a:spcBef>
                <a:spcPts val="2500"/>
              </a:spcBef>
              <a:buSzTx/>
              <a:buNone/>
              <a:defRPr sz="2318"/>
            </a:pPr>
            <a:r>
              <a:t>}</a:t>
            </a:r>
          </a:p>
          <a:p>
            <a:pPr marL="0" indent="0" defTabSz="356362">
              <a:spcBef>
                <a:spcPts val="2500"/>
              </a:spcBef>
              <a:buSzTx/>
              <a:buNone/>
              <a:defRPr sz="2318"/>
            </a:pPr>
            <a:r>
              <a:t>declare var myPoint: Point;</a:t>
            </a:r>
          </a:p>
          <a:p>
            <a:pPr marL="0" indent="0" defTabSz="356362">
              <a:spcBef>
                <a:spcPts val="2500"/>
              </a:spcBef>
              <a:buSzTx/>
              <a:buNone/>
              <a:defRPr sz="2318"/>
            </a:pPr>
            <a:r>
              <a:t>class MyPoint implements Point {</a:t>
            </a:r>
          </a:p>
          <a:p>
            <a:pPr marL="0" indent="0" defTabSz="356362">
              <a:spcBef>
                <a:spcPts val="2500"/>
              </a:spcBef>
              <a:buSzTx/>
              <a:buNone/>
              <a:defRPr sz="2318"/>
            </a:pPr>
            <a:r>
              <a:t>    x: number; y: number; // Same as Point</a:t>
            </a:r>
          </a:p>
          <a:p>
            <a:pPr marL="0" indent="0" defTabSz="356362">
              <a:spcBef>
                <a:spcPts val="2500"/>
              </a:spcBef>
              <a:buSzTx/>
              <a:buNone/>
              <a:defRPr sz="2318"/>
            </a:pPr>
            <a:r>
              <a:t>}</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Enums"/>
          <p:cNvSpPr/>
          <p:nvPr>
            <p:ph type="title"/>
          </p:nvPr>
        </p:nvSpPr>
        <p:spPr>
          <a:prstGeom prst="rect">
            <a:avLst/>
          </a:prstGeom>
        </p:spPr>
        <p:txBody>
          <a:bodyPr/>
          <a:lstStyle/>
          <a:p>
            <a:pPr/>
            <a:r>
              <a:t>Enums</a:t>
            </a:r>
          </a:p>
        </p:txBody>
      </p:sp>
      <p:sp>
        <p:nvSpPr>
          <p:cNvPr id="489" name="An enum is a way to organize a collection of related values. Many other programming languages (C/C#/Java) have an enum data type but JavaScript does not. However TypeScript does."/>
          <p:cNvSpPr/>
          <p:nvPr>
            <p:ph type="body" sz="half" idx="1"/>
          </p:nvPr>
        </p:nvSpPr>
        <p:spPr>
          <a:xfrm>
            <a:off x="4969478" y="2143282"/>
            <a:ext cx="7817480" cy="5467036"/>
          </a:xfrm>
          <a:prstGeom prst="rect">
            <a:avLst/>
          </a:prstGeom>
        </p:spPr>
        <p:txBody>
          <a:bodyPr/>
          <a:lstStyle/>
          <a:p>
            <a:pPr/>
            <a:r>
              <a:t>An enum is a way to organize a collection of related values. Many other programming languages (C/C#/Java) have an enum data type but JavaScript does not. However TypeScript does. </a:t>
            </a:r>
          </a:p>
        </p:txBody>
      </p:sp>
      <p:sp>
        <p:nvSpPr>
          <p:cNvPr id="490" name="enum CardSuit {…"/>
          <p:cNvSpPr/>
          <p:nvPr/>
        </p:nvSpPr>
        <p:spPr>
          <a:xfrm>
            <a:off x="408626" y="2959782"/>
            <a:ext cx="12187549" cy="488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enum CardSuit {</a:t>
            </a:r>
          </a:p>
          <a:p>
            <a:pPr algn="l">
              <a:defRPr sz="2400"/>
            </a:pPr>
            <a:r>
              <a:t>    Clubs,</a:t>
            </a:r>
          </a:p>
          <a:p>
            <a:pPr algn="l">
              <a:defRPr sz="2400"/>
            </a:pPr>
            <a:r>
              <a:t>    Diamonds,</a:t>
            </a:r>
          </a:p>
          <a:p>
            <a:pPr algn="l">
              <a:defRPr sz="2400"/>
            </a:pPr>
            <a:r>
              <a:t>    Hearts,</a:t>
            </a:r>
          </a:p>
          <a:p>
            <a:pPr algn="l">
              <a:defRPr sz="2400"/>
            </a:pPr>
            <a:r>
              <a:t>    Spades</a:t>
            </a:r>
          </a:p>
          <a:p>
            <a:pPr algn="l">
              <a:defRPr sz="2400"/>
            </a:pPr>
            <a:r>
              <a:t>}</a:t>
            </a:r>
          </a:p>
          <a:p>
            <a:pPr algn="l">
              <a:defRPr sz="2400"/>
            </a:pPr>
          </a:p>
          <a:p>
            <a:pPr algn="l">
              <a:defRPr sz="2400"/>
            </a:pPr>
            <a:r>
              <a:t>// Sample usage</a:t>
            </a:r>
          </a:p>
          <a:p>
            <a:pPr algn="l">
              <a:defRPr sz="2400"/>
            </a:pPr>
            <a:r>
              <a:t>var card = CardSuit.Clubs;</a:t>
            </a:r>
          </a:p>
          <a:p>
            <a:pPr algn="l">
              <a:defRPr sz="2400"/>
            </a:pPr>
          </a:p>
          <a:p>
            <a:pPr algn="l">
              <a:defRPr sz="2400"/>
            </a:pPr>
            <a:r>
              <a:t>// Safety</a:t>
            </a:r>
          </a:p>
          <a:p>
            <a:pPr algn="l">
              <a:defRPr sz="2400"/>
            </a:pPr>
            <a:r>
              <a:t>card = "not a member of card suit"; // Error : string is not assignable to type `CardSuit`</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Functions"/>
          <p:cNvSpPr/>
          <p:nvPr>
            <p:ph type="title"/>
          </p:nvPr>
        </p:nvSpPr>
        <p:spPr>
          <a:prstGeom prst="rect">
            <a:avLst/>
          </a:prstGeom>
        </p:spPr>
        <p:txBody>
          <a:bodyPr/>
          <a:lstStyle/>
          <a:p>
            <a:pPr/>
            <a:r>
              <a:t>Functions</a:t>
            </a:r>
          </a:p>
        </p:txBody>
      </p:sp>
      <p:sp>
        <p:nvSpPr>
          <p:cNvPr id="493" name="Return type annotation…"/>
          <p:cNvSpPr/>
          <p:nvPr>
            <p:ph type="body" idx="1"/>
          </p:nvPr>
        </p:nvSpPr>
        <p:spPr>
          <a:prstGeom prst="rect">
            <a:avLst/>
          </a:prstGeom>
        </p:spPr>
        <p:txBody>
          <a:bodyPr/>
          <a:lstStyle/>
          <a:p>
            <a:pPr marL="0" indent="0" defTabSz="327152">
              <a:spcBef>
                <a:spcPts val="2300"/>
              </a:spcBef>
              <a:buSzTx/>
              <a:buNone/>
              <a:defRPr b="1" sz="2128">
                <a:latin typeface="Helvetica"/>
                <a:ea typeface="Helvetica"/>
                <a:cs typeface="Helvetica"/>
                <a:sym typeface="Helvetica"/>
              </a:defRPr>
            </a:pPr>
            <a:r>
              <a:t>Return type annotation</a:t>
            </a:r>
          </a:p>
          <a:p>
            <a:pPr marL="0" indent="0" defTabSz="327152">
              <a:spcBef>
                <a:spcPts val="2300"/>
              </a:spcBef>
              <a:buSzTx/>
              <a:buNone/>
              <a:defRPr sz="2128"/>
            </a:pPr>
            <a:r>
              <a:t>You can annotate the return type after the function parameter list with the same style as you use for a variable, e.g. : Foo in the below example:</a:t>
            </a:r>
          </a:p>
          <a:p>
            <a:pPr marL="0" indent="0" defTabSz="327152">
              <a:spcBef>
                <a:spcPts val="2300"/>
              </a:spcBef>
              <a:buSzTx/>
              <a:buNone/>
              <a:defRPr sz="2128"/>
            </a:pPr>
            <a:r>
              <a:t>interface Foo {</a:t>
            </a:r>
          </a:p>
          <a:p>
            <a:pPr marL="0" indent="0" defTabSz="327152">
              <a:spcBef>
                <a:spcPts val="2300"/>
              </a:spcBef>
              <a:buSzTx/>
              <a:buNone/>
              <a:defRPr sz="2128"/>
            </a:pPr>
            <a:r>
              <a:t>    foo: string;</a:t>
            </a:r>
          </a:p>
          <a:p>
            <a:pPr marL="0" indent="0" defTabSz="327152">
              <a:spcBef>
                <a:spcPts val="2300"/>
              </a:spcBef>
              <a:buSzTx/>
              <a:buNone/>
              <a:defRPr sz="2128"/>
            </a:pPr>
            <a:r>
              <a:t>}</a:t>
            </a:r>
          </a:p>
          <a:p>
            <a:pPr marL="0" indent="0" defTabSz="327152">
              <a:spcBef>
                <a:spcPts val="2300"/>
              </a:spcBef>
              <a:buSzTx/>
              <a:buNone/>
              <a:defRPr sz="2128"/>
            </a:pPr>
            <a:r>
              <a:t>// Return type annotated as `: Foo`</a:t>
            </a:r>
          </a:p>
          <a:p>
            <a:pPr marL="0" indent="0" defTabSz="327152">
              <a:spcBef>
                <a:spcPts val="2300"/>
              </a:spcBef>
              <a:buSzTx/>
              <a:buNone/>
              <a:defRPr sz="2128"/>
            </a:pPr>
            <a:r>
              <a:t>function foo(sample: Foo): Foo {</a:t>
            </a:r>
          </a:p>
          <a:p>
            <a:pPr marL="0" indent="0" defTabSz="327152">
              <a:spcBef>
                <a:spcPts val="2300"/>
              </a:spcBef>
              <a:buSzTx/>
              <a:buNone/>
              <a:defRPr sz="2128"/>
            </a:pPr>
            <a:r>
              <a:t>    return sample;</a:t>
            </a:r>
          </a:p>
          <a:p>
            <a:pPr marL="0" indent="0" defTabSz="327152">
              <a:spcBef>
                <a:spcPts val="2300"/>
              </a:spcBef>
              <a:buSzTx/>
              <a:buNone/>
              <a:defRPr sz="2128"/>
            </a:pPr>
            <a:r>
              <a:t>}</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Functions"/>
          <p:cNvSpPr/>
          <p:nvPr>
            <p:ph type="title"/>
          </p:nvPr>
        </p:nvSpPr>
        <p:spPr>
          <a:prstGeom prst="rect">
            <a:avLst/>
          </a:prstGeom>
        </p:spPr>
        <p:txBody>
          <a:bodyPr/>
          <a:lstStyle/>
          <a:p>
            <a:pPr/>
            <a:r>
              <a:t>Functions</a:t>
            </a:r>
          </a:p>
        </p:txBody>
      </p:sp>
      <p:sp>
        <p:nvSpPr>
          <p:cNvPr id="496" name="Optional Parameters…"/>
          <p:cNvSpPr/>
          <p:nvPr>
            <p:ph type="body" idx="1"/>
          </p:nvPr>
        </p:nvSpPr>
        <p:spPr>
          <a:prstGeom prst="rect">
            <a:avLst/>
          </a:prstGeom>
        </p:spPr>
        <p:txBody>
          <a:bodyPr/>
          <a:lstStyle/>
          <a:p>
            <a:pPr marL="0" indent="0" defTabSz="426466">
              <a:spcBef>
                <a:spcPts val="3000"/>
              </a:spcBef>
              <a:buSzTx/>
              <a:buNone/>
              <a:defRPr b="1" sz="2774">
                <a:latin typeface="Helvetica"/>
                <a:ea typeface="Helvetica"/>
                <a:cs typeface="Helvetica"/>
                <a:sym typeface="Helvetica"/>
              </a:defRPr>
            </a:pPr>
            <a:r>
              <a:t>Optional Parameters</a:t>
            </a:r>
          </a:p>
          <a:p>
            <a:pPr marL="0" indent="0" defTabSz="426466">
              <a:spcBef>
                <a:spcPts val="3000"/>
              </a:spcBef>
              <a:buSzTx/>
              <a:buNone/>
              <a:defRPr sz="2774"/>
            </a:pPr>
            <a:r>
              <a:t>You can mark a parameter as optional:</a:t>
            </a:r>
          </a:p>
          <a:p>
            <a:pPr marL="0" indent="0" defTabSz="426466">
              <a:spcBef>
                <a:spcPts val="3000"/>
              </a:spcBef>
              <a:buSzTx/>
              <a:buNone/>
              <a:defRPr sz="2774"/>
            </a:pPr>
            <a:r>
              <a:t>function foo(bar: number, bas?: string): void {</a:t>
            </a:r>
          </a:p>
          <a:p>
            <a:pPr marL="0" indent="0" defTabSz="426466">
              <a:spcBef>
                <a:spcPts val="3000"/>
              </a:spcBef>
              <a:buSzTx/>
              <a:buNone/>
              <a:defRPr sz="2774"/>
            </a:pPr>
            <a:r>
              <a:t>    // ..</a:t>
            </a:r>
          </a:p>
          <a:p>
            <a:pPr marL="0" indent="0" defTabSz="426466">
              <a:spcBef>
                <a:spcPts val="3000"/>
              </a:spcBef>
              <a:buSzTx/>
              <a:buNone/>
              <a:defRPr sz="2774"/>
            </a:pPr>
            <a:r>
              <a:t>}</a:t>
            </a:r>
          </a:p>
          <a:p>
            <a:pPr marL="0" indent="0" defTabSz="426466">
              <a:spcBef>
                <a:spcPts val="3000"/>
              </a:spcBef>
              <a:buSzTx/>
              <a:buNone/>
              <a:defRPr sz="2774"/>
            </a:pPr>
            <a:r>
              <a:t>foo(123);</a:t>
            </a:r>
          </a:p>
          <a:p>
            <a:pPr marL="0" indent="0" defTabSz="426466">
              <a:spcBef>
                <a:spcPts val="3000"/>
              </a:spcBef>
              <a:buSzTx/>
              <a:buNone/>
              <a:defRPr sz="2774"/>
            </a:pPr>
            <a:r>
              <a:t>foo(123, 'hello');</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Functions"/>
          <p:cNvSpPr/>
          <p:nvPr>
            <p:ph type="title"/>
          </p:nvPr>
        </p:nvSpPr>
        <p:spPr>
          <a:prstGeom prst="rect">
            <a:avLst/>
          </a:prstGeom>
        </p:spPr>
        <p:txBody>
          <a:bodyPr/>
          <a:lstStyle/>
          <a:p>
            <a:pPr/>
            <a:r>
              <a:t>Functions</a:t>
            </a:r>
          </a:p>
        </p:txBody>
      </p:sp>
      <p:sp>
        <p:nvSpPr>
          <p:cNvPr id="499" name="Overloading…"/>
          <p:cNvSpPr/>
          <p:nvPr>
            <p:ph type="body" idx="1"/>
          </p:nvPr>
        </p:nvSpPr>
        <p:spPr>
          <a:xfrm>
            <a:off x="201468" y="1583406"/>
            <a:ext cx="12791367" cy="7541440"/>
          </a:xfrm>
          <a:prstGeom prst="rect">
            <a:avLst/>
          </a:prstGeom>
        </p:spPr>
        <p:txBody>
          <a:bodyPr/>
          <a:lstStyle/>
          <a:p>
            <a:pPr marL="0" indent="0" defTabSz="233679">
              <a:spcBef>
                <a:spcPts val="1600"/>
              </a:spcBef>
              <a:buSzTx/>
              <a:buNone/>
              <a:defRPr b="1" sz="2160">
                <a:latin typeface="Helvetica"/>
                <a:ea typeface="Helvetica"/>
                <a:cs typeface="Helvetica"/>
                <a:sym typeface="Helvetica"/>
              </a:defRPr>
            </a:pPr>
            <a:r>
              <a:t>Overloading</a:t>
            </a:r>
          </a:p>
          <a:p>
            <a:pPr marL="0" indent="0" defTabSz="233679">
              <a:spcBef>
                <a:spcPts val="1600"/>
              </a:spcBef>
              <a:buSzTx/>
              <a:buNone/>
              <a:defRPr sz="2160"/>
            </a:pPr>
            <a:r>
              <a:t>function padding(all: number);</a:t>
            </a:r>
          </a:p>
          <a:p>
            <a:pPr marL="0" indent="0" defTabSz="233679">
              <a:spcBef>
                <a:spcPts val="1600"/>
              </a:spcBef>
              <a:buSzTx/>
              <a:buNone/>
              <a:defRPr sz="2160"/>
            </a:pPr>
            <a:r>
              <a:t>function padding(topAndBottom: number, leftAndRight: number);</a:t>
            </a:r>
          </a:p>
          <a:p>
            <a:pPr marL="0" indent="0" defTabSz="233679">
              <a:spcBef>
                <a:spcPts val="1600"/>
              </a:spcBef>
              <a:buSzTx/>
              <a:buNone/>
              <a:defRPr sz="2160"/>
            </a:pPr>
            <a:r>
              <a:t>function padding(top: number, right: number, bottom: number, left: number);</a:t>
            </a:r>
          </a:p>
          <a:p>
            <a:pPr marL="0" indent="0" defTabSz="233679">
              <a:spcBef>
                <a:spcPts val="1600"/>
              </a:spcBef>
              <a:buSzTx/>
              <a:buNone/>
              <a:defRPr sz="2160"/>
            </a:pPr>
            <a:r>
              <a:t>// Actual implementation that is a true representation of all the cases the function body needs to handle</a:t>
            </a:r>
          </a:p>
          <a:p>
            <a:pPr marL="0" indent="0" defTabSz="233679">
              <a:spcBef>
                <a:spcPts val="1600"/>
              </a:spcBef>
              <a:buSzTx/>
              <a:buNone/>
              <a:defRPr sz="2160"/>
            </a:pPr>
            <a:r>
              <a:t>function padding(a: number, b?: number, c?: number, d?: number) {</a:t>
            </a:r>
          </a:p>
          <a:p>
            <a:pPr marL="0" indent="0" defTabSz="233679">
              <a:spcBef>
                <a:spcPts val="1600"/>
              </a:spcBef>
              <a:buSzTx/>
              <a:buNone/>
              <a:defRPr sz="2160"/>
            </a:pPr>
            <a:r>
              <a:t>    if (b === undefined &amp;&amp; c === undefined &amp;&amp; d === undefined) {</a:t>
            </a:r>
          </a:p>
          <a:p>
            <a:pPr marL="0" indent="0" defTabSz="233679">
              <a:spcBef>
                <a:spcPts val="1600"/>
              </a:spcBef>
              <a:buSzTx/>
              <a:buNone/>
              <a:defRPr sz="2160"/>
            </a:pPr>
            <a:r>
              <a:t>        b = c = d = a;</a:t>
            </a:r>
          </a:p>
          <a:p>
            <a:pPr marL="0" indent="0" defTabSz="233679">
              <a:spcBef>
                <a:spcPts val="1600"/>
              </a:spcBef>
              <a:buSzTx/>
              <a:buNone/>
              <a:defRPr sz="2160"/>
            </a:pPr>
            <a:r>
              <a:t>    }</a:t>
            </a:r>
          </a:p>
          <a:p>
            <a:pPr marL="0" indent="0" defTabSz="233679">
              <a:spcBef>
                <a:spcPts val="1600"/>
              </a:spcBef>
              <a:buSzTx/>
              <a:buNone/>
              <a:defRPr sz="2160"/>
            </a:pPr>
            <a:r>
              <a:t>    else if (c === undefined &amp;&amp; d === undefined) {</a:t>
            </a:r>
          </a:p>
          <a:p>
            <a:pPr marL="0" indent="0" defTabSz="233679">
              <a:spcBef>
                <a:spcPts val="1600"/>
              </a:spcBef>
              <a:buSzTx/>
              <a:buNone/>
              <a:defRPr sz="2160"/>
            </a:pPr>
            <a:r>
              <a:t>        c = a;</a:t>
            </a:r>
          </a:p>
          <a:p>
            <a:pPr marL="0" indent="0" defTabSz="233679">
              <a:spcBef>
                <a:spcPts val="1600"/>
              </a:spcBef>
              <a:buSzTx/>
              <a:buNone/>
              <a:defRPr sz="2160"/>
            </a:pPr>
            <a:r>
              <a:t>        d = b;</a:t>
            </a:r>
          </a:p>
          <a:p>
            <a:pPr marL="0" indent="0" defTabSz="233679">
              <a:spcBef>
                <a:spcPts val="1600"/>
              </a:spcBef>
              <a:buSzTx/>
              <a:buNone/>
              <a:defRPr sz="2160"/>
            </a:pPr>
            <a:r>
              <a:t>    }</a:t>
            </a:r>
          </a:p>
          <a:p>
            <a:pPr marL="0" indent="0" defTabSz="233679">
              <a:spcBef>
                <a:spcPts val="1600"/>
              </a:spcBef>
              <a:buSzTx/>
              <a:buNone/>
              <a:defRPr sz="2160"/>
            </a:pPr>
            <a:r>
              <a:t>    return {</a:t>
            </a:r>
          </a:p>
          <a:p>
            <a:pPr marL="0" indent="0" defTabSz="233679">
              <a:spcBef>
                <a:spcPts val="1600"/>
              </a:spcBef>
              <a:buSzTx/>
              <a:buNone/>
              <a:defRPr sz="2160"/>
            </a:pPr>
            <a:r>
              <a:t>        top: a,</a:t>
            </a:r>
          </a:p>
          <a:p>
            <a:pPr marL="0" indent="0" defTabSz="233679">
              <a:spcBef>
                <a:spcPts val="1600"/>
              </a:spcBef>
              <a:buSzTx/>
              <a:buNone/>
              <a:defRPr sz="2160"/>
            </a:pPr>
            <a:r>
              <a:t>        right: b,</a:t>
            </a:r>
          </a:p>
          <a:p>
            <a:pPr marL="0" indent="0" defTabSz="233679">
              <a:spcBef>
                <a:spcPts val="1600"/>
              </a:spcBef>
              <a:buSzTx/>
              <a:buNone/>
              <a:defRPr sz="2160"/>
            </a:pPr>
            <a:r>
              <a:t>        bottom: c,</a:t>
            </a:r>
          </a:p>
          <a:p>
            <a:pPr marL="0" indent="0" defTabSz="233679">
              <a:spcBef>
                <a:spcPts val="1600"/>
              </a:spcBef>
              <a:buSzTx/>
              <a:buNone/>
              <a:defRPr sz="2160"/>
            </a:pPr>
            <a:r>
              <a:t>        left: d</a:t>
            </a:r>
          </a:p>
          <a:p>
            <a:pPr marL="0" indent="0" defTabSz="233679">
              <a:spcBef>
                <a:spcPts val="1600"/>
              </a:spcBef>
              <a:buSzTx/>
              <a:buNone/>
              <a:defRPr sz="2160"/>
            </a:pPr>
            <a:r>
              <a:t>    };</a:t>
            </a:r>
          </a:p>
          <a:p>
            <a:pPr marL="0" indent="0" defTabSz="233679">
              <a:spcBef>
                <a:spcPts val="1600"/>
              </a:spcBef>
              <a:buSzTx/>
              <a:buNone/>
              <a:defRPr sz="2160"/>
            </a:pP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tsconfig options"/>
          <p:cNvSpPr/>
          <p:nvPr>
            <p:ph type="title"/>
          </p:nvPr>
        </p:nvSpPr>
        <p:spPr>
          <a:prstGeom prst="rect">
            <a:avLst/>
          </a:prstGeom>
        </p:spPr>
        <p:txBody>
          <a:bodyPr/>
          <a:lstStyle/>
          <a:p>
            <a:pPr/>
            <a:r>
              <a:t>tsconfig options</a:t>
            </a:r>
          </a:p>
        </p:txBody>
      </p:sp>
      <p:sp>
        <p:nvSpPr>
          <p:cNvPr id="151" name="&quot;noImplicitThis&quot;: true,                /* Raise error on 'this' expressions with an implied 'any' type. */…"/>
          <p:cNvSpPr/>
          <p:nvPr>
            <p:ph type="body" idx="1"/>
          </p:nvPr>
        </p:nvSpPr>
        <p:spPr>
          <a:prstGeom prst="rect">
            <a:avLst/>
          </a:prstGeom>
        </p:spPr>
        <p:txBody>
          <a:bodyPr/>
          <a:lstStyle/>
          <a:p>
            <a:pPr marL="0" indent="0" defTabSz="233679">
              <a:spcBef>
                <a:spcPts val="1600"/>
              </a:spcBef>
              <a:buSzTx/>
              <a:buNone/>
              <a:defRPr sz="1520"/>
            </a:pPr>
            <a:r>
              <a:t>    "noImplicitThis": true,                /* Raise error on 'this' expressions with an implied 'any' type. */</a:t>
            </a:r>
          </a:p>
          <a:p>
            <a:pPr marL="0" indent="0" defTabSz="233679">
              <a:spcBef>
                <a:spcPts val="1600"/>
              </a:spcBef>
              <a:buSzTx/>
              <a:buNone/>
              <a:defRPr sz="1520"/>
            </a:pPr>
            <a:r>
              <a:t>    "alwaysStrict": true,                  /* Parse in strict mode and emit "use strict" for each source file. */</a:t>
            </a:r>
          </a:p>
          <a:p>
            <a:pPr marL="0" indent="0" defTabSz="233679">
              <a:spcBef>
                <a:spcPts val="1600"/>
              </a:spcBef>
              <a:buSzTx/>
              <a:buNone/>
              <a:defRPr sz="1520"/>
            </a:pPr>
          </a:p>
          <a:p>
            <a:pPr marL="0" indent="0" defTabSz="233679">
              <a:spcBef>
                <a:spcPts val="1600"/>
              </a:spcBef>
              <a:buSzTx/>
              <a:buNone/>
              <a:defRPr sz="1520"/>
            </a:pPr>
            <a:r>
              <a:t>    /* Additional Checks */                   </a:t>
            </a:r>
          </a:p>
          <a:p>
            <a:pPr marL="0" indent="0" defTabSz="233679">
              <a:spcBef>
                <a:spcPts val="1600"/>
              </a:spcBef>
              <a:buSzTx/>
              <a:buNone/>
              <a:defRPr sz="1520"/>
            </a:pPr>
            <a:r>
              <a:t>    "noUnusedLocals": true,                /* Report errors on unused locals. */</a:t>
            </a:r>
          </a:p>
          <a:p>
            <a:pPr marL="0" indent="0" defTabSz="233679">
              <a:spcBef>
                <a:spcPts val="1600"/>
              </a:spcBef>
              <a:buSzTx/>
              <a:buNone/>
              <a:defRPr sz="1520"/>
            </a:pPr>
            <a:r>
              <a:t>    "noUnusedParameters": true,            /* Report errors on unused parameters. */</a:t>
            </a:r>
          </a:p>
          <a:p>
            <a:pPr marL="0" indent="0" defTabSz="233679">
              <a:spcBef>
                <a:spcPts val="1600"/>
              </a:spcBef>
              <a:buSzTx/>
              <a:buNone/>
              <a:defRPr sz="1520"/>
            </a:pPr>
            <a:r>
              <a:t>    "noImplicitReturns": true,             /* Report error when not all code paths in function return a value. */</a:t>
            </a:r>
          </a:p>
          <a:p>
            <a:pPr marL="0" indent="0" defTabSz="233679">
              <a:spcBef>
                <a:spcPts val="1600"/>
              </a:spcBef>
              <a:buSzTx/>
              <a:buNone/>
              <a:defRPr sz="1520"/>
            </a:pPr>
            <a:r>
              <a:t>    "noFallthroughCasesInSwitch": true,    /* Report errors for fallthrough cases in switch statement. */</a:t>
            </a:r>
          </a:p>
          <a:p>
            <a:pPr marL="0" indent="0" defTabSz="233679">
              <a:spcBef>
                <a:spcPts val="1600"/>
              </a:spcBef>
              <a:buSzTx/>
              <a:buNone/>
              <a:defRPr sz="1520"/>
            </a:pPr>
          </a:p>
          <a:p>
            <a:pPr marL="0" indent="0" defTabSz="233679">
              <a:spcBef>
                <a:spcPts val="1600"/>
              </a:spcBef>
              <a:buSzTx/>
              <a:buNone/>
              <a:defRPr sz="1520"/>
            </a:pPr>
            <a:r>
              <a:t>    /* Module Resolution Options */           </a:t>
            </a:r>
          </a:p>
          <a:p>
            <a:pPr marL="0" indent="0" defTabSz="233679">
              <a:spcBef>
                <a:spcPts val="1600"/>
              </a:spcBef>
              <a:buSzTx/>
              <a:buNone/>
              <a:defRPr sz="1520"/>
            </a:pPr>
            <a:r>
              <a:t>    "moduleResolution": "node",            /* Specify module resolution strategy: 'node' (Node.js) or 'classic' (TypeScript pre-1.6). */</a:t>
            </a:r>
          </a:p>
          <a:p>
            <a:pPr marL="0" indent="0" defTabSz="233679">
              <a:spcBef>
                <a:spcPts val="1600"/>
              </a:spcBef>
              <a:buSzTx/>
              <a:buNone/>
              <a:defRPr sz="1520"/>
            </a:pPr>
            <a:r>
              <a:t>    "baseUrl": "./",                       /* Base directory to resolve non-absolute module names. */</a:t>
            </a:r>
          </a:p>
          <a:p>
            <a:pPr marL="0" indent="0" defTabSz="233679">
              <a:spcBef>
                <a:spcPts val="1600"/>
              </a:spcBef>
              <a:buSzTx/>
              <a:buNone/>
              <a:defRPr sz="1520"/>
            </a:pPr>
            <a:r>
              <a:t>    "paths": {},                           /* A series of entries which re-map imports to lookup locations relative to the 'baseUrl'. */</a:t>
            </a:r>
          </a:p>
          <a:p>
            <a:pPr marL="0" indent="0" defTabSz="233679">
              <a:spcBef>
                <a:spcPts val="1600"/>
              </a:spcBef>
              <a:buSzTx/>
              <a:buNone/>
              <a:defRPr sz="1520"/>
            </a:pPr>
            <a:r>
              <a:t>    "rootDirs": [],                        /* List of root folders whose combined content represents the structure of the project at runtime. */</a:t>
            </a:r>
          </a:p>
          <a:p>
            <a:pPr marL="0" indent="0" defTabSz="233679">
              <a:spcBef>
                <a:spcPts val="1600"/>
              </a:spcBef>
              <a:buSzTx/>
              <a:buNone/>
              <a:defRPr sz="1520"/>
            </a:pPr>
            <a:r>
              <a:t>    "typeRoots": [],                       /* List of folders to include type definitions from. */</a:t>
            </a:r>
          </a:p>
          <a:p>
            <a:pPr marL="0" indent="0" defTabSz="233679">
              <a:spcBef>
                <a:spcPts val="1600"/>
              </a:spcBef>
              <a:buSzTx/>
              <a:buNone/>
              <a:defRPr sz="1520"/>
            </a:pPr>
            <a:r>
              <a:t>    "types": [],                           /* Type declaration files to be included in compilation. */</a:t>
            </a:r>
          </a:p>
          <a:p>
            <a:pPr marL="0" indent="0" defTabSz="233679">
              <a:spcBef>
                <a:spcPts val="1600"/>
              </a:spcBef>
              <a:buSzTx/>
              <a:buNone/>
              <a:defRPr sz="1520"/>
            </a:pPr>
            <a:r>
              <a:t>    "allowSyntheticDefaultImports": true,  /* Allow default imports from modules with no default export. This does not affect code emit, just typechecking. */</a:t>
            </a:r>
          </a:p>
          <a:p>
            <a:pPr marL="0" indent="0" defTabSz="233679">
              <a:spcBef>
                <a:spcPts val="1600"/>
              </a:spcBef>
              <a:buSzTx/>
              <a:buNone/>
              <a:defRPr sz="1520"/>
            </a:pPr>
          </a:p>
          <a:p>
            <a:pPr marL="0" indent="0" defTabSz="233679">
              <a:spcBef>
                <a:spcPts val="1600"/>
              </a:spcBef>
              <a:buSzTx/>
              <a:buNone/>
              <a:defRPr sz="1520"/>
            </a:pPr>
            <a:r>
              <a:t>    /* Source Map Options */                  </a:t>
            </a:r>
          </a:p>
          <a:p>
            <a:pPr marL="0" indent="0" defTabSz="233679">
              <a:spcBef>
                <a:spcPts val="1600"/>
              </a:spcBef>
              <a:buSzTx/>
              <a:buNone/>
              <a:defRPr sz="1520"/>
            </a:pPr>
            <a:r>
              <a:t>    "sourceRoot": "./",                    /* Specify the location where debugger should locate TypeScript files instead of source locations. */</a:t>
            </a:r>
          </a:p>
          <a:p>
            <a:pPr marL="0" indent="0" defTabSz="233679">
              <a:spcBef>
                <a:spcPts val="1600"/>
              </a:spcBef>
              <a:buSzTx/>
              <a:buNone/>
              <a:defRPr sz="1520"/>
            </a:pPr>
            <a:r>
              <a:t>    "mapRoot": "./",                       /* Specify the location where debugger should locate map files instead of generated locations. */</a:t>
            </a:r>
          </a:p>
          <a:p>
            <a:pPr marL="0" indent="0" defTabSz="233679">
              <a:spcBef>
                <a:spcPts val="1600"/>
              </a:spcBef>
              <a:buSzTx/>
              <a:buNone/>
              <a:defRPr sz="1520"/>
            </a:pPr>
            <a:r>
              <a:t>    "inlineSourceMap": true,               /* Emit a single file with source maps instead of having a separate file. */</a:t>
            </a:r>
          </a:p>
          <a:p>
            <a:pPr marL="0" indent="0" defTabSz="233679">
              <a:spcBef>
                <a:spcPts val="1600"/>
              </a:spcBef>
              <a:buSzTx/>
              <a:buNone/>
              <a:defRPr sz="1520"/>
            </a:pPr>
            <a:r>
              <a:t>    "inlineSources": true,                 /* Emit the source alongside the sourcemaps within a single file; requires '--inlineSourceMap' or '--sourceMap' to be set. */</a:t>
            </a:r>
          </a:p>
          <a:p>
            <a:pPr marL="0" indent="0" defTabSz="233679">
              <a:spcBef>
                <a:spcPts val="1600"/>
              </a:spcBef>
              <a:buSzTx/>
              <a:buNone/>
              <a:defRPr sz="1520"/>
            </a:pPr>
          </a:p>
          <a:p>
            <a:pPr marL="0" indent="0" defTabSz="233679">
              <a:spcBef>
                <a:spcPts val="1600"/>
              </a:spcBef>
              <a:buSzTx/>
              <a:buNone/>
              <a:defRPr sz="1520"/>
            </a:pPr>
            <a:r>
              <a:t>    /* Experimental Options */                </a:t>
            </a:r>
          </a:p>
          <a:p>
            <a:pPr marL="0" indent="0" defTabSz="233679">
              <a:spcBef>
                <a:spcPts val="1600"/>
              </a:spcBef>
              <a:buSzTx/>
              <a:buNone/>
              <a:defRPr sz="1520"/>
            </a:pPr>
            <a:r>
              <a:t>    "experimentalDecorators": true,        /* Enables experimental support for ES7 decorators. */</a:t>
            </a:r>
          </a:p>
          <a:p>
            <a:pPr marL="0" indent="0" defTabSz="233679">
              <a:spcBef>
                <a:spcPts val="1600"/>
              </a:spcBef>
              <a:buSzTx/>
              <a:buNone/>
              <a:defRPr sz="1520"/>
            </a:pPr>
            <a:r>
              <a:t>    "emitDecoratorMetadata": true          /* Enables experimental support for emitting type metadata for decorators. */</a:t>
            </a:r>
          </a:p>
          <a:p>
            <a:pPr marL="0" indent="0" defTabSz="233679">
              <a:spcBef>
                <a:spcPts val="1600"/>
              </a:spcBef>
              <a:buSzTx/>
              <a:buNone/>
              <a:defRPr sz="1520"/>
            </a:pPr>
            <a:r>
              <a:t>  }</a:t>
            </a:r>
          </a:p>
          <a:p>
            <a:pPr marL="0" indent="0" defTabSz="233679">
              <a:spcBef>
                <a:spcPts val="1600"/>
              </a:spcBef>
              <a:buSzTx/>
              <a:buNone/>
              <a:defRPr sz="1520"/>
            </a:pPr>
            <a:r>
              <a:t>}</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Type Assertion"/>
          <p:cNvSpPr/>
          <p:nvPr>
            <p:ph type="title"/>
          </p:nvPr>
        </p:nvSpPr>
        <p:spPr>
          <a:prstGeom prst="rect">
            <a:avLst/>
          </a:prstGeom>
        </p:spPr>
        <p:txBody>
          <a:bodyPr/>
          <a:lstStyle/>
          <a:p>
            <a:pPr/>
            <a:r>
              <a:t>Type Assertion</a:t>
            </a:r>
          </a:p>
        </p:txBody>
      </p:sp>
      <p:sp>
        <p:nvSpPr>
          <p:cNvPr id="502" name="TypeScript allows you to override its inferred and analyzed view of types in any way you want to.…"/>
          <p:cNvSpPr/>
          <p:nvPr>
            <p:ph type="body" idx="1"/>
          </p:nvPr>
        </p:nvSpPr>
        <p:spPr>
          <a:xfrm>
            <a:off x="334030" y="2590800"/>
            <a:ext cx="12336739" cy="6958656"/>
          </a:xfrm>
          <a:prstGeom prst="rect">
            <a:avLst/>
          </a:prstGeom>
        </p:spPr>
        <p:txBody>
          <a:bodyPr/>
          <a:lstStyle/>
          <a:p>
            <a:pPr marL="0" indent="0" defTabSz="309625">
              <a:spcBef>
                <a:spcPts val="2200"/>
              </a:spcBef>
              <a:buSzTx/>
              <a:buNone/>
              <a:defRPr sz="2225"/>
            </a:pPr>
            <a:r>
              <a:t>TypeScript allows you to override its inferred and analyzed view of types in any way you want to. </a:t>
            </a:r>
          </a:p>
          <a:p>
            <a:pPr marL="0" indent="0" defTabSz="309625">
              <a:spcBef>
                <a:spcPts val="2200"/>
              </a:spcBef>
              <a:buSzTx/>
              <a:buNone/>
              <a:defRPr sz="2225"/>
            </a:pPr>
            <a:r>
              <a:t>This is done by a mechanism called "type assertion". </a:t>
            </a:r>
          </a:p>
          <a:p>
            <a:pPr marL="0" indent="0" defTabSz="309625">
              <a:spcBef>
                <a:spcPts val="2200"/>
              </a:spcBef>
              <a:buSzTx/>
              <a:buNone/>
              <a:defRPr sz="2225"/>
            </a:pPr>
            <a:r>
              <a:t>TypeScript's type assertion is telling the compiler that you know about the types better than it does, and that it should not second guess you.</a:t>
            </a:r>
          </a:p>
          <a:p>
            <a:pPr marL="0" indent="0" defTabSz="309625">
              <a:spcBef>
                <a:spcPts val="2200"/>
              </a:spcBef>
              <a:buSzTx/>
              <a:buNone/>
              <a:defRPr sz="2225"/>
            </a:pPr>
            <a:r>
              <a:t>interface Foo {</a:t>
            </a:r>
          </a:p>
          <a:p>
            <a:pPr marL="0" indent="0" defTabSz="309625">
              <a:spcBef>
                <a:spcPts val="2200"/>
              </a:spcBef>
              <a:buSzTx/>
              <a:buNone/>
              <a:defRPr sz="2225"/>
            </a:pPr>
            <a:r>
              <a:t>    bar: number;</a:t>
            </a:r>
          </a:p>
          <a:p>
            <a:pPr marL="0" indent="0" defTabSz="309625">
              <a:spcBef>
                <a:spcPts val="2200"/>
              </a:spcBef>
              <a:buSzTx/>
              <a:buNone/>
              <a:defRPr sz="2225"/>
            </a:pPr>
            <a:r>
              <a:t>    bas: string;</a:t>
            </a:r>
          </a:p>
          <a:p>
            <a:pPr marL="0" indent="0" defTabSz="309625">
              <a:spcBef>
                <a:spcPts val="2200"/>
              </a:spcBef>
              <a:buSzTx/>
              <a:buNone/>
              <a:defRPr sz="2225"/>
            </a:pPr>
            <a:r>
              <a:t>}</a:t>
            </a:r>
          </a:p>
          <a:p>
            <a:pPr marL="0" indent="0" defTabSz="309625">
              <a:spcBef>
                <a:spcPts val="2200"/>
              </a:spcBef>
              <a:buSzTx/>
              <a:buNone/>
              <a:defRPr sz="2225"/>
            </a:pPr>
            <a:r>
              <a:t>var foo = {} as Foo;</a:t>
            </a:r>
          </a:p>
          <a:p>
            <a:pPr marL="0" indent="0" defTabSz="309625">
              <a:spcBef>
                <a:spcPts val="2200"/>
              </a:spcBef>
              <a:buSzTx/>
              <a:buNone/>
              <a:defRPr sz="2225"/>
            </a:pPr>
            <a:r>
              <a:t>foo.bar = 123;</a:t>
            </a:r>
          </a:p>
          <a:p>
            <a:pPr marL="0" indent="0" defTabSz="309625">
              <a:spcBef>
                <a:spcPts val="2200"/>
              </a:spcBef>
              <a:buSzTx/>
              <a:buNone/>
              <a:defRPr sz="2225"/>
            </a:pPr>
            <a:r>
              <a:t>foo.bas = 'hello';</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Type Assertion"/>
          <p:cNvSpPr/>
          <p:nvPr>
            <p:ph type="title"/>
          </p:nvPr>
        </p:nvSpPr>
        <p:spPr>
          <a:prstGeom prst="rect">
            <a:avLst/>
          </a:prstGeom>
        </p:spPr>
        <p:txBody>
          <a:bodyPr/>
          <a:lstStyle/>
          <a:p>
            <a:pPr/>
            <a:r>
              <a:t>Type Assertion</a:t>
            </a:r>
          </a:p>
        </p:txBody>
      </p:sp>
      <p:sp>
        <p:nvSpPr>
          <p:cNvPr id="505" name="Another form, often thought of as Casting…"/>
          <p:cNvSpPr/>
          <p:nvPr>
            <p:ph type="body" idx="1"/>
          </p:nvPr>
        </p:nvSpPr>
        <p:spPr>
          <a:prstGeom prst="rect">
            <a:avLst/>
          </a:prstGeom>
        </p:spPr>
        <p:txBody>
          <a:bodyPr/>
          <a:lstStyle/>
          <a:p>
            <a:pPr marL="231139" indent="-231139" defTabSz="303783">
              <a:spcBef>
                <a:spcPts val="2100"/>
              </a:spcBef>
              <a:defRPr sz="1975"/>
            </a:pPr>
            <a:r>
              <a:t>Another form, often thought of as Casting</a:t>
            </a:r>
          </a:p>
          <a:p>
            <a:pPr marL="0" indent="0" defTabSz="303783">
              <a:spcBef>
                <a:spcPts val="2100"/>
              </a:spcBef>
              <a:buSzTx/>
              <a:buNone/>
              <a:defRPr sz="1975"/>
            </a:pPr>
            <a:r>
              <a:t>interface Foo {</a:t>
            </a:r>
          </a:p>
          <a:p>
            <a:pPr marL="0" indent="0" defTabSz="303783">
              <a:spcBef>
                <a:spcPts val="2100"/>
              </a:spcBef>
              <a:buSzTx/>
              <a:buNone/>
              <a:defRPr sz="1975"/>
            </a:pPr>
            <a:r>
              <a:t>    bar: number;</a:t>
            </a:r>
          </a:p>
          <a:p>
            <a:pPr marL="0" indent="0" defTabSz="303783">
              <a:spcBef>
                <a:spcPts val="2100"/>
              </a:spcBef>
              <a:buSzTx/>
              <a:buNone/>
              <a:defRPr sz="1975"/>
            </a:pPr>
            <a:r>
              <a:t>    bas: string;</a:t>
            </a:r>
          </a:p>
          <a:p>
            <a:pPr marL="0" indent="0" defTabSz="303783">
              <a:spcBef>
                <a:spcPts val="2100"/>
              </a:spcBef>
              <a:buSzTx/>
              <a:buNone/>
              <a:defRPr sz="1975"/>
            </a:pPr>
            <a:r>
              <a:t>}</a:t>
            </a:r>
          </a:p>
          <a:p>
            <a:pPr marL="0" indent="0" defTabSz="303783">
              <a:spcBef>
                <a:spcPts val="2100"/>
              </a:spcBef>
              <a:buSzTx/>
              <a:buNone/>
              <a:defRPr sz="1975"/>
            </a:pPr>
            <a:r>
              <a:t>var foo = &lt;Foo&gt;{</a:t>
            </a:r>
          </a:p>
          <a:p>
            <a:pPr marL="0" indent="0" defTabSz="303783">
              <a:spcBef>
                <a:spcPts val="2100"/>
              </a:spcBef>
              <a:buSzTx/>
              <a:buNone/>
              <a:defRPr sz="1975"/>
            </a:pPr>
            <a:r>
              <a:t>    // the compiler will provide autocomplete for properties of Foo</a:t>
            </a:r>
          </a:p>
          <a:p>
            <a:pPr marL="0" indent="0" defTabSz="303783">
              <a:spcBef>
                <a:spcPts val="2100"/>
              </a:spcBef>
              <a:buSzTx/>
              <a:buNone/>
              <a:defRPr sz="1975"/>
            </a:pPr>
            <a:r>
              <a:t>    // But it is easy for the developer to forget adding all the properties</a:t>
            </a:r>
          </a:p>
          <a:p>
            <a:pPr marL="0" indent="0" defTabSz="303783">
              <a:spcBef>
                <a:spcPts val="2100"/>
              </a:spcBef>
              <a:buSzTx/>
              <a:buNone/>
              <a:defRPr sz="1975"/>
            </a:pPr>
            <a:r>
              <a:t>    // Also this code is likely to break if Foo gets refactored (e.g. a new property added)</a:t>
            </a:r>
          </a:p>
          <a:p>
            <a:pPr marL="0" indent="0" defTabSz="303783">
              <a:spcBef>
                <a:spcPts val="2100"/>
              </a:spcBef>
              <a:buSzTx/>
              <a:buNone/>
              <a:defRPr sz="1975"/>
            </a:pPr>
            <a:r>
              <a:t>};</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Generics"/>
          <p:cNvSpPr/>
          <p:nvPr>
            <p:ph type="title"/>
          </p:nvPr>
        </p:nvSpPr>
        <p:spPr>
          <a:prstGeom prst="rect">
            <a:avLst/>
          </a:prstGeom>
        </p:spPr>
        <p:txBody>
          <a:bodyPr/>
          <a:lstStyle/>
          <a:p>
            <a:pPr/>
            <a:r>
              <a:t>Generics</a:t>
            </a:r>
          </a:p>
        </p:txBody>
      </p:sp>
      <p:sp>
        <p:nvSpPr>
          <p:cNvPr id="508" name="The key motivation for generics is to provide meaningful type constraints between members. The members can be:…"/>
          <p:cNvSpPr/>
          <p:nvPr>
            <p:ph type="body" idx="1"/>
          </p:nvPr>
        </p:nvSpPr>
        <p:spPr>
          <a:prstGeom prst="rect">
            <a:avLst/>
          </a:prstGeom>
        </p:spPr>
        <p:txBody>
          <a:bodyPr/>
          <a:lstStyle/>
          <a:p>
            <a:pPr marL="435609" indent="-435609" defTabSz="572516">
              <a:spcBef>
                <a:spcPts val="4100"/>
              </a:spcBef>
              <a:defRPr sz="3724"/>
            </a:pPr>
            <a:r>
              <a:t>The key motivation for generics is to provide meaningful type constraints between members. The members can be:</a:t>
            </a:r>
          </a:p>
          <a:p>
            <a:pPr marL="435609" indent="-435609" defTabSz="572516">
              <a:spcBef>
                <a:spcPts val="4100"/>
              </a:spcBef>
              <a:defRPr sz="3724"/>
            </a:pPr>
            <a:r>
              <a:t>	Class instance members</a:t>
            </a:r>
          </a:p>
          <a:p>
            <a:pPr marL="435609" indent="-435609" defTabSz="572516">
              <a:spcBef>
                <a:spcPts val="4100"/>
              </a:spcBef>
              <a:defRPr sz="3724"/>
            </a:pPr>
            <a:r>
              <a:t>	Class methods</a:t>
            </a:r>
          </a:p>
          <a:p>
            <a:pPr marL="435609" indent="-435609" defTabSz="572516">
              <a:spcBef>
                <a:spcPts val="4100"/>
              </a:spcBef>
              <a:defRPr sz="3724"/>
            </a:pPr>
            <a:r>
              <a:t>	function arguments</a:t>
            </a:r>
          </a:p>
          <a:p>
            <a:pPr marL="435609" indent="-435609" defTabSz="572516">
              <a:spcBef>
                <a:spcPts val="4100"/>
              </a:spcBef>
              <a:defRPr sz="3724"/>
            </a:pPr>
            <a:r>
              <a:t>	function return value</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Generics"/>
          <p:cNvSpPr/>
          <p:nvPr>
            <p:ph type="title"/>
          </p:nvPr>
        </p:nvSpPr>
        <p:spPr>
          <a:prstGeom prst="rect">
            <a:avLst/>
          </a:prstGeom>
        </p:spPr>
        <p:txBody>
          <a:bodyPr/>
          <a:lstStyle/>
          <a:p>
            <a:pPr/>
            <a:r>
              <a:t>Generics</a:t>
            </a:r>
          </a:p>
        </p:txBody>
      </p:sp>
      <p:sp>
        <p:nvSpPr>
          <p:cNvPr id="511" name="class Queue {…"/>
          <p:cNvSpPr/>
          <p:nvPr>
            <p:ph type="body" idx="1"/>
          </p:nvPr>
        </p:nvSpPr>
        <p:spPr>
          <a:xfrm>
            <a:off x="374807" y="2066846"/>
            <a:ext cx="12203022" cy="7444090"/>
          </a:xfrm>
          <a:prstGeom prst="rect">
            <a:avLst/>
          </a:prstGeom>
        </p:spPr>
        <p:txBody>
          <a:bodyPr/>
          <a:lstStyle/>
          <a:p>
            <a:pPr marL="0" indent="0" defTabSz="233679">
              <a:spcBef>
                <a:spcPts val="1600"/>
              </a:spcBef>
              <a:buSzTx/>
              <a:buNone/>
              <a:defRPr sz="2240"/>
            </a:pPr>
            <a:r>
              <a:t>class Queue {</a:t>
            </a:r>
          </a:p>
          <a:p>
            <a:pPr marL="0" indent="0" defTabSz="233679">
              <a:spcBef>
                <a:spcPts val="1600"/>
              </a:spcBef>
              <a:buSzTx/>
              <a:buNone/>
              <a:defRPr sz="2240"/>
            </a:pPr>
            <a:r>
              <a:t>  private data = [];</a:t>
            </a:r>
          </a:p>
          <a:p>
            <a:pPr marL="0" indent="0" defTabSz="233679">
              <a:spcBef>
                <a:spcPts val="1600"/>
              </a:spcBef>
              <a:buSzTx/>
              <a:buNone/>
              <a:defRPr sz="2240"/>
            </a:pPr>
            <a:r>
              <a:t>  push = (item) =&gt; this.data.push(item);</a:t>
            </a:r>
          </a:p>
          <a:p>
            <a:pPr marL="0" indent="0" defTabSz="233679">
              <a:spcBef>
                <a:spcPts val="1600"/>
              </a:spcBef>
              <a:buSzTx/>
              <a:buNone/>
              <a:defRPr sz="2240"/>
            </a:pPr>
            <a:r>
              <a:t>  pop = () =&gt; this.data.shift();</a:t>
            </a:r>
          </a:p>
          <a:p>
            <a:pPr marL="0" indent="0" defTabSz="233679">
              <a:spcBef>
                <a:spcPts val="1600"/>
              </a:spcBef>
              <a:buSzTx/>
              <a:buNone/>
              <a:defRPr sz="2240"/>
            </a:pPr>
            <a:r>
              <a:t>}</a:t>
            </a:r>
          </a:p>
          <a:p>
            <a:pPr marL="0" indent="0" defTabSz="233679">
              <a:spcBef>
                <a:spcPts val="1600"/>
              </a:spcBef>
              <a:buSzTx/>
              <a:buNone/>
              <a:defRPr sz="2240"/>
            </a:pPr>
          </a:p>
          <a:p>
            <a:pPr marL="0" indent="0" defTabSz="233679">
              <a:spcBef>
                <a:spcPts val="1600"/>
              </a:spcBef>
              <a:buSzTx/>
              <a:buNone/>
              <a:defRPr sz="2240"/>
            </a:pPr>
            <a:r>
              <a:t>const queue = new Queue();</a:t>
            </a:r>
          </a:p>
          <a:p>
            <a:pPr marL="0" indent="0" defTabSz="233679">
              <a:spcBef>
                <a:spcPts val="1600"/>
              </a:spcBef>
              <a:buSzTx/>
              <a:buNone/>
              <a:defRPr sz="2240"/>
            </a:pPr>
            <a:r>
              <a:t>queue.push(0);</a:t>
            </a:r>
          </a:p>
          <a:p>
            <a:pPr marL="0" indent="0" defTabSz="233679">
              <a:spcBef>
                <a:spcPts val="1600"/>
              </a:spcBef>
              <a:buSzTx/>
              <a:buNone/>
              <a:defRPr sz="2240"/>
            </a:pPr>
            <a:r>
              <a:t>queue.push("1"); // Ops a mistake</a:t>
            </a:r>
          </a:p>
          <a:p>
            <a:pPr marL="0" indent="0" defTabSz="233679">
              <a:spcBef>
                <a:spcPts val="1600"/>
              </a:spcBef>
              <a:buSzTx/>
              <a:buNone/>
              <a:defRPr sz="2240"/>
            </a:pPr>
          </a:p>
          <a:p>
            <a:pPr marL="0" indent="0" defTabSz="233679">
              <a:spcBef>
                <a:spcPts val="1600"/>
              </a:spcBef>
              <a:buSzTx/>
              <a:buNone/>
              <a:defRPr sz="2240"/>
            </a:pPr>
            <a:r>
              <a:t>// a developer walks into a bar</a:t>
            </a:r>
          </a:p>
          <a:p>
            <a:pPr marL="0" indent="0" defTabSz="233679">
              <a:spcBef>
                <a:spcPts val="1600"/>
              </a:spcBef>
              <a:buSzTx/>
              <a:buNone/>
              <a:defRPr sz="2240"/>
            </a:pPr>
            <a:r>
              <a:t>console.log(queue.pop().toPrecision(1));</a:t>
            </a:r>
          </a:p>
          <a:p>
            <a:pPr marL="0" indent="0" defTabSz="233679">
              <a:spcBef>
                <a:spcPts val="1600"/>
              </a:spcBef>
              <a:buSzTx/>
              <a:buNone/>
              <a:defRPr sz="2240"/>
            </a:pPr>
            <a:r>
              <a:t>console.log(queue.pop().toPrecision(1)); // RUNTIME ERROR</a:t>
            </a:r>
          </a:p>
        </p:txBody>
      </p:sp>
      <p:sp>
        <p:nvSpPr>
          <p:cNvPr id="512" name="One issue with this implementation is that it allows people to add anything to the queue and when they pop it - it can be anything."/>
          <p:cNvSpPr/>
          <p:nvPr/>
        </p:nvSpPr>
        <p:spPr>
          <a:xfrm>
            <a:off x="5632075" y="4065311"/>
            <a:ext cx="6799291"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One issue with this implementation is that it allows people to add anything to the queue and when they pop it - it can be anything.</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Generics"/>
          <p:cNvSpPr/>
          <p:nvPr>
            <p:ph type="title"/>
          </p:nvPr>
        </p:nvSpPr>
        <p:spPr>
          <a:prstGeom prst="rect">
            <a:avLst/>
          </a:prstGeom>
        </p:spPr>
        <p:txBody>
          <a:bodyPr/>
          <a:lstStyle/>
          <a:p>
            <a:pPr/>
            <a:r>
              <a:t>Generics</a:t>
            </a:r>
          </a:p>
        </p:txBody>
      </p:sp>
      <p:sp>
        <p:nvSpPr>
          <p:cNvPr id="515" name="/** A class definition with a generic parameter */…"/>
          <p:cNvSpPr/>
          <p:nvPr>
            <p:ph type="body" idx="1"/>
          </p:nvPr>
        </p:nvSpPr>
        <p:spPr>
          <a:prstGeom prst="rect">
            <a:avLst/>
          </a:prstGeom>
        </p:spPr>
        <p:txBody>
          <a:bodyPr/>
          <a:lstStyle/>
          <a:p>
            <a:pPr marL="0" indent="0" defTabSz="239522">
              <a:spcBef>
                <a:spcPts val="1700"/>
              </a:spcBef>
              <a:buSzTx/>
              <a:buNone/>
              <a:defRPr sz="1968"/>
            </a:pPr>
            <a:r>
              <a:t>/** A class definition with a generic parameter */</a:t>
            </a:r>
          </a:p>
          <a:p>
            <a:pPr marL="0" indent="0" defTabSz="239522">
              <a:spcBef>
                <a:spcPts val="1700"/>
              </a:spcBef>
              <a:buSzTx/>
              <a:buNone/>
              <a:defRPr sz="1968"/>
            </a:pPr>
            <a:r>
              <a:t>class Queue&lt;T&gt; {</a:t>
            </a:r>
          </a:p>
          <a:p>
            <a:pPr marL="0" indent="0" defTabSz="239522">
              <a:spcBef>
                <a:spcPts val="1700"/>
              </a:spcBef>
              <a:buSzTx/>
              <a:buNone/>
              <a:defRPr sz="1968"/>
            </a:pPr>
            <a:r>
              <a:t>  private data = [];</a:t>
            </a:r>
          </a:p>
          <a:p>
            <a:pPr marL="0" indent="0" defTabSz="239522">
              <a:spcBef>
                <a:spcPts val="1700"/>
              </a:spcBef>
              <a:buSzTx/>
              <a:buNone/>
              <a:defRPr sz="1968"/>
            </a:pPr>
            <a:r>
              <a:t>  push = (item: T) =&gt; this.data.push(item);</a:t>
            </a:r>
          </a:p>
          <a:p>
            <a:pPr marL="0" indent="0" defTabSz="239522">
              <a:spcBef>
                <a:spcPts val="1700"/>
              </a:spcBef>
              <a:buSzTx/>
              <a:buNone/>
              <a:defRPr sz="1968"/>
            </a:pPr>
            <a:r>
              <a:t>  pop = (): T =&gt; this.data.shift();</a:t>
            </a:r>
          </a:p>
          <a:p>
            <a:pPr marL="0" indent="0" defTabSz="239522">
              <a:spcBef>
                <a:spcPts val="1700"/>
              </a:spcBef>
              <a:buSzTx/>
              <a:buNone/>
              <a:defRPr sz="1968"/>
            </a:pPr>
            <a:r>
              <a:t>}</a:t>
            </a:r>
          </a:p>
          <a:p>
            <a:pPr marL="0" indent="0" defTabSz="239522">
              <a:spcBef>
                <a:spcPts val="1700"/>
              </a:spcBef>
              <a:buSzTx/>
              <a:buNone/>
              <a:defRPr sz="1968"/>
            </a:pPr>
          </a:p>
          <a:p>
            <a:pPr marL="0" indent="0" defTabSz="239522">
              <a:spcBef>
                <a:spcPts val="1700"/>
              </a:spcBef>
              <a:buSzTx/>
              <a:buNone/>
              <a:defRPr sz="1968"/>
            </a:pPr>
            <a:r>
              <a:t>/** Again sample usage */</a:t>
            </a:r>
          </a:p>
          <a:p>
            <a:pPr marL="0" indent="0" defTabSz="239522">
              <a:spcBef>
                <a:spcPts val="1700"/>
              </a:spcBef>
              <a:buSzTx/>
              <a:buNone/>
              <a:defRPr sz="1968"/>
            </a:pPr>
            <a:r>
              <a:t>const queue = new Queue&lt;number&gt;();</a:t>
            </a:r>
          </a:p>
          <a:p>
            <a:pPr marL="0" indent="0" defTabSz="239522">
              <a:spcBef>
                <a:spcPts val="1700"/>
              </a:spcBef>
              <a:buSzTx/>
              <a:buNone/>
              <a:defRPr sz="1968"/>
            </a:pPr>
            <a:r>
              <a:t>queue.push(0);</a:t>
            </a:r>
          </a:p>
          <a:p>
            <a:pPr marL="0" indent="0" defTabSz="239522">
              <a:spcBef>
                <a:spcPts val="1700"/>
              </a:spcBef>
              <a:buSzTx/>
              <a:buNone/>
              <a:defRPr sz="1968"/>
            </a:pPr>
            <a:r>
              <a:t>queue.push("1"); // ERROR : cannot push a string. Only numbers allowed</a:t>
            </a:r>
          </a:p>
        </p:txBody>
      </p:sp>
      <p:sp>
        <p:nvSpPr>
          <p:cNvPr id="516" name="Convention of T…"/>
          <p:cNvSpPr/>
          <p:nvPr/>
        </p:nvSpPr>
        <p:spPr>
          <a:xfrm>
            <a:off x="6595903" y="3442592"/>
            <a:ext cx="5048123"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21105" indent="-421105" algn="l">
              <a:buSzPct val="75000"/>
              <a:buChar char="•"/>
            </a:pPr>
            <a:r>
              <a:t>Convention of T</a:t>
            </a:r>
          </a:p>
          <a:p>
            <a:pPr marL="421105" indent="-421105" algn="l">
              <a:buSzPct val="75000"/>
              <a:buChar char="•"/>
            </a:pPr>
            <a:r>
              <a:t>All items T take on the param type</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Type Inference"/>
          <p:cNvSpPr/>
          <p:nvPr>
            <p:ph type="title"/>
          </p:nvPr>
        </p:nvSpPr>
        <p:spPr>
          <a:prstGeom prst="rect">
            <a:avLst/>
          </a:prstGeom>
        </p:spPr>
        <p:txBody>
          <a:bodyPr/>
          <a:lstStyle/>
          <a:p>
            <a:pPr/>
            <a:r>
              <a:t>Type Inference</a:t>
            </a:r>
          </a:p>
        </p:txBody>
      </p:sp>
      <p:sp>
        <p:nvSpPr>
          <p:cNvPr id="519" name="TypeScript can infer (and then check) the type of a variable based on a few simple rules.…"/>
          <p:cNvSpPr/>
          <p:nvPr>
            <p:ph type="body" idx="1"/>
          </p:nvPr>
        </p:nvSpPr>
        <p:spPr>
          <a:prstGeom prst="rect">
            <a:avLst/>
          </a:prstGeom>
        </p:spPr>
        <p:txBody>
          <a:bodyPr/>
          <a:lstStyle/>
          <a:p>
            <a:pPr marL="346709" indent="-346709" defTabSz="455675">
              <a:spcBef>
                <a:spcPts val="3200"/>
              </a:spcBef>
              <a:defRPr sz="2964"/>
            </a:pPr>
            <a:r>
              <a:t>TypeScript can infer (and then check) the type of a variable based on a few simple rules. </a:t>
            </a:r>
          </a:p>
          <a:p>
            <a:pPr marL="0" indent="0" defTabSz="455675">
              <a:spcBef>
                <a:spcPts val="3200"/>
              </a:spcBef>
              <a:buSzTx/>
              <a:buNone/>
              <a:defRPr sz="2964"/>
            </a:pPr>
            <a:r>
              <a:t>let foo = 123; // foo is a `number`</a:t>
            </a:r>
          </a:p>
          <a:p>
            <a:pPr marL="0" indent="0" defTabSz="455675">
              <a:spcBef>
                <a:spcPts val="3200"/>
              </a:spcBef>
              <a:buSzTx/>
              <a:buNone/>
              <a:defRPr sz="2964"/>
            </a:pPr>
            <a:r>
              <a:t>let bar = "Hello"; // bar is a `string`</a:t>
            </a:r>
          </a:p>
          <a:p>
            <a:pPr marL="0" indent="0" defTabSz="455675">
              <a:spcBef>
                <a:spcPts val="3200"/>
              </a:spcBef>
              <a:buSzTx/>
              <a:buNone/>
              <a:defRPr sz="2964"/>
            </a:pPr>
            <a:r>
              <a:t>foo = bar; // Error: cannot assign `string` to a `number`</a:t>
            </a:r>
          </a:p>
          <a:p>
            <a:pPr marL="0" indent="0" defTabSz="455675">
              <a:spcBef>
                <a:spcPts val="3200"/>
              </a:spcBef>
              <a:buSzTx/>
              <a:buNone/>
              <a:defRPr sz="2964"/>
            </a:pPr>
            <a:r>
              <a:t>function add(a: number, b: number) {</a:t>
            </a:r>
          </a:p>
          <a:p>
            <a:pPr marL="0" indent="0" defTabSz="455675">
              <a:spcBef>
                <a:spcPts val="3200"/>
              </a:spcBef>
              <a:buSzTx/>
              <a:buNone/>
              <a:defRPr sz="2964"/>
            </a:pPr>
            <a:r>
              <a:t>    return a + b;  //inferred to return a number b/c of the params</a:t>
            </a:r>
          </a:p>
          <a:p>
            <a:pPr marL="0" indent="0" defTabSz="455675">
              <a:spcBef>
                <a:spcPts val="3200"/>
              </a:spcBef>
              <a:buSzTx/>
              <a:buNone/>
              <a:defRPr sz="2964"/>
            </a:pPr>
            <a:r>
              <a:t>}</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The End"/>
          <p:cNvSpPr/>
          <p:nvPr>
            <p:ph type="title"/>
          </p:nvPr>
        </p:nvSpPr>
        <p:spPr>
          <a:prstGeom prst="rect">
            <a:avLst/>
          </a:prstGeom>
        </p:spPr>
        <p:txBody>
          <a:bodyPr/>
          <a:lstStyle/>
          <a:p>
            <a:pPr/>
            <a:r>
              <a:t>The End</a:t>
            </a:r>
          </a:p>
        </p:txBody>
      </p:sp>
      <p:sp>
        <p:nvSpPr>
          <p:cNvPr id="522" name="Body"/>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sconfig options"/>
          <p:cNvSpPr/>
          <p:nvPr>
            <p:ph type="title"/>
          </p:nvPr>
        </p:nvSpPr>
        <p:spPr>
          <a:prstGeom prst="rect">
            <a:avLst/>
          </a:prstGeom>
        </p:spPr>
        <p:txBody>
          <a:bodyPr/>
          <a:lstStyle/>
          <a:p>
            <a:pPr/>
            <a:r>
              <a:t>tsconfig options</a:t>
            </a:r>
          </a:p>
        </p:txBody>
      </p:sp>
      <p:sp>
        <p:nvSpPr>
          <p:cNvPr id="154" name="&quot;typeRoots&quot;: [],                       /* List of folders to include type definitions from. */…"/>
          <p:cNvSpPr/>
          <p:nvPr>
            <p:ph type="body" idx="1"/>
          </p:nvPr>
        </p:nvSpPr>
        <p:spPr>
          <a:xfrm>
            <a:off x="952500" y="2147454"/>
            <a:ext cx="11099801" cy="7185892"/>
          </a:xfrm>
          <a:prstGeom prst="rect">
            <a:avLst/>
          </a:prstGeom>
        </p:spPr>
        <p:txBody>
          <a:bodyPr/>
          <a:lstStyle/>
          <a:p>
            <a:pPr marL="0" indent="0" defTabSz="233679">
              <a:spcBef>
                <a:spcPts val="1600"/>
              </a:spcBef>
              <a:buSzTx/>
              <a:buNone/>
              <a:defRPr sz="1520"/>
            </a:pPr>
            <a:r>
              <a:t> "typeRoots": [],                       /* List of folders to include type definitions from. */</a:t>
            </a:r>
          </a:p>
          <a:p>
            <a:pPr marL="0" indent="0" defTabSz="233679">
              <a:spcBef>
                <a:spcPts val="1600"/>
              </a:spcBef>
              <a:buSzTx/>
              <a:buNone/>
              <a:defRPr sz="1520"/>
            </a:pPr>
            <a:r>
              <a:t>    "types": [],                           /* Type declaration files to be included in compilation. */</a:t>
            </a:r>
          </a:p>
          <a:p>
            <a:pPr marL="0" indent="0" defTabSz="233679">
              <a:spcBef>
                <a:spcPts val="1600"/>
              </a:spcBef>
              <a:buSzTx/>
              <a:buNone/>
              <a:defRPr sz="1520"/>
            </a:pPr>
            <a:r>
              <a:t>    "allowSyntheticDefaultImports": true,  /* Allow default imports from modules with no default export. This does not affect code emit, just typechecking. */</a:t>
            </a:r>
          </a:p>
          <a:p>
            <a:pPr marL="0" indent="0" defTabSz="233679">
              <a:spcBef>
                <a:spcPts val="1600"/>
              </a:spcBef>
              <a:buSzTx/>
              <a:buNone/>
              <a:defRPr sz="1520"/>
            </a:pPr>
          </a:p>
          <a:p>
            <a:pPr marL="0" indent="0" defTabSz="233679">
              <a:spcBef>
                <a:spcPts val="1600"/>
              </a:spcBef>
              <a:buSzTx/>
              <a:buNone/>
              <a:defRPr sz="1520"/>
            </a:pPr>
            <a:r>
              <a:t>    /* Source Map Options */                  </a:t>
            </a:r>
          </a:p>
          <a:p>
            <a:pPr marL="0" indent="0" defTabSz="233679">
              <a:spcBef>
                <a:spcPts val="1600"/>
              </a:spcBef>
              <a:buSzTx/>
              <a:buNone/>
              <a:defRPr sz="1520"/>
            </a:pPr>
            <a:r>
              <a:t>    "sourceRoot": "./",                    /* Specify the location where debugger should locate TypeScript files instead of source locations. */</a:t>
            </a:r>
          </a:p>
          <a:p>
            <a:pPr marL="0" indent="0" defTabSz="233679">
              <a:spcBef>
                <a:spcPts val="1600"/>
              </a:spcBef>
              <a:buSzTx/>
              <a:buNone/>
              <a:defRPr sz="1520"/>
            </a:pPr>
            <a:r>
              <a:t>    "mapRoot": "./",                       /* Specify the location where debugger should locate map files instead of generated locations. */</a:t>
            </a:r>
          </a:p>
          <a:p>
            <a:pPr marL="0" indent="0" defTabSz="233679">
              <a:spcBef>
                <a:spcPts val="1600"/>
              </a:spcBef>
              <a:buSzTx/>
              <a:buNone/>
              <a:defRPr sz="1520"/>
            </a:pPr>
            <a:r>
              <a:t>    "inlineSourceMap": true,               /* Emit a single file with source maps instead of having a separate file. */</a:t>
            </a:r>
          </a:p>
          <a:p>
            <a:pPr marL="0" indent="0" defTabSz="233679">
              <a:spcBef>
                <a:spcPts val="1600"/>
              </a:spcBef>
              <a:buSzTx/>
              <a:buNone/>
              <a:defRPr sz="1520"/>
            </a:pPr>
            <a:r>
              <a:t>    "inlineSources": true,                 /* Emit the source alongside the sourcemaps within a single file; requires '--inlineSourceMap' or '--sourceMap' to be set. */</a:t>
            </a:r>
          </a:p>
          <a:p>
            <a:pPr marL="0" indent="0" defTabSz="233679">
              <a:spcBef>
                <a:spcPts val="1600"/>
              </a:spcBef>
              <a:buSzTx/>
              <a:buNone/>
              <a:defRPr sz="1520"/>
            </a:pPr>
          </a:p>
          <a:p>
            <a:pPr marL="0" indent="0" defTabSz="233679">
              <a:spcBef>
                <a:spcPts val="1600"/>
              </a:spcBef>
              <a:buSzTx/>
              <a:buNone/>
              <a:defRPr sz="1520"/>
            </a:pPr>
            <a:r>
              <a:t>    /* Experimental Options */                </a:t>
            </a:r>
          </a:p>
          <a:p>
            <a:pPr marL="0" indent="0" defTabSz="233679">
              <a:spcBef>
                <a:spcPts val="1600"/>
              </a:spcBef>
              <a:buSzTx/>
              <a:buNone/>
              <a:defRPr sz="1520"/>
            </a:pPr>
            <a:r>
              <a:t>    "experimentalDecorators": true,        /* Enables experimental support for ES7 decorators. */</a:t>
            </a:r>
          </a:p>
          <a:p>
            <a:pPr marL="0" indent="0" defTabSz="233679">
              <a:spcBef>
                <a:spcPts val="1600"/>
              </a:spcBef>
              <a:buSzTx/>
              <a:buNone/>
              <a:defRPr sz="1520"/>
            </a:pPr>
            <a:r>
              <a:t>    "emitDecoratorMetadata": true          /* Enables experimental support for emitting type metadata for decorators. */</a:t>
            </a:r>
          </a:p>
          <a:p>
            <a:pPr marL="0" indent="0" defTabSz="233679">
              <a:spcBef>
                <a:spcPts val="1600"/>
              </a:spcBef>
              <a:buSzTx/>
              <a:buNone/>
              <a:defRPr sz="1520"/>
            </a:pPr>
            <a:r>
              <a:t>  }</a:t>
            </a:r>
          </a:p>
          <a:p>
            <a:pPr marL="0" indent="0" defTabSz="233679">
              <a:spcBef>
                <a:spcPts val="1600"/>
              </a:spcBef>
              <a:buSzTx/>
              <a:buNone/>
              <a:defRPr sz="1520"/>
            </a:pP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TS Example 1"/>
          <p:cNvSpPr/>
          <p:nvPr>
            <p:ph type="title"/>
          </p:nvPr>
        </p:nvSpPr>
        <p:spPr>
          <a:prstGeom prst="rect">
            <a:avLst/>
          </a:prstGeom>
        </p:spPr>
        <p:txBody>
          <a:bodyPr/>
          <a:lstStyle/>
          <a:p>
            <a:pPr/>
            <a:r>
              <a:t>TS Example 1</a:t>
            </a:r>
          </a:p>
        </p:txBody>
      </p:sp>
      <p:sp>
        <p:nvSpPr>
          <p:cNvPr id="157" name="Create in project root gulpfile.js…"/>
          <p:cNvSpPr/>
          <p:nvPr>
            <p:ph type="body" idx="1"/>
          </p:nvPr>
        </p:nvSpPr>
        <p:spPr>
          <a:prstGeom prst="rect">
            <a:avLst/>
          </a:prstGeom>
        </p:spPr>
        <p:txBody>
          <a:bodyPr/>
          <a:lstStyle/>
          <a:p>
            <a:pPr marL="262254" indent="-262254" defTabSz="344677">
              <a:spcBef>
                <a:spcPts val="2400"/>
              </a:spcBef>
              <a:defRPr sz="2241"/>
            </a:pPr>
            <a:r>
              <a:t>Create in project root gulpfile.js</a:t>
            </a:r>
          </a:p>
          <a:p>
            <a:pPr marL="0" indent="0" defTabSz="344677">
              <a:spcBef>
                <a:spcPts val="2400"/>
              </a:spcBef>
              <a:buSzTx/>
              <a:buNone/>
              <a:defRPr sz="2241"/>
            </a:pPr>
            <a:r>
              <a:t>var gulp = require("gulp");</a:t>
            </a:r>
          </a:p>
          <a:p>
            <a:pPr marL="0" indent="0" defTabSz="344677">
              <a:spcBef>
                <a:spcPts val="2400"/>
              </a:spcBef>
              <a:buSzTx/>
              <a:buNone/>
              <a:defRPr sz="2241"/>
            </a:pPr>
            <a:r>
              <a:t>var ts = require("gulp-typescript");</a:t>
            </a:r>
          </a:p>
          <a:p>
            <a:pPr marL="0" indent="0" defTabSz="344677">
              <a:spcBef>
                <a:spcPts val="2400"/>
              </a:spcBef>
              <a:buSzTx/>
              <a:buNone/>
              <a:defRPr sz="2241"/>
            </a:pPr>
            <a:r>
              <a:t>var tsProject = ts.createProject("tsconfig.json");</a:t>
            </a:r>
          </a:p>
          <a:p>
            <a:pPr marL="0" indent="0" defTabSz="344677">
              <a:spcBef>
                <a:spcPts val="2400"/>
              </a:spcBef>
              <a:buSzTx/>
              <a:buNone/>
              <a:defRPr sz="2241"/>
            </a:pPr>
          </a:p>
          <a:p>
            <a:pPr marL="0" indent="0" defTabSz="344677">
              <a:spcBef>
                <a:spcPts val="2400"/>
              </a:spcBef>
              <a:buSzTx/>
              <a:buNone/>
              <a:defRPr sz="2241"/>
            </a:pPr>
            <a:r>
              <a:t>gulp.task("default", function () {</a:t>
            </a:r>
          </a:p>
          <a:p>
            <a:pPr marL="0" indent="0" defTabSz="344677">
              <a:spcBef>
                <a:spcPts val="2400"/>
              </a:spcBef>
              <a:buSzTx/>
              <a:buNone/>
              <a:defRPr sz="2241"/>
            </a:pPr>
            <a:r>
              <a:t>    return tsProject.src()</a:t>
            </a:r>
          </a:p>
          <a:p>
            <a:pPr marL="0" indent="0" defTabSz="344677">
              <a:spcBef>
                <a:spcPts val="2400"/>
              </a:spcBef>
              <a:buSzTx/>
              <a:buNone/>
              <a:defRPr sz="2241"/>
            </a:pPr>
            <a:r>
              <a:t>        .pipe(tsProject())</a:t>
            </a:r>
          </a:p>
          <a:p>
            <a:pPr marL="0" indent="0" defTabSz="344677">
              <a:spcBef>
                <a:spcPts val="2400"/>
              </a:spcBef>
              <a:buSzTx/>
              <a:buNone/>
              <a:defRPr sz="2241"/>
            </a:pPr>
            <a:r>
              <a:t>        .js.pipe(gulp.dest("dist"));</a:t>
            </a:r>
          </a:p>
          <a:p>
            <a:pPr marL="0" indent="0" defTabSz="344677">
              <a:spcBef>
                <a:spcPts val="2400"/>
              </a:spcBef>
              <a:buSzTx/>
              <a:buNone/>
              <a:defRPr sz="2241"/>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TS Example 1"/>
          <p:cNvSpPr/>
          <p:nvPr>
            <p:ph type="title"/>
          </p:nvPr>
        </p:nvSpPr>
        <p:spPr>
          <a:prstGeom prst="rect">
            <a:avLst/>
          </a:prstGeom>
        </p:spPr>
        <p:txBody>
          <a:bodyPr/>
          <a:lstStyle/>
          <a:p>
            <a:pPr/>
            <a:r>
              <a:t>TS Example 1</a:t>
            </a:r>
          </a:p>
        </p:txBody>
      </p:sp>
      <p:sp>
        <p:nvSpPr>
          <p:cNvPr id="160" name="Test the app…"/>
          <p:cNvSpPr/>
          <p:nvPr>
            <p:ph type="body" idx="1"/>
          </p:nvPr>
        </p:nvSpPr>
        <p:spPr>
          <a:prstGeom prst="rect">
            <a:avLst/>
          </a:prstGeom>
        </p:spPr>
        <p:txBody>
          <a:bodyPr/>
          <a:lstStyle/>
          <a:p>
            <a:pPr marL="0" indent="0">
              <a:buSzTx/>
              <a:buNone/>
            </a:pPr>
            <a:r>
              <a:t>Test the app</a:t>
            </a:r>
          </a:p>
          <a:p>
            <a:pPr marL="0" indent="0">
              <a:buSzTx/>
              <a:buNone/>
            </a:pPr>
            <a:r>
              <a:t>&gt; gulp</a:t>
            </a:r>
          </a:p>
          <a:p>
            <a:pPr marL="0" indent="0">
              <a:buSzTx/>
              <a:buNone/>
            </a:pPr>
            <a:r>
              <a:t>&gt; node dist/main.js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Gulp Fn’s"/>
          <p:cNvSpPr/>
          <p:nvPr>
            <p:ph type="title"/>
          </p:nvPr>
        </p:nvSpPr>
        <p:spPr>
          <a:prstGeom prst="rect">
            <a:avLst/>
          </a:prstGeom>
        </p:spPr>
        <p:txBody>
          <a:bodyPr/>
          <a:lstStyle/>
          <a:p>
            <a:pPr/>
            <a:r>
              <a:t>Gulp Fn’s</a:t>
            </a:r>
          </a:p>
        </p:txBody>
      </p:sp>
      <p:sp>
        <p:nvSpPr>
          <p:cNvPr id="163" name="gulp.src(globs[, options])…"/>
          <p:cNvSpPr/>
          <p:nvPr>
            <p:ph type="body" idx="1"/>
          </p:nvPr>
        </p:nvSpPr>
        <p:spPr>
          <a:prstGeom prst="rect">
            <a:avLst/>
          </a:prstGeom>
        </p:spPr>
        <p:txBody>
          <a:bodyPr/>
          <a:lstStyle/>
          <a:p>
            <a:pPr/>
            <a:r>
              <a:t>gulp.src(globs[, options])</a:t>
            </a:r>
          </a:p>
          <a:p>
            <a:pPr/>
            <a:r>
              <a:t>Emits files matching provided glob or an array of globs. Returns a stream of Vinyl files that can be piped to plugins.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gulp.src(globs[, options])…"/>
          <p:cNvSpPr/>
          <p:nvPr>
            <p:ph type="body" idx="1"/>
          </p:nvPr>
        </p:nvSpPr>
        <p:spPr>
          <a:prstGeom prst="rect">
            <a:avLst/>
          </a:prstGeom>
        </p:spPr>
        <p:txBody>
          <a:bodyPr/>
          <a:lstStyle/>
          <a:p>
            <a:pPr marL="266700" indent="-266700" defTabSz="350520">
              <a:spcBef>
                <a:spcPts val="2500"/>
              </a:spcBef>
              <a:defRPr sz="2280"/>
            </a:pPr>
            <a:r>
              <a:t>gulp.src(globs[, options])</a:t>
            </a:r>
          </a:p>
          <a:p>
            <a:pPr marL="266700" indent="-266700" defTabSz="350520">
              <a:spcBef>
                <a:spcPts val="2500"/>
              </a:spcBef>
              <a:defRPr sz="2280"/>
            </a:pPr>
            <a:r>
              <a:t>Emits files matching provided glob or an array of globs. Returns a stream of Vinyl files that can be piped to plugins.</a:t>
            </a:r>
          </a:p>
          <a:p>
            <a:pPr marL="266700" indent="-266700" defTabSz="350520">
              <a:spcBef>
                <a:spcPts val="2500"/>
              </a:spcBef>
              <a:defRPr sz="2280"/>
            </a:pPr>
            <a:r>
              <a:t>globs</a:t>
            </a:r>
          </a:p>
          <a:p>
            <a:pPr marL="266700" indent="-266700" defTabSz="350520">
              <a:spcBef>
                <a:spcPts val="2500"/>
              </a:spcBef>
              <a:defRPr sz="2280"/>
            </a:pPr>
            <a:r>
              <a:t>Type: String or Array</a:t>
            </a:r>
          </a:p>
          <a:p>
            <a:pPr marL="266700" indent="-266700" defTabSz="350520">
              <a:spcBef>
                <a:spcPts val="2500"/>
              </a:spcBef>
              <a:defRPr sz="2280"/>
            </a:pPr>
            <a:r>
              <a:t>Glob or array of globs to read. Globs use node-glob syntax except that negation is fully supported.</a:t>
            </a:r>
          </a:p>
          <a:p>
            <a:pPr marL="266700" indent="-266700" defTabSz="350520">
              <a:spcBef>
                <a:spcPts val="2500"/>
              </a:spcBef>
              <a:defRPr sz="2280"/>
            </a:pPr>
            <a:r>
              <a:t>A glob that begins with ! excludes matching files from the glob results up to that point. For example, consider this directory structure:</a:t>
            </a:r>
          </a:p>
          <a:p>
            <a:pPr marL="266700" indent="-266700" defTabSz="350520">
              <a:spcBef>
                <a:spcPts val="2500"/>
              </a:spcBef>
              <a:defRPr sz="2280"/>
            </a:pPr>
            <a:r>
              <a:t>gulp.src(['client/*.js', '!client/b*.js', ‘client/bad.js']) // matches a.js and bad.js</a:t>
            </a:r>
          </a:p>
        </p:txBody>
      </p:sp>
      <p:sp>
        <p:nvSpPr>
          <p:cNvPr id="166" name="Gulp Fn’s"/>
          <p:cNvSpPr/>
          <p:nvPr>
            <p:ph type="title"/>
          </p:nvPr>
        </p:nvSpPr>
        <p:spPr>
          <a:prstGeom prst="rect">
            <a:avLst/>
          </a:prstGeom>
        </p:spPr>
        <p:txBody>
          <a:bodyPr/>
          <a:lstStyle/>
          <a:p>
            <a:pPr/>
            <a:r>
              <a:t>Gulp Fn’s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Gulp Fn’s"/>
          <p:cNvSpPr/>
          <p:nvPr>
            <p:ph type="title"/>
          </p:nvPr>
        </p:nvSpPr>
        <p:spPr>
          <a:prstGeom prst="rect">
            <a:avLst/>
          </a:prstGeom>
        </p:spPr>
        <p:txBody>
          <a:bodyPr/>
          <a:lstStyle/>
          <a:p>
            <a:pPr/>
            <a:r>
              <a:t>Gulp Fn’s</a:t>
            </a:r>
          </a:p>
        </p:txBody>
      </p:sp>
      <p:sp>
        <p:nvSpPr>
          <p:cNvPr id="169" name="gulp.dest(path[, options])…"/>
          <p:cNvSpPr/>
          <p:nvPr>
            <p:ph type="body" idx="1"/>
          </p:nvPr>
        </p:nvSpPr>
        <p:spPr>
          <a:prstGeom prst="rect">
            <a:avLst/>
          </a:prstGeom>
        </p:spPr>
        <p:txBody>
          <a:bodyPr/>
          <a:lstStyle/>
          <a:p>
            <a:pPr marL="306704" indent="-306704" defTabSz="403097">
              <a:spcBef>
                <a:spcPts val="2800"/>
              </a:spcBef>
              <a:defRPr sz="2622"/>
            </a:pPr>
            <a:r>
              <a:t>gulp.dest(path[, options])</a:t>
            </a:r>
          </a:p>
          <a:p>
            <a:pPr marL="306704" indent="-306704" defTabSz="403097">
              <a:spcBef>
                <a:spcPts val="2800"/>
              </a:spcBef>
              <a:defRPr sz="2622"/>
            </a:pPr>
            <a:r>
              <a:t>Can be piped to and it will write files. Re-emits all data passed to it so you can pipe to multiple folders. Folders that don't exist will be created.</a:t>
            </a:r>
          </a:p>
          <a:p>
            <a:pPr lvl="1" marL="0" indent="157734" defTabSz="403097">
              <a:spcBef>
                <a:spcPts val="2800"/>
              </a:spcBef>
              <a:buSzTx/>
              <a:buNone/>
              <a:defRPr sz="2622"/>
            </a:pPr>
            <a:r>
              <a:t>gulp.src('./client/templates/*.jade')</a:t>
            </a:r>
          </a:p>
          <a:p>
            <a:pPr marL="0" indent="0" defTabSz="403097">
              <a:spcBef>
                <a:spcPts val="2800"/>
              </a:spcBef>
              <a:buSzTx/>
              <a:buNone/>
              <a:defRPr sz="2622"/>
            </a:pPr>
            <a:r>
              <a:t>  .pipe(jade())</a:t>
            </a:r>
          </a:p>
          <a:p>
            <a:pPr marL="0" indent="0" defTabSz="403097">
              <a:spcBef>
                <a:spcPts val="2800"/>
              </a:spcBef>
              <a:buSzTx/>
              <a:buNone/>
              <a:defRPr sz="2622"/>
            </a:pPr>
            <a:r>
              <a:t>  .pipe(gulp.dest('./build/templates'))</a:t>
            </a:r>
          </a:p>
          <a:p>
            <a:pPr marL="0" indent="0" defTabSz="403097">
              <a:spcBef>
                <a:spcPts val="2800"/>
              </a:spcBef>
              <a:buSzTx/>
              <a:buNone/>
              <a:defRPr sz="2622"/>
            </a:pPr>
            <a:r>
              <a:t>  .pipe(minify())</a:t>
            </a:r>
          </a:p>
          <a:p>
            <a:pPr marL="0" indent="0" defTabSz="403097">
              <a:spcBef>
                <a:spcPts val="2800"/>
              </a:spcBef>
              <a:buSzTx/>
              <a:buNone/>
              <a:defRPr sz="2622"/>
            </a:pPr>
            <a:r>
              <a:t>  .pipe(gulp.dest('./build/minified_templates'));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Gulp Fn’s"/>
          <p:cNvSpPr/>
          <p:nvPr>
            <p:ph type="title"/>
          </p:nvPr>
        </p:nvSpPr>
        <p:spPr>
          <a:prstGeom prst="rect">
            <a:avLst/>
          </a:prstGeom>
        </p:spPr>
        <p:txBody>
          <a:bodyPr/>
          <a:lstStyle/>
          <a:p>
            <a:pPr/>
            <a:r>
              <a:t>Gulp Fn’s</a:t>
            </a:r>
          </a:p>
        </p:txBody>
      </p:sp>
      <p:sp>
        <p:nvSpPr>
          <p:cNvPr id="172" name="gulp.task(name [, deps] [, fn])…"/>
          <p:cNvSpPr/>
          <p:nvPr>
            <p:ph type="body" idx="1"/>
          </p:nvPr>
        </p:nvSpPr>
        <p:spPr>
          <a:prstGeom prst="rect">
            <a:avLst/>
          </a:prstGeom>
        </p:spPr>
        <p:txBody>
          <a:bodyPr/>
          <a:lstStyle/>
          <a:p>
            <a:pPr marL="377825" indent="-377825" defTabSz="496570">
              <a:spcBef>
                <a:spcPts val="3500"/>
              </a:spcBef>
              <a:defRPr sz="3230"/>
            </a:pPr>
            <a:r>
              <a:t>gulp.task(name [, deps] [, fn])</a:t>
            </a:r>
          </a:p>
          <a:p>
            <a:pPr marL="377825" indent="-377825" defTabSz="496570">
              <a:spcBef>
                <a:spcPts val="3500"/>
              </a:spcBef>
              <a:defRPr sz="3230"/>
            </a:pPr>
            <a:r>
              <a:t>Define a task to run</a:t>
            </a:r>
          </a:p>
          <a:p>
            <a:pPr marL="0" indent="0" defTabSz="496570">
              <a:spcBef>
                <a:spcPts val="3500"/>
              </a:spcBef>
              <a:buSzTx/>
              <a:buNone/>
              <a:defRPr sz="3230"/>
            </a:pPr>
            <a:r>
              <a:t>gulp.task('mytask', ['array', 'of', 'task', 'names'], function() {</a:t>
            </a:r>
          </a:p>
          <a:p>
            <a:pPr marL="0" indent="0" defTabSz="496570">
              <a:spcBef>
                <a:spcPts val="3500"/>
              </a:spcBef>
              <a:buSzTx/>
              <a:buNone/>
              <a:defRPr sz="3230"/>
            </a:pPr>
            <a:r>
              <a:t>  // Do stuff</a:t>
            </a:r>
          </a:p>
          <a:p>
            <a:pPr marL="0" indent="0" defTabSz="496570">
              <a:spcBef>
                <a:spcPts val="3500"/>
              </a:spcBef>
              <a:buSzTx/>
              <a:buNone/>
              <a:defRPr sz="3230"/>
            </a:pPr>
            <a:r>
              <a:t>});</a:t>
            </a:r>
          </a:p>
          <a:p>
            <a:pPr marL="0" indent="0" defTabSz="496570">
              <a:spcBef>
                <a:spcPts val="3500"/>
              </a:spcBef>
              <a:buSzTx/>
              <a:buNone/>
              <a:defRPr sz="3230"/>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Gulp Fn’s"/>
          <p:cNvSpPr/>
          <p:nvPr>
            <p:ph type="title"/>
          </p:nvPr>
        </p:nvSpPr>
        <p:spPr>
          <a:prstGeom prst="rect">
            <a:avLst/>
          </a:prstGeom>
        </p:spPr>
        <p:txBody>
          <a:bodyPr/>
          <a:lstStyle/>
          <a:p>
            <a:pPr/>
            <a:r>
              <a:t>Gulp Fn’s</a:t>
            </a:r>
          </a:p>
        </p:txBody>
      </p:sp>
      <p:sp>
        <p:nvSpPr>
          <p:cNvPr id="175" name="gulp.watch(glob[, opts], tasks)…"/>
          <p:cNvSpPr/>
          <p:nvPr>
            <p:ph type="body" idx="1"/>
          </p:nvPr>
        </p:nvSpPr>
        <p:spPr>
          <a:prstGeom prst="rect">
            <a:avLst/>
          </a:prstGeom>
        </p:spPr>
        <p:txBody>
          <a:bodyPr/>
          <a:lstStyle/>
          <a:p>
            <a:pPr marL="200025" indent="-200025" defTabSz="262889">
              <a:spcBef>
                <a:spcPts val="1800"/>
              </a:spcBef>
              <a:defRPr sz="1710"/>
            </a:pPr>
            <a:r>
              <a:t>gulp.watch(glob[, opts], tasks)</a:t>
            </a:r>
          </a:p>
          <a:p>
            <a:pPr marL="200025" indent="-200025" defTabSz="262889">
              <a:spcBef>
                <a:spcPts val="1800"/>
              </a:spcBef>
              <a:defRPr sz="1710"/>
            </a:pPr>
            <a:r>
              <a:t>glob</a:t>
            </a:r>
          </a:p>
          <a:p>
            <a:pPr marL="200025" indent="-200025" defTabSz="262889">
              <a:spcBef>
                <a:spcPts val="1800"/>
              </a:spcBef>
              <a:defRPr sz="1710"/>
            </a:pPr>
            <a:r>
              <a:t>Type: String or Array</a:t>
            </a:r>
          </a:p>
          <a:p>
            <a:pPr marL="200025" indent="-200025" defTabSz="262889">
              <a:spcBef>
                <a:spcPts val="1800"/>
              </a:spcBef>
              <a:defRPr sz="1710"/>
            </a:pPr>
            <a:r>
              <a:t>A single glob or array of globs that indicate which files to watch for changes.</a:t>
            </a:r>
          </a:p>
          <a:p>
            <a:pPr marL="0" indent="0" defTabSz="262889">
              <a:spcBef>
                <a:spcPts val="1800"/>
              </a:spcBef>
              <a:buSzTx/>
              <a:buNone/>
              <a:defRPr sz="1710"/>
            </a:pPr>
            <a:r>
              <a:t>gulp.watch('js/**/*.js', function(event) {</a:t>
            </a:r>
          </a:p>
          <a:p>
            <a:pPr marL="0" indent="0" defTabSz="262889">
              <a:spcBef>
                <a:spcPts val="1800"/>
              </a:spcBef>
              <a:buSzTx/>
              <a:buNone/>
              <a:defRPr sz="1710"/>
            </a:pPr>
            <a:r>
              <a:t>  console.log('File ' + event.path + ' was ' + event.type + ', running tasks...');</a:t>
            </a:r>
          </a:p>
          <a:p>
            <a:pPr marL="0" indent="0" defTabSz="262889">
              <a:spcBef>
                <a:spcPts val="1800"/>
              </a:spcBef>
              <a:buSzTx/>
              <a:buNone/>
              <a:defRPr sz="1710"/>
            </a:pPr>
            <a:r>
              <a:t>});</a:t>
            </a:r>
          </a:p>
          <a:p>
            <a:pPr marL="0" indent="0" defTabSz="262889">
              <a:spcBef>
                <a:spcPts val="1800"/>
              </a:spcBef>
              <a:buSzTx/>
              <a:buNone/>
              <a:defRPr sz="1710"/>
            </a:pPr>
            <a:r>
              <a:t>var watcher = gulp.watch('js/**/*.js', ['uglify','reload']);</a:t>
            </a:r>
          </a:p>
          <a:p>
            <a:pPr marL="0" indent="0" defTabSz="262889">
              <a:spcBef>
                <a:spcPts val="1800"/>
              </a:spcBef>
              <a:buSzTx/>
              <a:buNone/>
              <a:defRPr sz="1710"/>
            </a:pPr>
            <a:r>
              <a:t>watcher.on('change', function(event) {</a:t>
            </a:r>
          </a:p>
          <a:p>
            <a:pPr marL="0" indent="0" defTabSz="262889">
              <a:spcBef>
                <a:spcPts val="1800"/>
              </a:spcBef>
              <a:buSzTx/>
              <a:buNone/>
              <a:defRPr sz="1710"/>
            </a:pPr>
            <a:r>
              <a:t>  console.log('File ' + event.path + ' was ' + event.type + ', running tasks...');</a:t>
            </a:r>
          </a:p>
          <a:p>
            <a:pPr marL="0" indent="0" defTabSz="262889">
              <a:spcBef>
                <a:spcPts val="1800"/>
              </a:spcBef>
              <a:buSzTx/>
              <a:buNone/>
              <a:defRPr sz="1710"/>
            </a:pPr>
            <a:r>
              <a:t>});</a:t>
            </a:r>
          </a:p>
          <a:p>
            <a:pPr marL="0" indent="0" defTabSz="262889">
              <a:spcBef>
                <a:spcPts val="1800"/>
              </a:spcBef>
              <a:buSzTx/>
              <a:buNone/>
              <a:defRPr sz="1710"/>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gulp.js"/>
          <p:cNvSpPr/>
          <p:nvPr>
            <p:ph type="title"/>
          </p:nvPr>
        </p:nvSpPr>
        <p:spPr>
          <a:prstGeom prst="rect">
            <a:avLst/>
          </a:prstGeom>
        </p:spPr>
        <p:txBody>
          <a:bodyPr/>
          <a:lstStyle/>
          <a:p>
            <a:pPr/>
            <a:r>
              <a:t>gulp.js</a:t>
            </a:r>
          </a:p>
        </p:txBody>
      </p:sp>
      <p:sp>
        <p:nvSpPr>
          <p:cNvPr id="124" name="Gulp is a task runner…"/>
          <p:cNvSpPr/>
          <p:nvPr>
            <p:ph type="body" idx="1"/>
          </p:nvPr>
        </p:nvSpPr>
        <p:spPr>
          <a:prstGeom prst="rect">
            <a:avLst/>
          </a:prstGeom>
        </p:spPr>
        <p:txBody>
          <a:bodyPr/>
          <a:lstStyle/>
          <a:p>
            <a:pPr/>
            <a:r>
              <a:t>Gulp is a task runner</a:t>
            </a:r>
          </a:p>
          <a:p>
            <a:pPr/>
            <a:r>
              <a:t>Uses Node.js and NPM</a:t>
            </a:r>
          </a:p>
          <a:p>
            <a:pPr/>
            <a:r>
              <a:t>Install globally </a:t>
            </a:r>
          </a:p>
          <a:p>
            <a:pPr/>
            <a:r>
              <a:t>Will be responsible for compiling and running your project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TS Ex 2"/>
          <p:cNvSpPr/>
          <p:nvPr>
            <p:ph type="title"/>
          </p:nvPr>
        </p:nvSpPr>
        <p:spPr>
          <a:prstGeom prst="rect">
            <a:avLst/>
          </a:prstGeom>
        </p:spPr>
        <p:txBody>
          <a:bodyPr/>
          <a:lstStyle/>
          <a:p>
            <a:pPr/>
            <a:r>
              <a:t>TS Ex 2</a:t>
            </a:r>
          </a:p>
        </p:txBody>
      </p:sp>
      <p:sp>
        <p:nvSpPr>
          <p:cNvPr id="178" name="Create file /src/greet.ts…"/>
          <p:cNvSpPr/>
          <p:nvPr>
            <p:ph type="body" idx="1"/>
          </p:nvPr>
        </p:nvSpPr>
        <p:spPr>
          <a:prstGeom prst="rect">
            <a:avLst/>
          </a:prstGeom>
        </p:spPr>
        <p:txBody>
          <a:bodyPr/>
          <a:lstStyle/>
          <a:p>
            <a:pPr/>
            <a:r>
              <a:t>Create file /src/greet.ts</a:t>
            </a:r>
          </a:p>
          <a:p>
            <a:pPr marL="0" indent="0">
              <a:buSzTx/>
              <a:buNone/>
            </a:pPr>
            <a:r>
              <a:t>export function sayHello(name: string) {</a:t>
            </a:r>
          </a:p>
          <a:p>
            <a:pPr marL="0" indent="0">
              <a:buSzTx/>
              <a:buNone/>
            </a:pPr>
            <a:r>
              <a:t>    return `Hello from ${name}`;</a:t>
            </a:r>
          </a:p>
          <a:p>
            <a:pPr marL="0" indent="0">
              <a:buSzTx/>
              <a:buNone/>
            </a:pP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TS Ex 2"/>
          <p:cNvSpPr/>
          <p:nvPr>
            <p:ph type="title"/>
          </p:nvPr>
        </p:nvSpPr>
        <p:spPr>
          <a:prstGeom prst="rect">
            <a:avLst/>
          </a:prstGeom>
        </p:spPr>
        <p:txBody>
          <a:bodyPr/>
          <a:lstStyle/>
          <a:p>
            <a:pPr/>
            <a:r>
              <a:t>TS Ex 2</a:t>
            </a:r>
          </a:p>
        </p:txBody>
      </p:sp>
      <p:sp>
        <p:nvSpPr>
          <p:cNvPr id="181" name="Change /src/main.ts…"/>
          <p:cNvSpPr/>
          <p:nvPr>
            <p:ph type="body" idx="1"/>
          </p:nvPr>
        </p:nvSpPr>
        <p:spPr>
          <a:prstGeom prst="rect">
            <a:avLst/>
          </a:prstGeom>
        </p:spPr>
        <p:txBody>
          <a:bodyPr/>
          <a:lstStyle/>
          <a:p>
            <a:pPr/>
            <a:r>
              <a:t>Change /src/main.ts</a:t>
            </a:r>
          </a:p>
          <a:p>
            <a:pPr marL="0" indent="0">
              <a:buSzTx/>
              <a:buNone/>
            </a:pPr>
            <a:r>
              <a:t>import { sayHello } from "./greet";</a:t>
            </a:r>
          </a:p>
          <a:p>
            <a:pPr marL="0" indent="0">
              <a:buSzTx/>
              <a:buNone/>
            </a:pPr>
            <a:r>
              <a:t>console.log(sayHello("TypeScript"));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TS Ex 2"/>
          <p:cNvSpPr/>
          <p:nvPr>
            <p:ph type="title"/>
          </p:nvPr>
        </p:nvSpPr>
        <p:spPr>
          <a:prstGeom prst="rect">
            <a:avLst/>
          </a:prstGeom>
        </p:spPr>
        <p:txBody>
          <a:bodyPr/>
          <a:lstStyle/>
          <a:p>
            <a:pPr/>
            <a:r>
              <a:t>TS Ex 2</a:t>
            </a:r>
          </a:p>
        </p:txBody>
      </p:sp>
      <p:sp>
        <p:nvSpPr>
          <p:cNvPr id="184" name="Change tsconfig.js…"/>
          <p:cNvSpPr/>
          <p:nvPr>
            <p:ph type="body" idx="1"/>
          </p:nvPr>
        </p:nvSpPr>
        <p:spPr>
          <a:prstGeom prst="rect">
            <a:avLst/>
          </a:prstGeom>
        </p:spPr>
        <p:txBody>
          <a:bodyPr/>
          <a:lstStyle/>
          <a:p>
            <a:pPr marL="182244" indent="-182244" defTabSz="239522">
              <a:spcBef>
                <a:spcPts val="1700"/>
              </a:spcBef>
              <a:defRPr sz="1968"/>
            </a:pPr>
            <a:r>
              <a:t>Change tsconfig.js</a:t>
            </a:r>
          </a:p>
          <a:p>
            <a:pPr marL="0" indent="0" defTabSz="239522">
              <a:spcBef>
                <a:spcPts val="1700"/>
              </a:spcBef>
              <a:buSzTx/>
              <a:buNone/>
              <a:defRPr sz="1968"/>
            </a:pPr>
            <a:r>
              <a:t>{</a:t>
            </a:r>
          </a:p>
          <a:p>
            <a:pPr marL="0" indent="0" defTabSz="239522">
              <a:spcBef>
                <a:spcPts val="1700"/>
              </a:spcBef>
              <a:buSzTx/>
              <a:buNone/>
              <a:defRPr sz="1968"/>
            </a:pPr>
            <a:r>
              <a:t>    "files": [</a:t>
            </a:r>
          </a:p>
          <a:p>
            <a:pPr marL="0" indent="0" defTabSz="239522">
              <a:spcBef>
                <a:spcPts val="1700"/>
              </a:spcBef>
              <a:buSzTx/>
              <a:buNone/>
              <a:defRPr sz="1968"/>
            </a:pPr>
            <a:r>
              <a:t>        "src/main.ts",</a:t>
            </a:r>
          </a:p>
          <a:p>
            <a:pPr marL="0" indent="0" defTabSz="239522">
              <a:spcBef>
                <a:spcPts val="1700"/>
              </a:spcBef>
              <a:buSzTx/>
              <a:buNone/>
              <a:defRPr sz="1968"/>
            </a:pPr>
            <a:r>
              <a:t>        "src/greet.ts"</a:t>
            </a:r>
          </a:p>
          <a:p>
            <a:pPr marL="0" indent="0" defTabSz="239522">
              <a:spcBef>
                <a:spcPts val="1700"/>
              </a:spcBef>
              <a:buSzTx/>
              <a:buNone/>
              <a:defRPr sz="1968"/>
            </a:pPr>
            <a:r>
              <a:t>    ],</a:t>
            </a:r>
          </a:p>
          <a:p>
            <a:pPr marL="0" indent="0" defTabSz="239522">
              <a:spcBef>
                <a:spcPts val="1700"/>
              </a:spcBef>
              <a:buSzTx/>
              <a:buNone/>
              <a:defRPr sz="1968"/>
            </a:pPr>
            <a:r>
              <a:t>    "compilerOptions": {</a:t>
            </a:r>
          </a:p>
          <a:p>
            <a:pPr marL="0" indent="0" defTabSz="239522">
              <a:spcBef>
                <a:spcPts val="1700"/>
              </a:spcBef>
              <a:buSzTx/>
              <a:buNone/>
              <a:defRPr sz="1968"/>
            </a:pPr>
            <a:r>
              <a:t>        "noImplicitAny": true,</a:t>
            </a:r>
          </a:p>
          <a:p>
            <a:pPr marL="0" indent="0" defTabSz="239522">
              <a:spcBef>
                <a:spcPts val="1700"/>
              </a:spcBef>
              <a:buSzTx/>
              <a:buNone/>
              <a:defRPr sz="1968"/>
            </a:pPr>
            <a:r>
              <a:t>        "target": "es5"</a:t>
            </a:r>
          </a:p>
          <a:p>
            <a:pPr marL="0" indent="0" defTabSz="239522">
              <a:spcBef>
                <a:spcPts val="1700"/>
              </a:spcBef>
              <a:buSzTx/>
              <a:buNone/>
              <a:defRPr sz="1968"/>
            </a:pPr>
            <a:r>
              <a:t>    }</a:t>
            </a:r>
          </a:p>
          <a:p>
            <a:pPr marL="0" indent="0" defTabSz="239522">
              <a:spcBef>
                <a:spcPts val="1700"/>
              </a:spcBef>
              <a:buSzTx/>
              <a:buNone/>
              <a:defRPr sz="1968"/>
            </a:pP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TS Ex 2"/>
          <p:cNvSpPr/>
          <p:nvPr>
            <p:ph type="title"/>
          </p:nvPr>
        </p:nvSpPr>
        <p:spPr>
          <a:prstGeom prst="rect">
            <a:avLst/>
          </a:prstGeom>
        </p:spPr>
        <p:txBody>
          <a:bodyPr/>
          <a:lstStyle/>
          <a:p>
            <a:pPr/>
            <a:r>
              <a:t>TS Ex 2</a:t>
            </a:r>
          </a:p>
        </p:txBody>
      </p:sp>
      <p:sp>
        <p:nvSpPr>
          <p:cNvPr id="187" name="Test…"/>
          <p:cNvSpPr/>
          <p:nvPr>
            <p:ph type="body" idx="1"/>
          </p:nvPr>
        </p:nvSpPr>
        <p:spPr>
          <a:prstGeom prst="rect">
            <a:avLst/>
          </a:prstGeom>
        </p:spPr>
        <p:txBody>
          <a:bodyPr/>
          <a:lstStyle/>
          <a:p>
            <a:pPr/>
            <a:r>
              <a:t>Test</a:t>
            </a:r>
          </a:p>
          <a:p>
            <a:pPr marL="0" indent="0">
              <a:buSzTx/>
              <a:buNone/>
            </a:pPr>
            <a:r>
              <a:t>&gt; gulp</a:t>
            </a:r>
          </a:p>
          <a:p>
            <a:pPr marL="0" indent="0">
              <a:buSzTx/>
              <a:buNone/>
            </a:pPr>
            <a:r>
              <a:t>&gt; node dist/main.js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Browserify"/>
          <p:cNvSpPr/>
          <p:nvPr>
            <p:ph type="title"/>
          </p:nvPr>
        </p:nvSpPr>
        <p:spPr>
          <a:prstGeom prst="rect">
            <a:avLst/>
          </a:prstGeom>
        </p:spPr>
        <p:txBody>
          <a:bodyPr/>
          <a:lstStyle/>
          <a:p>
            <a:pPr/>
            <a:r>
              <a:t>Browserify</a:t>
            </a:r>
          </a:p>
        </p:txBody>
      </p:sp>
      <p:sp>
        <p:nvSpPr>
          <p:cNvPr id="190" name="&gt; npm install --save-dev browserify tsify vinyl-source-stream…"/>
          <p:cNvSpPr/>
          <p:nvPr>
            <p:ph type="body" idx="1"/>
          </p:nvPr>
        </p:nvSpPr>
        <p:spPr>
          <a:xfrm>
            <a:off x="43560" y="2590800"/>
            <a:ext cx="12917680" cy="6286500"/>
          </a:xfrm>
          <a:prstGeom prst="rect">
            <a:avLst/>
          </a:prstGeom>
        </p:spPr>
        <p:txBody>
          <a:bodyPr/>
          <a:lstStyle/>
          <a:p>
            <a:pPr marL="0" indent="0">
              <a:buSzTx/>
              <a:buNone/>
            </a:pPr>
            <a:r>
              <a:t>&gt; npm install --save-dev browserify tsify vinyl-source-stream</a:t>
            </a:r>
          </a:p>
          <a:p>
            <a:pPr marL="0" indent="0">
              <a:buSzTx/>
              <a:buNone/>
            </a:pPr>
            <a:r>
              <a:t>Create /src/index.html</a:t>
            </a:r>
          </a:p>
          <a:p>
            <a:pPr marL="0" indent="0">
              <a:buSzTx/>
              <a:buNone/>
            </a:pPr>
            <a:endParaRPr>
              <a:solidFill>
                <a:srgbClr val="333333"/>
              </a:solidFill>
            </a:endParaR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TS Ex 3"/>
          <p:cNvSpPr/>
          <p:nvPr>
            <p:ph type="title"/>
          </p:nvPr>
        </p:nvSpPr>
        <p:spPr>
          <a:prstGeom prst="rect">
            <a:avLst/>
          </a:prstGeom>
        </p:spPr>
        <p:txBody>
          <a:bodyPr/>
          <a:lstStyle/>
          <a:p>
            <a:pPr/>
            <a:r>
              <a:t>TS Ex 3</a:t>
            </a:r>
          </a:p>
        </p:txBody>
      </p:sp>
      <p:sp>
        <p:nvSpPr>
          <p:cNvPr id="193" name="/src/index.html…"/>
          <p:cNvSpPr/>
          <p:nvPr>
            <p:ph type="body" idx="1"/>
          </p:nvPr>
        </p:nvSpPr>
        <p:spPr>
          <a:prstGeom prst="rect">
            <a:avLst/>
          </a:prstGeom>
        </p:spPr>
        <p:txBody>
          <a:bodyPr/>
          <a:lstStyle/>
          <a:p>
            <a:pPr marL="0" indent="0" defTabSz="280415">
              <a:spcBef>
                <a:spcPts val="2000"/>
              </a:spcBef>
              <a:buSzTx/>
              <a:buNone/>
              <a:defRPr sz="1824"/>
            </a:pPr>
            <a:r>
              <a:t>/src/index.html</a:t>
            </a:r>
          </a:p>
          <a:p>
            <a:pPr marL="0" indent="0" defTabSz="280415">
              <a:spcBef>
                <a:spcPts val="2000"/>
              </a:spcBef>
              <a:buSzTx/>
              <a:buNone/>
              <a:defRPr sz="1824"/>
            </a:pPr>
            <a:r>
              <a:t>&lt;!DOCTYPE html&gt;</a:t>
            </a:r>
          </a:p>
          <a:p>
            <a:pPr marL="0" indent="0" defTabSz="280415">
              <a:spcBef>
                <a:spcPts val="2000"/>
              </a:spcBef>
              <a:buSzTx/>
              <a:buNone/>
              <a:defRPr sz="1824"/>
            </a:pPr>
            <a:r>
              <a:t>&lt;html&gt;</a:t>
            </a:r>
          </a:p>
          <a:p>
            <a:pPr marL="0" indent="0" defTabSz="280415">
              <a:spcBef>
                <a:spcPts val="2000"/>
              </a:spcBef>
              <a:buSzTx/>
              <a:buNone/>
              <a:defRPr sz="1824"/>
            </a:pPr>
            <a:r>
              <a:t>    &lt;head&gt;</a:t>
            </a:r>
          </a:p>
          <a:p>
            <a:pPr marL="0" indent="0" defTabSz="280415">
              <a:spcBef>
                <a:spcPts val="2000"/>
              </a:spcBef>
              <a:buSzTx/>
              <a:buNone/>
              <a:defRPr sz="1824"/>
            </a:pPr>
            <a:r>
              <a:t>        &lt;meta charset="UTF-8" /&gt;</a:t>
            </a:r>
          </a:p>
          <a:p>
            <a:pPr marL="0" indent="0" defTabSz="280415">
              <a:spcBef>
                <a:spcPts val="2000"/>
              </a:spcBef>
              <a:buSzTx/>
              <a:buNone/>
              <a:defRPr sz="1824"/>
            </a:pPr>
            <a:r>
              <a:t>        &lt;title&gt;Hello World!&lt;/title&gt;</a:t>
            </a:r>
          </a:p>
          <a:p>
            <a:pPr marL="0" indent="0" defTabSz="280415">
              <a:spcBef>
                <a:spcPts val="2000"/>
              </a:spcBef>
              <a:buSzTx/>
              <a:buNone/>
              <a:defRPr sz="1824"/>
            </a:pPr>
            <a:r>
              <a:t>    &lt;/head&gt;</a:t>
            </a:r>
          </a:p>
          <a:p>
            <a:pPr marL="0" indent="0" defTabSz="280415">
              <a:spcBef>
                <a:spcPts val="2000"/>
              </a:spcBef>
              <a:buSzTx/>
              <a:buNone/>
              <a:defRPr sz="1824"/>
            </a:pPr>
            <a:r>
              <a:t>    &lt;body&gt;</a:t>
            </a:r>
          </a:p>
          <a:p>
            <a:pPr marL="0" indent="0" defTabSz="280415">
              <a:spcBef>
                <a:spcPts val="2000"/>
              </a:spcBef>
              <a:buSzTx/>
              <a:buNone/>
              <a:defRPr sz="1824"/>
            </a:pPr>
            <a:r>
              <a:t>        &lt;p id="greeting"&gt;Loading ...&lt;/p&gt;</a:t>
            </a:r>
          </a:p>
          <a:p>
            <a:pPr marL="0" indent="0" defTabSz="280415">
              <a:spcBef>
                <a:spcPts val="2000"/>
              </a:spcBef>
              <a:buSzTx/>
              <a:buNone/>
              <a:defRPr sz="1824"/>
            </a:pPr>
            <a:r>
              <a:t>        &lt;script src="bundle.js"&gt;&lt;/script&gt;</a:t>
            </a:r>
          </a:p>
          <a:p>
            <a:pPr marL="0" indent="0" defTabSz="280415">
              <a:spcBef>
                <a:spcPts val="2000"/>
              </a:spcBef>
              <a:buSzTx/>
              <a:buNone/>
              <a:defRPr sz="1824"/>
            </a:pPr>
            <a:r>
              <a:t>    &lt;/body&gt;</a:t>
            </a:r>
          </a:p>
          <a:p>
            <a:pPr marL="0" indent="0" defTabSz="280415">
              <a:spcBef>
                <a:spcPts val="2000"/>
              </a:spcBef>
              <a:buSzTx/>
              <a:buNone/>
              <a:defRPr sz="1824"/>
            </a:pPr>
            <a:r>
              <a:t>&lt;/html&gt;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TS Ex 3"/>
          <p:cNvSpPr/>
          <p:nvPr>
            <p:ph type="title"/>
          </p:nvPr>
        </p:nvSpPr>
        <p:spPr>
          <a:prstGeom prst="rect">
            <a:avLst/>
          </a:prstGeom>
        </p:spPr>
        <p:txBody>
          <a:bodyPr/>
          <a:lstStyle/>
          <a:p>
            <a:pPr/>
            <a:r>
              <a:t>TS Ex 3</a:t>
            </a:r>
          </a:p>
        </p:txBody>
      </p:sp>
      <p:sp>
        <p:nvSpPr>
          <p:cNvPr id="196" name="Change /src/main.ts…"/>
          <p:cNvSpPr/>
          <p:nvPr>
            <p:ph type="body" idx="1"/>
          </p:nvPr>
        </p:nvSpPr>
        <p:spPr>
          <a:prstGeom prst="rect">
            <a:avLst/>
          </a:prstGeom>
        </p:spPr>
        <p:txBody>
          <a:bodyPr/>
          <a:lstStyle/>
          <a:p>
            <a:pPr marL="377825" indent="-377825" defTabSz="496570">
              <a:spcBef>
                <a:spcPts val="3500"/>
              </a:spcBef>
              <a:defRPr sz="3230"/>
            </a:pPr>
            <a:r>
              <a:t>Change /src/main.ts</a:t>
            </a:r>
          </a:p>
          <a:p>
            <a:pPr marL="0" indent="0" defTabSz="496570">
              <a:spcBef>
                <a:spcPts val="3500"/>
              </a:spcBef>
              <a:buSzTx/>
              <a:buNone/>
              <a:defRPr sz="3230"/>
            </a:pPr>
            <a:r>
              <a:t>import { sayHello } from "./greet";</a:t>
            </a:r>
          </a:p>
          <a:p>
            <a:pPr marL="0" indent="0" defTabSz="496570">
              <a:spcBef>
                <a:spcPts val="3500"/>
              </a:spcBef>
              <a:buSzTx/>
              <a:buNone/>
              <a:defRPr sz="3230"/>
            </a:pPr>
            <a:r>
              <a:t>function showHello(divName: string, name: string) {</a:t>
            </a:r>
          </a:p>
          <a:p>
            <a:pPr marL="0" indent="0" defTabSz="496570">
              <a:spcBef>
                <a:spcPts val="3500"/>
              </a:spcBef>
              <a:buSzTx/>
              <a:buNone/>
              <a:defRPr sz="3230"/>
            </a:pPr>
            <a:r>
              <a:t>    const elt = document.getElementById(divName);</a:t>
            </a:r>
          </a:p>
          <a:p>
            <a:pPr marL="0" indent="0" defTabSz="496570">
              <a:spcBef>
                <a:spcPts val="3500"/>
              </a:spcBef>
              <a:buSzTx/>
              <a:buNone/>
              <a:defRPr sz="3230"/>
            </a:pPr>
            <a:r>
              <a:t>    elt.innerText = sayHello(name);</a:t>
            </a:r>
          </a:p>
          <a:p>
            <a:pPr marL="0" indent="0" defTabSz="496570">
              <a:spcBef>
                <a:spcPts val="3500"/>
              </a:spcBef>
              <a:buSzTx/>
              <a:buNone/>
              <a:defRPr sz="3230"/>
            </a:pPr>
            <a:r>
              <a:t>}</a:t>
            </a:r>
          </a:p>
          <a:p>
            <a:pPr marL="0" indent="0" defTabSz="496570">
              <a:spcBef>
                <a:spcPts val="3500"/>
              </a:spcBef>
              <a:buSzTx/>
              <a:buNone/>
              <a:defRPr sz="3230"/>
            </a:pPr>
            <a:r>
              <a:t>showHello("greeting", "TypeScript");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TS Ex 3"/>
          <p:cNvSpPr/>
          <p:nvPr>
            <p:ph type="title"/>
          </p:nvPr>
        </p:nvSpPr>
        <p:spPr>
          <a:prstGeom prst="rect">
            <a:avLst/>
          </a:prstGeom>
        </p:spPr>
        <p:txBody>
          <a:bodyPr/>
          <a:lstStyle/>
          <a:p>
            <a:pPr/>
            <a:r>
              <a:t>TS Ex 3</a:t>
            </a:r>
          </a:p>
        </p:txBody>
      </p:sp>
      <p:sp>
        <p:nvSpPr>
          <p:cNvPr id="199" name="Change gulpfile.js…"/>
          <p:cNvSpPr/>
          <p:nvPr>
            <p:ph type="body" sz="half" idx="1"/>
          </p:nvPr>
        </p:nvSpPr>
        <p:spPr>
          <a:xfrm>
            <a:off x="952500" y="1902635"/>
            <a:ext cx="5010918" cy="8353871"/>
          </a:xfrm>
          <a:prstGeom prst="rect">
            <a:avLst/>
          </a:prstGeom>
        </p:spPr>
        <p:txBody>
          <a:bodyPr/>
          <a:lstStyle/>
          <a:p>
            <a:pPr marL="0" indent="0" defTabSz="327152">
              <a:spcBef>
                <a:spcPts val="2300"/>
              </a:spcBef>
              <a:buSzTx/>
              <a:buNone/>
              <a:defRPr sz="2128"/>
            </a:pPr>
            <a:r>
              <a:t>Change gulpfile.js</a:t>
            </a:r>
          </a:p>
          <a:p>
            <a:pPr marL="0" indent="0" defTabSz="327152">
              <a:spcBef>
                <a:spcPts val="2300"/>
              </a:spcBef>
              <a:buSzTx/>
              <a:buNone/>
              <a:defRPr sz="2128"/>
            </a:pPr>
            <a:r>
              <a:t>var gulp = require("gulp");</a:t>
            </a:r>
          </a:p>
          <a:p>
            <a:pPr marL="0" indent="0" defTabSz="327152">
              <a:spcBef>
                <a:spcPts val="2300"/>
              </a:spcBef>
              <a:buSzTx/>
              <a:buNone/>
              <a:defRPr sz="2128"/>
            </a:pPr>
            <a:r>
              <a:t>var browserify = require("browserify");</a:t>
            </a:r>
          </a:p>
          <a:p>
            <a:pPr marL="0" indent="0" defTabSz="327152">
              <a:spcBef>
                <a:spcPts val="2300"/>
              </a:spcBef>
              <a:buSzTx/>
              <a:buNone/>
              <a:defRPr sz="2128"/>
            </a:pPr>
            <a:r>
              <a:t>var source = require('vinyl-source-stream');</a:t>
            </a:r>
          </a:p>
          <a:p>
            <a:pPr marL="0" indent="0" defTabSz="327152">
              <a:spcBef>
                <a:spcPts val="2300"/>
              </a:spcBef>
              <a:buSzTx/>
              <a:buNone/>
              <a:defRPr sz="2128"/>
            </a:pPr>
            <a:r>
              <a:t>var tsify = require("tsify");</a:t>
            </a:r>
          </a:p>
          <a:p>
            <a:pPr marL="0" indent="0" defTabSz="327152">
              <a:spcBef>
                <a:spcPts val="2300"/>
              </a:spcBef>
              <a:buSzTx/>
              <a:buNone/>
              <a:defRPr sz="2128"/>
            </a:pPr>
            <a:r>
              <a:t>var paths = {</a:t>
            </a:r>
          </a:p>
          <a:p>
            <a:pPr marL="0" indent="0" defTabSz="327152">
              <a:spcBef>
                <a:spcPts val="2300"/>
              </a:spcBef>
              <a:buSzTx/>
              <a:buNone/>
              <a:defRPr sz="2128"/>
            </a:pPr>
            <a:r>
              <a:t>    pages: ['src/*.html']</a:t>
            </a:r>
          </a:p>
          <a:p>
            <a:pPr marL="0" indent="0" defTabSz="327152">
              <a:spcBef>
                <a:spcPts val="2300"/>
              </a:spcBef>
              <a:buSzTx/>
              <a:buNone/>
              <a:defRPr sz="2128"/>
            </a:pPr>
            <a:r>
              <a:t>};</a:t>
            </a:r>
          </a:p>
          <a:p>
            <a:pPr marL="0" indent="0" defTabSz="327152">
              <a:spcBef>
                <a:spcPts val="2300"/>
              </a:spcBef>
              <a:buSzTx/>
              <a:buNone/>
              <a:defRPr sz="2128"/>
            </a:pPr>
            <a:r>
              <a:t>gulp.task("copy-html", function () {</a:t>
            </a:r>
          </a:p>
          <a:p>
            <a:pPr marL="0" indent="0" defTabSz="327152">
              <a:spcBef>
                <a:spcPts val="2300"/>
              </a:spcBef>
              <a:buSzTx/>
              <a:buNone/>
              <a:defRPr sz="2128"/>
            </a:pPr>
            <a:r>
              <a:t>    return gulp.src(paths.pages)</a:t>
            </a:r>
          </a:p>
          <a:p>
            <a:pPr marL="0" indent="0" defTabSz="327152">
              <a:spcBef>
                <a:spcPts val="2300"/>
              </a:spcBef>
              <a:buSzTx/>
              <a:buNone/>
              <a:defRPr sz="2128"/>
            </a:pPr>
            <a:r>
              <a:t>        .pipe(gulp.dest("dist"));</a:t>
            </a:r>
          </a:p>
          <a:p>
            <a:pPr marL="0" indent="0" defTabSz="327152">
              <a:spcBef>
                <a:spcPts val="2300"/>
              </a:spcBef>
              <a:buSzTx/>
              <a:buNone/>
              <a:defRPr sz="2128"/>
            </a:pPr>
            <a:r>
              <a:t>});</a:t>
            </a:r>
          </a:p>
        </p:txBody>
      </p:sp>
      <p:sp>
        <p:nvSpPr>
          <p:cNvPr id="200" name="gulp.task(&quot;default&quot;, [&quot;copy-html&quot;], function () {…"/>
          <p:cNvSpPr/>
          <p:nvPr/>
        </p:nvSpPr>
        <p:spPr>
          <a:xfrm>
            <a:off x="6258954" y="1902635"/>
            <a:ext cx="5010919" cy="83538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303783">
              <a:spcBef>
                <a:spcPts val="2100"/>
              </a:spcBef>
              <a:defRPr sz="1975"/>
            </a:pPr>
            <a:r>
              <a:t>gulp.task("default", ["copy-html"], function () {</a:t>
            </a:r>
          </a:p>
          <a:p>
            <a:pPr algn="l" defTabSz="303783">
              <a:spcBef>
                <a:spcPts val="2100"/>
              </a:spcBef>
              <a:defRPr sz="1975"/>
            </a:pPr>
            <a:r>
              <a:t>    return browserify({</a:t>
            </a:r>
          </a:p>
          <a:p>
            <a:pPr algn="l" defTabSz="303783">
              <a:spcBef>
                <a:spcPts val="2100"/>
              </a:spcBef>
              <a:defRPr sz="1975"/>
            </a:pPr>
            <a:r>
              <a:t>        basedir: '.',</a:t>
            </a:r>
          </a:p>
          <a:p>
            <a:pPr algn="l" defTabSz="303783">
              <a:spcBef>
                <a:spcPts val="2100"/>
              </a:spcBef>
              <a:defRPr sz="1975"/>
            </a:pPr>
            <a:r>
              <a:t>        debug: true,</a:t>
            </a:r>
          </a:p>
          <a:p>
            <a:pPr algn="l" defTabSz="303783">
              <a:spcBef>
                <a:spcPts val="2100"/>
              </a:spcBef>
              <a:defRPr sz="1975"/>
            </a:pPr>
            <a:r>
              <a:t>        entries: ['src/main.ts'],</a:t>
            </a:r>
          </a:p>
          <a:p>
            <a:pPr algn="l" defTabSz="303783">
              <a:spcBef>
                <a:spcPts val="2100"/>
              </a:spcBef>
              <a:defRPr sz="1975"/>
            </a:pPr>
            <a:r>
              <a:t>        cache: {},</a:t>
            </a:r>
          </a:p>
          <a:p>
            <a:pPr algn="l" defTabSz="303783">
              <a:spcBef>
                <a:spcPts val="2100"/>
              </a:spcBef>
              <a:defRPr sz="1975"/>
            </a:pPr>
            <a:r>
              <a:t>        packageCache: {}</a:t>
            </a:r>
          </a:p>
          <a:p>
            <a:pPr algn="l" defTabSz="303783">
              <a:spcBef>
                <a:spcPts val="2100"/>
              </a:spcBef>
              <a:defRPr sz="1975"/>
            </a:pPr>
            <a:r>
              <a:t>    })</a:t>
            </a:r>
          </a:p>
          <a:p>
            <a:pPr algn="l" defTabSz="303783">
              <a:spcBef>
                <a:spcPts val="2100"/>
              </a:spcBef>
              <a:defRPr sz="1975"/>
            </a:pPr>
            <a:r>
              <a:t>    .plugin(tsify)</a:t>
            </a:r>
          </a:p>
          <a:p>
            <a:pPr algn="l" defTabSz="303783">
              <a:spcBef>
                <a:spcPts val="2100"/>
              </a:spcBef>
              <a:defRPr sz="1975"/>
            </a:pPr>
            <a:r>
              <a:t>    .bundle()</a:t>
            </a:r>
          </a:p>
          <a:p>
            <a:pPr algn="l" defTabSz="303783">
              <a:spcBef>
                <a:spcPts val="2100"/>
              </a:spcBef>
              <a:defRPr sz="1975"/>
            </a:pPr>
            <a:r>
              <a:t>    .pipe(source('bundle.js'))</a:t>
            </a:r>
          </a:p>
          <a:p>
            <a:pPr algn="l" defTabSz="303783">
              <a:spcBef>
                <a:spcPts val="2100"/>
              </a:spcBef>
              <a:defRPr sz="1975"/>
            </a:pPr>
            <a:r>
              <a:t>    .pipe(gulp.dest("dist"));</a:t>
            </a:r>
          </a:p>
          <a:p>
            <a:pPr algn="l" defTabSz="303783">
              <a:spcBef>
                <a:spcPts val="2100"/>
              </a:spcBef>
              <a:defRPr sz="1975"/>
            </a:pP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TS Ex 3"/>
          <p:cNvSpPr/>
          <p:nvPr>
            <p:ph type="title"/>
          </p:nvPr>
        </p:nvSpPr>
        <p:spPr>
          <a:prstGeom prst="rect">
            <a:avLst/>
          </a:prstGeom>
        </p:spPr>
        <p:txBody>
          <a:bodyPr/>
          <a:lstStyle/>
          <a:p>
            <a:pPr/>
            <a:r>
              <a:t>TS Ex 3</a:t>
            </a:r>
          </a:p>
        </p:txBody>
      </p:sp>
      <p:sp>
        <p:nvSpPr>
          <p:cNvPr id="203" name="Open dist/index.html in a browser…"/>
          <p:cNvSpPr/>
          <p:nvPr>
            <p:ph type="body" idx="1"/>
          </p:nvPr>
        </p:nvSpPr>
        <p:spPr>
          <a:prstGeom prst="rect">
            <a:avLst/>
          </a:prstGeom>
        </p:spPr>
        <p:txBody>
          <a:bodyPr/>
          <a:lstStyle/>
          <a:p>
            <a:pPr/>
            <a:r>
              <a:t>Open dist/index.html in a browser</a:t>
            </a:r>
          </a:p>
          <a:p>
            <a:pPr/>
            <a:r>
              <a:t>You should see “Hello from TypeScript” on the page.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Watchify, Babel, and Uglify"/>
          <p:cNvSpPr/>
          <p:nvPr>
            <p:ph type="title"/>
          </p:nvPr>
        </p:nvSpPr>
        <p:spPr>
          <a:prstGeom prst="rect">
            <a:avLst/>
          </a:prstGeom>
        </p:spPr>
        <p:txBody>
          <a:bodyPr/>
          <a:lstStyle>
            <a:lvl1pPr defTabSz="525779">
              <a:defRPr sz="7200"/>
            </a:lvl1pPr>
          </a:lstStyle>
          <a:p>
            <a:pPr/>
            <a:r>
              <a:t>Watchify, Babel, and Uglify</a:t>
            </a:r>
          </a:p>
        </p:txBody>
      </p:sp>
      <p:sp>
        <p:nvSpPr>
          <p:cNvPr id="206" name="• Watchify starts gulp and keeps it running, incrementally compiling whenever you save a file. This lets you keep an edit-save-refresh cycle going in the browser.…"/>
          <p:cNvSpPr/>
          <p:nvPr>
            <p:ph type="body" idx="1"/>
          </p:nvPr>
        </p:nvSpPr>
        <p:spPr>
          <a:prstGeom prst="rect">
            <a:avLst/>
          </a:prstGeom>
        </p:spPr>
        <p:txBody>
          <a:bodyPr/>
          <a:lstStyle/>
          <a:p>
            <a:pPr marL="302260" indent="-302260" defTabSz="397256">
              <a:spcBef>
                <a:spcPts val="2800"/>
              </a:spcBef>
              <a:defRPr sz="2584"/>
            </a:pPr>
            <a:r>
              <a:t>	•	Watchify starts gulp and keeps it running, incrementally compiling whenever you save a file. This lets you keep an edit-save-refresh cycle going in the browser.</a:t>
            </a:r>
            <a:br/>
          </a:p>
          <a:p>
            <a:pPr marL="302260" indent="-302260" defTabSz="397256">
              <a:spcBef>
                <a:spcPts val="2800"/>
              </a:spcBef>
              <a:defRPr sz="2584"/>
            </a:pPr>
            <a:r>
              <a:t>	•	Babel is a hugely flexible compiler that converts ES2015 and beyond into ES5 and ES3. This lets you add extensive and customized transformations that TypeScript doesn’t support.</a:t>
            </a:r>
            <a:br/>
          </a:p>
          <a:p>
            <a:pPr marL="302260" indent="-302260" defTabSz="397256">
              <a:spcBef>
                <a:spcPts val="2800"/>
              </a:spcBef>
              <a:defRPr sz="2584"/>
            </a:pPr>
            <a:r>
              <a:t>	•	Uglify compacts your code so that it takes less time to download.</a:t>
            </a:r>
            <a:br/>
          </a:p>
          <a:p>
            <a:pPr marL="0" indent="0" defTabSz="397256">
              <a:spcBef>
                <a:spcPts val="2800"/>
              </a:spcBef>
              <a:buSzTx/>
              <a:buNone/>
              <a:defRPr sz="2584"/>
            </a:pPr>
            <a:r>
              <a:t>&gt; npm install --save-dev watchify gulp-util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Resource Dependencies"/>
          <p:cNvSpPr/>
          <p:nvPr>
            <p:ph type="title"/>
          </p:nvPr>
        </p:nvSpPr>
        <p:spPr>
          <a:prstGeom prst="rect">
            <a:avLst/>
          </a:prstGeom>
        </p:spPr>
        <p:txBody>
          <a:bodyPr/>
          <a:lstStyle/>
          <a:p>
            <a:pPr lvl="1" indent="217170" defTabSz="554990">
              <a:defRPr sz="7600"/>
            </a:pPr>
            <a:r>
              <a:t>Resource Dependencies</a:t>
            </a:r>
          </a:p>
        </p:txBody>
      </p:sp>
      <p:sp>
        <p:nvSpPr>
          <p:cNvPr id="127" name="Gulp plus libraries…"/>
          <p:cNvSpPr/>
          <p:nvPr>
            <p:ph type="body" idx="1"/>
          </p:nvPr>
        </p:nvSpPr>
        <p:spPr>
          <a:prstGeom prst="rect">
            <a:avLst/>
          </a:prstGeom>
        </p:spPr>
        <p:txBody>
          <a:bodyPr/>
          <a:lstStyle/>
          <a:p>
            <a:pPr/>
            <a:r>
              <a:t>Gulp plus libraries</a:t>
            </a:r>
          </a:p>
          <a:p>
            <a:pPr/>
            <a:r>
              <a:t>Typescript</a:t>
            </a:r>
          </a:p>
          <a:p>
            <a:pPr/>
            <a:r>
              <a:t>Http-server</a:t>
            </a:r>
          </a:p>
          <a:p>
            <a:pPr/>
            <a:r>
              <a:t>Browserify</a:t>
            </a:r>
          </a:p>
          <a:p>
            <a:pPr/>
            <a:r>
              <a:t>Angular.js 1.6</a:t>
            </a:r>
          </a:p>
          <a:p>
            <a:pPr/>
            <a:r>
              <a:t>Bootstrap / SCSS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Watchify"/>
          <p:cNvSpPr/>
          <p:nvPr>
            <p:ph type="title"/>
          </p:nvPr>
        </p:nvSpPr>
        <p:spPr>
          <a:prstGeom prst="rect">
            <a:avLst/>
          </a:prstGeom>
        </p:spPr>
        <p:txBody>
          <a:bodyPr/>
          <a:lstStyle/>
          <a:p>
            <a:pPr/>
            <a:r>
              <a:t>Watchify</a:t>
            </a:r>
          </a:p>
        </p:txBody>
      </p:sp>
      <p:sp>
        <p:nvSpPr>
          <p:cNvPr id="209" name="var gulp = require(&quot;gulp&quot;);…"/>
          <p:cNvSpPr/>
          <p:nvPr>
            <p:ph type="body" sz="half" idx="1"/>
          </p:nvPr>
        </p:nvSpPr>
        <p:spPr>
          <a:xfrm>
            <a:off x="952500" y="2590800"/>
            <a:ext cx="4463673" cy="6286500"/>
          </a:xfrm>
          <a:prstGeom prst="rect">
            <a:avLst/>
          </a:prstGeom>
        </p:spPr>
        <p:txBody>
          <a:bodyPr/>
          <a:lstStyle/>
          <a:p>
            <a:pPr marL="0" indent="0" defTabSz="233679">
              <a:spcBef>
                <a:spcPts val="1600"/>
              </a:spcBef>
              <a:buSzTx/>
              <a:buNone/>
              <a:defRPr sz="1520"/>
            </a:pPr>
            <a:r>
              <a:t>var gulp = require("gulp");</a:t>
            </a:r>
          </a:p>
          <a:p>
            <a:pPr marL="0" indent="0" defTabSz="233679">
              <a:spcBef>
                <a:spcPts val="1600"/>
              </a:spcBef>
              <a:buSzTx/>
              <a:buNone/>
              <a:defRPr sz="1520"/>
            </a:pPr>
            <a:r>
              <a:t>var browserify = require("browserify");</a:t>
            </a:r>
          </a:p>
          <a:p>
            <a:pPr marL="0" indent="0" defTabSz="233679">
              <a:spcBef>
                <a:spcPts val="1600"/>
              </a:spcBef>
              <a:buSzTx/>
              <a:buNone/>
              <a:defRPr sz="1520"/>
            </a:pPr>
            <a:r>
              <a:t>var source = require('vinyl-source-stream');</a:t>
            </a:r>
          </a:p>
          <a:p>
            <a:pPr marL="0" indent="0" defTabSz="233679">
              <a:spcBef>
                <a:spcPts val="1600"/>
              </a:spcBef>
              <a:buSzTx/>
              <a:buNone/>
              <a:defRPr sz="1520"/>
            </a:pPr>
            <a:r>
              <a:t>var watchify = require("watchify");</a:t>
            </a:r>
          </a:p>
          <a:p>
            <a:pPr marL="0" indent="0" defTabSz="233679">
              <a:spcBef>
                <a:spcPts val="1600"/>
              </a:spcBef>
              <a:buSzTx/>
              <a:buNone/>
              <a:defRPr sz="1520"/>
            </a:pPr>
            <a:r>
              <a:t>var tsify = require("tsify");</a:t>
            </a:r>
          </a:p>
          <a:p>
            <a:pPr marL="0" indent="0" defTabSz="233679">
              <a:spcBef>
                <a:spcPts val="1600"/>
              </a:spcBef>
              <a:buSzTx/>
              <a:buNone/>
              <a:defRPr sz="1520"/>
            </a:pPr>
            <a:r>
              <a:t>var gutil = require("gulp-util");</a:t>
            </a:r>
          </a:p>
          <a:p>
            <a:pPr marL="0" indent="0" defTabSz="233679">
              <a:spcBef>
                <a:spcPts val="1600"/>
              </a:spcBef>
              <a:buSzTx/>
              <a:buNone/>
              <a:defRPr sz="1520"/>
            </a:pPr>
            <a:r>
              <a:t>var paths = {</a:t>
            </a:r>
          </a:p>
          <a:p>
            <a:pPr marL="0" indent="0" defTabSz="233679">
              <a:spcBef>
                <a:spcPts val="1600"/>
              </a:spcBef>
              <a:buSzTx/>
              <a:buNone/>
              <a:defRPr sz="1520"/>
            </a:pPr>
            <a:r>
              <a:t>    pages: ['src/*.html']</a:t>
            </a:r>
          </a:p>
          <a:p>
            <a:pPr marL="0" indent="0" defTabSz="233679">
              <a:spcBef>
                <a:spcPts val="1600"/>
              </a:spcBef>
              <a:buSzTx/>
              <a:buNone/>
              <a:defRPr sz="1520"/>
            </a:pPr>
            <a:r>
              <a:t>};</a:t>
            </a:r>
          </a:p>
          <a:p>
            <a:pPr marL="0" indent="0" defTabSz="233679">
              <a:spcBef>
                <a:spcPts val="1600"/>
              </a:spcBef>
              <a:buSzTx/>
              <a:buNone/>
              <a:defRPr sz="1520"/>
            </a:pPr>
          </a:p>
          <a:p>
            <a:pPr marL="0" indent="0" defTabSz="233679">
              <a:spcBef>
                <a:spcPts val="1600"/>
              </a:spcBef>
              <a:buSzTx/>
              <a:buNone/>
              <a:defRPr sz="1520"/>
            </a:pPr>
            <a:r>
              <a:t>var watchedBrowserify = watchify(browserify({</a:t>
            </a:r>
          </a:p>
          <a:p>
            <a:pPr marL="0" indent="0" defTabSz="233679">
              <a:spcBef>
                <a:spcPts val="1600"/>
              </a:spcBef>
              <a:buSzTx/>
              <a:buNone/>
              <a:defRPr sz="1520"/>
            </a:pPr>
            <a:r>
              <a:t>    basedir: '.',</a:t>
            </a:r>
          </a:p>
          <a:p>
            <a:pPr marL="0" indent="0" defTabSz="233679">
              <a:spcBef>
                <a:spcPts val="1600"/>
              </a:spcBef>
              <a:buSzTx/>
              <a:buNone/>
              <a:defRPr sz="1520"/>
            </a:pPr>
            <a:r>
              <a:t>    debug: true,</a:t>
            </a:r>
          </a:p>
          <a:p>
            <a:pPr marL="0" indent="0" defTabSz="233679">
              <a:spcBef>
                <a:spcPts val="1600"/>
              </a:spcBef>
              <a:buSzTx/>
              <a:buNone/>
              <a:defRPr sz="1520"/>
            </a:pPr>
            <a:r>
              <a:t>    entries: ['src/main.ts'],</a:t>
            </a:r>
          </a:p>
          <a:p>
            <a:pPr marL="0" indent="0" defTabSz="233679">
              <a:spcBef>
                <a:spcPts val="1600"/>
              </a:spcBef>
              <a:buSzTx/>
              <a:buNone/>
              <a:defRPr sz="1520"/>
            </a:pPr>
            <a:r>
              <a:t>    cache: {},</a:t>
            </a:r>
          </a:p>
          <a:p>
            <a:pPr marL="0" indent="0" defTabSz="233679">
              <a:spcBef>
                <a:spcPts val="1600"/>
              </a:spcBef>
              <a:buSzTx/>
              <a:buNone/>
              <a:defRPr sz="1520"/>
            </a:pPr>
            <a:r>
              <a:t>    packageCache: {}</a:t>
            </a:r>
          </a:p>
          <a:p>
            <a:pPr marL="0" indent="0" defTabSz="233679">
              <a:spcBef>
                <a:spcPts val="1600"/>
              </a:spcBef>
              <a:buSzTx/>
              <a:buNone/>
              <a:defRPr sz="1520"/>
            </a:pPr>
            <a:r>
              <a:t>}).plugin(tsify));</a:t>
            </a:r>
          </a:p>
        </p:txBody>
      </p:sp>
      <p:sp>
        <p:nvSpPr>
          <p:cNvPr id="210" name="gulp.task(&quot;copy-html&quot;, function () {…"/>
          <p:cNvSpPr/>
          <p:nvPr/>
        </p:nvSpPr>
        <p:spPr>
          <a:xfrm>
            <a:off x="6496086" y="2590800"/>
            <a:ext cx="4463673"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233679">
              <a:spcBef>
                <a:spcPts val="1600"/>
              </a:spcBef>
              <a:defRPr sz="1520"/>
            </a:pPr>
            <a:r>
              <a:t>gulp.task("copy-html", function () {</a:t>
            </a:r>
          </a:p>
          <a:p>
            <a:pPr algn="l" defTabSz="233679">
              <a:spcBef>
                <a:spcPts val="1600"/>
              </a:spcBef>
              <a:defRPr sz="1520"/>
            </a:pPr>
            <a:r>
              <a:t>    return gulp.src(paths.pages)</a:t>
            </a:r>
          </a:p>
          <a:p>
            <a:pPr algn="l" defTabSz="233679">
              <a:spcBef>
                <a:spcPts val="1600"/>
              </a:spcBef>
              <a:defRPr sz="1520"/>
            </a:pPr>
            <a:r>
              <a:t>        .pipe(gulp.dest("dist"));</a:t>
            </a:r>
          </a:p>
          <a:p>
            <a:pPr algn="l" defTabSz="233679">
              <a:spcBef>
                <a:spcPts val="1600"/>
              </a:spcBef>
              <a:defRPr sz="1520"/>
            </a:pPr>
            <a:r>
              <a:t>});</a:t>
            </a:r>
          </a:p>
          <a:p>
            <a:pPr algn="l" defTabSz="233679">
              <a:spcBef>
                <a:spcPts val="1600"/>
              </a:spcBef>
              <a:defRPr sz="1520"/>
            </a:pPr>
          </a:p>
          <a:p>
            <a:pPr algn="l" defTabSz="233679">
              <a:spcBef>
                <a:spcPts val="1600"/>
              </a:spcBef>
              <a:defRPr sz="1520"/>
            </a:pPr>
            <a:r>
              <a:t>function bundle() {</a:t>
            </a:r>
          </a:p>
          <a:p>
            <a:pPr algn="l" defTabSz="233679">
              <a:spcBef>
                <a:spcPts val="1600"/>
              </a:spcBef>
              <a:defRPr sz="1520"/>
            </a:pPr>
            <a:r>
              <a:t>    return watchedBrowserify</a:t>
            </a:r>
          </a:p>
          <a:p>
            <a:pPr algn="l" defTabSz="233679">
              <a:spcBef>
                <a:spcPts val="1600"/>
              </a:spcBef>
              <a:defRPr sz="1520"/>
            </a:pPr>
            <a:r>
              <a:t>        .bundle()</a:t>
            </a:r>
          </a:p>
          <a:p>
            <a:pPr algn="l" defTabSz="233679">
              <a:spcBef>
                <a:spcPts val="1600"/>
              </a:spcBef>
              <a:defRPr sz="1520"/>
            </a:pPr>
            <a:r>
              <a:t>        .pipe(source('bundle.js'))</a:t>
            </a:r>
          </a:p>
          <a:p>
            <a:pPr algn="l" defTabSz="233679">
              <a:spcBef>
                <a:spcPts val="1600"/>
              </a:spcBef>
              <a:defRPr sz="1520"/>
            </a:pPr>
            <a:r>
              <a:t>        .pipe(gulp.dest("dist"));</a:t>
            </a:r>
          </a:p>
          <a:p>
            <a:pPr algn="l" defTabSz="233679">
              <a:spcBef>
                <a:spcPts val="1600"/>
              </a:spcBef>
              <a:defRPr sz="1520"/>
            </a:pPr>
            <a:r>
              <a:t>}</a:t>
            </a:r>
          </a:p>
          <a:p>
            <a:pPr algn="l" defTabSz="233679">
              <a:spcBef>
                <a:spcPts val="1600"/>
              </a:spcBef>
              <a:defRPr sz="1520"/>
            </a:pPr>
          </a:p>
          <a:p>
            <a:pPr algn="l" defTabSz="233679">
              <a:spcBef>
                <a:spcPts val="1600"/>
              </a:spcBef>
              <a:defRPr sz="1520"/>
            </a:pPr>
            <a:r>
              <a:t>gulp.task("default", ["copy-html"], bundle);</a:t>
            </a:r>
          </a:p>
          <a:p>
            <a:pPr algn="l" defTabSz="233679">
              <a:spcBef>
                <a:spcPts val="1600"/>
              </a:spcBef>
              <a:defRPr sz="1520"/>
            </a:pPr>
            <a:r>
              <a:t>watchedBrowserify.on("update", bundle);</a:t>
            </a:r>
          </a:p>
          <a:p>
            <a:pPr algn="l" defTabSz="233679">
              <a:spcBef>
                <a:spcPts val="1600"/>
              </a:spcBef>
              <a:defRPr sz="1520"/>
            </a:pPr>
            <a:r>
              <a:t>watchedBrowserify.on("log", gutil.log);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Uglify"/>
          <p:cNvSpPr/>
          <p:nvPr>
            <p:ph type="title"/>
          </p:nvPr>
        </p:nvSpPr>
        <p:spPr>
          <a:prstGeom prst="rect">
            <a:avLst/>
          </a:prstGeom>
        </p:spPr>
        <p:txBody>
          <a:bodyPr/>
          <a:lstStyle/>
          <a:p>
            <a:pPr/>
            <a:r>
              <a:t>Uglify</a:t>
            </a:r>
          </a:p>
        </p:txBody>
      </p:sp>
      <p:sp>
        <p:nvSpPr>
          <p:cNvPr id="213" name="&gt; npm install --save-dev gulp-uglify vinyl-buffer gulp-sourcemaps"/>
          <p:cNvSpPr/>
          <p:nvPr>
            <p:ph type="body" idx="1"/>
          </p:nvPr>
        </p:nvSpPr>
        <p:spPr>
          <a:prstGeom prst="rect">
            <a:avLst/>
          </a:prstGeom>
        </p:spPr>
        <p:txBody>
          <a:bodyPr/>
          <a:lstStyle>
            <a:lvl1pPr marL="0" indent="0">
              <a:buSzTx/>
              <a:buNone/>
            </a:lvl1pPr>
          </a:lstStyle>
          <a:p>
            <a:pPr/>
            <a:r>
              <a:t>&gt; npm install --save-dev gulp-uglify vinyl-buffer gulp-sourcemaps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Babel"/>
          <p:cNvSpPr/>
          <p:nvPr>
            <p:ph type="title"/>
          </p:nvPr>
        </p:nvSpPr>
        <p:spPr>
          <a:prstGeom prst="rect">
            <a:avLst/>
          </a:prstGeom>
        </p:spPr>
        <p:txBody>
          <a:bodyPr/>
          <a:lstStyle/>
          <a:p>
            <a:pPr/>
            <a:r>
              <a:t>Babel</a:t>
            </a:r>
          </a:p>
        </p:txBody>
      </p:sp>
      <p:sp>
        <p:nvSpPr>
          <p:cNvPr id="216" name="npm install --save-dev babelify babel-preset-es2015 vinyl-buffer gulp-sourcemaps"/>
          <p:cNvSpPr/>
          <p:nvPr>
            <p:ph type="body" idx="1"/>
          </p:nvPr>
        </p:nvSpPr>
        <p:spPr>
          <a:xfrm>
            <a:off x="952500" y="2590800"/>
            <a:ext cx="11478558" cy="6286500"/>
          </a:xfrm>
          <a:prstGeom prst="rect">
            <a:avLst/>
          </a:prstGeom>
        </p:spPr>
        <p:txBody>
          <a:bodyPr/>
          <a:lstStyle>
            <a:lvl1pPr marL="0" indent="0">
              <a:buSzTx/>
              <a:buNone/>
            </a:lvl1pPr>
          </a:lstStyle>
          <a:p>
            <a:pPr/>
            <a:r>
              <a:t>npm install --save-dev babelify babel-preset-es2015 vinyl-buffer gulp-sourcemaps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TS Ex 3"/>
          <p:cNvSpPr/>
          <p:nvPr>
            <p:ph type="title"/>
          </p:nvPr>
        </p:nvSpPr>
        <p:spPr>
          <a:prstGeom prst="rect">
            <a:avLst/>
          </a:prstGeom>
        </p:spPr>
        <p:txBody>
          <a:bodyPr/>
          <a:lstStyle/>
          <a:p>
            <a:pPr/>
            <a:r>
              <a:t>TS Ex 3</a:t>
            </a:r>
          </a:p>
        </p:txBody>
      </p:sp>
      <p:sp>
        <p:nvSpPr>
          <p:cNvPr id="219" name="Modify tsconfig.json…"/>
          <p:cNvSpPr/>
          <p:nvPr>
            <p:ph type="body" idx="1"/>
          </p:nvPr>
        </p:nvSpPr>
        <p:spPr>
          <a:prstGeom prst="rect">
            <a:avLst/>
          </a:prstGeom>
        </p:spPr>
        <p:txBody>
          <a:bodyPr/>
          <a:lstStyle/>
          <a:p>
            <a:pPr marL="0" indent="0" defTabSz="344677">
              <a:spcBef>
                <a:spcPts val="2400"/>
              </a:spcBef>
              <a:buSzTx/>
              <a:buNone/>
              <a:defRPr sz="2241"/>
            </a:pPr>
            <a:r>
              <a:t>Modify tsconfig.json</a:t>
            </a:r>
          </a:p>
          <a:p>
            <a:pPr marL="0" indent="0" defTabSz="344677">
              <a:spcBef>
                <a:spcPts val="2400"/>
              </a:spcBef>
              <a:buSzTx/>
              <a:buNone/>
              <a:defRPr sz="2241"/>
            </a:pPr>
            <a:r>
              <a:t>{</a:t>
            </a:r>
          </a:p>
          <a:p>
            <a:pPr marL="0" indent="0" defTabSz="344677">
              <a:spcBef>
                <a:spcPts val="2400"/>
              </a:spcBef>
              <a:buSzTx/>
              <a:buNone/>
              <a:defRPr sz="2241"/>
            </a:pPr>
            <a:r>
              <a:t>    "files": [</a:t>
            </a:r>
          </a:p>
          <a:p>
            <a:pPr marL="0" indent="0" defTabSz="344677">
              <a:spcBef>
                <a:spcPts val="2400"/>
              </a:spcBef>
              <a:buSzTx/>
              <a:buNone/>
              <a:defRPr sz="2241"/>
            </a:pPr>
            <a:r>
              <a:t>        "src/main.ts"</a:t>
            </a:r>
          </a:p>
          <a:p>
            <a:pPr marL="0" indent="0" defTabSz="344677">
              <a:spcBef>
                <a:spcPts val="2400"/>
              </a:spcBef>
              <a:buSzTx/>
              <a:buNone/>
              <a:defRPr sz="2241"/>
            </a:pPr>
            <a:r>
              <a:t>    ],</a:t>
            </a:r>
          </a:p>
          <a:p>
            <a:pPr marL="0" indent="0" defTabSz="344677">
              <a:spcBef>
                <a:spcPts val="2400"/>
              </a:spcBef>
              <a:buSzTx/>
              <a:buNone/>
              <a:defRPr sz="2241"/>
            </a:pPr>
            <a:r>
              <a:t>    "compilerOptions": {</a:t>
            </a:r>
          </a:p>
          <a:p>
            <a:pPr marL="0" indent="0" defTabSz="344677">
              <a:spcBef>
                <a:spcPts val="2400"/>
              </a:spcBef>
              <a:buSzTx/>
              <a:buNone/>
              <a:defRPr sz="2241"/>
            </a:pPr>
            <a:r>
              <a:t>        "noImplicitAny": true,</a:t>
            </a:r>
          </a:p>
          <a:p>
            <a:pPr marL="0" indent="0" defTabSz="344677">
              <a:spcBef>
                <a:spcPts val="2400"/>
              </a:spcBef>
              <a:buSzTx/>
              <a:buNone/>
              <a:defRPr sz="2241"/>
            </a:pPr>
            <a:r>
              <a:t>        "target": "es2015"</a:t>
            </a:r>
          </a:p>
          <a:p>
            <a:pPr marL="0" indent="0" defTabSz="344677">
              <a:spcBef>
                <a:spcPts val="2400"/>
              </a:spcBef>
              <a:buSzTx/>
              <a:buNone/>
              <a:defRPr sz="2241"/>
            </a:pPr>
            <a:r>
              <a:t>    }</a:t>
            </a:r>
          </a:p>
          <a:p>
            <a:pPr marL="0" indent="0" defTabSz="344677">
              <a:spcBef>
                <a:spcPts val="2400"/>
              </a:spcBef>
              <a:buSzTx/>
              <a:buNone/>
              <a:defRPr sz="2241"/>
            </a:pP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TS Ex 3"/>
          <p:cNvSpPr/>
          <p:nvPr>
            <p:ph type="title"/>
          </p:nvPr>
        </p:nvSpPr>
        <p:spPr>
          <a:prstGeom prst="rect">
            <a:avLst/>
          </a:prstGeom>
        </p:spPr>
        <p:txBody>
          <a:bodyPr/>
          <a:lstStyle/>
          <a:p>
            <a:pPr/>
            <a:r>
              <a:t>TS Ex 3</a:t>
            </a:r>
          </a:p>
        </p:txBody>
      </p:sp>
      <p:sp>
        <p:nvSpPr>
          <p:cNvPr id="222" name="var gulp = require('gulp');…"/>
          <p:cNvSpPr/>
          <p:nvPr>
            <p:ph type="body" sz="half" idx="1"/>
          </p:nvPr>
        </p:nvSpPr>
        <p:spPr>
          <a:xfrm>
            <a:off x="952500" y="2590800"/>
            <a:ext cx="4460991" cy="6286500"/>
          </a:xfrm>
          <a:prstGeom prst="rect">
            <a:avLst/>
          </a:prstGeom>
        </p:spPr>
        <p:txBody>
          <a:bodyPr/>
          <a:lstStyle/>
          <a:p>
            <a:pPr marL="0" indent="0" defTabSz="233679">
              <a:spcBef>
                <a:spcPts val="1600"/>
              </a:spcBef>
              <a:buSzTx/>
              <a:buNone/>
              <a:defRPr sz="1520"/>
            </a:pPr>
            <a:r>
              <a:t>var gulp = require('gulp');</a:t>
            </a:r>
          </a:p>
          <a:p>
            <a:pPr marL="0" indent="0" defTabSz="233679">
              <a:spcBef>
                <a:spcPts val="1600"/>
              </a:spcBef>
              <a:buSzTx/>
              <a:buNone/>
              <a:defRPr sz="1520"/>
            </a:pPr>
            <a:r>
              <a:t>var browserify = require('browserify');</a:t>
            </a:r>
          </a:p>
          <a:p>
            <a:pPr marL="0" indent="0" defTabSz="233679">
              <a:spcBef>
                <a:spcPts val="1600"/>
              </a:spcBef>
              <a:buSzTx/>
              <a:buNone/>
              <a:defRPr sz="1520"/>
            </a:pPr>
            <a:r>
              <a:t>var source = require('vinyl-source-stream');</a:t>
            </a:r>
          </a:p>
          <a:p>
            <a:pPr marL="0" indent="0" defTabSz="233679">
              <a:spcBef>
                <a:spcPts val="1600"/>
              </a:spcBef>
              <a:buSzTx/>
              <a:buNone/>
              <a:defRPr sz="1520"/>
            </a:pPr>
            <a:r>
              <a:t>var tsify = require('tsify');</a:t>
            </a:r>
          </a:p>
          <a:p>
            <a:pPr marL="0" indent="0" defTabSz="233679">
              <a:spcBef>
                <a:spcPts val="1600"/>
              </a:spcBef>
              <a:buSzTx/>
              <a:buNone/>
              <a:defRPr sz="1520"/>
            </a:pPr>
            <a:r>
              <a:t>var sourcemaps = require('gulp-sourcemaps');</a:t>
            </a:r>
          </a:p>
          <a:p>
            <a:pPr marL="0" indent="0" defTabSz="233679">
              <a:spcBef>
                <a:spcPts val="1600"/>
              </a:spcBef>
              <a:buSzTx/>
              <a:buNone/>
              <a:defRPr sz="1520"/>
            </a:pPr>
            <a:r>
              <a:t>var buffer = require('vinyl-buffer');</a:t>
            </a:r>
          </a:p>
          <a:p>
            <a:pPr marL="0" indent="0" defTabSz="233679">
              <a:spcBef>
                <a:spcPts val="1600"/>
              </a:spcBef>
              <a:buSzTx/>
              <a:buNone/>
              <a:defRPr sz="1520"/>
            </a:pPr>
            <a:r>
              <a:t>var paths = {</a:t>
            </a:r>
          </a:p>
          <a:p>
            <a:pPr marL="0" indent="0" defTabSz="233679">
              <a:spcBef>
                <a:spcPts val="1600"/>
              </a:spcBef>
              <a:buSzTx/>
              <a:buNone/>
              <a:defRPr sz="1520"/>
            </a:pPr>
            <a:r>
              <a:t>    pages: ['src/*.html']</a:t>
            </a:r>
          </a:p>
          <a:p>
            <a:pPr marL="0" indent="0" defTabSz="233679">
              <a:spcBef>
                <a:spcPts val="1600"/>
              </a:spcBef>
              <a:buSzTx/>
              <a:buNone/>
              <a:defRPr sz="1520"/>
            </a:pPr>
            <a:r>
              <a:t>};</a:t>
            </a:r>
          </a:p>
          <a:p>
            <a:pPr marL="0" indent="0" defTabSz="233679">
              <a:spcBef>
                <a:spcPts val="1600"/>
              </a:spcBef>
              <a:buSzTx/>
              <a:buNone/>
              <a:defRPr sz="1520"/>
            </a:pPr>
          </a:p>
          <a:p>
            <a:pPr marL="0" indent="0" defTabSz="233679">
              <a:spcBef>
                <a:spcPts val="1600"/>
              </a:spcBef>
              <a:buSzTx/>
              <a:buNone/>
              <a:defRPr sz="1520"/>
            </a:pPr>
            <a:r>
              <a:t>gulp.task('copyHtml', function () {</a:t>
            </a:r>
          </a:p>
          <a:p>
            <a:pPr marL="0" indent="0" defTabSz="233679">
              <a:spcBef>
                <a:spcPts val="1600"/>
              </a:spcBef>
              <a:buSzTx/>
              <a:buNone/>
              <a:defRPr sz="1520"/>
            </a:pPr>
            <a:r>
              <a:t>    return gulp.src(paths.pages)</a:t>
            </a:r>
          </a:p>
          <a:p>
            <a:pPr marL="0" indent="0" defTabSz="233679">
              <a:spcBef>
                <a:spcPts val="1600"/>
              </a:spcBef>
              <a:buSzTx/>
              <a:buNone/>
              <a:defRPr sz="1520"/>
            </a:pPr>
            <a:r>
              <a:t>        .pipe(gulp.dest('dist'));</a:t>
            </a:r>
          </a:p>
          <a:p>
            <a:pPr marL="0" indent="0" defTabSz="233679">
              <a:spcBef>
                <a:spcPts val="1600"/>
              </a:spcBef>
              <a:buSzTx/>
              <a:buNone/>
              <a:defRPr sz="1520"/>
            </a:pPr>
            <a:r>
              <a:t>});</a:t>
            </a:r>
          </a:p>
        </p:txBody>
      </p:sp>
      <p:sp>
        <p:nvSpPr>
          <p:cNvPr id="223" name="gulp.task('default', ['copyHtml'], function () {…"/>
          <p:cNvSpPr/>
          <p:nvPr/>
        </p:nvSpPr>
        <p:spPr>
          <a:xfrm>
            <a:off x="6159109" y="2590800"/>
            <a:ext cx="4460992"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233679">
              <a:spcBef>
                <a:spcPts val="1600"/>
              </a:spcBef>
              <a:defRPr sz="1520"/>
            </a:pPr>
            <a:r>
              <a:t>gulp.task('default', ['copyHtml'], function () {</a:t>
            </a:r>
          </a:p>
          <a:p>
            <a:pPr algn="l" defTabSz="233679">
              <a:spcBef>
                <a:spcPts val="1600"/>
              </a:spcBef>
              <a:defRPr sz="1520"/>
            </a:pPr>
            <a:r>
              <a:t>    return browserify({</a:t>
            </a:r>
          </a:p>
          <a:p>
            <a:pPr algn="l" defTabSz="233679">
              <a:spcBef>
                <a:spcPts val="1600"/>
              </a:spcBef>
              <a:defRPr sz="1520"/>
            </a:pPr>
            <a:r>
              <a:t>        basedir: '.',</a:t>
            </a:r>
          </a:p>
          <a:p>
            <a:pPr algn="l" defTabSz="233679">
              <a:spcBef>
                <a:spcPts val="1600"/>
              </a:spcBef>
              <a:defRPr sz="1520"/>
            </a:pPr>
            <a:r>
              <a:t>        debug: true,</a:t>
            </a:r>
          </a:p>
          <a:p>
            <a:pPr algn="l" defTabSz="233679">
              <a:spcBef>
                <a:spcPts val="1600"/>
              </a:spcBef>
              <a:defRPr sz="1520"/>
            </a:pPr>
            <a:r>
              <a:t>        entries: ['src/main.ts'],</a:t>
            </a:r>
          </a:p>
          <a:p>
            <a:pPr algn="l" defTabSz="233679">
              <a:spcBef>
                <a:spcPts val="1600"/>
              </a:spcBef>
              <a:defRPr sz="1520"/>
            </a:pPr>
            <a:r>
              <a:t>        cache: {},</a:t>
            </a:r>
          </a:p>
          <a:p>
            <a:pPr algn="l" defTabSz="233679">
              <a:spcBef>
                <a:spcPts val="1600"/>
              </a:spcBef>
              <a:defRPr sz="1520"/>
            </a:pPr>
            <a:r>
              <a:t>        packageCache: {}</a:t>
            </a:r>
          </a:p>
          <a:p>
            <a:pPr algn="l" defTabSz="233679">
              <a:spcBef>
                <a:spcPts val="1600"/>
              </a:spcBef>
              <a:defRPr sz="1520"/>
            </a:pPr>
            <a:r>
              <a:t>    })</a:t>
            </a:r>
          </a:p>
          <a:p>
            <a:pPr algn="l" defTabSz="233679">
              <a:spcBef>
                <a:spcPts val="1600"/>
              </a:spcBef>
              <a:defRPr sz="1520"/>
            </a:pPr>
            <a:r>
              <a:t>    .plugin(tsify)</a:t>
            </a:r>
          </a:p>
          <a:p>
            <a:pPr algn="l" defTabSz="233679">
              <a:spcBef>
                <a:spcPts val="1600"/>
              </a:spcBef>
              <a:defRPr sz="1520"/>
            </a:pPr>
            <a:r>
              <a:t>    .transform('babelify', {</a:t>
            </a:r>
          </a:p>
          <a:p>
            <a:pPr algn="l" defTabSz="233679">
              <a:spcBef>
                <a:spcPts val="1600"/>
              </a:spcBef>
              <a:defRPr sz="1520"/>
            </a:pPr>
            <a:r>
              <a:t>        presets: ['es2015'],</a:t>
            </a:r>
          </a:p>
          <a:p>
            <a:pPr algn="l" defTabSz="233679">
              <a:spcBef>
                <a:spcPts val="1600"/>
              </a:spcBef>
              <a:defRPr sz="1520"/>
            </a:pPr>
            <a:r>
              <a:t>        extensions: ['.ts']</a:t>
            </a:r>
          </a:p>
          <a:p>
            <a:pPr algn="l" defTabSz="233679">
              <a:spcBef>
                <a:spcPts val="1600"/>
              </a:spcBef>
              <a:defRPr sz="1520"/>
            </a:pPr>
            <a:r>
              <a:t>    })</a:t>
            </a:r>
          </a:p>
          <a:p>
            <a:pPr algn="l" defTabSz="233679">
              <a:spcBef>
                <a:spcPts val="1600"/>
              </a:spcBef>
              <a:defRPr sz="1520"/>
            </a:pPr>
            <a:r>
              <a:t>    .bundle()</a:t>
            </a:r>
          </a:p>
          <a:p>
            <a:pPr algn="l" defTabSz="233679">
              <a:spcBef>
                <a:spcPts val="1600"/>
              </a:spcBef>
              <a:defRPr sz="1520"/>
            </a:pPr>
            <a:r>
              <a:t>    .pipe(source('bundle.js'))</a:t>
            </a:r>
          </a:p>
          <a:p>
            <a:pPr algn="l" defTabSz="233679">
              <a:spcBef>
                <a:spcPts val="1600"/>
              </a:spcBef>
              <a:defRPr sz="1520"/>
            </a:pPr>
            <a:r>
              <a:t>    .pipe(buffer())</a:t>
            </a:r>
          </a:p>
          <a:p>
            <a:pPr algn="l" defTabSz="233679">
              <a:spcBef>
                <a:spcPts val="1600"/>
              </a:spcBef>
              <a:defRPr sz="1520"/>
            </a:pPr>
            <a:r>
              <a:t>    .pipe(sourcemaps.init({loadMaps: true}))</a:t>
            </a:r>
          </a:p>
          <a:p>
            <a:pPr algn="l" defTabSz="233679">
              <a:spcBef>
                <a:spcPts val="1600"/>
              </a:spcBef>
              <a:defRPr sz="1520"/>
            </a:pPr>
            <a:r>
              <a:t>    .pipe(sourcemaps.write('./'))</a:t>
            </a:r>
          </a:p>
          <a:p>
            <a:pPr algn="l" defTabSz="233679">
              <a:spcBef>
                <a:spcPts val="1600"/>
              </a:spcBef>
              <a:defRPr sz="1520"/>
            </a:pPr>
            <a:r>
              <a:t>    .pipe(gulp.dest('dist'));</a:t>
            </a:r>
          </a:p>
          <a:p>
            <a:pPr algn="l" defTabSz="233679">
              <a:spcBef>
                <a:spcPts val="1600"/>
              </a:spcBef>
              <a:defRPr sz="1520"/>
            </a:pPr>
            <a:r>
              <a: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Project"/>
          <p:cNvSpPr/>
          <p:nvPr>
            <p:ph type="title"/>
          </p:nvPr>
        </p:nvSpPr>
        <p:spPr>
          <a:prstGeom prst="rect">
            <a:avLst/>
          </a:prstGeom>
        </p:spPr>
        <p:txBody>
          <a:bodyPr/>
          <a:lstStyle/>
          <a:p>
            <a:pPr/>
            <a:r>
              <a:t>Project </a:t>
            </a:r>
          </a:p>
        </p:txBody>
      </p:sp>
      <p:sp>
        <p:nvSpPr>
          <p:cNvPr id="226" name="Build two-page SPA using…"/>
          <p:cNvSpPr/>
          <p:nvPr>
            <p:ph type="body" idx="1"/>
          </p:nvPr>
        </p:nvSpPr>
        <p:spPr>
          <a:prstGeom prst="rect">
            <a:avLst/>
          </a:prstGeom>
        </p:spPr>
        <p:txBody>
          <a:bodyPr/>
          <a:lstStyle/>
          <a:p>
            <a:pPr/>
            <a:r>
              <a:t>Build two-page SPA using</a:t>
            </a:r>
          </a:p>
          <a:p>
            <a:pPr lvl="1"/>
            <a:r>
              <a:t>Angular 1.6</a:t>
            </a:r>
          </a:p>
          <a:p>
            <a:pPr lvl="1"/>
            <a:r>
              <a:t>Typescript 1.8</a:t>
            </a:r>
          </a:p>
          <a:p>
            <a:pPr lvl="1"/>
            <a:r>
              <a:t>Bootstrap 3</a:t>
            </a:r>
          </a:p>
          <a:p>
            <a:pPr lvl="1"/>
            <a:r>
              <a:t>jQuery</a:t>
            </a:r>
          </a:p>
          <a:p>
            <a:pPr lvl="1"/>
            <a:r>
              <a:t>Gulp, Browserify</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Folders/Files"/>
          <p:cNvSpPr/>
          <p:nvPr>
            <p:ph type="title"/>
          </p:nvPr>
        </p:nvSpPr>
        <p:spPr>
          <a:xfrm>
            <a:off x="952500" y="-457200"/>
            <a:ext cx="11099800" cy="2159000"/>
          </a:xfrm>
          <a:prstGeom prst="rect">
            <a:avLst/>
          </a:prstGeom>
        </p:spPr>
        <p:txBody>
          <a:bodyPr/>
          <a:lstStyle/>
          <a:p>
            <a:pPr/>
            <a:r>
              <a:t>Folders/Files</a:t>
            </a:r>
          </a:p>
        </p:txBody>
      </p:sp>
      <p:sp>
        <p:nvSpPr>
          <p:cNvPr id="229" name="Body"/>
          <p:cNvSpPr/>
          <p:nvPr>
            <p:ph type="body" idx="1"/>
          </p:nvPr>
        </p:nvSpPr>
        <p:spPr>
          <a:prstGeom prst="rect">
            <a:avLst/>
          </a:prstGeom>
        </p:spPr>
        <p:txBody>
          <a:bodyPr/>
          <a:lstStyle/>
          <a:p>
            <a:pPr/>
          </a:p>
        </p:txBody>
      </p:sp>
      <p:pic>
        <p:nvPicPr>
          <p:cNvPr id="230" name="Screen Shot 2017-05-12 at 3.16.33 PM.png" descr="Screen Shot 2017-05-12 at 3.16.33 PM.png"/>
          <p:cNvPicPr>
            <a:picLocks noChangeAspect="1"/>
          </p:cNvPicPr>
          <p:nvPr/>
        </p:nvPicPr>
        <p:blipFill>
          <a:blip r:embed="rId2">
            <a:extLst/>
          </a:blip>
          <a:stretch>
            <a:fillRect/>
          </a:stretch>
        </p:blipFill>
        <p:spPr>
          <a:xfrm>
            <a:off x="1092200" y="1250950"/>
            <a:ext cx="13004800" cy="8128000"/>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p:cNvSpPr/>
          <p:nvPr>
            <p:ph type="title"/>
          </p:nvPr>
        </p:nvSpPr>
        <p:spPr>
          <a:prstGeom prst="rect">
            <a:avLst/>
          </a:prstGeom>
        </p:spPr>
        <p:txBody>
          <a:bodyPr/>
          <a:lstStyle/>
          <a:p>
            <a:pPr/>
          </a:p>
        </p:txBody>
      </p:sp>
      <p:sp>
        <p:nvSpPr>
          <p:cNvPr id="233" name="Body"/>
          <p:cNvSpPr/>
          <p:nvPr>
            <p:ph type="body" idx="1"/>
          </p:nvPr>
        </p:nvSpPr>
        <p:spPr>
          <a:prstGeom prst="rect">
            <a:avLst/>
          </a:prstGeom>
        </p:spPr>
        <p:txBody>
          <a:bodyPr/>
          <a:lstStyle/>
          <a:p>
            <a:pPr/>
          </a:p>
        </p:txBody>
      </p:sp>
      <p:pic>
        <p:nvPicPr>
          <p:cNvPr id="234" name="Screen Shot 2017-05-12 at 3.22.39 PM.png" descr="Screen Shot 2017-05-12 at 3.22.39 PM.png"/>
          <p:cNvPicPr>
            <a:picLocks noChangeAspect="1"/>
          </p:cNvPicPr>
          <p:nvPr/>
        </p:nvPicPr>
        <p:blipFill>
          <a:blip r:embed="rId2">
            <a:extLst/>
          </a:blip>
          <a:stretch>
            <a:fillRect/>
          </a:stretch>
        </p:blipFill>
        <p:spPr>
          <a:xfrm>
            <a:off x="-400606" y="70991"/>
            <a:ext cx="15736412" cy="9835258"/>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App.css"/>
          <p:cNvSpPr/>
          <p:nvPr>
            <p:ph type="title"/>
          </p:nvPr>
        </p:nvSpPr>
        <p:spPr>
          <a:xfrm>
            <a:off x="670371" y="-605822"/>
            <a:ext cx="11099801" cy="2159001"/>
          </a:xfrm>
          <a:prstGeom prst="rect">
            <a:avLst/>
          </a:prstGeom>
        </p:spPr>
        <p:txBody>
          <a:bodyPr/>
          <a:lstStyle/>
          <a:p>
            <a:pPr/>
            <a:r>
              <a:t>App.css</a:t>
            </a:r>
          </a:p>
        </p:txBody>
      </p:sp>
      <p:sp>
        <p:nvSpPr>
          <p:cNvPr id="237" name="html,…"/>
          <p:cNvSpPr/>
          <p:nvPr>
            <p:ph type="body" sz="half" idx="1"/>
          </p:nvPr>
        </p:nvSpPr>
        <p:spPr>
          <a:xfrm>
            <a:off x="391531" y="1193326"/>
            <a:ext cx="5641420" cy="7939386"/>
          </a:xfrm>
          <a:prstGeom prst="rect">
            <a:avLst/>
          </a:prstGeom>
        </p:spPr>
        <p:txBody>
          <a:bodyPr/>
          <a:lstStyle/>
          <a:p>
            <a:pPr marL="0" indent="0" defTabSz="182880">
              <a:lnSpc>
                <a:spcPts val="2400"/>
              </a:lnSpc>
              <a:spcBef>
                <a:spcPts val="0"/>
              </a:spcBef>
              <a:buSzTx/>
              <a:buNone/>
              <a:defRPr sz="1480">
                <a:solidFill>
                  <a:srgbClr val="D7BA7D"/>
                </a:solidFill>
                <a:latin typeface="Menlo"/>
                <a:ea typeface="Menlo"/>
                <a:cs typeface="Menlo"/>
                <a:sym typeface="Menlo"/>
              </a:defRPr>
            </a:pPr>
            <a:r>
              <a:t>html,</a:t>
            </a:r>
            <a:endParaRPr>
              <a:solidFill>
                <a:srgbClr val="D4D4D4"/>
              </a:solidFill>
            </a:endParaRPr>
          </a:p>
          <a:p>
            <a:pPr marL="0" indent="0" defTabSz="182880">
              <a:lnSpc>
                <a:spcPts val="2400"/>
              </a:lnSpc>
              <a:spcBef>
                <a:spcPts val="0"/>
              </a:spcBef>
              <a:buSzTx/>
              <a:buNone/>
              <a:defRPr sz="1480">
                <a:solidFill>
                  <a:srgbClr val="D7BA7D"/>
                </a:solidFill>
                <a:latin typeface="Menlo"/>
                <a:ea typeface="Menlo"/>
                <a:cs typeface="Menlo"/>
                <a:sym typeface="Menlo"/>
              </a:defRPr>
            </a:pPr>
            <a:r>
              <a:t>body</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9CDCFE"/>
                </a:solidFill>
                <a:latin typeface="Menlo"/>
                <a:ea typeface="Menlo"/>
                <a:cs typeface="Menlo"/>
                <a:sym typeface="Menlo"/>
              </a:defRPr>
            </a:pPr>
            <a:r>
              <a:rPr>
                <a:solidFill>
                  <a:srgbClr val="D4D4D4"/>
                </a:solidFill>
              </a:rPr>
              <a:t>    </a:t>
            </a:r>
            <a:r>
              <a:t>height</a:t>
            </a:r>
            <a:r>
              <a:rPr>
                <a:solidFill>
                  <a:srgbClr val="D4D4D4"/>
                </a:solidFill>
              </a:rPr>
              <a:t>: </a:t>
            </a:r>
            <a:r>
              <a:rPr>
                <a:solidFill>
                  <a:srgbClr val="B5CEA8"/>
                </a:solidFill>
              </a:rPr>
              <a:t>100%</a:t>
            </a:r>
            <a:r>
              <a:rPr>
                <a:solidFill>
                  <a:srgbClr val="D4D4D4"/>
                </a:solidFill>
              </a:rPr>
              <a:t>;</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a:t>
            </a:r>
          </a:p>
          <a:p>
            <a:pPr marL="0" indent="0" defTabSz="182880">
              <a:lnSpc>
                <a:spcPts val="2400"/>
              </a:lnSpc>
              <a:spcBef>
                <a:spcPts val="0"/>
              </a:spcBef>
              <a:buSzTx/>
              <a:buNone/>
              <a:defRPr sz="1480">
                <a:solidFill>
                  <a:srgbClr val="D4D4D4"/>
                </a:solidFill>
                <a:latin typeface="Menlo"/>
                <a:ea typeface="Menlo"/>
                <a:cs typeface="Menlo"/>
                <a:sym typeface="Menlo"/>
              </a:defRPr>
            </a:pPr>
          </a:p>
          <a:p>
            <a:pPr marL="0" indent="0" defTabSz="182880">
              <a:lnSpc>
                <a:spcPts val="2400"/>
              </a:lnSpc>
              <a:spcBef>
                <a:spcPts val="0"/>
              </a:spcBef>
              <a:buSzTx/>
              <a:buNone/>
              <a:defRPr sz="1480">
                <a:solidFill>
                  <a:srgbClr val="569CD6"/>
                </a:solidFill>
                <a:latin typeface="Menlo"/>
                <a:ea typeface="Menlo"/>
                <a:cs typeface="Menlo"/>
                <a:sym typeface="Menlo"/>
              </a:defRPr>
            </a:pPr>
            <a:r>
              <a:t>app-root</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9CDCFE"/>
                </a:solidFill>
                <a:latin typeface="Menlo"/>
                <a:ea typeface="Menlo"/>
                <a:cs typeface="Menlo"/>
                <a:sym typeface="Menlo"/>
              </a:defRPr>
            </a:pPr>
            <a:r>
              <a:rPr>
                <a:solidFill>
                  <a:srgbClr val="D4D4D4"/>
                </a:solidFill>
              </a:rPr>
              <a:t>    </a:t>
            </a:r>
            <a:r>
              <a:t>display</a:t>
            </a:r>
            <a:r>
              <a:rPr>
                <a:solidFill>
                  <a:srgbClr val="D4D4D4"/>
                </a:solidFill>
              </a:rPr>
              <a:t>: </a:t>
            </a:r>
            <a:r>
              <a:rPr>
                <a:solidFill>
                  <a:srgbClr val="CE9178"/>
                </a:solidFill>
              </a:rPr>
              <a:t>flex</a:t>
            </a:r>
            <a:r>
              <a:rPr>
                <a:solidFill>
                  <a:srgbClr val="D4D4D4"/>
                </a:solidFill>
              </a:rPr>
              <a:t>;</a:t>
            </a:r>
            <a:endParaRPr>
              <a:solidFill>
                <a:srgbClr val="D4D4D4"/>
              </a:solidFill>
            </a:endParaRPr>
          </a:p>
          <a:p>
            <a:pPr marL="0" indent="0" defTabSz="182880">
              <a:lnSpc>
                <a:spcPts val="2400"/>
              </a:lnSpc>
              <a:spcBef>
                <a:spcPts val="0"/>
              </a:spcBef>
              <a:buSzTx/>
              <a:buNone/>
              <a:defRPr sz="1480">
                <a:solidFill>
                  <a:srgbClr val="9CDCFE"/>
                </a:solidFill>
                <a:latin typeface="Menlo"/>
                <a:ea typeface="Menlo"/>
                <a:cs typeface="Menlo"/>
                <a:sym typeface="Menlo"/>
              </a:defRPr>
            </a:pPr>
            <a:r>
              <a:rPr>
                <a:solidFill>
                  <a:srgbClr val="D4D4D4"/>
                </a:solidFill>
              </a:rPr>
              <a:t>    </a:t>
            </a:r>
            <a:r>
              <a:t>height</a:t>
            </a:r>
            <a:r>
              <a:rPr>
                <a:solidFill>
                  <a:srgbClr val="D4D4D4"/>
                </a:solidFill>
              </a:rPr>
              <a:t>: </a:t>
            </a:r>
            <a:r>
              <a:rPr>
                <a:solidFill>
                  <a:srgbClr val="B5CEA8"/>
                </a:solidFill>
              </a:rPr>
              <a:t>100vh</a:t>
            </a:r>
            <a:r>
              <a:rPr>
                <a:solidFill>
                  <a:srgbClr val="D4D4D4"/>
                </a:solidFill>
              </a:rPr>
              <a:t>;</a:t>
            </a:r>
            <a:endParaRPr>
              <a:solidFill>
                <a:srgbClr val="D4D4D4"/>
              </a:solidFill>
            </a:endParaRPr>
          </a:p>
          <a:p>
            <a:pPr marL="0" indent="0" defTabSz="182880">
              <a:lnSpc>
                <a:spcPts val="2400"/>
              </a:lnSpc>
              <a:spcBef>
                <a:spcPts val="0"/>
              </a:spcBef>
              <a:buSzTx/>
              <a:buNone/>
              <a:defRPr sz="1480">
                <a:solidFill>
                  <a:srgbClr val="9CDCFE"/>
                </a:solidFill>
                <a:latin typeface="Menlo"/>
                <a:ea typeface="Menlo"/>
                <a:cs typeface="Menlo"/>
                <a:sym typeface="Menlo"/>
              </a:defRPr>
            </a:pPr>
            <a:r>
              <a:rPr>
                <a:solidFill>
                  <a:srgbClr val="D4D4D4"/>
                </a:solidFill>
              </a:rPr>
              <a:t>    </a:t>
            </a:r>
            <a:r>
              <a:t>flex-direction</a:t>
            </a:r>
            <a:r>
              <a:rPr>
                <a:solidFill>
                  <a:srgbClr val="D4D4D4"/>
                </a:solidFill>
              </a:rPr>
              <a:t>: </a:t>
            </a:r>
            <a:r>
              <a:rPr>
                <a:solidFill>
                  <a:srgbClr val="CE9178"/>
                </a:solidFill>
              </a:rPr>
              <a:t>column</a:t>
            </a:r>
            <a:r>
              <a:rPr>
                <a:solidFill>
                  <a:srgbClr val="D4D4D4"/>
                </a:solidFill>
              </a:rPr>
              <a:t>;</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a:t>
            </a:r>
          </a:p>
          <a:p>
            <a:pPr marL="0" indent="0" defTabSz="182880">
              <a:lnSpc>
                <a:spcPts val="2400"/>
              </a:lnSpc>
              <a:spcBef>
                <a:spcPts val="0"/>
              </a:spcBef>
              <a:buSzTx/>
              <a:buNone/>
              <a:defRPr sz="1480">
                <a:solidFill>
                  <a:srgbClr val="D4D4D4"/>
                </a:solidFill>
                <a:latin typeface="Menlo"/>
                <a:ea typeface="Menlo"/>
                <a:cs typeface="Menlo"/>
                <a:sym typeface="Menlo"/>
              </a:defRPr>
            </a:pPr>
          </a:p>
          <a:p>
            <a:pPr marL="0" indent="0" defTabSz="182880">
              <a:lnSpc>
                <a:spcPts val="2400"/>
              </a:lnSpc>
              <a:spcBef>
                <a:spcPts val="0"/>
              </a:spcBef>
              <a:buSzTx/>
              <a:buNone/>
              <a:defRPr sz="1480">
                <a:solidFill>
                  <a:srgbClr val="569CD6"/>
                </a:solidFill>
                <a:latin typeface="Menlo"/>
                <a:ea typeface="Menlo"/>
                <a:cs typeface="Menlo"/>
                <a:sym typeface="Menlo"/>
              </a:defRPr>
            </a:pPr>
            <a:r>
              <a:t>app-root</a:t>
            </a:r>
            <a:r>
              <a:rPr>
                <a:solidFill>
                  <a:srgbClr val="D7BA7D"/>
                </a:solidFill>
              </a:rPr>
              <a:t> </a:t>
            </a:r>
            <a:r>
              <a:t>app-header</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    </a:t>
            </a:r>
            <a:r>
              <a:rPr>
                <a:solidFill>
                  <a:srgbClr val="9CDCFE"/>
                </a:solidFill>
              </a:rPr>
              <a:t>flex</a:t>
            </a:r>
            <a:r>
              <a:t>: </a:t>
            </a:r>
            <a:r>
              <a:rPr>
                <a:solidFill>
                  <a:srgbClr val="B5CEA8"/>
                </a:solidFill>
              </a:rPr>
              <a:t>0</a:t>
            </a:r>
            <a:r>
              <a:t> </a:t>
            </a:r>
            <a:r>
              <a:rPr>
                <a:solidFill>
                  <a:srgbClr val="B5CEA8"/>
                </a:solidFill>
              </a:rPr>
              <a:t>0</a:t>
            </a:r>
            <a:r>
              <a:t> </a:t>
            </a:r>
            <a:r>
              <a:rPr>
                <a:solidFill>
                  <a:srgbClr val="B5CEA8"/>
                </a:solidFill>
              </a:rPr>
              <a:t>70px</a:t>
            </a:r>
            <a:r>
              <a:t>;</a:t>
            </a:r>
          </a:p>
          <a:p>
            <a:pPr marL="0" indent="0" defTabSz="182880">
              <a:lnSpc>
                <a:spcPts val="2400"/>
              </a:lnSpc>
              <a:spcBef>
                <a:spcPts val="0"/>
              </a:spcBef>
              <a:buSzTx/>
              <a:buNone/>
              <a:defRPr sz="1480">
                <a:solidFill>
                  <a:srgbClr val="D4D4D4"/>
                </a:solidFill>
                <a:latin typeface="Menlo"/>
                <a:ea typeface="Menlo"/>
                <a:cs typeface="Menlo"/>
                <a:sym typeface="Menlo"/>
              </a:defRPr>
            </a:pPr>
            <a:r>
              <a:t>}</a:t>
            </a:r>
          </a:p>
          <a:p>
            <a:pPr marL="0" indent="0" defTabSz="182880">
              <a:lnSpc>
                <a:spcPts val="2400"/>
              </a:lnSpc>
              <a:spcBef>
                <a:spcPts val="0"/>
              </a:spcBef>
              <a:buSzTx/>
              <a:buNone/>
              <a:defRPr sz="1480">
                <a:solidFill>
                  <a:srgbClr val="D4D4D4"/>
                </a:solidFill>
                <a:latin typeface="Menlo"/>
                <a:ea typeface="Menlo"/>
                <a:cs typeface="Menlo"/>
                <a:sym typeface="Menlo"/>
              </a:defRPr>
            </a:pPr>
          </a:p>
          <a:p>
            <a:pPr marL="0" indent="0" defTabSz="182880">
              <a:lnSpc>
                <a:spcPts val="2400"/>
              </a:lnSpc>
              <a:spcBef>
                <a:spcPts val="0"/>
              </a:spcBef>
              <a:buSzTx/>
              <a:buNone/>
              <a:defRPr sz="1480">
                <a:solidFill>
                  <a:srgbClr val="569CD6"/>
                </a:solidFill>
                <a:latin typeface="Menlo"/>
                <a:ea typeface="Menlo"/>
                <a:cs typeface="Menlo"/>
                <a:sym typeface="Menlo"/>
              </a:defRPr>
            </a:pPr>
            <a:r>
              <a:t>app-root</a:t>
            </a:r>
            <a:r>
              <a:rPr>
                <a:solidFill>
                  <a:srgbClr val="D7BA7D"/>
                </a:solidFill>
              </a:rPr>
              <a:t> </a:t>
            </a:r>
            <a:r>
              <a:t>app-header</a:t>
            </a:r>
            <a:r>
              <a:rPr>
                <a:solidFill>
                  <a:srgbClr val="D7BA7D"/>
                </a:solidFill>
              </a:rPr>
              <a:t> header</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9CDCFE"/>
                </a:solidFill>
                <a:latin typeface="Menlo"/>
                <a:ea typeface="Menlo"/>
                <a:cs typeface="Menlo"/>
                <a:sym typeface="Menlo"/>
              </a:defRPr>
            </a:pPr>
            <a:r>
              <a:rPr>
                <a:solidFill>
                  <a:srgbClr val="D4D4D4"/>
                </a:solidFill>
              </a:rPr>
              <a:t>    </a:t>
            </a:r>
            <a:r>
              <a:t>height</a:t>
            </a:r>
            <a:r>
              <a:rPr>
                <a:solidFill>
                  <a:srgbClr val="D4D4D4"/>
                </a:solidFill>
              </a:rPr>
              <a:t>: </a:t>
            </a:r>
            <a:r>
              <a:rPr>
                <a:solidFill>
                  <a:srgbClr val="B5CEA8"/>
                </a:solidFill>
              </a:rPr>
              <a:t>100%</a:t>
            </a:r>
            <a:r>
              <a:rPr>
                <a:solidFill>
                  <a:srgbClr val="D4D4D4"/>
                </a:solidFill>
              </a:rPr>
              <a:t>;</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a:t>
            </a:r>
          </a:p>
          <a:p>
            <a:pPr marL="0" indent="0" defTabSz="182880">
              <a:lnSpc>
                <a:spcPts val="2400"/>
              </a:lnSpc>
              <a:spcBef>
                <a:spcPts val="0"/>
              </a:spcBef>
              <a:buSzTx/>
              <a:buNone/>
              <a:defRPr sz="1480">
                <a:solidFill>
                  <a:srgbClr val="D4D4D4"/>
                </a:solidFill>
                <a:latin typeface="Menlo"/>
                <a:ea typeface="Menlo"/>
                <a:cs typeface="Menlo"/>
                <a:sym typeface="Menlo"/>
              </a:defRPr>
            </a:pPr>
          </a:p>
          <a:p>
            <a:pPr marL="0" indent="0" defTabSz="182880">
              <a:lnSpc>
                <a:spcPts val="2400"/>
              </a:lnSpc>
              <a:spcBef>
                <a:spcPts val="0"/>
              </a:spcBef>
              <a:buSzTx/>
              <a:buNone/>
              <a:defRPr sz="1480">
                <a:solidFill>
                  <a:srgbClr val="569CD6"/>
                </a:solidFill>
                <a:latin typeface="Menlo"/>
                <a:ea typeface="Menlo"/>
                <a:cs typeface="Menlo"/>
                <a:sym typeface="Menlo"/>
              </a:defRPr>
            </a:pPr>
            <a:r>
              <a:t>app-root</a:t>
            </a:r>
            <a:r>
              <a:rPr>
                <a:solidFill>
                  <a:srgbClr val="D7BA7D"/>
                </a:solidFill>
              </a:rPr>
              <a:t> </a:t>
            </a:r>
            <a:r>
              <a:t>app-home</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    </a:t>
            </a:r>
            <a:r>
              <a:rPr>
                <a:solidFill>
                  <a:srgbClr val="9CDCFE"/>
                </a:solidFill>
              </a:rPr>
              <a:t>flex</a:t>
            </a:r>
            <a:r>
              <a:t>: </a:t>
            </a:r>
            <a:r>
              <a:rPr>
                <a:solidFill>
                  <a:srgbClr val="B5CEA8"/>
                </a:solidFill>
              </a:rPr>
              <a:t>1</a:t>
            </a:r>
            <a:r>
              <a:t> </a:t>
            </a:r>
            <a:r>
              <a:rPr>
                <a:solidFill>
                  <a:srgbClr val="B5CEA8"/>
                </a:solidFill>
              </a:rPr>
              <a:t>0</a:t>
            </a:r>
            <a:r>
              <a:t> </a:t>
            </a:r>
            <a:r>
              <a:rPr>
                <a:solidFill>
                  <a:srgbClr val="CE9178"/>
                </a:solidFill>
              </a:rPr>
              <a:t>auto</a:t>
            </a:r>
            <a:r>
              <a:t>;</a:t>
            </a:r>
          </a:p>
          <a:p>
            <a:pPr marL="0" indent="0" defTabSz="182880">
              <a:lnSpc>
                <a:spcPts val="2400"/>
              </a:lnSpc>
              <a:spcBef>
                <a:spcPts val="0"/>
              </a:spcBef>
              <a:buSzTx/>
              <a:buNone/>
              <a:defRPr sz="1480">
                <a:solidFill>
                  <a:srgbClr val="9CDCFE"/>
                </a:solidFill>
                <a:latin typeface="Menlo"/>
                <a:ea typeface="Menlo"/>
                <a:cs typeface="Menlo"/>
                <a:sym typeface="Menlo"/>
              </a:defRPr>
            </a:pPr>
            <a:r>
              <a:rPr>
                <a:solidFill>
                  <a:srgbClr val="D4D4D4"/>
                </a:solidFill>
              </a:rPr>
              <a:t>    </a:t>
            </a:r>
            <a:r>
              <a:t>display</a:t>
            </a:r>
            <a:r>
              <a:rPr>
                <a:solidFill>
                  <a:srgbClr val="D4D4D4"/>
                </a:solidFill>
              </a:rPr>
              <a:t>: </a:t>
            </a:r>
            <a:r>
              <a:rPr>
                <a:solidFill>
                  <a:srgbClr val="CE9178"/>
                </a:solidFill>
              </a:rPr>
              <a:t>flex</a:t>
            </a:r>
            <a:r>
              <a:rPr>
                <a:solidFill>
                  <a:srgbClr val="D4D4D4"/>
                </a:solidFill>
              </a:rPr>
              <a:t>;</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a:t>
            </a:r>
          </a:p>
          <a:p>
            <a:pPr marL="0" indent="0" defTabSz="182880">
              <a:lnSpc>
                <a:spcPts val="2400"/>
              </a:lnSpc>
              <a:spcBef>
                <a:spcPts val="0"/>
              </a:spcBef>
              <a:buSzTx/>
              <a:buNone/>
              <a:defRPr sz="1480">
                <a:solidFill>
                  <a:srgbClr val="D4D4D4"/>
                </a:solidFill>
                <a:latin typeface="Menlo"/>
                <a:ea typeface="Menlo"/>
                <a:cs typeface="Menlo"/>
                <a:sym typeface="Menlo"/>
              </a:defRPr>
            </a:pPr>
          </a:p>
          <a:p>
            <a:pPr marL="0" indent="0" defTabSz="182880">
              <a:lnSpc>
                <a:spcPts val="2400"/>
              </a:lnSpc>
              <a:spcBef>
                <a:spcPts val="0"/>
              </a:spcBef>
              <a:buSzTx/>
              <a:buNone/>
              <a:defRPr sz="1480">
                <a:solidFill>
                  <a:srgbClr val="569CD6"/>
                </a:solidFill>
                <a:latin typeface="Menlo"/>
                <a:ea typeface="Menlo"/>
                <a:cs typeface="Menlo"/>
                <a:sym typeface="Menlo"/>
              </a:defRPr>
            </a:pPr>
            <a:r>
              <a:t>app-root</a:t>
            </a:r>
            <a:r>
              <a:rPr>
                <a:solidFill>
                  <a:srgbClr val="D7BA7D"/>
                </a:solidFill>
              </a:rPr>
              <a:t> </a:t>
            </a:r>
            <a:r>
              <a:t>app-home</a:t>
            </a:r>
            <a:r>
              <a:rPr>
                <a:solidFill>
                  <a:srgbClr val="D7BA7D"/>
                </a:solidFill>
              </a:rPr>
              <a:t> main</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9CDCFE"/>
                </a:solidFill>
                <a:latin typeface="Menlo"/>
                <a:ea typeface="Menlo"/>
                <a:cs typeface="Menlo"/>
                <a:sym typeface="Menlo"/>
              </a:defRPr>
            </a:pPr>
            <a:r>
              <a:rPr>
                <a:solidFill>
                  <a:srgbClr val="D4D4D4"/>
                </a:solidFill>
              </a:rPr>
              <a:t>    </a:t>
            </a:r>
            <a:r>
              <a:t>display</a:t>
            </a:r>
            <a:r>
              <a:rPr>
                <a:solidFill>
                  <a:srgbClr val="D4D4D4"/>
                </a:solidFill>
              </a:rPr>
              <a:t>: </a:t>
            </a:r>
            <a:r>
              <a:rPr>
                <a:solidFill>
                  <a:srgbClr val="CE9178"/>
                </a:solidFill>
              </a:rPr>
              <a:t>flex</a:t>
            </a:r>
            <a:r>
              <a:rPr>
                <a:solidFill>
                  <a:srgbClr val="D4D4D4"/>
                </a:solidFill>
              </a:rPr>
              <a:t>;</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a:t>
            </a:r>
          </a:p>
          <a:p>
            <a:pPr marL="0" indent="0" defTabSz="182880">
              <a:lnSpc>
                <a:spcPts val="2400"/>
              </a:lnSpc>
              <a:spcBef>
                <a:spcPts val="0"/>
              </a:spcBef>
              <a:buSzTx/>
              <a:buNone/>
              <a:defRPr sz="1480">
                <a:solidFill>
                  <a:srgbClr val="D4D4D4"/>
                </a:solidFill>
                <a:latin typeface="Menlo"/>
                <a:ea typeface="Menlo"/>
                <a:cs typeface="Menlo"/>
                <a:sym typeface="Menlo"/>
              </a:defRPr>
            </a:pPr>
          </a:p>
          <a:p>
            <a:pPr marL="0" indent="0" defTabSz="182880">
              <a:lnSpc>
                <a:spcPts val="2400"/>
              </a:lnSpc>
              <a:spcBef>
                <a:spcPts val="0"/>
              </a:spcBef>
              <a:buSzTx/>
              <a:buNone/>
              <a:defRPr sz="1480">
                <a:solidFill>
                  <a:srgbClr val="D7BA7D"/>
                </a:solidFill>
                <a:latin typeface="Menlo"/>
                <a:ea typeface="Menlo"/>
                <a:cs typeface="Menlo"/>
                <a:sym typeface="Menlo"/>
              </a:defRPr>
            </a:pPr>
            <a:r>
              <a:rPr>
                <a:solidFill>
                  <a:srgbClr val="569CD6"/>
                </a:solidFill>
              </a:rPr>
              <a:t>app-root</a:t>
            </a:r>
            <a:r>
              <a:t> </a:t>
            </a:r>
            <a:r>
              <a:rPr>
                <a:solidFill>
                  <a:srgbClr val="569CD6"/>
                </a:solidFill>
              </a:rPr>
              <a:t>app-home</a:t>
            </a:r>
            <a:r>
              <a:t> main .side</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B5CEA8"/>
                </a:solidFill>
                <a:latin typeface="Menlo"/>
                <a:ea typeface="Menlo"/>
                <a:cs typeface="Menlo"/>
                <a:sym typeface="Menlo"/>
              </a:defRPr>
            </a:pPr>
            <a:r>
              <a:rPr>
                <a:solidFill>
                  <a:srgbClr val="D4D4D4"/>
                </a:solidFill>
              </a:rPr>
              <a:t>    </a:t>
            </a:r>
            <a:r>
              <a:rPr>
                <a:solidFill>
                  <a:srgbClr val="9CDCFE"/>
                </a:solidFill>
              </a:rPr>
              <a:t>flex</a:t>
            </a:r>
            <a:r>
              <a:rPr>
                <a:solidFill>
                  <a:srgbClr val="D4D4D4"/>
                </a:solidFill>
              </a:rPr>
              <a:t>: </a:t>
            </a:r>
            <a:r>
              <a:t>0</a:t>
            </a:r>
            <a:r>
              <a:rPr>
                <a:solidFill>
                  <a:srgbClr val="D4D4D4"/>
                </a:solidFill>
              </a:rPr>
              <a:t> </a:t>
            </a:r>
            <a:r>
              <a:t>0</a:t>
            </a:r>
            <a:r>
              <a:rPr>
                <a:solidFill>
                  <a:srgbClr val="D4D4D4"/>
                </a:solidFill>
              </a:rPr>
              <a:t> </a:t>
            </a:r>
            <a:r>
              <a:t>110px</a:t>
            </a:r>
            <a:r>
              <a:rPr>
                <a:solidFill>
                  <a:srgbClr val="D4D4D4"/>
                </a:solidFill>
              </a:rPr>
              <a:t>;</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a:t>
            </a:r>
          </a:p>
          <a:p>
            <a:pPr marL="0" indent="0" defTabSz="182880">
              <a:lnSpc>
                <a:spcPts val="2400"/>
              </a:lnSpc>
              <a:spcBef>
                <a:spcPts val="0"/>
              </a:spcBef>
              <a:buSzTx/>
              <a:buNone/>
              <a:defRPr sz="1480">
                <a:solidFill>
                  <a:srgbClr val="D4D4D4"/>
                </a:solidFill>
                <a:latin typeface="Menlo"/>
                <a:ea typeface="Menlo"/>
                <a:cs typeface="Menlo"/>
                <a:sym typeface="Menlo"/>
              </a:defRPr>
            </a:pPr>
          </a:p>
          <a:p>
            <a:pPr marL="0" indent="0" defTabSz="182880">
              <a:lnSpc>
                <a:spcPts val="2400"/>
              </a:lnSpc>
              <a:spcBef>
                <a:spcPts val="0"/>
              </a:spcBef>
              <a:buSzTx/>
              <a:buNone/>
              <a:defRPr sz="1480">
                <a:solidFill>
                  <a:srgbClr val="D7BA7D"/>
                </a:solidFill>
                <a:latin typeface="Menlo"/>
                <a:ea typeface="Menlo"/>
                <a:cs typeface="Menlo"/>
                <a:sym typeface="Menlo"/>
              </a:defRPr>
            </a:pPr>
            <a:r>
              <a:rPr>
                <a:solidFill>
                  <a:srgbClr val="569CD6"/>
                </a:solidFill>
              </a:rPr>
              <a:t>app-root</a:t>
            </a:r>
            <a:r>
              <a:t> </a:t>
            </a:r>
            <a:r>
              <a:rPr>
                <a:solidFill>
                  <a:srgbClr val="569CD6"/>
                </a:solidFill>
              </a:rPr>
              <a:t>app-home</a:t>
            </a:r>
            <a:r>
              <a:t> main .content</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    </a:t>
            </a:r>
            <a:r>
              <a:rPr>
                <a:solidFill>
                  <a:srgbClr val="9CDCFE"/>
                </a:solidFill>
              </a:rPr>
              <a:t>flex</a:t>
            </a:r>
            <a:r>
              <a:t>: </a:t>
            </a:r>
            <a:r>
              <a:rPr>
                <a:solidFill>
                  <a:srgbClr val="B5CEA8"/>
                </a:solidFill>
              </a:rPr>
              <a:t>1</a:t>
            </a:r>
            <a:r>
              <a:t> </a:t>
            </a:r>
            <a:r>
              <a:rPr>
                <a:solidFill>
                  <a:srgbClr val="B5CEA8"/>
                </a:solidFill>
              </a:rPr>
              <a:t>0</a:t>
            </a:r>
            <a:r>
              <a:t> </a:t>
            </a:r>
            <a:r>
              <a:rPr>
                <a:solidFill>
                  <a:srgbClr val="CE9178"/>
                </a:solidFill>
              </a:rPr>
              <a:t>auto</a:t>
            </a:r>
            <a:r>
              <a:t>;</a:t>
            </a:r>
          </a:p>
          <a:p>
            <a:pPr marL="0" indent="0" defTabSz="182880">
              <a:lnSpc>
                <a:spcPts val="2400"/>
              </a:lnSpc>
              <a:spcBef>
                <a:spcPts val="0"/>
              </a:spcBef>
              <a:buSzTx/>
              <a:buNone/>
              <a:defRPr sz="1480">
                <a:solidFill>
                  <a:srgbClr val="D4D4D4"/>
                </a:solidFill>
                <a:latin typeface="Menlo"/>
                <a:ea typeface="Menlo"/>
                <a:cs typeface="Menlo"/>
                <a:sym typeface="Menlo"/>
              </a:defRPr>
            </a:pPr>
            <a:r>
              <a:t>}</a:t>
            </a:r>
          </a:p>
          <a:p>
            <a:pPr marL="0" indent="0" defTabSz="182880">
              <a:lnSpc>
                <a:spcPts val="2400"/>
              </a:lnSpc>
              <a:spcBef>
                <a:spcPts val="0"/>
              </a:spcBef>
              <a:buSzTx/>
              <a:buNone/>
              <a:defRPr sz="1480">
                <a:solidFill>
                  <a:srgbClr val="D4D4D4"/>
                </a:solidFill>
                <a:latin typeface="Menlo"/>
                <a:ea typeface="Menlo"/>
                <a:cs typeface="Menlo"/>
                <a:sym typeface="Menlo"/>
              </a:defRPr>
            </a:pPr>
          </a:p>
          <a:p>
            <a:pPr marL="0" indent="0" defTabSz="182880">
              <a:lnSpc>
                <a:spcPts val="2400"/>
              </a:lnSpc>
              <a:spcBef>
                <a:spcPts val="0"/>
              </a:spcBef>
              <a:buSzTx/>
              <a:buNone/>
              <a:defRPr sz="1480">
                <a:solidFill>
                  <a:srgbClr val="569CD6"/>
                </a:solidFill>
                <a:latin typeface="Menlo"/>
                <a:ea typeface="Menlo"/>
                <a:cs typeface="Menlo"/>
                <a:sym typeface="Menlo"/>
              </a:defRPr>
            </a:pPr>
            <a:r>
              <a:t>app-root</a:t>
            </a:r>
            <a:r>
              <a:rPr>
                <a:solidFill>
                  <a:srgbClr val="D7BA7D"/>
                </a:solidFill>
              </a:rPr>
              <a:t> </a:t>
            </a:r>
            <a:r>
              <a:t>app-footer</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    </a:t>
            </a:r>
            <a:r>
              <a:rPr>
                <a:solidFill>
                  <a:srgbClr val="9CDCFE"/>
                </a:solidFill>
              </a:rPr>
              <a:t>flex</a:t>
            </a:r>
            <a:r>
              <a:t>: </a:t>
            </a:r>
            <a:r>
              <a:rPr>
                <a:solidFill>
                  <a:srgbClr val="B5CEA8"/>
                </a:solidFill>
              </a:rPr>
              <a:t>0</a:t>
            </a:r>
            <a:r>
              <a:t> </a:t>
            </a:r>
            <a:r>
              <a:rPr>
                <a:solidFill>
                  <a:srgbClr val="B5CEA8"/>
                </a:solidFill>
              </a:rPr>
              <a:t>0</a:t>
            </a:r>
            <a:r>
              <a:t> </a:t>
            </a:r>
            <a:r>
              <a:rPr>
                <a:solidFill>
                  <a:srgbClr val="B5CEA8"/>
                </a:solidFill>
              </a:rPr>
              <a:t>35px</a:t>
            </a:r>
            <a:r>
              <a:t>;</a:t>
            </a:r>
          </a:p>
          <a:p>
            <a:pPr marL="0" indent="0" defTabSz="182880">
              <a:lnSpc>
                <a:spcPts val="2400"/>
              </a:lnSpc>
              <a:spcBef>
                <a:spcPts val="0"/>
              </a:spcBef>
              <a:buSzTx/>
              <a:buNone/>
              <a:defRPr sz="1480">
                <a:solidFill>
                  <a:srgbClr val="D4D4D4"/>
                </a:solidFill>
                <a:latin typeface="Menlo"/>
                <a:ea typeface="Menlo"/>
                <a:cs typeface="Menlo"/>
                <a:sym typeface="Menlo"/>
              </a:defRPr>
            </a:pPr>
            <a:r>
              <a:t>}</a:t>
            </a:r>
          </a:p>
          <a:p>
            <a:pPr marL="0" indent="0" defTabSz="182880">
              <a:lnSpc>
                <a:spcPts val="2400"/>
              </a:lnSpc>
              <a:spcBef>
                <a:spcPts val="0"/>
              </a:spcBef>
              <a:buSzTx/>
              <a:buNone/>
              <a:defRPr sz="1480">
                <a:solidFill>
                  <a:srgbClr val="D4D4D4"/>
                </a:solidFill>
                <a:latin typeface="Menlo"/>
                <a:ea typeface="Menlo"/>
                <a:cs typeface="Menlo"/>
                <a:sym typeface="Menlo"/>
              </a:defRPr>
            </a:pPr>
          </a:p>
          <a:p>
            <a:pPr marL="0" indent="0" defTabSz="182880">
              <a:lnSpc>
                <a:spcPts val="2400"/>
              </a:lnSpc>
              <a:spcBef>
                <a:spcPts val="0"/>
              </a:spcBef>
              <a:buSzTx/>
              <a:buNone/>
              <a:defRPr sz="1480">
                <a:solidFill>
                  <a:srgbClr val="569CD6"/>
                </a:solidFill>
                <a:latin typeface="Menlo"/>
                <a:ea typeface="Menlo"/>
                <a:cs typeface="Menlo"/>
                <a:sym typeface="Menlo"/>
              </a:defRPr>
            </a:pPr>
            <a:r>
              <a:t>app-root</a:t>
            </a:r>
            <a:r>
              <a:rPr>
                <a:solidFill>
                  <a:srgbClr val="D7BA7D"/>
                </a:solidFill>
              </a:rPr>
              <a:t> </a:t>
            </a:r>
            <a:r>
              <a:t>app-footer</a:t>
            </a:r>
            <a:r>
              <a:rPr>
                <a:solidFill>
                  <a:srgbClr val="D7BA7D"/>
                </a:solidFill>
              </a:rPr>
              <a:t> footer</a:t>
            </a:r>
            <a:r>
              <a:rPr>
                <a:solidFill>
                  <a:srgbClr val="D4D4D4"/>
                </a:solidFill>
              </a:rPr>
              <a:t> {</a:t>
            </a:r>
            <a:endParaRPr>
              <a:solidFill>
                <a:srgbClr val="D4D4D4"/>
              </a:solidFill>
            </a:endParaRPr>
          </a:p>
          <a:p>
            <a:pPr marL="0" indent="0" defTabSz="182880">
              <a:lnSpc>
                <a:spcPts val="2400"/>
              </a:lnSpc>
              <a:spcBef>
                <a:spcPts val="0"/>
              </a:spcBef>
              <a:buSzTx/>
              <a:buNone/>
              <a:defRPr sz="1480">
                <a:solidFill>
                  <a:srgbClr val="9CDCFE"/>
                </a:solidFill>
                <a:latin typeface="Menlo"/>
                <a:ea typeface="Menlo"/>
                <a:cs typeface="Menlo"/>
                <a:sym typeface="Menlo"/>
              </a:defRPr>
            </a:pPr>
            <a:r>
              <a:rPr>
                <a:solidFill>
                  <a:srgbClr val="D4D4D4"/>
                </a:solidFill>
              </a:rPr>
              <a:t>    </a:t>
            </a:r>
            <a:r>
              <a:t>height</a:t>
            </a:r>
            <a:r>
              <a:rPr>
                <a:solidFill>
                  <a:srgbClr val="D4D4D4"/>
                </a:solidFill>
              </a:rPr>
              <a:t>: </a:t>
            </a:r>
            <a:r>
              <a:rPr>
                <a:solidFill>
                  <a:srgbClr val="B5CEA8"/>
                </a:solidFill>
              </a:rPr>
              <a:t>100%</a:t>
            </a:r>
            <a:r>
              <a:rPr>
                <a:solidFill>
                  <a:srgbClr val="D4D4D4"/>
                </a:solidFill>
              </a:rPr>
              <a:t>;</a:t>
            </a:r>
            <a:endParaRPr>
              <a:solidFill>
                <a:srgbClr val="D4D4D4"/>
              </a:solidFill>
            </a:endParaRPr>
          </a:p>
          <a:p>
            <a:pPr marL="0" indent="0" defTabSz="182880">
              <a:lnSpc>
                <a:spcPts val="2400"/>
              </a:lnSpc>
              <a:spcBef>
                <a:spcPts val="0"/>
              </a:spcBef>
              <a:buSzTx/>
              <a:buNone/>
              <a:defRPr sz="1480">
                <a:solidFill>
                  <a:srgbClr val="D4D4D4"/>
                </a:solidFill>
                <a:latin typeface="Menlo"/>
                <a:ea typeface="Menlo"/>
                <a:cs typeface="Menlo"/>
                <a:sym typeface="Menlo"/>
              </a:defRPr>
            </a:pPr>
            <a:r>
              <a:t>}</a:t>
            </a:r>
          </a:p>
        </p:txBody>
      </p:sp>
      <p:sp>
        <p:nvSpPr>
          <p:cNvPr id="238" name="tr:nth-child(even):hover {…"/>
          <p:cNvSpPr/>
          <p:nvPr/>
        </p:nvSpPr>
        <p:spPr>
          <a:xfrm>
            <a:off x="6797963" y="1615156"/>
            <a:ext cx="5907073" cy="730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900"/>
              </a:lnSpc>
              <a:defRPr sz="1800">
                <a:solidFill>
                  <a:srgbClr val="D4D4D4"/>
                </a:solidFill>
                <a:latin typeface="Menlo"/>
                <a:ea typeface="Menlo"/>
                <a:cs typeface="Menlo"/>
                <a:sym typeface="Menlo"/>
              </a:defRPr>
            </a:pPr>
          </a:p>
          <a:p>
            <a:pPr algn="l" defTabSz="457200">
              <a:lnSpc>
                <a:spcPts val="3900"/>
              </a:lnSpc>
              <a:defRPr sz="1800">
                <a:solidFill>
                  <a:srgbClr val="D7BA7D"/>
                </a:solidFill>
                <a:latin typeface="Menlo"/>
                <a:ea typeface="Menlo"/>
                <a:cs typeface="Menlo"/>
                <a:sym typeface="Menlo"/>
              </a:defRPr>
            </a:pPr>
            <a:r>
              <a:t>tr:nth-child(even):hover</a:t>
            </a:r>
            <a:r>
              <a:rPr>
                <a:solidFill>
                  <a:srgbClr val="D4D4D4"/>
                </a:solidFill>
              </a:rPr>
              <a:t> {</a:t>
            </a:r>
            <a:endParaRPr>
              <a:solidFill>
                <a:srgbClr val="D4D4D4"/>
              </a:solidFill>
            </a:endParaRPr>
          </a:p>
          <a:p>
            <a:pPr algn="l" defTabSz="457200">
              <a:lnSpc>
                <a:spcPts val="3900"/>
              </a:lnSpc>
              <a:defRPr sz="1800">
                <a:solidFill>
                  <a:srgbClr val="9CDCFE"/>
                </a:solidFill>
                <a:latin typeface="Menlo"/>
                <a:ea typeface="Menlo"/>
                <a:cs typeface="Menlo"/>
                <a:sym typeface="Menlo"/>
              </a:defRPr>
            </a:pPr>
            <a:r>
              <a:rPr>
                <a:solidFill>
                  <a:srgbClr val="D4D4D4"/>
                </a:solidFill>
              </a:rPr>
              <a:t>    </a:t>
            </a:r>
            <a:r>
              <a:t>background</a:t>
            </a:r>
            <a:r>
              <a:rPr>
                <a:solidFill>
                  <a:srgbClr val="D4D4D4"/>
                </a:solidFill>
              </a:rPr>
              <a:t>: </a:t>
            </a:r>
            <a:r>
              <a:rPr>
                <a:solidFill>
                  <a:srgbClr val="CE9178"/>
                </a:solidFill>
              </a:rPr>
              <a:t>#CCC</a:t>
            </a:r>
            <a:endParaRPr>
              <a:solidFill>
                <a:srgbClr val="D4D4D4"/>
              </a:solidFill>
            </a:endParaRPr>
          </a:p>
          <a:p>
            <a:pPr algn="l" defTabSz="457200">
              <a:lnSpc>
                <a:spcPts val="3900"/>
              </a:lnSpc>
              <a:defRPr sz="1800">
                <a:solidFill>
                  <a:srgbClr val="D4D4D4"/>
                </a:solidFill>
                <a:latin typeface="Menlo"/>
                <a:ea typeface="Menlo"/>
                <a:cs typeface="Menlo"/>
                <a:sym typeface="Menlo"/>
              </a:defRPr>
            </a:pPr>
            <a:r>
              <a:t>}</a:t>
            </a:r>
          </a:p>
          <a:p>
            <a:pPr algn="l" defTabSz="457200">
              <a:lnSpc>
                <a:spcPts val="3900"/>
              </a:lnSpc>
              <a:defRPr sz="1800">
                <a:solidFill>
                  <a:srgbClr val="D4D4D4"/>
                </a:solidFill>
                <a:latin typeface="Menlo"/>
                <a:ea typeface="Menlo"/>
                <a:cs typeface="Menlo"/>
                <a:sym typeface="Menlo"/>
              </a:defRPr>
            </a:pPr>
          </a:p>
          <a:p>
            <a:pPr algn="l" defTabSz="457200">
              <a:lnSpc>
                <a:spcPts val="3900"/>
              </a:lnSpc>
              <a:defRPr sz="1800">
                <a:solidFill>
                  <a:srgbClr val="D7BA7D"/>
                </a:solidFill>
                <a:latin typeface="Menlo"/>
                <a:ea typeface="Menlo"/>
                <a:cs typeface="Menlo"/>
                <a:sym typeface="Menlo"/>
              </a:defRPr>
            </a:pPr>
            <a:r>
              <a:t>tr:nth-child(odd)</a:t>
            </a:r>
            <a:r>
              <a:rPr>
                <a:solidFill>
                  <a:srgbClr val="D4D4D4"/>
                </a:solidFill>
              </a:rPr>
              <a:t> {</a:t>
            </a:r>
            <a:endParaRPr>
              <a:solidFill>
                <a:srgbClr val="D4D4D4"/>
              </a:solidFill>
            </a:endParaRPr>
          </a:p>
          <a:p>
            <a:pPr algn="l" defTabSz="457200">
              <a:lnSpc>
                <a:spcPts val="3900"/>
              </a:lnSpc>
              <a:defRPr sz="1800">
                <a:solidFill>
                  <a:srgbClr val="9CDCFE"/>
                </a:solidFill>
                <a:latin typeface="Menlo"/>
                <a:ea typeface="Menlo"/>
                <a:cs typeface="Menlo"/>
                <a:sym typeface="Menlo"/>
              </a:defRPr>
            </a:pPr>
            <a:r>
              <a:rPr>
                <a:solidFill>
                  <a:srgbClr val="D4D4D4"/>
                </a:solidFill>
              </a:rPr>
              <a:t>    </a:t>
            </a:r>
            <a:r>
              <a:t>background</a:t>
            </a:r>
            <a:r>
              <a:rPr>
                <a:solidFill>
                  <a:srgbClr val="D4D4D4"/>
                </a:solidFill>
              </a:rPr>
              <a:t>: </a:t>
            </a:r>
            <a:r>
              <a:rPr>
                <a:solidFill>
                  <a:srgbClr val="CE9178"/>
                </a:solidFill>
              </a:rPr>
              <a:t>#FFF</a:t>
            </a:r>
            <a:endParaRPr>
              <a:solidFill>
                <a:srgbClr val="D4D4D4"/>
              </a:solidFill>
            </a:endParaRPr>
          </a:p>
          <a:p>
            <a:pPr algn="l" defTabSz="457200">
              <a:lnSpc>
                <a:spcPts val="3900"/>
              </a:lnSpc>
              <a:defRPr sz="1800">
                <a:solidFill>
                  <a:srgbClr val="D4D4D4"/>
                </a:solidFill>
                <a:latin typeface="Menlo"/>
                <a:ea typeface="Menlo"/>
                <a:cs typeface="Menlo"/>
                <a:sym typeface="Menlo"/>
              </a:defRPr>
            </a:pPr>
            <a:r>
              <a:t>}</a:t>
            </a:r>
          </a:p>
          <a:p>
            <a:pPr algn="l" defTabSz="457200">
              <a:lnSpc>
                <a:spcPts val="3900"/>
              </a:lnSpc>
              <a:defRPr sz="1800">
                <a:solidFill>
                  <a:srgbClr val="D4D4D4"/>
                </a:solidFill>
                <a:latin typeface="Menlo"/>
                <a:ea typeface="Menlo"/>
                <a:cs typeface="Menlo"/>
                <a:sym typeface="Menlo"/>
              </a:defRPr>
            </a:pPr>
          </a:p>
          <a:p>
            <a:pPr algn="l" defTabSz="457200">
              <a:lnSpc>
                <a:spcPts val="3900"/>
              </a:lnSpc>
              <a:defRPr sz="1800">
                <a:solidFill>
                  <a:srgbClr val="D7BA7D"/>
                </a:solidFill>
                <a:latin typeface="Menlo"/>
                <a:ea typeface="Menlo"/>
                <a:cs typeface="Menlo"/>
                <a:sym typeface="Menlo"/>
              </a:defRPr>
            </a:pPr>
            <a:r>
              <a:t>input[</a:t>
            </a:r>
            <a:r>
              <a:rPr>
                <a:solidFill>
                  <a:srgbClr val="9CDCFE"/>
                </a:solidFill>
              </a:rPr>
              <a:t>type</a:t>
            </a:r>
            <a:r>
              <a:rPr>
                <a:solidFill>
                  <a:srgbClr val="D4D4D4"/>
                </a:solidFill>
              </a:rPr>
              <a:t>=</a:t>
            </a:r>
            <a:r>
              <a:rPr>
                <a:solidFill>
                  <a:srgbClr val="CE9178"/>
                </a:solidFill>
              </a:rPr>
              <a:t>"tel"</a:t>
            </a:r>
            <a:r>
              <a:t>]</a:t>
            </a:r>
            <a:r>
              <a:rPr>
                <a:solidFill>
                  <a:srgbClr val="D4D4D4"/>
                </a:solidFill>
              </a:rPr>
              <a:t> {</a:t>
            </a:r>
            <a:endParaRPr>
              <a:solidFill>
                <a:srgbClr val="D4D4D4"/>
              </a:solidFill>
            </a:endParaRPr>
          </a:p>
          <a:p>
            <a:pPr algn="l" defTabSz="457200">
              <a:lnSpc>
                <a:spcPts val="3900"/>
              </a:lnSpc>
              <a:defRPr sz="1800">
                <a:solidFill>
                  <a:srgbClr val="9CDCFE"/>
                </a:solidFill>
                <a:latin typeface="Menlo"/>
                <a:ea typeface="Menlo"/>
                <a:cs typeface="Menlo"/>
                <a:sym typeface="Menlo"/>
              </a:defRPr>
            </a:pPr>
            <a:r>
              <a:rPr>
                <a:solidFill>
                  <a:srgbClr val="D4D4D4"/>
                </a:solidFill>
              </a:rPr>
              <a:t>    </a:t>
            </a:r>
            <a:r>
              <a:t>border</a:t>
            </a:r>
            <a:r>
              <a:rPr>
                <a:solidFill>
                  <a:srgbClr val="D4D4D4"/>
                </a:solidFill>
              </a:rPr>
              <a:t>: </a:t>
            </a:r>
            <a:r>
              <a:rPr>
                <a:solidFill>
                  <a:srgbClr val="B5CEA8"/>
                </a:solidFill>
              </a:rPr>
              <a:t>1px</a:t>
            </a:r>
            <a:r>
              <a:rPr>
                <a:solidFill>
                  <a:srgbClr val="D4D4D4"/>
                </a:solidFill>
              </a:rPr>
              <a:t> </a:t>
            </a:r>
            <a:r>
              <a:rPr>
                <a:solidFill>
                  <a:srgbClr val="CE9178"/>
                </a:solidFill>
              </a:rPr>
              <a:t>solid</a:t>
            </a:r>
            <a:r>
              <a:rPr>
                <a:solidFill>
                  <a:srgbClr val="D4D4D4"/>
                </a:solidFill>
              </a:rPr>
              <a:t> </a:t>
            </a:r>
            <a:r>
              <a:rPr>
                <a:solidFill>
                  <a:srgbClr val="CE9178"/>
                </a:solidFill>
              </a:rPr>
              <a:t>#ddd</a:t>
            </a:r>
            <a:r>
              <a:rPr>
                <a:solidFill>
                  <a:srgbClr val="D4D4D4"/>
                </a:solidFill>
              </a:rPr>
              <a:t>;</a:t>
            </a:r>
            <a:endParaRPr>
              <a:solidFill>
                <a:srgbClr val="D4D4D4"/>
              </a:solidFill>
            </a:endParaRPr>
          </a:p>
          <a:p>
            <a:pPr algn="l" defTabSz="457200">
              <a:lnSpc>
                <a:spcPts val="3900"/>
              </a:lnSpc>
              <a:defRPr sz="1800">
                <a:solidFill>
                  <a:srgbClr val="9CDCFE"/>
                </a:solidFill>
                <a:latin typeface="Menlo"/>
                <a:ea typeface="Menlo"/>
                <a:cs typeface="Menlo"/>
                <a:sym typeface="Menlo"/>
              </a:defRPr>
            </a:pPr>
            <a:r>
              <a:rPr>
                <a:solidFill>
                  <a:srgbClr val="D4D4D4"/>
                </a:solidFill>
              </a:rPr>
              <a:t>    </a:t>
            </a:r>
            <a:r>
              <a:t>padding</a:t>
            </a:r>
            <a:r>
              <a:rPr>
                <a:solidFill>
                  <a:srgbClr val="D4D4D4"/>
                </a:solidFill>
              </a:rPr>
              <a:t>: </a:t>
            </a:r>
            <a:r>
              <a:rPr>
                <a:solidFill>
                  <a:srgbClr val="B5CEA8"/>
                </a:solidFill>
              </a:rPr>
              <a:t>4px</a:t>
            </a:r>
            <a:r>
              <a:rPr>
                <a:solidFill>
                  <a:srgbClr val="D4D4D4"/>
                </a:solidFill>
              </a:rPr>
              <a:t> </a:t>
            </a:r>
            <a:r>
              <a:rPr>
                <a:solidFill>
                  <a:srgbClr val="B5CEA8"/>
                </a:solidFill>
              </a:rPr>
              <a:t>8px</a:t>
            </a:r>
            <a:r>
              <a:rPr>
                <a:solidFill>
                  <a:srgbClr val="D4D4D4"/>
                </a:solidFill>
              </a:rPr>
              <a:t>;</a:t>
            </a:r>
            <a:endParaRPr>
              <a:solidFill>
                <a:srgbClr val="D4D4D4"/>
              </a:solidFill>
            </a:endParaRPr>
          </a:p>
          <a:p>
            <a:pPr algn="l" defTabSz="457200">
              <a:lnSpc>
                <a:spcPts val="3900"/>
              </a:lnSpc>
              <a:defRPr sz="1800">
                <a:solidFill>
                  <a:srgbClr val="D4D4D4"/>
                </a:solidFill>
                <a:latin typeface="Menlo"/>
                <a:ea typeface="Menlo"/>
                <a:cs typeface="Menlo"/>
                <a:sym typeface="Menlo"/>
              </a:defRPr>
            </a:pPr>
            <a:r>
              <a:t>}</a:t>
            </a:r>
          </a:p>
          <a:p>
            <a:pPr algn="l" defTabSz="457200">
              <a:lnSpc>
                <a:spcPts val="3900"/>
              </a:lnSpc>
              <a:defRPr sz="1800">
                <a:solidFill>
                  <a:srgbClr val="D4D4D4"/>
                </a:solidFill>
                <a:latin typeface="Menlo"/>
                <a:ea typeface="Menlo"/>
                <a:cs typeface="Menlo"/>
                <a:sym typeface="Menlo"/>
              </a:defRPr>
            </a:pPr>
          </a:p>
          <a:p>
            <a:pPr algn="l" defTabSz="457200">
              <a:lnSpc>
                <a:spcPts val="3900"/>
              </a:lnSpc>
              <a:defRPr sz="1800">
                <a:solidFill>
                  <a:srgbClr val="D7BA7D"/>
                </a:solidFill>
                <a:latin typeface="Menlo"/>
                <a:ea typeface="Menlo"/>
                <a:cs typeface="Menlo"/>
                <a:sym typeface="Menlo"/>
              </a:defRPr>
            </a:pPr>
            <a:r>
              <a:t>input[</a:t>
            </a:r>
            <a:r>
              <a:rPr>
                <a:solidFill>
                  <a:srgbClr val="9CDCFE"/>
                </a:solidFill>
              </a:rPr>
              <a:t>type</a:t>
            </a:r>
            <a:r>
              <a:rPr>
                <a:solidFill>
                  <a:srgbClr val="D4D4D4"/>
                </a:solidFill>
              </a:rPr>
              <a:t>=</a:t>
            </a:r>
            <a:r>
              <a:rPr>
                <a:solidFill>
                  <a:srgbClr val="CE9178"/>
                </a:solidFill>
              </a:rPr>
              <a:t>"tel"</a:t>
            </a:r>
            <a:r>
              <a:t>]:focus</a:t>
            </a:r>
            <a:r>
              <a:rPr>
                <a:solidFill>
                  <a:srgbClr val="D4D4D4"/>
                </a:solidFill>
              </a:rPr>
              <a:t> {</a:t>
            </a:r>
            <a:endParaRPr>
              <a:solidFill>
                <a:srgbClr val="D4D4D4"/>
              </a:solidFill>
            </a:endParaRPr>
          </a:p>
          <a:p>
            <a:pPr algn="l" defTabSz="457200">
              <a:lnSpc>
                <a:spcPts val="3900"/>
              </a:lnSpc>
              <a:defRPr sz="1800">
                <a:solidFill>
                  <a:srgbClr val="9CDCFE"/>
                </a:solidFill>
                <a:latin typeface="Menlo"/>
                <a:ea typeface="Menlo"/>
                <a:cs typeface="Menlo"/>
                <a:sym typeface="Menlo"/>
              </a:defRPr>
            </a:pPr>
            <a:r>
              <a:rPr>
                <a:solidFill>
                  <a:srgbClr val="D4D4D4"/>
                </a:solidFill>
              </a:rPr>
              <a:t>    </a:t>
            </a:r>
            <a:r>
              <a:t>border</a:t>
            </a:r>
            <a:r>
              <a:rPr>
                <a:solidFill>
                  <a:srgbClr val="D4D4D4"/>
                </a:solidFill>
              </a:rPr>
              <a:t>: </a:t>
            </a:r>
            <a:r>
              <a:rPr>
                <a:solidFill>
                  <a:srgbClr val="B5CEA8"/>
                </a:solidFill>
              </a:rPr>
              <a:t>1px</a:t>
            </a:r>
            <a:r>
              <a:rPr>
                <a:solidFill>
                  <a:srgbClr val="D4D4D4"/>
                </a:solidFill>
              </a:rPr>
              <a:t> </a:t>
            </a:r>
            <a:r>
              <a:rPr>
                <a:solidFill>
                  <a:srgbClr val="CE9178"/>
                </a:solidFill>
              </a:rPr>
              <a:t>solid</a:t>
            </a:r>
            <a:r>
              <a:rPr>
                <a:solidFill>
                  <a:srgbClr val="D4D4D4"/>
                </a:solidFill>
              </a:rPr>
              <a:t> </a:t>
            </a:r>
            <a:r>
              <a:rPr>
                <a:solidFill>
                  <a:srgbClr val="CE9178"/>
                </a:solidFill>
              </a:rPr>
              <a:t>#000</a:t>
            </a:r>
            <a:r>
              <a:rPr>
                <a:solidFill>
                  <a:srgbClr val="D4D4D4"/>
                </a:solidFill>
              </a:rPr>
              <a:t>;</a:t>
            </a:r>
            <a:endParaRPr>
              <a:solidFill>
                <a:srgbClr val="D4D4D4"/>
              </a:solidFill>
            </a:endParaRPr>
          </a:p>
          <a:p>
            <a:pPr algn="l" defTabSz="457200">
              <a:lnSpc>
                <a:spcPts val="3900"/>
              </a:lnSpc>
              <a:defRPr sz="1800">
                <a:solidFill>
                  <a:srgbClr val="D4D4D4"/>
                </a:solidFill>
                <a:latin typeface="Menlo"/>
                <a:ea typeface="Menlo"/>
                <a:cs typeface="Menlo"/>
                <a:sym typeface="Menlo"/>
              </a:defRPr>
            </a:pPr>
            <a:r>
              <a:t>}</a:t>
            </a:r>
          </a:p>
          <a:p>
            <a:pPr algn="l" defTabSz="457200">
              <a:lnSpc>
                <a:spcPts val="3900"/>
              </a:lnSpc>
              <a:defRPr sz="1800">
                <a:solidFill>
                  <a:srgbClr val="D4D4D4"/>
                </a:solidFill>
                <a:latin typeface="Menlo"/>
                <a:ea typeface="Menlo"/>
                <a:cs typeface="Menlo"/>
                <a:sym typeface="Menlo"/>
              </a:defRPr>
            </a:pPr>
          </a:p>
          <a:p>
            <a:pPr algn="l" defTabSz="457200">
              <a:lnSpc>
                <a:spcPts val="3900"/>
              </a:lnSpc>
              <a:defRPr sz="1800">
                <a:solidFill>
                  <a:srgbClr val="D7BA7D"/>
                </a:solidFill>
                <a:latin typeface="Menlo"/>
                <a:ea typeface="Menlo"/>
                <a:cs typeface="Menlo"/>
                <a:sym typeface="Menlo"/>
              </a:defRPr>
            </a:pPr>
            <a:r>
              <a:t>.has-error</a:t>
            </a:r>
            <a:r>
              <a:rPr>
                <a:solidFill>
                  <a:srgbClr val="D4D4D4"/>
                </a:solidFill>
              </a:rPr>
              <a:t> {</a:t>
            </a:r>
            <a:endParaRPr>
              <a:solidFill>
                <a:srgbClr val="D4D4D4"/>
              </a:solidFill>
            </a:endParaRPr>
          </a:p>
          <a:p>
            <a:pPr algn="l" defTabSz="457200">
              <a:lnSpc>
                <a:spcPts val="3900"/>
              </a:lnSpc>
              <a:defRPr sz="1800">
                <a:solidFill>
                  <a:srgbClr val="9CDCFE"/>
                </a:solidFill>
                <a:latin typeface="Menlo"/>
                <a:ea typeface="Menlo"/>
                <a:cs typeface="Menlo"/>
                <a:sym typeface="Menlo"/>
              </a:defRPr>
            </a:pPr>
            <a:r>
              <a:rPr>
                <a:solidFill>
                  <a:srgbClr val="D4D4D4"/>
                </a:solidFill>
              </a:rPr>
              <a:t>    </a:t>
            </a:r>
            <a:r>
              <a:t>border</a:t>
            </a:r>
            <a:r>
              <a:rPr>
                <a:solidFill>
                  <a:srgbClr val="D4D4D4"/>
                </a:solidFill>
              </a:rPr>
              <a:t>: </a:t>
            </a:r>
            <a:r>
              <a:rPr>
                <a:solidFill>
                  <a:srgbClr val="B5CEA8"/>
                </a:solidFill>
              </a:rPr>
              <a:t>1px</a:t>
            </a:r>
            <a:r>
              <a:rPr>
                <a:solidFill>
                  <a:srgbClr val="D4D4D4"/>
                </a:solidFill>
              </a:rPr>
              <a:t> </a:t>
            </a:r>
            <a:r>
              <a:rPr>
                <a:solidFill>
                  <a:srgbClr val="CE9178"/>
                </a:solidFill>
              </a:rPr>
              <a:t>solid</a:t>
            </a:r>
            <a:r>
              <a:rPr>
                <a:solidFill>
                  <a:srgbClr val="D4D4D4"/>
                </a:solidFill>
              </a:rPr>
              <a:t> </a:t>
            </a:r>
            <a:r>
              <a:rPr>
                <a:solidFill>
                  <a:srgbClr val="CE9178"/>
                </a:solidFill>
              </a:rPr>
              <a:t>red</a:t>
            </a:r>
            <a:r>
              <a:rPr>
                <a:solidFill>
                  <a:srgbClr val="D4D4D4"/>
                </a:solidFill>
              </a:rPr>
              <a:t>;</a:t>
            </a:r>
            <a:endParaRPr>
              <a:solidFill>
                <a:srgbClr val="D4D4D4"/>
              </a:solidFill>
            </a:endParaRPr>
          </a:p>
          <a:p>
            <a:pPr algn="l" defTabSz="457200">
              <a:lnSpc>
                <a:spcPts val="3900"/>
              </a:lnSpc>
              <a:defRPr sz="1800">
                <a:solidFill>
                  <a:srgbClr val="D4D4D4"/>
                </a:solidFill>
                <a:latin typeface="Menlo"/>
                <a:ea typeface="Menlo"/>
                <a:cs typeface="Menlo"/>
                <a:sym typeface="Menlo"/>
              </a:defRPr>
            </a:pPr>
            <a:r>
              <a:t>}</a:t>
            </a:r>
          </a:p>
          <a:p>
            <a:pPr algn="l" defTabSz="457200">
              <a:lnSpc>
                <a:spcPts val="3900"/>
              </a:lnSpc>
              <a:defRPr sz="1800">
                <a:solidFill>
                  <a:srgbClr val="D4D4D4"/>
                </a:solidFill>
                <a:latin typeface="Menlo"/>
                <a:ea typeface="Menlo"/>
                <a:cs typeface="Menlo"/>
                <a:sym typeface="Menlo"/>
              </a:defRPr>
            </a:pPr>
          </a:p>
          <a:p>
            <a:pPr algn="l" defTabSz="457200">
              <a:lnSpc>
                <a:spcPts val="3900"/>
              </a:lnSpc>
              <a:defRPr sz="1800">
                <a:solidFill>
                  <a:srgbClr val="D7BA7D"/>
                </a:solidFill>
                <a:latin typeface="Menlo"/>
                <a:ea typeface="Menlo"/>
                <a:cs typeface="Menlo"/>
                <a:sym typeface="Menlo"/>
              </a:defRPr>
            </a:pPr>
            <a:r>
              <a:t>.help-block</a:t>
            </a:r>
            <a:r>
              <a:rPr>
                <a:solidFill>
                  <a:srgbClr val="D4D4D4"/>
                </a:solidFill>
              </a:rPr>
              <a:t> {</a:t>
            </a:r>
            <a:endParaRPr>
              <a:solidFill>
                <a:srgbClr val="D4D4D4"/>
              </a:solidFill>
            </a:endParaRPr>
          </a:p>
          <a:p>
            <a:pPr algn="l" defTabSz="457200">
              <a:lnSpc>
                <a:spcPts val="3900"/>
              </a:lnSpc>
              <a:defRPr sz="1800">
                <a:solidFill>
                  <a:srgbClr val="9CDCFE"/>
                </a:solidFill>
                <a:latin typeface="Menlo"/>
                <a:ea typeface="Menlo"/>
                <a:cs typeface="Menlo"/>
                <a:sym typeface="Menlo"/>
              </a:defRPr>
            </a:pPr>
            <a:r>
              <a:rPr>
                <a:solidFill>
                  <a:srgbClr val="D4D4D4"/>
                </a:solidFill>
              </a:rPr>
              <a:t>    </a:t>
            </a:r>
            <a:r>
              <a:t>color</a:t>
            </a:r>
            <a:r>
              <a:rPr>
                <a:solidFill>
                  <a:srgbClr val="D4D4D4"/>
                </a:solidFill>
              </a:rPr>
              <a:t>: </a:t>
            </a:r>
            <a:r>
              <a:rPr>
                <a:solidFill>
                  <a:srgbClr val="CE9178"/>
                </a:solidFill>
              </a:rPr>
              <a:t>red</a:t>
            </a:r>
            <a:r>
              <a:rPr>
                <a:solidFill>
                  <a:srgbClr val="D4D4D4"/>
                </a:solidFill>
              </a:rPr>
              <a:t>;</a:t>
            </a:r>
            <a:endParaRPr>
              <a:solidFill>
                <a:srgbClr val="D4D4D4"/>
              </a:solidFill>
            </a:endParaRPr>
          </a:p>
          <a:p>
            <a:pPr algn="l" defTabSz="457200">
              <a:lnSpc>
                <a:spcPts val="3900"/>
              </a:lnSpc>
              <a:defRPr sz="1800">
                <a:solidFill>
                  <a:srgbClr val="D4D4D4"/>
                </a:solidFill>
                <a:latin typeface="Menlo"/>
                <a:ea typeface="Menlo"/>
                <a:cs typeface="Menlo"/>
                <a:sym typeface="Menlo"/>
              </a:defRPr>
            </a:pPr>
            <a:r>
              <a:t>}</a:t>
            </a:r>
          </a:p>
          <a:p>
            <a:pPr algn="l" defTabSz="457200">
              <a:lnSpc>
                <a:spcPts val="3900"/>
              </a:lnSpc>
              <a:defRPr sz="1800">
                <a:solidFill>
                  <a:srgbClr val="D4D4D4"/>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Body"/>
          <p:cNvSpPr/>
          <p:nvPr>
            <p:ph type="body" idx="1"/>
          </p:nvPr>
        </p:nvSpPr>
        <p:spPr>
          <a:prstGeom prst="rect">
            <a:avLst/>
          </a:prstGeom>
        </p:spPr>
        <p:txBody>
          <a:bodyPr/>
          <a:lstStyle/>
          <a:p>
            <a:pPr/>
          </a:p>
        </p:txBody>
      </p:sp>
      <p:pic>
        <p:nvPicPr>
          <p:cNvPr id="241" name="Screen Shot 2017-05-12 at 3.25.22 PM.png" descr="Screen Shot 2017-05-12 at 3.25.22 PM.png"/>
          <p:cNvPicPr>
            <a:picLocks noChangeAspect="1"/>
          </p:cNvPicPr>
          <p:nvPr/>
        </p:nvPicPr>
        <p:blipFill>
          <a:blip r:embed="rId2">
            <a:extLst/>
          </a:blip>
          <a:stretch>
            <a:fillRect/>
          </a:stretch>
        </p:blipFill>
        <p:spPr>
          <a:xfrm>
            <a:off x="-3736099" y="-73612"/>
            <a:ext cx="20277309" cy="1267331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Node/NPM"/>
          <p:cNvSpPr/>
          <p:nvPr>
            <p:ph type="title"/>
          </p:nvPr>
        </p:nvSpPr>
        <p:spPr>
          <a:prstGeom prst="rect">
            <a:avLst/>
          </a:prstGeom>
        </p:spPr>
        <p:txBody>
          <a:bodyPr/>
          <a:lstStyle/>
          <a:p>
            <a:pPr/>
            <a:r>
              <a:t>Node/NPM</a:t>
            </a:r>
          </a:p>
        </p:txBody>
      </p:sp>
      <p:sp>
        <p:nvSpPr>
          <p:cNvPr id="130" name="Create new project folder…"/>
          <p:cNvSpPr/>
          <p:nvPr>
            <p:ph type="body" idx="1"/>
          </p:nvPr>
        </p:nvSpPr>
        <p:spPr>
          <a:prstGeom prst="rect">
            <a:avLst/>
          </a:prstGeom>
        </p:spPr>
        <p:txBody>
          <a:bodyPr/>
          <a:lstStyle/>
          <a:p>
            <a:pPr/>
            <a:r>
              <a:t>Create new project folder</a:t>
            </a:r>
          </a:p>
          <a:p>
            <a:pPr/>
            <a:r>
              <a:t>Open CMD / Terminal and cd to new folder</a:t>
            </a:r>
          </a:p>
          <a:p>
            <a:pPr/>
            <a:r>
              <a:t>Type node -v to check installation</a:t>
            </a:r>
          </a:p>
          <a:p>
            <a:pPr/>
            <a:r>
              <a:t>Type nom -v to check installation</a:t>
            </a:r>
          </a:p>
          <a:p>
            <a:pPr/>
            <a:r>
              <a:t>Make sure you have the latest version of each</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Title"/>
          <p:cNvSpPr/>
          <p:nvPr>
            <p:ph type="title"/>
          </p:nvPr>
        </p:nvSpPr>
        <p:spPr>
          <a:prstGeom prst="rect">
            <a:avLst/>
          </a:prstGeom>
        </p:spPr>
        <p:txBody>
          <a:bodyPr/>
          <a:lstStyle/>
          <a:p>
            <a:pPr/>
          </a:p>
        </p:txBody>
      </p:sp>
      <p:sp>
        <p:nvSpPr>
          <p:cNvPr id="244" name="Body"/>
          <p:cNvSpPr/>
          <p:nvPr>
            <p:ph type="body" idx="1"/>
          </p:nvPr>
        </p:nvSpPr>
        <p:spPr>
          <a:prstGeom prst="rect">
            <a:avLst/>
          </a:prstGeom>
        </p:spPr>
        <p:txBody>
          <a:bodyPr/>
          <a:lstStyle/>
          <a:p>
            <a:pPr/>
          </a:p>
        </p:txBody>
      </p:sp>
      <p:pic>
        <p:nvPicPr>
          <p:cNvPr id="245" name="Screen Shot 2017-05-12 at 3.27.47 PM.png" descr="Screen Shot 2017-05-12 at 3.27.47 PM.png"/>
          <p:cNvPicPr>
            <a:picLocks noChangeAspect="1"/>
          </p:cNvPicPr>
          <p:nvPr/>
        </p:nvPicPr>
        <p:blipFill>
          <a:blip r:embed="rId2">
            <a:extLst/>
          </a:blip>
          <a:stretch>
            <a:fillRect/>
          </a:stretch>
        </p:blipFill>
        <p:spPr>
          <a:xfrm>
            <a:off x="-4095893" y="101897"/>
            <a:ext cx="21630674" cy="1351917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Lesson 1"/>
          <p:cNvSpPr/>
          <p:nvPr>
            <p:ph type="ctrTitle"/>
          </p:nvPr>
        </p:nvSpPr>
        <p:spPr>
          <a:xfrm>
            <a:off x="952500" y="254000"/>
            <a:ext cx="11099800" cy="2159000"/>
          </a:xfrm>
          <a:prstGeom prst="rect">
            <a:avLst/>
          </a:prstGeom>
        </p:spPr>
        <p:txBody>
          <a:bodyPr anchor="ctr"/>
          <a:lstStyle/>
          <a:p>
            <a:pPr/>
            <a:r>
              <a:t>Lesson 1</a:t>
            </a:r>
          </a:p>
        </p:txBody>
      </p:sp>
      <p:sp>
        <p:nvSpPr>
          <p:cNvPr id="248" name="Create and Load the first page, View1.html…"/>
          <p:cNvSpPr/>
          <p:nvPr>
            <p:ph type="subTitle" idx="1"/>
          </p:nvPr>
        </p:nvSpPr>
        <p:spPr>
          <a:xfrm>
            <a:off x="716970" y="907107"/>
            <a:ext cx="13170347" cy="7939386"/>
          </a:xfrm>
          <a:prstGeom prst="rect">
            <a:avLst/>
          </a:prstGeom>
        </p:spPr>
        <p:txBody>
          <a:bodyPr anchor="ctr"/>
          <a:lstStyle/>
          <a:p>
            <a:pPr marL="350921" indent="-350921" algn="l">
              <a:spcBef>
                <a:spcPts val="4200"/>
              </a:spcBef>
              <a:buSzPct val="75000"/>
              <a:buChar char="•"/>
              <a:defRPr sz="3000"/>
            </a:pPr>
            <a:r>
              <a:t>Create and Load the first page, View1.html</a:t>
            </a:r>
          </a:p>
          <a:p>
            <a:pPr marL="350921" indent="-350921" algn="l">
              <a:spcBef>
                <a:spcPts val="4200"/>
              </a:spcBef>
              <a:buSzPct val="75000"/>
              <a:buChar char="•"/>
              <a:defRPr sz="3000"/>
            </a:pPr>
            <a:r>
              <a:t>Bind data to the view, View1.ts</a:t>
            </a:r>
          </a:p>
          <a:p>
            <a:pPr marL="350921" indent="-350921" algn="l">
              <a:spcBef>
                <a:spcPts val="4200"/>
              </a:spcBef>
              <a:buSzPct val="75000"/>
              <a:buChar char="•"/>
              <a:defRPr sz="3000"/>
            </a:pPr>
            <a:r>
              <a:t>Add routing </a:t>
            </a:r>
          </a:p>
          <a:p>
            <a:pPr marL="350921" indent="-350921" algn="l">
              <a:spcBef>
                <a:spcPts val="4200"/>
              </a:spcBef>
              <a:buSzPct val="75000"/>
              <a:buChar char="•"/>
              <a:defRPr sz="3000"/>
            </a:pPr>
            <a:r>
              <a:t>Load the app.module, app.ts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Lesson 1"/>
          <p:cNvSpPr/>
          <p:nvPr>
            <p:ph type="title"/>
          </p:nvPr>
        </p:nvSpPr>
        <p:spPr>
          <a:prstGeom prst="rect">
            <a:avLst/>
          </a:prstGeom>
        </p:spPr>
        <p:txBody>
          <a:bodyPr/>
          <a:lstStyle/>
          <a:p>
            <a:pPr/>
            <a:r>
              <a:t>Lesson 1</a:t>
            </a:r>
          </a:p>
        </p:txBody>
      </p:sp>
      <p:sp>
        <p:nvSpPr>
          <p:cNvPr id="251" name="///&lt;reference path=&quot;../node_modules/@types/angular/index.d.ts&quot; /&gt;…"/>
          <p:cNvSpPr/>
          <p:nvPr>
            <p:ph type="body" idx="1"/>
          </p:nvPr>
        </p:nvSpPr>
        <p:spPr>
          <a:xfrm>
            <a:off x="540267" y="2468901"/>
            <a:ext cx="12605743" cy="7939387"/>
          </a:xfrm>
          <a:prstGeom prst="rect">
            <a:avLst/>
          </a:prstGeom>
        </p:spPr>
        <p:txBody>
          <a:bodyPr/>
          <a:lstStyle/>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"../node_modules/@types/angular/index.d.ts"</a:t>
            </a:r>
            <a:r>
              <a:rPr>
                <a:solidFill>
                  <a:srgbClr val="608B4E"/>
                </a:solidFill>
              </a:rPr>
              <a:t> </a:t>
            </a:r>
            <a:r>
              <a:rPr>
                <a:solidFill>
                  <a:srgbClr val="808080"/>
                </a:solidFill>
              </a:rPr>
              <a:t>/&gt;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"../node_modules/@types/angular-route/index.d.ts"</a:t>
            </a:r>
            <a:r>
              <a:rPr>
                <a:solidFill>
                  <a:srgbClr val="608B4E"/>
                </a:solidFill>
              </a:rPr>
              <a:t> </a:t>
            </a:r>
            <a:r>
              <a:rPr>
                <a:solidFill>
                  <a:srgbClr val="808080"/>
                </a:solidFill>
              </a:rPr>
              <a:t>/&gt;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p>
          <a:p>
            <a:pPr marL="0" indent="0" defTabSz="457200">
              <a:lnSpc>
                <a:spcPts val="3200"/>
              </a:lnSpc>
              <a:spcBef>
                <a:spcPts val="0"/>
              </a:spcBef>
              <a:buSzTx/>
              <a:buNone/>
              <a:defRPr sz="1200">
                <a:solidFill>
                  <a:srgbClr val="CE9178"/>
                </a:solidFill>
                <a:latin typeface="Menlo"/>
                <a:ea typeface="Menlo"/>
                <a:cs typeface="Menlo"/>
                <a:sym typeface="Menlo"/>
              </a:defRPr>
            </a:pPr>
            <a:r>
              <a:t>'use strict'</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C586C0"/>
                </a:solidFill>
              </a:rPr>
              <a:t>import</a:t>
            </a:r>
            <a:r>
              <a:rPr>
                <a:solidFill>
                  <a:srgbClr val="D4D4D4"/>
                </a:solidFill>
              </a:rPr>
              <a:t> {} </a:t>
            </a:r>
            <a:r>
              <a:rPr>
                <a:solidFill>
                  <a:srgbClr val="C586C0"/>
                </a:solidFill>
              </a:rPr>
              <a:t>from</a:t>
            </a:r>
            <a:r>
              <a:rPr>
                <a:solidFill>
                  <a:srgbClr val="D4D4D4"/>
                </a:solidFill>
              </a:rPr>
              <a:t> </a:t>
            </a:r>
            <a:r>
              <a:t>"../node_modules/angular/angular"</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'../node_modules/angular-route/angular-route'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'../node_modules/jquery/dist/jquery'</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‘./view1/view1'</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'./components/myapp.components'</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p>
          <a:p>
            <a:pPr marL="0" indent="0" defTabSz="457200">
              <a:lnSpc>
                <a:spcPts val="3200"/>
              </a:lnSpc>
              <a:spcBef>
                <a:spcPts val="0"/>
              </a:spcBef>
              <a:buSzTx/>
              <a:buNone/>
              <a:defRPr sz="1200">
                <a:solidFill>
                  <a:srgbClr val="608B4E"/>
                </a:solidFill>
                <a:latin typeface="Menlo"/>
                <a:ea typeface="Menlo"/>
                <a:cs typeface="Menlo"/>
                <a:sym typeface="Menlo"/>
              </a:defRPr>
            </a:pPr>
            <a:r>
              <a:t>// Declare app level module which depends on views, and components</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a:t>
            </a:r>
            <a:r>
              <a:rPr>
                <a:solidFill>
                  <a:srgbClr val="D4D4D4"/>
                </a:solidFill>
              </a:rPr>
              <a:t>, [</a:t>
            </a:r>
            <a:r>
              <a:t>'ngRoute'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‘myApp.view1'</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'myApp.components'</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'myApp.shared'</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t>]).</a:t>
            </a: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config</a:t>
            </a:r>
            <a:r>
              <a:rPr>
                <a:solidFill>
                  <a:srgbClr val="D4D4D4"/>
                </a:solidFill>
              </a:rPr>
              <a:t>([</a:t>
            </a:r>
            <a:r>
              <a:t>'$routeProvider'</a:t>
            </a:r>
            <a:r>
              <a:rPr>
                <a:solidFill>
                  <a:srgbClr val="D4D4D4"/>
                </a:solidFill>
              </a:rPr>
              <a:t>, </a:t>
            </a:r>
            <a:r>
              <a:rPr>
                <a:solidFill>
                  <a:srgbClr val="569CD6"/>
                </a:solidFill>
              </a:rPr>
              <a:t>function</a:t>
            </a:r>
            <a:r>
              <a:rPr>
                <a:solidFill>
                  <a:srgbClr val="D4D4D4"/>
                </a:solidFill>
              </a:rPr>
              <a:t>(</a:t>
            </a:r>
            <a:r>
              <a:rPr>
                <a:solidFill>
                  <a:srgbClr val="9CDCFE"/>
                </a:solidFill>
              </a:rPr>
              <a:t>$routeProvider</a:t>
            </a:r>
            <a:r>
              <a:rPr>
                <a:solidFill>
                  <a:srgbClr val="D4D4D4"/>
                </a:solidFill>
              </a:rPr>
              <a:t>:</a:t>
            </a:r>
            <a:r>
              <a:rPr>
                <a:solidFill>
                  <a:srgbClr val="4EC9B0"/>
                </a:solidFill>
              </a:rPr>
              <a:t>any</a:t>
            </a:r>
            <a:r>
              <a:rPr>
                <a:solidFill>
                  <a:srgbClr val="D4D4D4"/>
                </a:solidFill>
              </a:rPr>
              <a:t>) {</a:t>
            </a:r>
            <a:endParaRPr>
              <a:solidFill>
                <a:srgbClr val="D4D4D4"/>
              </a:solidFill>
            </a:endParaRPr>
          </a:p>
          <a:p>
            <a:pPr marL="0" indent="0" defTabSz="457200">
              <a:lnSpc>
                <a:spcPts val="3200"/>
              </a:lnSpc>
              <a:spcBef>
                <a:spcPts val="0"/>
              </a:spcBef>
              <a:buSzTx/>
              <a:buNone/>
              <a:defRPr sz="1200">
                <a:solidFill>
                  <a:srgbClr val="9CDCFE"/>
                </a:solidFill>
                <a:latin typeface="Menlo"/>
                <a:ea typeface="Menlo"/>
                <a:cs typeface="Menlo"/>
                <a:sym typeface="Menlo"/>
              </a:defRPr>
            </a:pPr>
            <a:r>
              <a:rPr>
                <a:solidFill>
                  <a:srgbClr val="D4D4D4"/>
                </a:solidFill>
              </a:rPr>
              <a:t>  </a:t>
            </a:r>
            <a:r>
              <a:t>$routeProvider</a:t>
            </a:r>
            <a:r>
              <a:rPr>
                <a:solidFill>
                  <a:srgbClr val="D4D4D4"/>
                </a:solidFill>
              </a:rPr>
              <a:t>.</a:t>
            </a:r>
            <a:r>
              <a:rPr>
                <a:solidFill>
                  <a:srgbClr val="DCDCAA"/>
                </a:solidFill>
              </a:rPr>
              <a:t>otherwise</a:t>
            </a:r>
            <a:r>
              <a:rPr>
                <a:solidFill>
                  <a:srgbClr val="D4D4D4"/>
                </a:solidFill>
              </a:rPr>
              <a:t>({</a:t>
            </a:r>
            <a:r>
              <a:t>redirectTo:</a:t>
            </a:r>
            <a:r>
              <a:rPr>
                <a:solidFill>
                  <a:srgbClr val="D4D4D4"/>
                </a:solidFill>
              </a:rPr>
              <a:t> </a:t>
            </a:r>
            <a:r>
              <a:rPr>
                <a:solidFill>
                  <a:srgbClr val="CE9178"/>
                </a:solidFill>
              </a:rPr>
              <a:t>'/view1'</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r>
              <a:t>}]);</a:t>
            </a:r>
          </a:p>
          <a:p>
            <a:pPr marL="0" indent="0" defTabSz="457200">
              <a:lnSpc>
                <a:spcPts val="3200"/>
              </a:lnSpc>
              <a:spcBef>
                <a:spcPts val="0"/>
              </a:spcBef>
              <a:buSzTx/>
              <a:buNone/>
              <a:defRPr sz="1200">
                <a:solidFill>
                  <a:srgbClr val="D4D4D4"/>
                </a:solidFill>
                <a:latin typeface="Menlo"/>
                <a:ea typeface="Menlo"/>
                <a:cs typeface="Menlo"/>
                <a:sym typeface="Menlo"/>
              </a:defRPr>
            </a:pPr>
            <a:r>
              <a:t> </a:t>
            </a:r>
          </a:p>
          <a:p>
            <a:pPr marL="0" indent="0" defTabSz="457200">
              <a:lnSpc>
                <a:spcPts val="3200"/>
              </a:lnSpc>
              <a:spcBef>
                <a:spcPts val="0"/>
              </a:spcBef>
              <a:buSzTx/>
              <a:buNone/>
              <a:defRPr sz="1200">
                <a:solidFill>
                  <a:srgbClr val="DCDCAA"/>
                </a:solidFill>
                <a:latin typeface="Menlo"/>
                <a:ea typeface="Menlo"/>
                <a:cs typeface="Menlo"/>
                <a:sym typeface="Menlo"/>
              </a:defRPr>
            </a:pPr>
            <a:r>
              <a:rPr>
                <a:solidFill>
                  <a:srgbClr val="9CDCFE"/>
                </a:solidFill>
              </a:rPr>
              <a:t>angular</a:t>
            </a:r>
            <a:r>
              <a:rPr>
                <a:solidFill>
                  <a:srgbClr val="D4D4D4"/>
                </a:solidFill>
              </a:rPr>
              <a:t>.</a:t>
            </a:r>
            <a:r>
              <a:t>bootstrap</a:t>
            </a:r>
            <a:r>
              <a:rPr>
                <a:solidFill>
                  <a:srgbClr val="D4D4D4"/>
                </a:solidFill>
              </a:rPr>
              <a:t>(</a:t>
            </a:r>
            <a:r>
              <a:rPr>
                <a:solidFill>
                  <a:srgbClr val="9CDCFE"/>
                </a:solidFill>
              </a:rPr>
              <a:t>document</a:t>
            </a:r>
            <a:r>
              <a:rPr>
                <a:solidFill>
                  <a:srgbClr val="D4D4D4"/>
                </a:solidFill>
              </a:rPr>
              <a:t>,[</a:t>
            </a:r>
            <a:r>
              <a:rPr>
                <a:solidFill>
                  <a:srgbClr val="CE9178"/>
                </a:solidFill>
              </a:rPr>
              <a:t>"myApp"</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p>
        </p:txBody>
      </p:sp>
      <p:sp>
        <p:nvSpPr>
          <p:cNvPr id="252" name="app.ts"/>
          <p:cNvSpPr/>
          <p:nvPr/>
        </p:nvSpPr>
        <p:spPr>
          <a:xfrm>
            <a:off x="952500" y="1044495"/>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app.ts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Lesson 1"/>
          <p:cNvSpPr/>
          <p:nvPr>
            <p:ph type="title"/>
          </p:nvPr>
        </p:nvSpPr>
        <p:spPr>
          <a:prstGeom prst="rect">
            <a:avLst/>
          </a:prstGeom>
        </p:spPr>
        <p:txBody>
          <a:bodyPr/>
          <a:lstStyle/>
          <a:p>
            <a:pPr/>
            <a:r>
              <a:t>Lesson 1</a:t>
            </a:r>
          </a:p>
        </p:txBody>
      </p:sp>
      <p:sp>
        <p:nvSpPr>
          <p:cNvPr id="255" name="&lt;div class=&quot;row&quot;&gt;…"/>
          <p:cNvSpPr/>
          <p:nvPr>
            <p:ph type="body" idx="1"/>
          </p:nvPr>
        </p:nvSpPr>
        <p:spPr>
          <a:xfrm>
            <a:off x="667047" y="2491035"/>
            <a:ext cx="13170348" cy="7939386"/>
          </a:xfrm>
          <a:prstGeom prst="rect">
            <a:avLst/>
          </a:prstGeom>
        </p:spPr>
        <p:txBody>
          <a:bodyPr/>
          <a:lstStyle/>
          <a:p>
            <a:pPr marL="0" indent="0" defTabSz="457200">
              <a:lnSpc>
                <a:spcPts val="4600"/>
              </a:lnSpc>
              <a:spcBef>
                <a:spcPts val="0"/>
              </a:spcBef>
              <a:buSzTx/>
              <a:buNone/>
              <a:defRPr sz="2400">
                <a:solidFill>
                  <a:srgbClr val="9CDCFE"/>
                </a:solidFill>
                <a:latin typeface="Menlo"/>
                <a:ea typeface="Menlo"/>
                <a:cs typeface="Menlo"/>
                <a:sym typeface="Menlo"/>
              </a:defRPr>
            </a:pPr>
            <a:r>
              <a:rPr>
                <a:solidFill>
                  <a:srgbClr val="808080"/>
                </a:solidFill>
              </a:rPr>
              <a:t>&lt;</a:t>
            </a:r>
            <a:r>
              <a:rPr>
                <a:solidFill>
                  <a:srgbClr val="569CD6"/>
                </a:solidFill>
              </a:rPr>
              <a:t>div</a:t>
            </a:r>
            <a:r>
              <a:rPr>
                <a:solidFill>
                  <a:srgbClr val="D4D4D4"/>
                </a:solidFill>
              </a:rPr>
              <a:t> </a:t>
            </a:r>
            <a:r>
              <a:t>class</a:t>
            </a:r>
            <a:r>
              <a:rPr>
                <a:solidFill>
                  <a:srgbClr val="D4D4D4"/>
                </a:solidFill>
              </a:rPr>
              <a:t>=</a:t>
            </a:r>
            <a:r>
              <a:rPr>
                <a:solidFill>
                  <a:srgbClr val="CE9178"/>
                </a:solidFill>
              </a:rPr>
              <a:t>"row"</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"col-md-12"</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"text-center"</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h1</a:t>
            </a:r>
            <a:r>
              <a:rPr>
                <a:solidFill>
                  <a:srgbClr val="808080"/>
                </a:solidFill>
              </a:rPr>
              <a:t>&gt;</a:t>
            </a:r>
            <a:r>
              <a:t>{{PageTitle}}</a:t>
            </a:r>
            <a:r>
              <a:rPr>
                <a:solidFill>
                  <a:srgbClr val="808080"/>
                </a:solidFill>
              </a:rPr>
              <a:t>&lt;/</a:t>
            </a:r>
            <a:r>
              <a:rPr>
                <a:solidFill>
                  <a:srgbClr val="569CD6"/>
                </a:solidFill>
              </a:rPr>
              <a:t>h1</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57200">
              <a:lnSpc>
                <a:spcPts val="4600"/>
              </a:lnSpc>
              <a:spcBef>
                <a:spcPts val="0"/>
              </a:spcBef>
              <a:buSzTx/>
              <a:buNone/>
              <a:defRPr sz="2400">
                <a:solidFill>
                  <a:srgbClr val="569CD6"/>
                </a:solidFill>
                <a:latin typeface="Menlo"/>
                <a:ea typeface="Menlo"/>
                <a:cs typeface="Menlo"/>
                <a:sym typeface="Menlo"/>
              </a:defRPr>
            </a:pPr>
            <a:r>
              <a:rPr>
                <a:solidFill>
                  <a:srgbClr val="808080"/>
                </a:solidFill>
              </a:rPr>
              <a:t>&lt;/</a:t>
            </a:r>
            <a:r>
              <a:t>div</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9CDCFE"/>
                </a:solidFill>
                <a:latin typeface="Menlo"/>
                <a:ea typeface="Menlo"/>
                <a:cs typeface="Menlo"/>
                <a:sym typeface="Menlo"/>
              </a:defRPr>
            </a:pPr>
            <a:r>
              <a:rPr>
                <a:solidFill>
                  <a:srgbClr val="808080"/>
                </a:solidFill>
              </a:rPr>
              <a:t>&lt;</a:t>
            </a:r>
            <a:r>
              <a:rPr>
                <a:solidFill>
                  <a:srgbClr val="569CD6"/>
                </a:solidFill>
              </a:rPr>
              <a:t>div</a:t>
            </a:r>
            <a:r>
              <a:rPr>
                <a:solidFill>
                  <a:srgbClr val="D4D4D4"/>
                </a:solidFill>
              </a:rPr>
              <a:t> </a:t>
            </a:r>
            <a:r>
              <a:t>class</a:t>
            </a:r>
            <a:r>
              <a:rPr>
                <a:solidFill>
                  <a:srgbClr val="D4D4D4"/>
                </a:solidFill>
              </a:rPr>
              <a:t>=</a:t>
            </a:r>
            <a:r>
              <a:rPr>
                <a:solidFill>
                  <a:srgbClr val="CE9178"/>
                </a:solidFill>
              </a:rPr>
              <a:t>"row"</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"col-md-12"</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p</a:t>
            </a:r>
            <a:r>
              <a:rPr>
                <a:solidFill>
                  <a:srgbClr val="808080"/>
                </a:solidFill>
              </a:rPr>
              <a:t>&gt;</a:t>
            </a:r>
          </a:p>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id</a:t>
            </a:r>
            <a:r>
              <a:rPr>
                <a:solidFill>
                  <a:srgbClr val="D4D4D4"/>
                </a:solidFill>
              </a:rPr>
              <a:t>=</a:t>
            </a:r>
            <a:r>
              <a:t>"btn"</a:t>
            </a:r>
            <a:r>
              <a:rPr>
                <a:solidFill>
                  <a:srgbClr val="D4D4D4"/>
                </a:solidFill>
              </a:rPr>
              <a:t> </a:t>
            </a:r>
            <a:r>
              <a:rPr>
                <a:solidFill>
                  <a:srgbClr val="9CDCFE"/>
                </a:solidFill>
              </a:rPr>
              <a:t>class</a:t>
            </a:r>
            <a:r>
              <a:rPr>
                <a:solidFill>
                  <a:srgbClr val="D4D4D4"/>
                </a:solidFill>
              </a:rPr>
              <a:t>=</a:t>
            </a:r>
            <a:r>
              <a:t>"btn btn-primary"</a:t>
            </a:r>
            <a:r>
              <a:rPr>
                <a:solidFill>
                  <a:srgbClr val="D4D4D4"/>
                </a:solidFill>
              </a:rPr>
              <a:t> </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span</a:t>
            </a:r>
            <a:r>
              <a:t> </a:t>
            </a:r>
            <a:r>
              <a:rPr>
                <a:solidFill>
                  <a:srgbClr val="9CDCFE"/>
                </a:solidFill>
              </a:rPr>
              <a:t>ng-bind</a:t>
            </a:r>
            <a:r>
              <a:t>=</a:t>
            </a:r>
            <a:r>
              <a:rPr>
                <a:solidFill>
                  <a:srgbClr val="CE9178"/>
                </a:solidFill>
              </a:rPr>
              <a:t>"AddRecordText"</a:t>
            </a:r>
            <a:r>
              <a:rPr>
                <a:solidFill>
                  <a:srgbClr val="808080"/>
                </a:solidFill>
              </a:rPr>
              <a:t>&gt;&lt;/</a:t>
            </a:r>
            <a:r>
              <a:rPr>
                <a:solidFill>
                  <a:srgbClr val="569CD6"/>
                </a:solidFill>
              </a:rPr>
              <a:t>span</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button</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p</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57200">
              <a:lnSpc>
                <a:spcPts val="4600"/>
              </a:lnSpc>
              <a:spcBef>
                <a:spcPts val="0"/>
              </a:spcBef>
              <a:buSzTx/>
              <a:buNone/>
              <a:defRPr sz="2400">
                <a:solidFill>
                  <a:srgbClr val="569CD6"/>
                </a:solidFill>
                <a:latin typeface="Menlo"/>
                <a:ea typeface="Menlo"/>
                <a:cs typeface="Menlo"/>
                <a:sym typeface="Menlo"/>
              </a:defRPr>
            </a:pPr>
            <a:r>
              <a:rPr>
                <a:solidFill>
                  <a:srgbClr val="808080"/>
                </a:solidFill>
              </a:rPr>
              <a:t>&lt;/</a:t>
            </a:r>
            <a:r>
              <a:t>div</a:t>
            </a:r>
            <a:r>
              <a:rPr>
                <a:solidFill>
                  <a:srgbClr val="808080"/>
                </a:solidFill>
              </a:rPr>
              <a:t>&gt;</a:t>
            </a:r>
            <a:endParaRPr>
              <a:solidFill>
                <a:srgbClr val="D4D4D4"/>
              </a:solidFill>
            </a:endParaRPr>
          </a:p>
        </p:txBody>
      </p:sp>
      <p:sp>
        <p:nvSpPr>
          <p:cNvPr id="256" name="View1.html"/>
          <p:cNvSpPr/>
          <p:nvPr/>
        </p:nvSpPr>
        <p:spPr>
          <a:xfrm>
            <a:off x="1054100" y="12573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View1.html</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Lesson 1"/>
          <p:cNvSpPr/>
          <p:nvPr>
            <p:ph type="title"/>
          </p:nvPr>
        </p:nvSpPr>
        <p:spPr>
          <a:prstGeom prst="rect">
            <a:avLst/>
          </a:prstGeom>
        </p:spPr>
        <p:txBody>
          <a:bodyPr/>
          <a:lstStyle/>
          <a:p>
            <a:pPr/>
            <a:r>
              <a:t>Lesson 1</a:t>
            </a:r>
          </a:p>
        </p:txBody>
      </p:sp>
      <p:sp>
        <p:nvSpPr>
          <p:cNvPr id="259" name="&lt;div class=&quot;row&quot;&gt;…"/>
          <p:cNvSpPr/>
          <p:nvPr>
            <p:ph type="body" idx="1"/>
          </p:nvPr>
        </p:nvSpPr>
        <p:spPr>
          <a:xfrm>
            <a:off x="552747" y="2237035"/>
            <a:ext cx="12605743" cy="7939386"/>
          </a:xfrm>
          <a:prstGeom prst="rect">
            <a:avLst/>
          </a:prstGeom>
        </p:spPr>
        <p:txBody>
          <a:bodyPr/>
          <a:lstStyle/>
          <a:p>
            <a:pPr marL="0" indent="0" defTabSz="210311">
              <a:lnSpc>
                <a:spcPts val="2800"/>
              </a:lnSpc>
              <a:spcBef>
                <a:spcPts val="0"/>
              </a:spcBef>
              <a:buSzTx/>
              <a:buNone/>
              <a:defRPr sz="1656">
                <a:solidFill>
                  <a:srgbClr val="9CDCFE"/>
                </a:solidFill>
                <a:latin typeface="Menlo"/>
                <a:ea typeface="Menlo"/>
                <a:cs typeface="Menlo"/>
                <a:sym typeface="Menlo"/>
              </a:defRPr>
            </a:pPr>
            <a:r>
              <a:rPr>
                <a:solidFill>
                  <a:srgbClr val="808080"/>
                </a:solidFill>
              </a:rPr>
              <a:t>&lt;</a:t>
            </a:r>
            <a:r>
              <a:rPr>
                <a:solidFill>
                  <a:srgbClr val="569CD6"/>
                </a:solidFill>
              </a:rPr>
              <a:t>div</a:t>
            </a:r>
            <a:r>
              <a:rPr>
                <a:solidFill>
                  <a:srgbClr val="D4D4D4"/>
                </a:solidFill>
              </a:rPr>
              <a:t> </a:t>
            </a:r>
            <a:r>
              <a:t>class</a:t>
            </a:r>
            <a:r>
              <a:rPr>
                <a:solidFill>
                  <a:srgbClr val="D4D4D4"/>
                </a:solidFill>
              </a:rPr>
              <a:t>=</a:t>
            </a:r>
            <a:r>
              <a:rPr>
                <a:solidFill>
                  <a:srgbClr val="CE9178"/>
                </a:solidFill>
              </a:rPr>
              <a:t>"row"</a:t>
            </a:r>
            <a:r>
              <a:rPr>
                <a:solidFill>
                  <a:srgbClr val="808080"/>
                </a:solidFill>
              </a:rPr>
              <a:t>&gt;</a:t>
            </a:r>
            <a:endParaRPr>
              <a:solidFill>
                <a:srgbClr val="D4D4D4"/>
              </a:solidFill>
            </a:endParaRPr>
          </a:p>
          <a:p>
            <a:pPr marL="0" indent="0" defTabSz="210311">
              <a:lnSpc>
                <a:spcPts val="28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"col-md-12"</a:t>
            </a:r>
            <a:r>
              <a:rPr>
                <a:solidFill>
                  <a:srgbClr val="808080"/>
                </a:solidFill>
              </a:rPr>
              <a:t>&gt;</a:t>
            </a:r>
            <a:endParaRPr>
              <a:solidFill>
                <a:srgbClr val="D4D4D4"/>
              </a:solidFill>
            </a:endParaRP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table</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thead</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th</a:t>
            </a:r>
            <a:r>
              <a:rPr>
                <a:solidFill>
                  <a:srgbClr val="808080"/>
                </a:solidFill>
              </a:rPr>
              <a:t>&gt;</a:t>
            </a:r>
            <a:r>
              <a:t>First Name</a:t>
            </a:r>
            <a:r>
              <a:rPr>
                <a:solidFill>
                  <a:srgbClr val="808080"/>
                </a:solidFill>
              </a:rPr>
              <a:t>&lt;/</a:t>
            </a:r>
            <a:r>
              <a:rPr>
                <a:solidFill>
                  <a:srgbClr val="569CD6"/>
                </a:solidFill>
              </a:rPr>
              <a:t>th</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th</a:t>
            </a:r>
            <a:r>
              <a:rPr>
                <a:solidFill>
                  <a:srgbClr val="808080"/>
                </a:solidFill>
              </a:rPr>
              <a:t>&gt;</a:t>
            </a:r>
            <a:r>
              <a:t>Last Name</a:t>
            </a:r>
            <a:r>
              <a:rPr>
                <a:solidFill>
                  <a:srgbClr val="808080"/>
                </a:solidFill>
              </a:rPr>
              <a:t>&lt;/</a:t>
            </a:r>
            <a:r>
              <a:rPr>
                <a:solidFill>
                  <a:srgbClr val="569CD6"/>
                </a:solidFill>
              </a:rPr>
              <a:t>th</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th</a:t>
            </a:r>
            <a:r>
              <a:rPr>
                <a:solidFill>
                  <a:srgbClr val="808080"/>
                </a:solidFill>
              </a:rPr>
              <a:t>&gt;</a:t>
            </a:r>
            <a:r>
              <a:t>Phone</a:t>
            </a:r>
            <a:r>
              <a:rPr>
                <a:solidFill>
                  <a:srgbClr val="808080"/>
                </a:solidFill>
              </a:rPr>
              <a:t>&lt;/</a:t>
            </a:r>
            <a:r>
              <a:rPr>
                <a:solidFill>
                  <a:srgbClr val="569CD6"/>
                </a:solidFill>
              </a:rPr>
              <a:t>th</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th</a:t>
            </a:r>
            <a:r>
              <a:rPr>
                <a:solidFill>
                  <a:srgbClr val="808080"/>
                </a:solidFill>
              </a:rPr>
              <a:t>&gt;</a:t>
            </a:r>
            <a:r>
              <a:t>Email</a:t>
            </a:r>
            <a:r>
              <a:rPr>
                <a:solidFill>
                  <a:srgbClr val="808080"/>
                </a:solidFill>
              </a:rPr>
              <a:t>&lt;/</a:t>
            </a:r>
            <a:r>
              <a:rPr>
                <a:solidFill>
                  <a:srgbClr val="569CD6"/>
                </a:solidFill>
              </a:rPr>
              <a:t>th</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th</a:t>
            </a:r>
            <a:r>
              <a:rPr>
                <a:solidFill>
                  <a:srgbClr val="808080"/>
                </a:solidFill>
              </a:rPr>
              <a:t>&gt;</a:t>
            </a:r>
            <a:r>
              <a:t>Action</a:t>
            </a:r>
            <a:r>
              <a:rPr>
                <a:solidFill>
                  <a:srgbClr val="808080"/>
                </a:solidFill>
              </a:rPr>
              <a:t>&lt;/</a:t>
            </a:r>
            <a:r>
              <a:rPr>
                <a:solidFill>
                  <a:srgbClr val="569CD6"/>
                </a:solidFill>
              </a:rPr>
              <a:t>th</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thead</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tbody</a:t>
            </a:r>
            <a:r>
              <a:rPr>
                <a:solidFill>
                  <a:srgbClr val="808080"/>
                </a:solidFill>
              </a:rPr>
              <a:t>&gt;</a:t>
            </a:r>
          </a:p>
          <a:p>
            <a:pPr marL="0" indent="0" defTabSz="210311">
              <a:lnSpc>
                <a:spcPts val="28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tr</a:t>
            </a:r>
            <a:r>
              <a:rPr>
                <a:solidFill>
                  <a:srgbClr val="D4D4D4"/>
                </a:solidFill>
              </a:rPr>
              <a:t> </a:t>
            </a:r>
            <a:r>
              <a:rPr>
                <a:solidFill>
                  <a:srgbClr val="808080"/>
                </a:solidFill>
              </a:rPr>
              <a:t>&gt;</a:t>
            </a:r>
            <a:endParaRPr>
              <a:solidFill>
                <a:srgbClr val="D4D4D4"/>
              </a:solidFill>
            </a:endParaRP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r>
              <a:t>FirstName1</a:t>
            </a:r>
            <a:r>
              <a:rPr>
                <a:solidFill>
                  <a:srgbClr val="808080"/>
                </a:solidFill>
              </a:rPr>
              <a:t>&lt;/</a:t>
            </a:r>
            <a:r>
              <a:rPr>
                <a:solidFill>
                  <a:srgbClr val="569CD6"/>
                </a:solidFill>
              </a:rPr>
              <a:t>td</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r>
              <a:t>LastName2</a:t>
            </a:r>
            <a:r>
              <a:rPr>
                <a:solidFill>
                  <a:srgbClr val="808080"/>
                </a:solidFill>
              </a:rPr>
              <a:t>&lt;/</a:t>
            </a:r>
            <a:r>
              <a:rPr>
                <a:solidFill>
                  <a:srgbClr val="569CD6"/>
                </a:solidFill>
              </a:rPr>
              <a:t>td</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r>
              <a:t>Phone3</a:t>
            </a:r>
            <a:r>
              <a:rPr>
                <a:solidFill>
                  <a:srgbClr val="808080"/>
                </a:solidFill>
              </a:rPr>
              <a:t>&lt;/</a:t>
            </a:r>
            <a:r>
              <a:rPr>
                <a:solidFill>
                  <a:srgbClr val="569CD6"/>
                </a:solidFill>
              </a:rPr>
              <a:t>td</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r>
              <a:t>Email4</a:t>
            </a:r>
            <a:r>
              <a:rPr>
                <a:solidFill>
                  <a:srgbClr val="808080"/>
                </a:solidFill>
              </a:rPr>
              <a:t>&lt;/</a:t>
            </a:r>
            <a:r>
              <a:rPr>
                <a:solidFill>
                  <a:srgbClr val="569CD6"/>
                </a:solidFill>
              </a:rPr>
              <a:t>td</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button</a:t>
            </a:r>
            <a:r>
              <a:t> </a:t>
            </a:r>
            <a:r>
              <a:rPr>
                <a:solidFill>
                  <a:srgbClr val="9CDCFE"/>
                </a:solidFill>
              </a:rPr>
              <a:t>type</a:t>
            </a:r>
            <a:r>
              <a:t>=</a:t>
            </a:r>
            <a:r>
              <a:rPr>
                <a:solidFill>
                  <a:srgbClr val="CE9178"/>
                </a:solidFill>
              </a:rPr>
              <a:t>"button"</a:t>
            </a:r>
            <a:r>
              <a:t> </a:t>
            </a:r>
            <a:r>
              <a:rPr>
                <a:solidFill>
                  <a:srgbClr val="9CDCFE"/>
                </a:solidFill>
              </a:rPr>
              <a:t>class</a:t>
            </a:r>
            <a:r>
              <a:t>=</a:t>
            </a:r>
            <a:r>
              <a:rPr>
                <a:solidFill>
                  <a:srgbClr val="CE9178"/>
                </a:solidFill>
              </a:rPr>
              <a:t>"btn btn-info btn-sm"</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span</a:t>
            </a:r>
            <a:r>
              <a:t> </a:t>
            </a:r>
            <a:r>
              <a:rPr>
                <a:solidFill>
                  <a:srgbClr val="9CDCFE"/>
                </a:solidFill>
              </a:rPr>
              <a:t>class</a:t>
            </a:r>
            <a:r>
              <a:t>=</a:t>
            </a:r>
            <a:r>
              <a:rPr>
                <a:solidFill>
                  <a:srgbClr val="CE9178"/>
                </a:solidFill>
              </a:rPr>
              <a:t>""</a:t>
            </a:r>
            <a:r>
              <a:t> </a:t>
            </a:r>
            <a:r>
              <a:rPr>
                <a:solidFill>
                  <a:srgbClr val="808080"/>
                </a:solidFill>
              </a:rPr>
              <a:t>&gt;</a:t>
            </a:r>
            <a:r>
              <a:t>Edit</a:t>
            </a:r>
            <a:r>
              <a:rPr>
                <a:solidFill>
                  <a:srgbClr val="808080"/>
                </a:solidFill>
              </a:rPr>
              <a:t>&lt;/</a:t>
            </a:r>
            <a:r>
              <a:rPr>
                <a:solidFill>
                  <a:srgbClr val="569CD6"/>
                </a:solidFill>
              </a:rPr>
              <a:t>span</a:t>
            </a:r>
            <a:r>
              <a:rPr>
                <a:solidFill>
                  <a:srgbClr val="808080"/>
                </a:solidFill>
              </a:rPr>
              <a:t>&gt;</a:t>
            </a:r>
            <a:r>
              <a:t>  </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button</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button</a:t>
            </a:r>
            <a:r>
              <a:t> </a:t>
            </a:r>
            <a:r>
              <a:rPr>
                <a:solidFill>
                  <a:srgbClr val="9CDCFE"/>
                </a:solidFill>
              </a:rPr>
              <a:t>type</a:t>
            </a:r>
            <a:r>
              <a:t>=</a:t>
            </a:r>
            <a:r>
              <a:rPr>
                <a:solidFill>
                  <a:srgbClr val="CE9178"/>
                </a:solidFill>
              </a:rPr>
              <a:t>"button"</a:t>
            </a:r>
            <a:r>
              <a:t> </a:t>
            </a:r>
            <a:r>
              <a:rPr>
                <a:solidFill>
                  <a:srgbClr val="9CDCFE"/>
                </a:solidFill>
              </a:rPr>
              <a:t>class</a:t>
            </a:r>
            <a:r>
              <a:t>=</a:t>
            </a:r>
            <a:r>
              <a:rPr>
                <a:solidFill>
                  <a:srgbClr val="CE9178"/>
                </a:solidFill>
              </a:rPr>
              <a:t>"btn btn-danger btn-sm"</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span</a:t>
            </a:r>
            <a:r>
              <a:t> </a:t>
            </a:r>
            <a:r>
              <a:rPr>
                <a:solidFill>
                  <a:srgbClr val="9CDCFE"/>
                </a:solidFill>
              </a:rPr>
              <a:t>class</a:t>
            </a:r>
            <a:r>
              <a:t>=</a:t>
            </a:r>
            <a:r>
              <a:rPr>
                <a:solidFill>
                  <a:srgbClr val="CE9178"/>
                </a:solidFill>
              </a:rPr>
              <a:t>""</a:t>
            </a:r>
            <a:r>
              <a:t> </a:t>
            </a:r>
            <a:r>
              <a:rPr>
                <a:solidFill>
                  <a:srgbClr val="808080"/>
                </a:solidFill>
              </a:rPr>
              <a:t>&gt;</a:t>
            </a:r>
            <a:r>
              <a:t>Trash</a:t>
            </a:r>
            <a:r>
              <a:rPr>
                <a:solidFill>
                  <a:srgbClr val="808080"/>
                </a:solidFill>
              </a:rPr>
              <a:t>&lt;/</a:t>
            </a:r>
            <a:r>
              <a:rPr>
                <a:solidFill>
                  <a:srgbClr val="569CD6"/>
                </a:solidFill>
              </a:rPr>
              <a:t>span</a:t>
            </a:r>
            <a:r>
              <a:rPr>
                <a:solidFill>
                  <a:srgbClr val="808080"/>
                </a:solidFill>
              </a:rPr>
              <a:t>&gt;</a:t>
            </a:r>
            <a:r>
              <a:t>  </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button</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tr</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tbody</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table</a:t>
            </a:r>
            <a:r>
              <a:rPr>
                <a:solidFill>
                  <a:srgbClr val="808080"/>
                </a:solidFill>
              </a:rPr>
              <a:t>&gt;</a:t>
            </a:r>
          </a:p>
          <a:p>
            <a:pPr marL="0" indent="0" defTabSz="210311">
              <a:lnSpc>
                <a:spcPts val="28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210311">
              <a:lnSpc>
                <a:spcPts val="2800"/>
              </a:lnSpc>
              <a:spcBef>
                <a:spcPts val="0"/>
              </a:spcBef>
              <a:buSzTx/>
              <a:buNone/>
              <a:defRPr sz="1656">
                <a:solidFill>
                  <a:srgbClr val="569CD6"/>
                </a:solidFill>
                <a:latin typeface="Menlo"/>
                <a:ea typeface="Menlo"/>
                <a:cs typeface="Menlo"/>
                <a:sym typeface="Menlo"/>
              </a:defRPr>
            </a:pPr>
            <a:r>
              <a:rPr>
                <a:solidFill>
                  <a:srgbClr val="808080"/>
                </a:solidFill>
              </a:rPr>
              <a:t>&lt;/</a:t>
            </a:r>
            <a:r>
              <a:t>div</a:t>
            </a:r>
            <a:r>
              <a:rPr>
                <a:solidFill>
                  <a:srgbClr val="808080"/>
                </a:solidFill>
              </a:rPr>
              <a:t>&gt;</a:t>
            </a:r>
            <a:endParaRPr>
              <a:solidFill>
                <a:srgbClr val="D4D4D4"/>
              </a:solidFill>
            </a:endParaRPr>
          </a:p>
        </p:txBody>
      </p:sp>
      <p:sp>
        <p:nvSpPr>
          <p:cNvPr id="260" name="View1.html"/>
          <p:cNvSpPr/>
          <p:nvPr/>
        </p:nvSpPr>
        <p:spPr>
          <a:xfrm>
            <a:off x="1092200" y="12827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View1.html</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Lesson 1"/>
          <p:cNvSpPr/>
          <p:nvPr>
            <p:ph type="title"/>
          </p:nvPr>
        </p:nvSpPr>
        <p:spPr>
          <a:prstGeom prst="rect">
            <a:avLst/>
          </a:prstGeom>
        </p:spPr>
        <p:txBody>
          <a:bodyPr/>
          <a:lstStyle/>
          <a:p>
            <a:pPr/>
            <a:r>
              <a:t>Lesson 1</a:t>
            </a:r>
          </a:p>
        </p:txBody>
      </p:sp>
      <p:sp>
        <p:nvSpPr>
          <p:cNvPr id="263" name="///&lt;reference path=&quot;../../node_modules/@types/angular/index.d.ts&quot; /&gt;…"/>
          <p:cNvSpPr/>
          <p:nvPr>
            <p:ph type="body" idx="1"/>
          </p:nvPr>
        </p:nvSpPr>
        <p:spPr>
          <a:xfrm>
            <a:off x="29021" y="1932235"/>
            <a:ext cx="13129469" cy="7939386"/>
          </a:xfrm>
          <a:prstGeom prst="rect">
            <a:avLst/>
          </a:prstGeom>
        </p:spPr>
        <p:txBody>
          <a:bodyPr/>
          <a:lstStyle/>
          <a:p>
            <a:pPr marL="0" indent="0" defTabSz="457200">
              <a:lnSpc>
                <a:spcPts val="4500"/>
              </a:lnSpc>
              <a:spcBef>
                <a:spcPts val="0"/>
              </a:spcBef>
              <a:buSzTx/>
              <a:buNone/>
              <a:defRPr sz="23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"../../node_modules/@types/angular/index.d.ts"</a:t>
            </a:r>
            <a:r>
              <a:rPr>
                <a:solidFill>
                  <a:srgbClr val="608B4E"/>
                </a:solidFill>
              </a:rPr>
              <a:t> </a:t>
            </a:r>
            <a:r>
              <a:rPr>
                <a:solidFill>
                  <a:srgbClr val="808080"/>
                </a:solidFill>
              </a:rPr>
              <a:t>/&gt;</a:t>
            </a:r>
            <a:endParaRPr>
              <a:solidFill>
                <a:srgbClr val="D4D4D4"/>
              </a:solidFill>
            </a:endParaRPr>
          </a:p>
          <a:p>
            <a:pPr marL="0" indent="0" defTabSz="457200">
              <a:lnSpc>
                <a:spcPts val="4500"/>
              </a:lnSpc>
              <a:spcBef>
                <a:spcPts val="0"/>
              </a:spcBef>
              <a:buSzTx/>
              <a:buNone/>
              <a:defRPr sz="23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"../../node_modules/@types/angular-route/index.d.ts"</a:t>
            </a:r>
            <a:r>
              <a:rPr>
                <a:solidFill>
                  <a:srgbClr val="608B4E"/>
                </a:solidFill>
              </a:rPr>
              <a:t> </a:t>
            </a:r>
            <a:r>
              <a:rPr>
                <a:solidFill>
                  <a:srgbClr val="808080"/>
                </a:solidFill>
              </a:rPr>
              <a:t>/&gt;</a:t>
            </a:r>
            <a:endParaRPr>
              <a:solidFill>
                <a:srgbClr val="D4D4D4"/>
              </a:solidFill>
            </a:endParaRPr>
          </a:p>
          <a:p>
            <a:pPr marL="0" indent="0" defTabSz="457200">
              <a:lnSpc>
                <a:spcPts val="4500"/>
              </a:lnSpc>
              <a:spcBef>
                <a:spcPts val="0"/>
              </a:spcBef>
              <a:buSzTx/>
              <a:buNone/>
              <a:defRPr sz="2300">
                <a:solidFill>
                  <a:srgbClr val="CE9178"/>
                </a:solidFill>
                <a:latin typeface="Menlo"/>
                <a:ea typeface="Menlo"/>
                <a:cs typeface="Menlo"/>
                <a:sym typeface="Menlo"/>
              </a:defRPr>
            </a:pPr>
            <a:r>
              <a:t>'use strict'</a:t>
            </a:r>
            <a:r>
              <a:rPr>
                <a:solidFill>
                  <a:srgbClr val="D4D4D4"/>
                </a:solidFill>
              </a:rPr>
              <a:t>;</a:t>
            </a:r>
            <a:endParaRPr>
              <a:solidFill>
                <a:srgbClr val="D4D4D4"/>
              </a:solidFill>
            </a:endParaRPr>
          </a:p>
          <a:p>
            <a:pPr marL="0" indent="0" defTabSz="457200">
              <a:lnSpc>
                <a:spcPts val="4500"/>
              </a:lnSpc>
              <a:spcBef>
                <a:spcPts val="0"/>
              </a:spcBef>
              <a:buSzTx/>
              <a:buNone/>
              <a:defRPr sz="23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r>
              <a:rPr>
                <a:solidFill>
                  <a:srgbClr val="D4D4D4"/>
                </a:solidFill>
              </a:rPr>
              <a:t>;</a:t>
            </a:r>
            <a:endParaRPr>
              <a:solidFill>
                <a:srgbClr val="D4D4D4"/>
              </a:solidFill>
            </a:endParaRPr>
          </a:p>
          <a:p>
            <a:pPr marL="0" indent="0" defTabSz="457200">
              <a:lnSpc>
                <a:spcPts val="4500"/>
              </a:lnSpc>
              <a:spcBef>
                <a:spcPts val="0"/>
              </a:spcBef>
              <a:buSzTx/>
              <a:buNone/>
              <a:defRPr sz="2300">
                <a:solidFill>
                  <a:srgbClr val="CE9178"/>
                </a:solidFill>
                <a:latin typeface="Menlo"/>
                <a:ea typeface="Menlo"/>
                <a:cs typeface="Menlo"/>
                <a:sym typeface="Menlo"/>
              </a:defRPr>
            </a:pPr>
            <a:r>
              <a:rPr>
                <a:solidFill>
                  <a:srgbClr val="C586C0"/>
                </a:solidFill>
              </a:rPr>
              <a:t>import</a:t>
            </a:r>
            <a:r>
              <a:rPr>
                <a:solidFill>
                  <a:srgbClr val="D4D4D4"/>
                </a:solidFill>
              </a:rPr>
              <a:t> { </a:t>
            </a:r>
            <a:r>
              <a:rPr>
                <a:solidFill>
                  <a:srgbClr val="9CDCFE"/>
                </a:solidFill>
              </a:rPr>
              <a:t>IContactRecord</a:t>
            </a:r>
            <a:r>
              <a:rPr>
                <a:solidFill>
                  <a:srgbClr val="D4D4D4"/>
                </a:solidFill>
              </a:rPr>
              <a:t> } </a:t>
            </a:r>
            <a:r>
              <a:rPr>
                <a:solidFill>
                  <a:srgbClr val="C586C0"/>
                </a:solidFill>
              </a:rPr>
              <a:t>from</a:t>
            </a:r>
            <a:r>
              <a:rPr>
                <a:solidFill>
                  <a:srgbClr val="D4D4D4"/>
                </a:solidFill>
              </a:rPr>
              <a:t> </a:t>
            </a:r>
            <a:r>
              <a:t>"../shared/interfaces"</a:t>
            </a:r>
            <a:r>
              <a:rPr>
                <a:solidFill>
                  <a:srgbClr val="D4D4D4"/>
                </a:solidFill>
              </a:rPr>
              <a:t>;</a:t>
            </a:r>
            <a:endParaRPr>
              <a:solidFill>
                <a:srgbClr val="D4D4D4"/>
              </a:solidFill>
            </a:endParaRPr>
          </a:p>
          <a:p>
            <a:pPr marL="0" indent="0" defTabSz="457200">
              <a:lnSpc>
                <a:spcPts val="4500"/>
              </a:lnSpc>
              <a:spcBef>
                <a:spcPts val="0"/>
              </a:spcBef>
              <a:buSzTx/>
              <a:buNone/>
              <a:defRPr sz="23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DataMgr</a:t>
            </a:r>
            <a:r>
              <a:rPr>
                <a:solidFill>
                  <a:srgbClr val="D4D4D4"/>
                </a:solidFill>
              </a:rPr>
              <a:t> </a:t>
            </a:r>
            <a:r>
              <a:rPr>
                <a:solidFill>
                  <a:srgbClr val="C586C0"/>
                </a:solidFill>
              </a:rPr>
              <a:t>from</a:t>
            </a:r>
            <a:r>
              <a:rPr>
                <a:solidFill>
                  <a:srgbClr val="D4D4D4"/>
                </a:solidFill>
              </a:rPr>
              <a:t> </a:t>
            </a:r>
            <a:r>
              <a:t>"../shared/myapp.service"</a:t>
            </a:r>
            <a:r>
              <a:rPr>
                <a:solidFill>
                  <a:srgbClr val="D4D4D4"/>
                </a:solidFill>
              </a:rPr>
              <a:t>;</a:t>
            </a:r>
            <a:endParaRPr>
              <a:solidFill>
                <a:srgbClr val="D4D4D4"/>
              </a:solidFill>
            </a:endParaRPr>
          </a:p>
        </p:txBody>
      </p:sp>
      <p:sp>
        <p:nvSpPr>
          <p:cNvPr id="264" name="View1.ts"/>
          <p:cNvSpPr/>
          <p:nvPr/>
        </p:nvSpPr>
        <p:spPr>
          <a:xfrm>
            <a:off x="853355" y="1536700"/>
            <a:ext cx="11099801"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View1.ts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Lesson 1"/>
          <p:cNvSpPr/>
          <p:nvPr>
            <p:ph type="title"/>
          </p:nvPr>
        </p:nvSpPr>
        <p:spPr>
          <a:prstGeom prst="rect">
            <a:avLst/>
          </a:prstGeom>
        </p:spPr>
        <p:txBody>
          <a:bodyPr/>
          <a:lstStyle/>
          <a:p>
            <a:pPr/>
            <a:r>
              <a:t>Lesson 1</a:t>
            </a:r>
          </a:p>
        </p:txBody>
      </p:sp>
      <p:sp>
        <p:nvSpPr>
          <p:cNvPr id="267" name="angular.module('myApp.view1', ['ngRoute'])…"/>
          <p:cNvSpPr/>
          <p:nvPr>
            <p:ph type="body" idx="1"/>
          </p:nvPr>
        </p:nvSpPr>
        <p:spPr>
          <a:xfrm>
            <a:off x="-1290" y="2071935"/>
            <a:ext cx="13489980" cy="7939386"/>
          </a:xfrm>
          <a:prstGeom prst="rect">
            <a:avLst/>
          </a:prstGeom>
        </p:spPr>
        <p:txBody>
          <a:bodyPr/>
          <a:lstStyle/>
          <a:p>
            <a:pPr marL="0" indent="0" defTabSz="457200">
              <a:lnSpc>
                <a:spcPts val="4800"/>
              </a:lnSpc>
              <a:spcBef>
                <a:spcPts val="0"/>
              </a:spcBef>
              <a:buSzTx/>
              <a:buNone/>
              <a:defRPr sz="25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'myApp.view1'</a:t>
            </a:r>
            <a:r>
              <a:rPr>
                <a:solidFill>
                  <a:srgbClr val="D4D4D4"/>
                </a:solidFill>
              </a:rPr>
              <a:t>, [</a:t>
            </a:r>
            <a:r>
              <a:t>'ngRoute'</a:t>
            </a:r>
            <a:r>
              <a:rPr>
                <a:solidFill>
                  <a:srgbClr val="D4D4D4"/>
                </a:solidFill>
              </a:rPr>
              <a:t>])</a:t>
            </a:r>
            <a:endParaRPr>
              <a:solidFill>
                <a:srgbClr val="D4D4D4"/>
              </a:solidFill>
            </a:endParaRPr>
          </a:p>
          <a:p>
            <a:pPr marL="0" indent="0" defTabSz="457200">
              <a:lnSpc>
                <a:spcPts val="4800"/>
              </a:lnSpc>
              <a:spcBef>
                <a:spcPts val="0"/>
              </a:spcBef>
              <a:buSzTx/>
              <a:buNone/>
              <a:defRPr sz="2500">
                <a:solidFill>
                  <a:srgbClr val="D4D4D4"/>
                </a:solidFill>
                <a:latin typeface="Menlo"/>
                <a:ea typeface="Menlo"/>
                <a:cs typeface="Menlo"/>
                <a:sym typeface="Menlo"/>
              </a:defRPr>
            </a:pPr>
          </a:p>
          <a:p>
            <a:pPr marL="0" indent="0" defTabSz="457200">
              <a:lnSpc>
                <a:spcPts val="4800"/>
              </a:lnSpc>
              <a:spcBef>
                <a:spcPts val="0"/>
              </a:spcBef>
              <a:buSzTx/>
              <a:buNone/>
              <a:defRPr sz="2500">
                <a:solidFill>
                  <a:srgbClr val="CE9178"/>
                </a:solidFill>
                <a:latin typeface="Menlo"/>
                <a:ea typeface="Menlo"/>
                <a:cs typeface="Menlo"/>
                <a:sym typeface="Menlo"/>
              </a:defRPr>
            </a:pPr>
            <a:r>
              <a:rPr>
                <a:solidFill>
                  <a:srgbClr val="D4D4D4"/>
                </a:solidFill>
              </a:rPr>
              <a:t>  .</a:t>
            </a:r>
            <a:r>
              <a:rPr>
                <a:solidFill>
                  <a:srgbClr val="DCDCAA"/>
                </a:solidFill>
              </a:rPr>
              <a:t>config</a:t>
            </a:r>
            <a:r>
              <a:rPr>
                <a:solidFill>
                  <a:srgbClr val="D4D4D4"/>
                </a:solidFill>
              </a:rPr>
              <a:t>([</a:t>
            </a:r>
            <a:r>
              <a:t>'$routeProvider'</a:t>
            </a:r>
            <a:r>
              <a:rPr>
                <a:solidFill>
                  <a:srgbClr val="D4D4D4"/>
                </a:solidFill>
              </a:rPr>
              <a:t>, </a:t>
            </a:r>
            <a:r>
              <a:rPr>
                <a:solidFill>
                  <a:srgbClr val="569CD6"/>
                </a:solidFill>
              </a:rPr>
              <a:t>function</a:t>
            </a:r>
            <a:r>
              <a:rPr>
                <a:solidFill>
                  <a:srgbClr val="D4D4D4"/>
                </a:solidFill>
              </a:rPr>
              <a:t> (</a:t>
            </a:r>
            <a:r>
              <a:rPr>
                <a:solidFill>
                  <a:srgbClr val="9CDCFE"/>
                </a:solidFill>
              </a:rPr>
              <a:t>$routeProvider</a:t>
            </a:r>
            <a:r>
              <a:rPr>
                <a:solidFill>
                  <a:srgbClr val="D4D4D4"/>
                </a:solidFill>
              </a:rPr>
              <a:t>: </a:t>
            </a:r>
            <a:r>
              <a:rPr>
                <a:solidFill>
                  <a:srgbClr val="4EC9B0"/>
                </a:solidFill>
              </a:rPr>
              <a:t>any</a:t>
            </a:r>
            <a:r>
              <a:rPr>
                <a:solidFill>
                  <a:srgbClr val="D4D4D4"/>
                </a:solidFill>
              </a:rPr>
              <a:t>) {</a:t>
            </a:r>
            <a:endParaRPr>
              <a:solidFill>
                <a:srgbClr val="D4D4D4"/>
              </a:solidFill>
            </a:endParaRPr>
          </a:p>
          <a:p>
            <a:pPr marL="0" indent="0" defTabSz="457200">
              <a:lnSpc>
                <a:spcPts val="4800"/>
              </a:lnSpc>
              <a:spcBef>
                <a:spcPts val="0"/>
              </a:spcBef>
              <a:buSzTx/>
              <a:buNone/>
              <a:defRPr sz="2500">
                <a:solidFill>
                  <a:srgbClr val="9CDCFE"/>
                </a:solidFill>
                <a:latin typeface="Menlo"/>
                <a:ea typeface="Menlo"/>
                <a:cs typeface="Menlo"/>
                <a:sym typeface="Menlo"/>
              </a:defRPr>
            </a:pPr>
            <a:r>
              <a:rPr>
                <a:solidFill>
                  <a:srgbClr val="D4D4D4"/>
                </a:solidFill>
              </a:rPr>
              <a:t>    </a:t>
            </a:r>
            <a:r>
              <a:t>$routeProvider</a:t>
            </a:r>
            <a:r>
              <a:rPr>
                <a:solidFill>
                  <a:srgbClr val="D4D4D4"/>
                </a:solidFill>
              </a:rPr>
              <a:t>.</a:t>
            </a:r>
            <a:r>
              <a:rPr>
                <a:solidFill>
                  <a:srgbClr val="DCDCAA"/>
                </a:solidFill>
              </a:rPr>
              <a:t>when</a:t>
            </a:r>
            <a:r>
              <a:rPr>
                <a:solidFill>
                  <a:srgbClr val="D4D4D4"/>
                </a:solidFill>
              </a:rPr>
              <a:t>(</a:t>
            </a:r>
            <a:r>
              <a:rPr>
                <a:solidFill>
                  <a:srgbClr val="CE9178"/>
                </a:solidFill>
              </a:rPr>
              <a:t>'/view1'</a:t>
            </a:r>
            <a:r>
              <a:rPr>
                <a:solidFill>
                  <a:srgbClr val="D4D4D4"/>
                </a:solidFill>
              </a:rPr>
              <a:t>, {</a:t>
            </a:r>
            <a:endParaRPr>
              <a:solidFill>
                <a:srgbClr val="D4D4D4"/>
              </a:solidFill>
            </a:endParaRPr>
          </a:p>
          <a:p>
            <a:pPr marL="0" indent="0" defTabSz="457200">
              <a:lnSpc>
                <a:spcPts val="4800"/>
              </a:lnSpc>
              <a:spcBef>
                <a:spcPts val="0"/>
              </a:spcBef>
              <a:buSzTx/>
              <a:buNone/>
              <a:defRPr sz="2500">
                <a:solidFill>
                  <a:srgbClr val="CE9178"/>
                </a:solidFill>
                <a:latin typeface="Menlo"/>
                <a:ea typeface="Menlo"/>
                <a:cs typeface="Menlo"/>
                <a:sym typeface="Menlo"/>
              </a:defRPr>
            </a:pPr>
            <a:r>
              <a:rPr>
                <a:solidFill>
                  <a:srgbClr val="D4D4D4"/>
                </a:solidFill>
              </a:rPr>
              <a:t>      </a:t>
            </a:r>
            <a:r>
              <a:rPr>
                <a:solidFill>
                  <a:srgbClr val="9CDCFE"/>
                </a:solidFill>
              </a:rPr>
              <a:t>templateUrl:</a:t>
            </a:r>
            <a:r>
              <a:rPr>
                <a:solidFill>
                  <a:srgbClr val="D4D4D4"/>
                </a:solidFill>
              </a:rPr>
              <a:t> </a:t>
            </a:r>
            <a:r>
              <a:t>'view1/view1.html'</a:t>
            </a:r>
            <a:r>
              <a:rPr>
                <a:solidFill>
                  <a:srgbClr val="D4D4D4"/>
                </a:solidFill>
              </a:rPr>
              <a:t>,</a:t>
            </a:r>
            <a:endParaRPr>
              <a:solidFill>
                <a:srgbClr val="D4D4D4"/>
              </a:solidFill>
            </a:endParaRPr>
          </a:p>
          <a:p>
            <a:pPr marL="0" indent="0" defTabSz="457200">
              <a:lnSpc>
                <a:spcPts val="4800"/>
              </a:lnSpc>
              <a:spcBef>
                <a:spcPts val="0"/>
              </a:spcBef>
              <a:buSzTx/>
              <a:buNone/>
              <a:defRPr sz="2500">
                <a:solidFill>
                  <a:srgbClr val="9CDCFE"/>
                </a:solidFill>
                <a:latin typeface="Menlo"/>
                <a:ea typeface="Menlo"/>
                <a:cs typeface="Menlo"/>
                <a:sym typeface="Menlo"/>
              </a:defRPr>
            </a:pPr>
            <a:r>
              <a:rPr>
                <a:solidFill>
                  <a:srgbClr val="D4D4D4"/>
                </a:solidFill>
              </a:rPr>
              <a:t>      </a:t>
            </a:r>
            <a:r>
              <a:t>controller:</a:t>
            </a:r>
            <a:r>
              <a:rPr>
                <a:solidFill>
                  <a:srgbClr val="D4D4D4"/>
                </a:solidFill>
              </a:rPr>
              <a:t> </a:t>
            </a:r>
            <a:r>
              <a:rPr>
                <a:solidFill>
                  <a:srgbClr val="CE9178"/>
                </a:solidFill>
              </a:rPr>
              <a:t>'View1Ctrl'</a:t>
            </a:r>
            <a:r>
              <a:rPr>
                <a:solidFill>
                  <a:srgbClr val="D4D4D4"/>
                </a:solidFill>
              </a:rPr>
              <a:t>,</a:t>
            </a:r>
            <a:endParaRPr>
              <a:solidFill>
                <a:srgbClr val="D4D4D4"/>
              </a:solidFill>
            </a:endParaRPr>
          </a:p>
          <a:p>
            <a:pPr marL="0" indent="0" defTabSz="457200">
              <a:lnSpc>
                <a:spcPts val="4800"/>
              </a:lnSpc>
              <a:spcBef>
                <a:spcPts val="0"/>
              </a:spcBef>
              <a:buSzTx/>
              <a:buNone/>
              <a:defRPr sz="2500">
                <a:solidFill>
                  <a:srgbClr val="9CDCFE"/>
                </a:solidFill>
                <a:latin typeface="Menlo"/>
                <a:ea typeface="Menlo"/>
                <a:cs typeface="Menlo"/>
                <a:sym typeface="Menlo"/>
              </a:defRPr>
            </a:pPr>
            <a:r>
              <a:rPr>
                <a:solidFill>
                  <a:srgbClr val="D4D4D4"/>
                </a:solidFill>
              </a:rPr>
              <a:t>      </a:t>
            </a:r>
            <a:r>
              <a:t>controllerAs:</a:t>
            </a:r>
            <a:r>
              <a:rPr>
                <a:solidFill>
                  <a:srgbClr val="D4D4D4"/>
                </a:solidFill>
              </a:rPr>
              <a:t> </a:t>
            </a:r>
            <a:r>
              <a:rPr>
                <a:solidFill>
                  <a:srgbClr val="CE9178"/>
                </a:solidFill>
              </a:rPr>
              <a:t>'ctrl'</a:t>
            </a:r>
            <a:endParaRPr>
              <a:solidFill>
                <a:srgbClr val="D4D4D4"/>
              </a:solidFill>
            </a:endParaRPr>
          </a:p>
          <a:p>
            <a:pPr marL="0" indent="0" defTabSz="457200">
              <a:lnSpc>
                <a:spcPts val="4800"/>
              </a:lnSpc>
              <a:spcBef>
                <a:spcPts val="0"/>
              </a:spcBef>
              <a:buSzTx/>
              <a:buNone/>
              <a:defRPr sz="2500">
                <a:solidFill>
                  <a:srgbClr val="D4D4D4"/>
                </a:solidFill>
                <a:latin typeface="Menlo"/>
                <a:ea typeface="Menlo"/>
                <a:cs typeface="Menlo"/>
                <a:sym typeface="Menlo"/>
              </a:defRPr>
            </a:pPr>
            <a:r>
              <a:t>    })  }])</a:t>
            </a:r>
          </a:p>
          <a:p>
            <a:pPr marL="0" indent="0" defTabSz="457200">
              <a:lnSpc>
                <a:spcPts val="4800"/>
              </a:lnSpc>
              <a:spcBef>
                <a:spcPts val="0"/>
              </a:spcBef>
              <a:buSzTx/>
              <a:buNone/>
              <a:defRPr sz="2500">
                <a:solidFill>
                  <a:srgbClr val="D4D4D4"/>
                </a:solidFill>
                <a:latin typeface="Menlo"/>
                <a:ea typeface="Menlo"/>
                <a:cs typeface="Menlo"/>
                <a:sym typeface="Menlo"/>
              </a:defRPr>
            </a:pPr>
          </a:p>
          <a:p>
            <a:pPr marL="0" indent="0" defTabSz="457200">
              <a:lnSpc>
                <a:spcPts val="4800"/>
              </a:lnSpc>
              <a:spcBef>
                <a:spcPts val="0"/>
              </a:spcBef>
              <a:buSzTx/>
              <a:buNone/>
              <a:defRPr sz="2500">
                <a:solidFill>
                  <a:srgbClr val="9CDCFE"/>
                </a:solidFill>
                <a:latin typeface="Menlo"/>
                <a:ea typeface="Menlo"/>
                <a:cs typeface="Menlo"/>
                <a:sym typeface="Menlo"/>
              </a:defRPr>
            </a:pPr>
            <a:r>
              <a:rPr>
                <a:solidFill>
                  <a:srgbClr val="D4D4D4"/>
                </a:solidFill>
              </a:rPr>
              <a:t>  .</a:t>
            </a:r>
            <a:r>
              <a:rPr>
                <a:solidFill>
                  <a:srgbClr val="DCDCAA"/>
                </a:solidFill>
              </a:rPr>
              <a:t>controller</a:t>
            </a:r>
            <a:r>
              <a:rPr>
                <a:solidFill>
                  <a:srgbClr val="D4D4D4"/>
                </a:solidFill>
              </a:rPr>
              <a:t>(</a:t>
            </a:r>
            <a:r>
              <a:rPr>
                <a:solidFill>
                  <a:srgbClr val="CE9178"/>
                </a:solidFill>
              </a:rPr>
              <a:t>'View1Ctrl'</a:t>
            </a:r>
            <a:r>
              <a:rPr>
                <a:solidFill>
                  <a:srgbClr val="D4D4D4"/>
                </a:solidFill>
              </a:rPr>
              <a:t>, </a:t>
            </a:r>
            <a:r>
              <a:t>ContactsHomePageModule</a:t>
            </a:r>
            <a:r>
              <a:rPr>
                <a:solidFill>
                  <a:srgbClr val="D4D4D4"/>
                </a:solidFill>
              </a:rPr>
              <a:t>.</a:t>
            </a:r>
            <a:r>
              <a:t>View1Controller</a:t>
            </a:r>
            <a:r>
              <a:rPr>
                <a:solidFill>
                  <a:srgbClr val="D4D4D4"/>
                </a:solidFill>
              </a:rPr>
              <a:t>);</a:t>
            </a:r>
            <a:endParaRPr>
              <a:solidFill>
                <a:srgbClr val="D4D4D4"/>
              </a:solidFill>
            </a:endParaRPr>
          </a:p>
        </p:txBody>
      </p:sp>
      <p:sp>
        <p:nvSpPr>
          <p:cNvPr id="268" name="View1.ts"/>
          <p:cNvSpPr/>
          <p:nvPr/>
        </p:nvSpPr>
        <p:spPr>
          <a:xfrm>
            <a:off x="736600" y="13843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View1.ts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Lesson 1"/>
          <p:cNvSpPr/>
          <p:nvPr>
            <p:ph type="title"/>
          </p:nvPr>
        </p:nvSpPr>
        <p:spPr>
          <a:prstGeom prst="rect">
            <a:avLst/>
          </a:prstGeom>
        </p:spPr>
        <p:txBody>
          <a:bodyPr/>
          <a:lstStyle/>
          <a:p>
            <a:pPr/>
            <a:r>
              <a:t>Lesson 1</a:t>
            </a:r>
          </a:p>
        </p:txBody>
      </p:sp>
      <p:sp>
        <p:nvSpPr>
          <p:cNvPr id="271" name="module ContactsHomePageModule {…"/>
          <p:cNvSpPr/>
          <p:nvPr>
            <p:ph type="body" idx="1"/>
          </p:nvPr>
        </p:nvSpPr>
        <p:spPr>
          <a:xfrm>
            <a:off x="552747" y="1932235"/>
            <a:ext cx="12605743" cy="7939386"/>
          </a:xfrm>
          <a:prstGeom prst="rect">
            <a:avLst/>
          </a:prstGeom>
        </p:spPr>
        <p:txBody>
          <a:bodyPr/>
          <a:lstStyle/>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569CD6"/>
                </a:solidFill>
              </a:rPr>
              <a:t>module</a:t>
            </a:r>
            <a:r>
              <a:rPr>
                <a:solidFill>
                  <a:srgbClr val="D4D4D4"/>
                </a:solidFill>
              </a:rPr>
              <a:t> </a:t>
            </a:r>
            <a:r>
              <a:t>ContactsHomePageModule</a:t>
            </a:r>
            <a:r>
              <a:rPr>
                <a:solidFill>
                  <a:srgbClr val="D4D4D4"/>
                </a:solidFill>
              </a:rPr>
              <a:t> {</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rPr>
                <a:solidFill>
                  <a:srgbClr val="C586C0"/>
                </a:solidFill>
              </a:rPr>
              <a:t>export</a:t>
            </a:r>
            <a:r>
              <a:rPr>
                <a:solidFill>
                  <a:srgbClr val="D4D4D4"/>
                </a:solidFill>
              </a:rPr>
              <a:t> </a:t>
            </a:r>
            <a:r>
              <a:rPr>
                <a:solidFill>
                  <a:srgbClr val="569CD6"/>
                </a:solidFill>
              </a:rPr>
              <a:t>interface</a:t>
            </a:r>
            <a:r>
              <a:rPr>
                <a:solidFill>
                  <a:srgbClr val="D4D4D4"/>
                </a:solidFill>
              </a:rPr>
              <a:t> </a:t>
            </a:r>
            <a:r>
              <a:t>IContactFieldsScope</a:t>
            </a:r>
            <a:r>
              <a:rPr>
                <a:solidFill>
                  <a:srgbClr val="D4D4D4"/>
                </a:solidFill>
              </a:rPr>
              <a:t> </a:t>
            </a:r>
            <a:r>
              <a:rPr>
                <a:solidFill>
                  <a:srgbClr val="569CD6"/>
                </a:solidFill>
              </a:rPr>
              <a:t>extends</a:t>
            </a:r>
            <a:r>
              <a:rPr>
                <a:solidFill>
                  <a:srgbClr val="D4D4D4"/>
                </a:solidFill>
              </a:rPr>
              <a:t> </a:t>
            </a:r>
            <a:r>
              <a:t>ng</a:t>
            </a:r>
            <a:r>
              <a:rPr>
                <a:solidFill>
                  <a:srgbClr val="D4D4D4"/>
                </a:solidFill>
              </a:rPr>
              <a:t>.</a:t>
            </a:r>
            <a:r>
              <a:t>IScope</a:t>
            </a:r>
            <a:r>
              <a:rPr>
                <a:solidFill>
                  <a:srgbClr val="D4D4D4"/>
                </a:solidFill>
              </a:rPr>
              <a:t>, </a:t>
            </a:r>
            <a:r>
              <a:t>IContactRecord</a:t>
            </a:r>
            <a:r>
              <a:rPr>
                <a:solidFill>
                  <a:srgbClr val="D4D4D4"/>
                </a:solidFill>
              </a:rPr>
              <a:t> {</a:t>
            </a:r>
            <a:endParaRPr>
              <a:solidFill>
                <a:srgbClr val="D4D4D4"/>
              </a:solidFill>
            </a:endParaRPr>
          </a:p>
          <a:p>
            <a:pPr marL="0" indent="0" defTabSz="457200">
              <a:lnSpc>
                <a:spcPts val="4200"/>
              </a:lnSpc>
              <a:spcBef>
                <a:spcPts val="0"/>
              </a:spcBef>
              <a:buSzTx/>
              <a:buNone/>
              <a:defRPr sz="2000">
                <a:solidFill>
                  <a:srgbClr val="9CDCFE"/>
                </a:solidFill>
                <a:latin typeface="Menlo"/>
                <a:ea typeface="Menlo"/>
                <a:cs typeface="Menlo"/>
                <a:sym typeface="Menlo"/>
              </a:defRPr>
            </a:pPr>
            <a:r>
              <a:rPr>
                <a:solidFill>
                  <a:srgbClr val="D4D4D4"/>
                </a:solidFill>
              </a:rPr>
              <a:t>    </a:t>
            </a:r>
            <a:r>
              <a:t>PageTitle</a:t>
            </a:r>
            <a:r>
              <a:rPr>
                <a:solidFill>
                  <a:srgbClr val="D4D4D4"/>
                </a:solidFill>
              </a:rPr>
              <a:t>: </a:t>
            </a:r>
            <a:r>
              <a:rPr>
                <a:solidFill>
                  <a:srgbClr val="4EC9B0"/>
                </a:solidFill>
              </a:rPr>
              <a:t>string</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9CDCFE"/>
                </a:solidFill>
                <a:latin typeface="Menlo"/>
                <a:ea typeface="Menlo"/>
                <a:cs typeface="Menlo"/>
                <a:sym typeface="Menlo"/>
              </a:defRPr>
            </a:pPr>
            <a:r>
              <a:rPr>
                <a:solidFill>
                  <a:srgbClr val="D4D4D4"/>
                </a:solidFill>
              </a:rPr>
              <a:t>    </a:t>
            </a:r>
            <a:r>
              <a:t>AddRecordText</a:t>
            </a:r>
            <a:r>
              <a:rPr>
                <a:solidFill>
                  <a:srgbClr val="D4D4D4"/>
                </a:solidFill>
              </a:rPr>
              <a:t>: </a:t>
            </a:r>
            <a:r>
              <a:rPr>
                <a:solidFill>
                  <a:srgbClr val="4EC9B0"/>
                </a:solidFill>
              </a:rPr>
              <a:t>string</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9CDCFE"/>
                </a:solidFill>
                <a:latin typeface="Menlo"/>
                <a:ea typeface="Menlo"/>
                <a:cs typeface="Menlo"/>
                <a:sym typeface="Menlo"/>
              </a:defRPr>
            </a:pPr>
            <a:r>
              <a:rPr>
                <a:solidFill>
                  <a:srgbClr val="D4D4D4"/>
                </a:solidFill>
              </a:rPr>
              <a:t>    </a:t>
            </a:r>
            <a:r>
              <a:t>ContactRecords</a:t>
            </a:r>
            <a:r>
              <a:rPr>
                <a:solidFill>
                  <a:srgbClr val="D4D4D4"/>
                </a:solidFill>
              </a:rPr>
              <a:t>: </a:t>
            </a:r>
            <a:r>
              <a:rPr>
                <a:solidFill>
                  <a:srgbClr val="4EC9B0"/>
                </a:solidFill>
              </a:rPr>
              <a:t>IContactRecord</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r>
              <a:t>  }</a:t>
            </a:r>
          </a:p>
          <a:p>
            <a:pPr marL="0" indent="0" defTabSz="457200">
              <a:lnSpc>
                <a:spcPts val="4200"/>
              </a:lnSpc>
              <a:spcBef>
                <a:spcPts val="0"/>
              </a:spcBef>
              <a:buSzTx/>
              <a:buNone/>
              <a:defRPr sz="2000">
                <a:solidFill>
                  <a:srgbClr val="D4D4D4"/>
                </a:solidFill>
                <a:latin typeface="Menlo"/>
                <a:ea typeface="Menlo"/>
                <a:cs typeface="Menlo"/>
                <a:sym typeface="Menlo"/>
              </a:defRPr>
            </a:p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rPr>
                <a:solidFill>
                  <a:srgbClr val="C586C0"/>
                </a:solidFill>
              </a:rPr>
              <a:t>export</a:t>
            </a:r>
            <a:r>
              <a:rPr>
                <a:solidFill>
                  <a:srgbClr val="D4D4D4"/>
                </a:solidFill>
              </a:rPr>
              <a:t> </a:t>
            </a:r>
            <a:r>
              <a:rPr>
                <a:solidFill>
                  <a:srgbClr val="569CD6"/>
                </a:solidFill>
              </a:rPr>
              <a:t>class</a:t>
            </a:r>
            <a:r>
              <a:rPr>
                <a:solidFill>
                  <a:srgbClr val="D4D4D4"/>
                </a:solidFill>
              </a:rPr>
              <a:t> </a:t>
            </a:r>
            <a:r>
              <a:t>View1Controller</a:t>
            </a:r>
            <a:r>
              <a:rPr>
                <a:solidFill>
                  <a:srgbClr val="D4D4D4"/>
                </a:solidFill>
              </a:rPr>
              <a:t> {</a:t>
            </a:r>
          </a:p>
          <a:p>
            <a:pPr marL="0" indent="0" defTabSz="457200">
              <a:lnSpc>
                <a:spcPts val="4200"/>
              </a:lnSpc>
              <a:spcBef>
                <a:spcPts val="0"/>
              </a:spcBef>
              <a:buSzTx/>
              <a:buNone/>
              <a:defRPr sz="2000">
                <a:solidFill>
                  <a:srgbClr val="CE9178"/>
                </a:solidFill>
                <a:latin typeface="Menlo"/>
                <a:ea typeface="Menlo"/>
                <a:cs typeface="Menlo"/>
                <a:sym typeface="Menlo"/>
              </a:defRPr>
            </a:pPr>
            <a:r>
              <a:rPr>
                <a:solidFill>
                  <a:srgbClr val="D4D4D4"/>
                </a:solidFill>
              </a:rPr>
              <a:t>    </a:t>
            </a:r>
            <a:r>
              <a:rPr>
                <a:solidFill>
                  <a:srgbClr val="569CD6"/>
                </a:solidFill>
              </a:rPr>
              <a:t>static</a:t>
            </a:r>
            <a:r>
              <a:rPr>
                <a:solidFill>
                  <a:srgbClr val="D4D4D4"/>
                </a:solidFill>
              </a:rPr>
              <a:t> </a:t>
            </a:r>
            <a:r>
              <a:rPr>
                <a:solidFill>
                  <a:srgbClr val="9CDCFE"/>
                </a:solidFill>
              </a:rPr>
              <a:t>$inject</a:t>
            </a:r>
            <a:r>
              <a:rPr>
                <a:solidFill>
                  <a:srgbClr val="D4D4D4"/>
                </a:solidFill>
              </a:rPr>
              <a:t> = [</a:t>
            </a:r>
            <a:r>
              <a:t>"$scope"</a:t>
            </a:r>
            <a:r>
              <a:rPr>
                <a:solidFill>
                  <a:srgbClr val="D4D4D4"/>
                </a:solidFill>
              </a:rPr>
              <a:t>, </a:t>
            </a:r>
            <a:r>
              <a:t>"$location"</a:t>
            </a:r>
            <a:r>
              <a:rPr>
                <a:solidFill>
                  <a:srgbClr val="D4D4D4"/>
                </a:solidFill>
              </a:rPr>
              <a:t>, </a:t>
            </a:r>
            <a:r>
              <a:t>"DataMgr"</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rPr>
                <a:solidFill>
                  <a:srgbClr val="569CD6"/>
                </a:solidFill>
              </a:rPr>
              <a:t>constructor</a:t>
            </a:r>
            <a:r>
              <a:rPr>
                <a:solidFill>
                  <a:srgbClr val="D4D4D4"/>
                </a:solidFill>
              </a:rPr>
              <a:t>(</a:t>
            </a:r>
            <a:r>
              <a:rPr>
                <a:solidFill>
                  <a:srgbClr val="569CD6"/>
                </a:solidFill>
              </a:rPr>
              <a:t>protected</a:t>
            </a:r>
            <a:r>
              <a:rPr>
                <a:solidFill>
                  <a:srgbClr val="D4D4D4"/>
                </a:solidFill>
              </a:rPr>
              <a:t> </a:t>
            </a:r>
            <a:r>
              <a:rPr>
                <a:solidFill>
                  <a:srgbClr val="9CDCFE"/>
                </a:solidFill>
              </a:rPr>
              <a:t>$scope</a:t>
            </a:r>
            <a:r>
              <a:rPr>
                <a:solidFill>
                  <a:srgbClr val="D4D4D4"/>
                </a:solidFill>
              </a:rPr>
              <a:t>: </a:t>
            </a:r>
            <a:r>
              <a:t>ContactsHomePageModule</a:t>
            </a:r>
            <a:r>
              <a:rPr>
                <a:solidFill>
                  <a:srgbClr val="D4D4D4"/>
                </a:solidFill>
              </a:rPr>
              <a:t>.</a:t>
            </a:r>
            <a:r>
              <a:t>IContactFieldsScope</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$location</a:t>
            </a:r>
            <a:r>
              <a:rPr>
                <a:solidFill>
                  <a:srgbClr val="D4D4D4"/>
                </a:solidFill>
              </a:rPr>
              <a:t>: </a:t>
            </a:r>
            <a:r>
              <a:t>ng</a:t>
            </a:r>
            <a:r>
              <a:rPr>
                <a:solidFill>
                  <a:srgbClr val="D4D4D4"/>
                </a:solidFill>
              </a:rPr>
              <a:t>.</a:t>
            </a:r>
            <a:r>
              <a:t>ILocationService</a:t>
            </a:r>
            <a:r>
              <a:rPr>
                <a:solidFill>
                  <a:srgbClr val="D4D4D4"/>
                </a:solidFill>
              </a:rPr>
              <a:t>) {</a:t>
            </a:r>
            <a:endParaRPr>
              <a:solidFill>
                <a:srgbClr val="D4D4D4"/>
              </a:solidFill>
            </a:endParaR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rPr>
                <a:solidFill>
                  <a:srgbClr val="9CDCFE"/>
                </a:solidFill>
              </a:rPr>
              <a:t>$scope</a:t>
            </a:r>
            <a:r>
              <a:rPr>
                <a:solidFill>
                  <a:srgbClr val="D4D4D4"/>
                </a:solidFill>
              </a:rPr>
              <a:t>.</a:t>
            </a:r>
            <a:r>
              <a:rPr>
                <a:solidFill>
                  <a:srgbClr val="9CDCFE"/>
                </a:solidFill>
              </a:rPr>
              <a:t>PageTitle</a:t>
            </a:r>
            <a:r>
              <a:rPr>
                <a:solidFill>
                  <a:srgbClr val="D4D4D4"/>
                </a:solidFill>
              </a:rPr>
              <a:t> = </a:t>
            </a:r>
            <a:r>
              <a:t>"Contact Home Page"</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9CDCFE"/>
                </a:solidFill>
                <a:latin typeface="Menlo"/>
                <a:ea typeface="Menlo"/>
                <a:cs typeface="Menlo"/>
                <a:sym typeface="Menlo"/>
              </a:defRPr>
            </a:pPr>
            <a:r>
              <a:rPr>
                <a:solidFill>
                  <a:srgbClr val="D4D4D4"/>
                </a:solidFill>
              </a:rPr>
              <a:t>      </a:t>
            </a:r>
            <a:r>
              <a:t>$scope</a:t>
            </a:r>
            <a:r>
              <a:rPr>
                <a:solidFill>
                  <a:srgbClr val="D4D4D4"/>
                </a:solidFill>
              </a:rPr>
              <a:t>.</a:t>
            </a:r>
            <a:r>
              <a:t>AddRecordText</a:t>
            </a:r>
            <a:r>
              <a:rPr>
                <a:solidFill>
                  <a:srgbClr val="D4D4D4"/>
                </a:solidFill>
              </a:rPr>
              <a:t> = </a:t>
            </a:r>
            <a:r>
              <a:rPr>
                <a:solidFill>
                  <a:srgbClr val="CE9178"/>
                </a:solidFill>
              </a:rPr>
              <a:t>"New Contact"</a:t>
            </a:r>
            <a:r>
              <a:t>   }</a:t>
            </a:r>
          </a:p>
          <a:p>
            <a:pPr marL="0" indent="0" defTabSz="457200">
              <a:lnSpc>
                <a:spcPts val="4200"/>
              </a:lnSpc>
              <a:spcBef>
                <a:spcPts val="0"/>
              </a:spcBef>
              <a:buSzTx/>
              <a:buNone/>
              <a:defRPr sz="2000">
                <a:solidFill>
                  <a:srgbClr val="D4D4D4"/>
                </a:solidFill>
                <a:latin typeface="Menlo"/>
                <a:ea typeface="Menlo"/>
                <a:cs typeface="Menlo"/>
                <a:sym typeface="Menlo"/>
              </a:defRPr>
            </a:pPr>
            <a:r>
              <a:t>  }</a:t>
            </a:r>
          </a:p>
          <a:p>
            <a:pPr marL="0" indent="0" defTabSz="457200">
              <a:lnSpc>
                <a:spcPts val="4200"/>
              </a:lnSpc>
              <a:spcBef>
                <a:spcPts val="0"/>
              </a:spcBef>
              <a:buSzTx/>
              <a:buNone/>
              <a:defRPr sz="2000">
                <a:solidFill>
                  <a:srgbClr val="D4D4D4"/>
                </a:solidFill>
                <a:latin typeface="Menlo"/>
                <a:ea typeface="Menlo"/>
                <a:cs typeface="Menlo"/>
                <a:sym typeface="Menlo"/>
              </a:defRPr>
            </a:pPr>
            <a:r>
              <a:t>}</a:t>
            </a:r>
          </a:p>
          <a:p>
            <a:pPr marL="0" indent="0" defTabSz="457200">
              <a:lnSpc>
                <a:spcPts val="4200"/>
              </a:lnSpc>
              <a:spcBef>
                <a:spcPts val="0"/>
              </a:spcBef>
              <a:buSzTx/>
              <a:buNone/>
              <a:defRPr sz="2000">
                <a:solidFill>
                  <a:srgbClr val="D4D4D4"/>
                </a:solidFill>
                <a:latin typeface="Menlo"/>
                <a:ea typeface="Menlo"/>
                <a:cs typeface="Menlo"/>
                <a:sym typeface="Menlo"/>
              </a:defRPr>
            </a:pPr>
          </a:p>
        </p:txBody>
      </p:sp>
      <p:sp>
        <p:nvSpPr>
          <p:cNvPr id="272" name="View1.ts"/>
          <p:cNvSpPr/>
          <p:nvPr/>
        </p:nvSpPr>
        <p:spPr>
          <a:xfrm>
            <a:off x="952500" y="1333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View1.ts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Lesson 1"/>
          <p:cNvSpPr/>
          <p:nvPr>
            <p:ph type="title"/>
          </p:nvPr>
        </p:nvSpPr>
        <p:spPr>
          <a:prstGeom prst="rect">
            <a:avLst/>
          </a:prstGeom>
        </p:spPr>
        <p:txBody>
          <a:bodyPr/>
          <a:lstStyle/>
          <a:p>
            <a:pPr/>
            <a:r>
              <a:t>Lesson 1</a:t>
            </a:r>
          </a:p>
        </p:txBody>
      </p:sp>
      <p:sp>
        <p:nvSpPr>
          <p:cNvPr id="275" name="export interface IContactRecord {…"/>
          <p:cNvSpPr/>
          <p:nvPr>
            <p:ph type="body" idx="1"/>
          </p:nvPr>
        </p:nvSpPr>
        <p:spPr>
          <a:xfrm>
            <a:off x="552747" y="1932235"/>
            <a:ext cx="12605743" cy="7939386"/>
          </a:xfrm>
          <a:prstGeom prst="rect">
            <a:avLst/>
          </a:prstGeom>
        </p:spPr>
        <p:txBody>
          <a:bodyPr/>
          <a:lstStyle/>
          <a:p>
            <a:pPr marL="0" indent="0" defTabSz="457200">
              <a:lnSpc>
                <a:spcPts val="4900"/>
              </a:lnSpc>
              <a:spcBef>
                <a:spcPts val="0"/>
              </a:spcBef>
              <a:buSzTx/>
              <a:buNone/>
              <a:defRPr sz="2600">
                <a:solidFill>
                  <a:srgbClr val="D4D4D4"/>
                </a:solidFill>
                <a:latin typeface="Menlo"/>
                <a:ea typeface="Menlo"/>
                <a:cs typeface="Menlo"/>
                <a:sym typeface="Menlo"/>
              </a:defRPr>
            </a:pPr>
          </a:p>
          <a:p>
            <a:pPr marL="0" indent="0" defTabSz="457200">
              <a:lnSpc>
                <a:spcPts val="4900"/>
              </a:lnSpc>
              <a:spcBef>
                <a:spcPts val="0"/>
              </a:spcBef>
              <a:buSzTx/>
              <a:buNone/>
              <a:defRPr sz="2600">
                <a:solidFill>
                  <a:srgbClr val="4EC9B0"/>
                </a:solidFill>
                <a:latin typeface="Menlo"/>
                <a:ea typeface="Menlo"/>
                <a:cs typeface="Menlo"/>
                <a:sym typeface="Menlo"/>
              </a:defRPr>
            </a:pPr>
            <a:r>
              <a:rPr>
                <a:solidFill>
                  <a:srgbClr val="D4D4D4"/>
                </a:solidFill>
              </a:rPr>
              <a:t>    </a:t>
            </a:r>
            <a:r>
              <a:rPr>
                <a:solidFill>
                  <a:srgbClr val="C586C0"/>
                </a:solidFill>
              </a:rPr>
              <a:t>export</a:t>
            </a:r>
            <a:r>
              <a:rPr>
                <a:solidFill>
                  <a:srgbClr val="D4D4D4"/>
                </a:solidFill>
              </a:rPr>
              <a:t> </a:t>
            </a:r>
            <a:r>
              <a:rPr>
                <a:solidFill>
                  <a:srgbClr val="569CD6"/>
                </a:solidFill>
              </a:rPr>
              <a:t>interface</a:t>
            </a:r>
            <a:r>
              <a:rPr>
                <a:solidFill>
                  <a:srgbClr val="D4D4D4"/>
                </a:solidFill>
              </a:rPr>
              <a:t> </a:t>
            </a:r>
            <a:r>
              <a:t>IContactRecord</a:t>
            </a:r>
            <a:r>
              <a:rPr>
                <a:solidFill>
                  <a:srgbClr val="D4D4D4"/>
                </a:solidFill>
              </a:rPr>
              <a:t> {</a:t>
            </a:r>
            <a:endParaRPr>
              <a:solidFill>
                <a:srgbClr val="D4D4D4"/>
              </a:solidFill>
            </a:endParaRPr>
          </a:p>
          <a:p>
            <a:pPr marL="0" indent="0" defTabSz="457200">
              <a:lnSpc>
                <a:spcPts val="4900"/>
              </a:lnSpc>
              <a:spcBef>
                <a:spcPts val="0"/>
              </a:spcBef>
              <a:buSzTx/>
              <a:buNone/>
              <a:defRPr sz="2600">
                <a:solidFill>
                  <a:srgbClr val="D4D4D4"/>
                </a:solidFill>
                <a:latin typeface="Menlo"/>
                <a:ea typeface="Menlo"/>
                <a:cs typeface="Menlo"/>
                <a:sym typeface="Menlo"/>
              </a:defRPr>
            </a:pPr>
            <a:r>
              <a:t>        </a:t>
            </a:r>
            <a:r>
              <a:rPr>
                <a:solidFill>
                  <a:srgbClr val="9CDCFE"/>
                </a:solidFill>
              </a:rPr>
              <a:t>id</a:t>
            </a:r>
            <a:r>
              <a:t>?:</a:t>
            </a:r>
            <a:r>
              <a:rPr>
                <a:solidFill>
                  <a:srgbClr val="4EC9B0"/>
                </a:solidFill>
              </a:rPr>
              <a:t>number</a:t>
            </a:r>
            <a:r>
              <a:t>;</a:t>
            </a:r>
          </a:p>
          <a:p>
            <a:pPr marL="0" indent="0" defTabSz="457200">
              <a:lnSpc>
                <a:spcPts val="4900"/>
              </a:lnSpc>
              <a:spcBef>
                <a:spcPts val="0"/>
              </a:spcBef>
              <a:buSzTx/>
              <a:buNone/>
              <a:defRPr sz="2600">
                <a:solidFill>
                  <a:srgbClr val="9CDCFE"/>
                </a:solidFill>
                <a:latin typeface="Menlo"/>
                <a:ea typeface="Menlo"/>
                <a:cs typeface="Menlo"/>
                <a:sym typeface="Menlo"/>
              </a:defRPr>
            </a:pPr>
            <a:r>
              <a:rPr>
                <a:solidFill>
                  <a:srgbClr val="D4D4D4"/>
                </a:solidFill>
              </a:rPr>
              <a:t>        </a:t>
            </a:r>
            <a:r>
              <a:t>FirstName</a:t>
            </a:r>
            <a:r>
              <a:rPr>
                <a:solidFill>
                  <a:srgbClr val="D4D4D4"/>
                </a:solidFill>
              </a:rPr>
              <a:t>?: </a:t>
            </a:r>
            <a:r>
              <a:rPr>
                <a:solidFill>
                  <a:srgbClr val="4EC9B0"/>
                </a:solidFill>
              </a:rPr>
              <a:t>string</a:t>
            </a:r>
            <a:r>
              <a:rPr>
                <a:solidFill>
                  <a:srgbClr val="D4D4D4"/>
                </a:solidFill>
              </a:rPr>
              <a:t>;</a:t>
            </a:r>
            <a:endParaRPr>
              <a:solidFill>
                <a:srgbClr val="D4D4D4"/>
              </a:solidFill>
            </a:endParaRPr>
          </a:p>
          <a:p>
            <a:pPr marL="0" indent="0" defTabSz="457200">
              <a:lnSpc>
                <a:spcPts val="4900"/>
              </a:lnSpc>
              <a:spcBef>
                <a:spcPts val="0"/>
              </a:spcBef>
              <a:buSzTx/>
              <a:buNone/>
              <a:defRPr sz="2600">
                <a:solidFill>
                  <a:srgbClr val="D4D4D4"/>
                </a:solidFill>
                <a:latin typeface="Menlo"/>
                <a:ea typeface="Menlo"/>
                <a:cs typeface="Menlo"/>
                <a:sym typeface="Menlo"/>
              </a:defRPr>
            </a:pPr>
            <a:r>
              <a:t>        </a:t>
            </a:r>
            <a:r>
              <a:rPr>
                <a:solidFill>
                  <a:srgbClr val="9CDCFE"/>
                </a:solidFill>
              </a:rPr>
              <a:t>LastName</a:t>
            </a:r>
            <a:r>
              <a:t>?: </a:t>
            </a:r>
            <a:r>
              <a:rPr>
                <a:solidFill>
                  <a:srgbClr val="4EC9B0"/>
                </a:solidFill>
              </a:rPr>
              <a:t>string</a:t>
            </a:r>
            <a:r>
              <a:t>;</a:t>
            </a:r>
          </a:p>
          <a:p>
            <a:pPr marL="0" indent="0" defTabSz="457200">
              <a:lnSpc>
                <a:spcPts val="4900"/>
              </a:lnSpc>
              <a:spcBef>
                <a:spcPts val="0"/>
              </a:spcBef>
              <a:buSzTx/>
              <a:buNone/>
              <a:defRPr sz="2600">
                <a:solidFill>
                  <a:srgbClr val="D4D4D4"/>
                </a:solidFill>
                <a:latin typeface="Menlo"/>
                <a:ea typeface="Menlo"/>
                <a:cs typeface="Menlo"/>
                <a:sym typeface="Menlo"/>
              </a:defRPr>
            </a:pPr>
            <a:r>
              <a:t>        </a:t>
            </a:r>
            <a:r>
              <a:rPr>
                <a:solidFill>
                  <a:srgbClr val="9CDCFE"/>
                </a:solidFill>
              </a:rPr>
              <a:t>Phone</a:t>
            </a:r>
            <a:r>
              <a:t>?: </a:t>
            </a:r>
            <a:r>
              <a:rPr>
                <a:solidFill>
                  <a:srgbClr val="4EC9B0"/>
                </a:solidFill>
              </a:rPr>
              <a:t>number</a:t>
            </a:r>
            <a:r>
              <a:t>;</a:t>
            </a:r>
          </a:p>
          <a:p>
            <a:pPr marL="0" indent="0" defTabSz="457200">
              <a:lnSpc>
                <a:spcPts val="4900"/>
              </a:lnSpc>
              <a:spcBef>
                <a:spcPts val="0"/>
              </a:spcBef>
              <a:buSzTx/>
              <a:buNone/>
              <a:defRPr sz="2600">
                <a:solidFill>
                  <a:srgbClr val="D4D4D4"/>
                </a:solidFill>
                <a:latin typeface="Menlo"/>
                <a:ea typeface="Menlo"/>
                <a:cs typeface="Menlo"/>
                <a:sym typeface="Menlo"/>
              </a:defRPr>
            </a:pPr>
            <a:r>
              <a:t>        </a:t>
            </a:r>
            <a:r>
              <a:rPr>
                <a:solidFill>
                  <a:srgbClr val="9CDCFE"/>
                </a:solidFill>
              </a:rPr>
              <a:t>Email</a:t>
            </a:r>
            <a:r>
              <a:t>?: </a:t>
            </a:r>
            <a:r>
              <a:rPr>
                <a:solidFill>
                  <a:srgbClr val="4EC9B0"/>
                </a:solidFill>
              </a:rPr>
              <a:t>string</a:t>
            </a:r>
            <a:r>
              <a:t>;</a:t>
            </a:r>
          </a:p>
          <a:p>
            <a:pPr marL="0" indent="0" defTabSz="457200">
              <a:lnSpc>
                <a:spcPts val="4900"/>
              </a:lnSpc>
              <a:spcBef>
                <a:spcPts val="0"/>
              </a:spcBef>
              <a:buSzTx/>
              <a:buNone/>
              <a:defRPr sz="2600">
                <a:solidFill>
                  <a:srgbClr val="D4D4D4"/>
                </a:solidFill>
                <a:latin typeface="Menlo"/>
                <a:ea typeface="Menlo"/>
                <a:cs typeface="Menlo"/>
                <a:sym typeface="Menlo"/>
              </a:defRPr>
            </a:pPr>
            <a:r>
              <a:t>    }</a:t>
            </a:r>
          </a:p>
          <a:p>
            <a:pPr marL="0" indent="0" defTabSz="457200">
              <a:lnSpc>
                <a:spcPts val="3200"/>
              </a:lnSpc>
              <a:spcBef>
                <a:spcPts val="0"/>
              </a:spcBef>
              <a:buSzTx/>
              <a:buNone/>
              <a:defRPr sz="1200">
                <a:solidFill>
                  <a:srgbClr val="D4D4D4"/>
                </a:solidFill>
                <a:latin typeface="Menlo"/>
                <a:ea typeface="Menlo"/>
                <a:cs typeface="Menlo"/>
                <a:sym typeface="Menlo"/>
              </a:defRPr>
            </a:pPr>
          </a:p>
        </p:txBody>
      </p:sp>
      <p:sp>
        <p:nvSpPr>
          <p:cNvPr id="276" name="interfaces.ts"/>
          <p:cNvSpPr/>
          <p:nvPr/>
        </p:nvSpPr>
        <p:spPr>
          <a:xfrm>
            <a:off x="818974" y="1319069"/>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interfaces.ts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Lesson 2"/>
          <p:cNvSpPr/>
          <p:nvPr>
            <p:ph type="title"/>
          </p:nvPr>
        </p:nvSpPr>
        <p:spPr>
          <a:prstGeom prst="rect">
            <a:avLst/>
          </a:prstGeom>
        </p:spPr>
        <p:txBody>
          <a:bodyPr/>
          <a:lstStyle/>
          <a:p>
            <a:pPr/>
            <a:r>
              <a:t>Lesson 2</a:t>
            </a:r>
          </a:p>
        </p:txBody>
      </p:sp>
      <p:sp>
        <p:nvSpPr>
          <p:cNvPr id="279" name="Bind data to the data grid"/>
          <p:cNvSpPr/>
          <p:nvPr>
            <p:ph type="body" idx="1"/>
          </p:nvPr>
        </p:nvSpPr>
        <p:spPr>
          <a:xfrm>
            <a:off x="552747" y="1932235"/>
            <a:ext cx="12605743" cy="7939386"/>
          </a:xfrm>
          <a:prstGeom prst="rect">
            <a:avLst/>
          </a:prstGeom>
        </p:spPr>
        <p:txBody>
          <a:bodyPr/>
          <a:lstStyle>
            <a:lvl1pPr marL="421105" indent="-421105">
              <a:defRPr sz="3600"/>
            </a:lvl1pPr>
          </a:lstStyle>
          <a:p>
            <a:pPr/>
            <a:r>
              <a:t>Bind data to the data grid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Project Folder"/>
          <p:cNvSpPr/>
          <p:nvPr>
            <p:ph type="title"/>
          </p:nvPr>
        </p:nvSpPr>
        <p:spPr>
          <a:prstGeom prst="rect">
            <a:avLst/>
          </a:prstGeom>
        </p:spPr>
        <p:txBody>
          <a:bodyPr/>
          <a:lstStyle/>
          <a:p>
            <a:pPr/>
            <a:r>
              <a:t>Project Folder</a:t>
            </a:r>
          </a:p>
        </p:txBody>
      </p:sp>
      <p:sp>
        <p:nvSpPr>
          <p:cNvPr id="133" name="cmd / terminal…"/>
          <p:cNvSpPr/>
          <p:nvPr>
            <p:ph type="body" idx="1"/>
          </p:nvPr>
        </p:nvSpPr>
        <p:spPr>
          <a:prstGeom prst="rect">
            <a:avLst/>
          </a:prstGeom>
        </p:spPr>
        <p:txBody>
          <a:bodyPr/>
          <a:lstStyle/>
          <a:p>
            <a:pPr marL="0" indent="0" defTabSz="496570">
              <a:spcBef>
                <a:spcPts val="3500"/>
              </a:spcBef>
              <a:buSzTx/>
              <a:buNone/>
              <a:defRPr sz="3230"/>
            </a:pPr>
            <a:r>
              <a:t>cmd / terminal</a:t>
            </a:r>
          </a:p>
          <a:p>
            <a:pPr marL="0" indent="0" defTabSz="496570">
              <a:spcBef>
                <a:spcPts val="3500"/>
              </a:spcBef>
              <a:buSzTx/>
              <a:buNone/>
              <a:defRPr sz="3230"/>
            </a:pPr>
            <a:r>
              <a:t>&gt; mkdir proj</a:t>
            </a:r>
          </a:p>
          <a:p>
            <a:pPr marL="0" indent="0" defTabSz="496570">
              <a:spcBef>
                <a:spcPts val="3500"/>
              </a:spcBef>
              <a:buSzTx/>
              <a:buNone/>
              <a:defRPr sz="3230"/>
            </a:pPr>
            <a:r>
              <a:t>&gt; cd proj</a:t>
            </a:r>
          </a:p>
          <a:p>
            <a:pPr marL="0" indent="0" defTabSz="496570">
              <a:spcBef>
                <a:spcPts val="3500"/>
              </a:spcBef>
              <a:buSzTx/>
              <a:buNone/>
              <a:defRPr sz="3230"/>
            </a:pPr>
            <a:r>
              <a:t>&gt; mkdir src</a:t>
            </a:r>
          </a:p>
          <a:p>
            <a:pPr marL="0" indent="0" defTabSz="496570">
              <a:spcBef>
                <a:spcPts val="3500"/>
              </a:spcBef>
              <a:buSzTx/>
              <a:buNone/>
              <a:defRPr sz="3230"/>
            </a:pPr>
            <a:r>
              <a:t>&gt; mkdir dist</a:t>
            </a:r>
          </a:p>
          <a:p>
            <a:pPr marL="0" indent="0" defTabSz="496570">
              <a:spcBef>
                <a:spcPts val="3500"/>
              </a:spcBef>
              <a:buSzTx/>
              <a:buNone/>
              <a:defRPr sz="3230"/>
            </a:pPr>
            <a:r>
              <a:t>&gt; npm init</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Lesson 2"/>
          <p:cNvSpPr/>
          <p:nvPr>
            <p:ph type="title"/>
          </p:nvPr>
        </p:nvSpPr>
        <p:spPr>
          <a:prstGeom prst="rect">
            <a:avLst/>
          </a:prstGeom>
        </p:spPr>
        <p:txBody>
          <a:bodyPr/>
          <a:lstStyle/>
          <a:p>
            <a:pPr/>
            <a:r>
              <a:t>Lesson 2</a:t>
            </a:r>
          </a:p>
        </p:txBody>
      </p:sp>
      <p:sp>
        <p:nvSpPr>
          <p:cNvPr id="282" name="export class View1Controller {…"/>
          <p:cNvSpPr/>
          <p:nvPr>
            <p:ph type="body" idx="1"/>
          </p:nvPr>
        </p:nvSpPr>
        <p:spPr>
          <a:xfrm>
            <a:off x="552747" y="1932235"/>
            <a:ext cx="12605743" cy="7939386"/>
          </a:xfrm>
          <a:prstGeom prst="rect">
            <a:avLst/>
          </a:prstGeom>
        </p:spPr>
        <p:txBody>
          <a:bodyPr/>
          <a:lstStyle/>
          <a:p>
            <a:pPr marL="0" indent="0" defTabSz="457200">
              <a:lnSpc>
                <a:spcPts val="3200"/>
              </a:lnSpc>
              <a:spcBef>
                <a:spcPts val="0"/>
              </a:spcBef>
              <a:buSzTx/>
              <a:buNone/>
              <a:defRPr sz="1200">
                <a:solidFill>
                  <a:srgbClr val="4EC9B0"/>
                </a:solidFill>
                <a:latin typeface="Menlo"/>
                <a:ea typeface="Menlo"/>
                <a:cs typeface="Menlo"/>
                <a:sym typeface="Menlo"/>
              </a:defRPr>
            </a:pPr>
            <a:r>
              <a:rPr>
                <a:solidFill>
                  <a:srgbClr val="C586C0"/>
                </a:solidFill>
              </a:rPr>
              <a:t>export</a:t>
            </a:r>
            <a:r>
              <a:rPr>
                <a:solidFill>
                  <a:srgbClr val="D4D4D4"/>
                </a:solidFill>
              </a:rPr>
              <a:t> </a:t>
            </a:r>
            <a:r>
              <a:rPr>
                <a:solidFill>
                  <a:srgbClr val="569CD6"/>
                </a:solidFill>
              </a:rPr>
              <a:t>class</a:t>
            </a:r>
            <a:r>
              <a:rPr>
                <a:solidFill>
                  <a:srgbClr val="D4D4D4"/>
                </a:solidFill>
              </a:rPr>
              <a:t> </a:t>
            </a:r>
            <a:r>
              <a:t>View1Controller</a:t>
            </a:r>
            <a:r>
              <a:rPr>
                <a:solidFill>
                  <a:srgbClr val="D4D4D4"/>
                </a:solidFill>
              </a:rPr>
              <a:t> {</a:t>
            </a:r>
            <a:endParaRPr>
              <a:solidFill>
                <a:srgbClr val="D4D4D4"/>
              </a:solidFill>
            </a:endParaRPr>
          </a:p>
          <a:p>
            <a:pPr marL="0" indent="0" defTabSz="457200">
              <a:lnSpc>
                <a:spcPts val="3200"/>
              </a:lnSpc>
              <a:spcBef>
                <a:spcPts val="0"/>
              </a:spcBef>
              <a:buSzTx/>
              <a:buNone/>
              <a:defRPr sz="12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data</a:t>
            </a:r>
            <a:r>
              <a:rPr>
                <a:solidFill>
                  <a:srgbClr val="D4D4D4"/>
                </a:solidFill>
              </a:rPr>
              <a:t>: </a:t>
            </a:r>
            <a:r>
              <a:t>IContactRecord</a:t>
            </a:r>
            <a:r>
              <a:rPr>
                <a:solidFill>
                  <a:srgbClr val="D4D4D4"/>
                </a:solidFill>
              </a:rPr>
              <a:t>[] = [{</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r>
              <a:t>      </a:t>
            </a:r>
            <a:r>
              <a:rPr>
                <a:solidFill>
                  <a:srgbClr val="9CDCFE"/>
                </a:solidFill>
              </a:rPr>
              <a:t>id:</a:t>
            </a:r>
            <a:r>
              <a:rPr>
                <a:solidFill>
                  <a:srgbClr val="B5CEA8"/>
                </a:solidFill>
              </a:rPr>
              <a:t>1</a:t>
            </a:r>
            <a:r>
              <a:t>,</a:t>
            </a:r>
          </a:p>
          <a:p>
            <a:pPr marL="0" indent="0" defTabSz="457200">
              <a:lnSpc>
                <a:spcPts val="3200"/>
              </a:lnSpc>
              <a:spcBef>
                <a:spcPts val="0"/>
              </a:spcBef>
              <a:buSzTx/>
              <a:buNone/>
              <a:defRPr sz="1200">
                <a:solidFill>
                  <a:srgbClr val="9CDCFE"/>
                </a:solidFill>
                <a:latin typeface="Menlo"/>
                <a:ea typeface="Menlo"/>
                <a:cs typeface="Menlo"/>
                <a:sym typeface="Menlo"/>
              </a:defRPr>
            </a:pPr>
            <a:r>
              <a:rPr>
                <a:solidFill>
                  <a:srgbClr val="D4D4D4"/>
                </a:solidFill>
              </a:rPr>
              <a:t>      </a:t>
            </a:r>
            <a:r>
              <a:t>FirstName:</a:t>
            </a:r>
            <a:r>
              <a:rPr>
                <a:solidFill>
                  <a:srgbClr val="D4D4D4"/>
                </a:solidFill>
              </a:rPr>
              <a:t> </a:t>
            </a:r>
            <a:r>
              <a:rPr>
                <a:solidFill>
                  <a:srgbClr val="CE9178"/>
                </a:solidFill>
              </a:rPr>
              <a:t>'fasd'</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9CDCFE"/>
                </a:solidFill>
                <a:latin typeface="Menlo"/>
                <a:ea typeface="Menlo"/>
                <a:cs typeface="Menlo"/>
                <a:sym typeface="Menlo"/>
              </a:defRPr>
            </a:pPr>
            <a:r>
              <a:rPr>
                <a:solidFill>
                  <a:srgbClr val="D4D4D4"/>
                </a:solidFill>
              </a:rPr>
              <a:t>      </a:t>
            </a:r>
            <a:r>
              <a:t>LastName:</a:t>
            </a:r>
            <a:r>
              <a:rPr>
                <a:solidFill>
                  <a:srgbClr val="D4D4D4"/>
                </a:solidFill>
              </a:rPr>
              <a:t> </a:t>
            </a:r>
            <a:r>
              <a:rPr>
                <a:solidFill>
                  <a:srgbClr val="CE9178"/>
                </a:solidFill>
              </a:rPr>
              <a:t>'dasd'</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r>
              <a:t>      </a:t>
            </a:r>
            <a:r>
              <a:rPr>
                <a:solidFill>
                  <a:srgbClr val="9CDCFE"/>
                </a:solidFill>
              </a:rPr>
              <a:t>Phone:</a:t>
            </a:r>
            <a:r>
              <a:t> </a:t>
            </a:r>
            <a:r>
              <a:rPr>
                <a:solidFill>
                  <a:srgbClr val="B5CEA8"/>
                </a:solidFill>
              </a:rPr>
              <a:t>2222</a:t>
            </a:r>
            <a:r>
              <a:t>,</a:t>
            </a:r>
          </a:p>
          <a:p>
            <a:pPr marL="0" indent="0" defTabSz="457200">
              <a:lnSpc>
                <a:spcPts val="3200"/>
              </a:lnSpc>
              <a:spcBef>
                <a:spcPts val="0"/>
              </a:spcBef>
              <a:buSzTx/>
              <a:buNone/>
              <a:defRPr sz="1200">
                <a:solidFill>
                  <a:srgbClr val="D4D4D4"/>
                </a:solidFill>
                <a:latin typeface="Menlo"/>
                <a:ea typeface="Menlo"/>
                <a:cs typeface="Menlo"/>
                <a:sym typeface="Menlo"/>
              </a:defRPr>
            </a:pPr>
            <a:r>
              <a:t>      </a:t>
            </a:r>
            <a:r>
              <a:rPr>
                <a:solidFill>
                  <a:srgbClr val="9CDCFE"/>
                </a:solidFill>
              </a:rPr>
              <a:t>Email:</a:t>
            </a:r>
            <a:r>
              <a:t> </a:t>
            </a:r>
            <a:r>
              <a:rPr>
                <a:solidFill>
                  <a:srgbClr val="CE9178"/>
                </a:solidFill>
              </a:rPr>
              <a:t>'sd'</a:t>
            </a:r>
          </a:p>
          <a:p>
            <a:pPr marL="0" indent="0" defTabSz="457200">
              <a:lnSpc>
                <a:spcPts val="3200"/>
              </a:lnSpc>
              <a:spcBef>
                <a:spcPts val="0"/>
              </a:spcBef>
              <a:buSzTx/>
              <a:buNone/>
              <a:defRPr sz="1200">
                <a:solidFill>
                  <a:srgbClr val="D4D4D4"/>
                </a:solidFill>
                <a:latin typeface="Menlo"/>
                <a:ea typeface="Menlo"/>
                <a:cs typeface="Menlo"/>
                <a:sym typeface="Menlo"/>
              </a:defRPr>
            </a:pPr>
            <a:r>
              <a:t>    }, {</a:t>
            </a:r>
          </a:p>
          <a:p>
            <a:pPr marL="0" indent="0" defTabSz="457200">
              <a:lnSpc>
                <a:spcPts val="3200"/>
              </a:lnSpc>
              <a:spcBef>
                <a:spcPts val="0"/>
              </a:spcBef>
              <a:buSzTx/>
              <a:buNone/>
              <a:defRPr sz="1200">
                <a:solidFill>
                  <a:srgbClr val="D4D4D4"/>
                </a:solidFill>
                <a:latin typeface="Menlo"/>
                <a:ea typeface="Menlo"/>
                <a:cs typeface="Menlo"/>
                <a:sym typeface="Menlo"/>
              </a:defRPr>
            </a:pPr>
            <a:r>
              <a:t>      </a:t>
            </a:r>
            <a:r>
              <a:rPr>
                <a:solidFill>
                  <a:srgbClr val="9CDCFE"/>
                </a:solidFill>
              </a:rPr>
              <a:t>id:</a:t>
            </a:r>
            <a:r>
              <a:rPr>
                <a:solidFill>
                  <a:srgbClr val="B5CEA8"/>
                </a:solidFill>
              </a:rPr>
              <a:t>2</a:t>
            </a:r>
            <a:r>
              <a:t>,</a:t>
            </a:r>
          </a:p>
          <a:p>
            <a:pPr marL="0" indent="0" defTabSz="457200">
              <a:lnSpc>
                <a:spcPts val="3200"/>
              </a:lnSpc>
              <a:spcBef>
                <a:spcPts val="0"/>
              </a:spcBef>
              <a:buSzTx/>
              <a:buNone/>
              <a:defRPr sz="1200">
                <a:solidFill>
                  <a:srgbClr val="9CDCFE"/>
                </a:solidFill>
                <a:latin typeface="Menlo"/>
                <a:ea typeface="Menlo"/>
                <a:cs typeface="Menlo"/>
                <a:sym typeface="Menlo"/>
              </a:defRPr>
            </a:pPr>
            <a:r>
              <a:rPr>
                <a:solidFill>
                  <a:srgbClr val="D4D4D4"/>
                </a:solidFill>
              </a:rPr>
              <a:t>      </a:t>
            </a:r>
            <a:r>
              <a:t>FirstName:</a:t>
            </a:r>
            <a:r>
              <a:rPr>
                <a:solidFill>
                  <a:srgbClr val="D4D4D4"/>
                </a:solidFill>
              </a:rPr>
              <a:t> </a:t>
            </a:r>
            <a:r>
              <a:rPr>
                <a:solidFill>
                  <a:srgbClr val="CE9178"/>
                </a:solidFill>
              </a:rPr>
              <a:t>'wwewewe'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rPr>
                <a:solidFill>
                  <a:srgbClr val="9CDCFE"/>
                </a:solidFill>
              </a:rPr>
              <a:t>LastName:</a:t>
            </a:r>
            <a:r>
              <a:rPr>
                <a:solidFill>
                  <a:srgbClr val="D4D4D4"/>
                </a:solidFill>
              </a:rPr>
              <a:t> </a:t>
            </a:r>
            <a:r>
              <a:t>'dasrrrrd'</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r>
              <a:t>      </a:t>
            </a:r>
            <a:r>
              <a:rPr>
                <a:solidFill>
                  <a:srgbClr val="9CDCFE"/>
                </a:solidFill>
              </a:rPr>
              <a:t>Phone:</a:t>
            </a:r>
            <a:r>
              <a:t> </a:t>
            </a:r>
            <a:r>
              <a:rPr>
                <a:solidFill>
                  <a:srgbClr val="B5CEA8"/>
                </a:solidFill>
              </a:rPr>
              <a:t>6666</a:t>
            </a:r>
            <a:r>
              <a:t>,</a:t>
            </a: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rPr>
                <a:solidFill>
                  <a:srgbClr val="9CDCFE"/>
                </a:solidFill>
              </a:rPr>
              <a:t>Email:</a:t>
            </a:r>
            <a:r>
              <a:rPr>
                <a:solidFill>
                  <a:srgbClr val="D4D4D4"/>
                </a:solidFill>
              </a:rPr>
              <a:t> </a:t>
            </a:r>
            <a:r>
              <a:t>'@dfdfgdfg'</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r>
              <a:t>    }];</a:t>
            </a:r>
          </a:p>
          <a:p>
            <a:pPr marL="0" indent="0" defTabSz="457200">
              <a:lnSpc>
                <a:spcPts val="3200"/>
              </a:lnSpc>
              <a:spcBef>
                <a:spcPts val="0"/>
              </a:spcBef>
              <a:buSzTx/>
              <a:buNone/>
              <a:defRPr sz="1200">
                <a:solidFill>
                  <a:srgbClr val="D4D4D4"/>
                </a:solidFill>
                <a:latin typeface="Menlo"/>
                <a:ea typeface="Menlo"/>
                <a:cs typeface="Menlo"/>
                <a:sym typeface="Menlo"/>
              </a:defRPr>
            </a:pPr>
          </a:p>
          <a:p>
            <a:pPr marL="0" indent="0" defTabSz="457200">
              <a:lnSpc>
                <a:spcPts val="3200"/>
              </a:lnSpc>
              <a:spcBef>
                <a:spcPts val="0"/>
              </a:spcBef>
              <a:buSzTx/>
              <a:buNone/>
              <a:defRPr sz="1200">
                <a:solidFill>
                  <a:srgbClr val="4EC9B0"/>
                </a:solidFill>
                <a:latin typeface="Menlo"/>
                <a:ea typeface="Menlo"/>
                <a:cs typeface="Menlo"/>
                <a:sym typeface="Menlo"/>
              </a:defRPr>
            </a:pPr>
            <a:r>
              <a:rPr>
                <a:solidFill>
                  <a:srgbClr val="D4D4D4"/>
                </a:solidFill>
              </a:rPr>
              <a:t>  </a:t>
            </a:r>
            <a:r>
              <a:rPr>
                <a:solidFill>
                  <a:srgbClr val="569CD6"/>
                </a:solidFill>
              </a:rPr>
              <a:t>constructor</a:t>
            </a:r>
            <a:r>
              <a:rPr>
                <a:solidFill>
                  <a:srgbClr val="D4D4D4"/>
                </a:solidFill>
              </a:rPr>
              <a:t>(</a:t>
            </a:r>
            <a:r>
              <a:rPr>
                <a:solidFill>
                  <a:srgbClr val="569CD6"/>
                </a:solidFill>
              </a:rPr>
              <a:t>protected</a:t>
            </a:r>
            <a:r>
              <a:rPr>
                <a:solidFill>
                  <a:srgbClr val="D4D4D4"/>
                </a:solidFill>
              </a:rPr>
              <a:t> </a:t>
            </a:r>
            <a:r>
              <a:rPr>
                <a:solidFill>
                  <a:srgbClr val="9CDCFE"/>
                </a:solidFill>
              </a:rPr>
              <a:t>$scope</a:t>
            </a:r>
            <a:r>
              <a:rPr>
                <a:solidFill>
                  <a:srgbClr val="D4D4D4"/>
                </a:solidFill>
              </a:rPr>
              <a:t>: </a:t>
            </a:r>
            <a:r>
              <a:t>ContactsHomePageModule</a:t>
            </a:r>
            <a:r>
              <a:rPr>
                <a:solidFill>
                  <a:srgbClr val="D4D4D4"/>
                </a:solidFill>
              </a:rPr>
              <a:t>.</a:t>
            </a:r>
            <a:r>
              <a:t>IContactFieldsScope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$location</a:t>
            </a:r>
            <a:r>
              <a:rPr>
                <a:solidFill>
                  <a:srgbClr val="D4D4D4"/>
                </a:solidFill>
              </a:rPr>
              <a:t>: </a:t>
            </a:r>
            <a:r>
              <a:t>ng</a:t>
            </a:r>
            <a:r>
              <a:rPr>
                <a:solidFill>
                  <a:srgbClr val="D4D4D4"/>
                </a:solidFill>
              </a:rPr>
              <a:t>.</a:t>
            </a:r>
            <a:r>
              <a:t>ILocationService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dataMgr</a:t>
            </a:r>
            <a:r>
              <a:rPr>
                <a:solidFill>
                  <a:srgbClr val="D4D4D4"/>
                </a:solidFill>
              </a:rPr>
              <a:t>: </a:t>
            </a:r>
            <a:r>
              <a:t>DataMgr</a:t>
            </a:r>
            <a:r>
              <a:rPr>
                <a:solidFill>
                  <a:srgbClr val="D4D4D4"/>
                </a:solidFill>
              </a:rPr>
              <a:t>.</a:t>
            </a:r>
            <a:r>
              <a:t>myService</a:t>
            </a:r>
            <a:r>
              <a:rPr>
                <a:solidFill>
                  <a:srgbClr val="D4D4D4"/>
                </a:solidFill>
              </a:rPr>
              <a:t>.</a:t>
            </a:r>
            <a:r>
              <a:t>DataMgr</a:t>
            </a:r>
            <a:r>
              <a:rPr>
                <a:solidFill>
                  <a:srgbClr val="D4D4D4"/>
                </a:solidFill>
              </a:rPr>
              <a:t>) {</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rPr>
                <a:solidFill>
                  <a:srgbClr val="9CDCFE"/>
                </a:solidFill>
              </a:rPr>
              <a:t>$scope</a:t>
            </a:r>
            <a:r>
              <a:rPr>
                <a:solidFill>
                  <a:srgbClr val="D4D4D4"/>
                </a:solidFill>
              </a:rPr>
              <a:t>.</a:t>
            </a:r>
            <a:r>
              <a:rPr>
                <a:solidFill>
                  <a:srgbClr val="9CDCFE"/>
                </a:solidFill>
              </a:rPr>
              <a:t>PageTitle</a:t>
            </a:r>
            <a:r>
              <a:rPr>
                <a:solidFill>
                  <a:srgbClr val="D4D4D4"/>
                </a:solidFill>
              </a:rPr>
              <a:t> = </a:t>
            </a:r>
            <a:r>
              <a:t>"Contact Home Page"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9CDCFE"/>
                </a:solidFill>
                <a:latin typeface="Menlo"/>
                <a:ea typeface="Menlo"/>
                <a:cs typeface="Menlo"/>
                <a:sym typeface="Menlo"/>
              </a:defRPr>
            </a:pPr>
            <a:r>
              <a:rPr>
                <a:solidFill>
                  <a:srgbClr val="D4D4D4"/>
                </a:solidFill>
              </a:rPr>
              <a:t>      </a:t>
            </a:r>
            <a:r>
              <a:t>$scope</a:t>
            </a:r>
            <a:r>
              <a:rPr>
                <a:solidFill>
                  <a:srgbClr val="D4D4D4"/>
                </a:solidFill>
              </a:rPr>
              <a:t>.</a:t>
            </a:r>
            <a:r>
              <a:t>AddRecordText</a:t>
            </a:r>
            <a:r>
              <a:rPr>
                <a:solidFill>
                  <a:srgbClr val="D4D4D4"/>
                </a:solidFill>
              </a:rPr>
              <a:t> = </a:t>
            </a:r>
            <a:r>
              <a:rPr>
                <a:solidFill>
                  <a:srgbClr val="CE9178"/>
                </a:solidFill>
              </a:rPr>
              <a:t>"New Contact"</a:t>
            </a:r>
            <a:endParaRPr>
              <a:solidFill>
                <a:srgbClr val="D4D4D4"/>
              </a:solidFill>
            </a:endParaRPr>
          </a:p>
          <a:p>
            <a:pPr marL="0" indent="0" defTabSz="457200">
              <a:lnSpc>
                <a:spcPts val="3200"/>
              </a:lnSpc>
              <a:spcBef>
                <a:spcPts val="0"/>
              </a:spcBef>
              <a:buSzTx/>
              <a:buNone/>
              <a:defRPr sz="1200">
                <a:solidFill>
                  <a:srgbClr val="9CDCFE"/>
                </a:solidFill>
                <a:latin typeface="Menlo"/>
                <a:ea typeface="Menlo"/>
                <a:cs typeface="Menlo"/>
                <a:sym typeface="Menlo"/>
              </a:defRPr>
            </a:pPr>
            <a:r>
              <a:rPr>
                <a:solidFill>
                  <a:srgbClr val="D4D4D4"/>
                </a:solidFill>
              </a:rPr>
              <a:t>      </a:t>
            </a:r>
            <a:r>
              <a:t>$scope</a:t>
            </a:r>
            <a:r>
              <a:rPr>
                <a:solidFill>
                  <a:srgbClr val="D4D4D4"/>
                </a:solidFill>
              </a:rPr>
              <a:t>.</a:t>
            </a:r>
            <a:r>
              <a:t>ContactRecords</a:t>
            </a:r>
            <a:r>
              <a:rPr>
                <a:solidFill>
                  <a:srgbClr val="D4D4D4"/>
                </a:solidFill>
              </a:rPr>
              <a:t> = </a:t>
            </a:r>
            <a:r>
              <a:rPr>
                <a:solidFill>
                  <a:srgbClr val="569CD6"/>
                </a:solidFill>
              </a:rPr>
              <a:t>this</a:t>
            </a:r>
            <a:r>
              <a:rPr>
                <a:solidFill>
                  <a:srgbClr val="D4D4D4"/>
                </a:solidFill>
              </a:rPr>
              <a:t>.</a:t>
            </a:r>
            <a:r>
              <a:t>data</a:t>
            </a:r>
            <a:endParaRPr>
              <a:solidFill>
                <a:srgbClr val="D4D4D4"/>
              </a:solidFill>
            </a:endParaRPr>
          </a:p>
          <a:p>
            <a:pPr marL="0" indent="0" defTabSz="457200">
              <a:lnSpc>
                <a:spcPts val="3200"/>
              </a:lnSpc>
              <a:spcBef>
                <a:spcPts val="0"/>
              </a:spcBef>
              <a:buSzTx/>
              <a:buNone/>
              <a:defRPr sz="1200">
                <a:solidFill>
                  <a:srgbClr val="DCDCAA"/>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loadData</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r>
              <a:t>    }</a:t>
            </a:r>
          </a:p>
        </p:txBody>
      </p:sp>
      <p:sp>
        <p:nvSpPr>
          <p:cNvPr id="283" name="View1.ts"/>
          <p:cNvSpPr/>
          <p:nvPr/>
        </p:nvSpPr>
        <p:spPr>
          <a:xfrm>
            <a:off x="952500" y="1368991"/>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View1.ts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Lesson 2"/>
          <p:cNvSpPr/>
          <p:nvPr>
            <p:ph type="title"/>
          </p:nvPr>
        </p:nvSpPr>
        <p:spPr>
          <a:prstGeom prst="rect">
            <a:avLst/>
          </a:prstGeom>
        </p:spPr>
        <p:txBody>
          <a:bodyPr/>
          <a:lstStyle/>
          <a:p>
            <a:pPr/>
            <a:r>
              <a:t>Lesson 2</a:t>
            </a:r>
          </a:p>
        </p:txBody>
      </p:sp>
      <p:sp>
        <p:nvSpPr>
          <p:cNvPr id="286" name="&lt;tr ng-repeat=&quot;contact in ContactRecords track by $index&quot;&gt;…"/>
          <p:cNvSpPr/>
          <p:nvPr>
            <p:ph type="body" idx="1"/>
          </p:nvPr>
        </p:nvSpPr>
        <p:spPr>
          <a:xfrm>
            <a:off x="552747" y="1932235"/>
            <a:ext cx="12605743" cy="7939386"/>
          </a:xfrm>
          <a:prstGeom prst="rect">
            <a:avLst/>
          </a:prstGeom>
        </p:spPr>
        <p:txBody>
          <a:bodyPr/>
          <a:lstStyle/>
          <a:p>
            <a:pPr marL="0" indent="0" defTabSz="457200">
              <a:lnSpc>
                <a:spcPts val="4400"/>
              </a:lnSpc>
              <a:spcBef>
                <a:spcPts val="0"/>
              </a:spcBef>
              <a:buSzTx/>
              <a:buNone/>
              <a:defRPr sz="2200">
                <a:solidFill>
                  <a:srgbClr val="CE9178"/>
                </a:solidFill>
                <a:latin typeface="Menlo"/>
                <a:ea typeface="Menlo"/>
                <a:cs typeface="Menlo"/>
                <a:sym typeface="Menlo"/>
              </a:defRPr>
            </a:pPr>
            <a:r>
              <a:rPr>
                <a:solidFill>
                  <a:srgbClr val="808080"/>
                </a:solidFill>
              </a:rPr>
              <a:t>&lt;</a:t>
            </a:r>
            <a:r>
              <a:rPr>
                <a:solidFill>
                  <a:srgbClr val="569CD6"/>
                </a:solidFill>
              </a:rPr>
              <a:t>tr</a:t>
            </a:r>
            <a:r>
              <a:rPr>
                <a:solidFill>
                  <a:srgbClr val="D4D4D4"/>
                </a:solidFill>
              </a:rPr>
              <a:t> </a:t>
            </a:r>
            <a:r>
              <a:rPr>
                <a:solidFill>
                  <a:srgbClr val="9CDCFE"/>
                </a:solidFill>
              </a:rPr>
              <a:t>ng-repeat</a:t>
            </a:r>
            <a:r>
              <a:rPr>
                <a:solidFill>
                  <a:srgbClr val="D4D4D4"/>
                </a:solidFill>
              </a:rPr>
              <a:t>=</a:t>
            </a:r>
            <a:r>
              <a:t>"contact in ContactRecords track by $index"</a:t>
            </a:r>
            <a:r>
              <a:rPr>
                <a:solidFill>
                  <a:srgbClr val="808080"/>
                </a:solidFill>
              </a:rPr>
              <a:t>&gt;</a:t>
            </a:r>
            <a:endParaRPr>
              <a:solidFill>
                <a:srgbClr val="D4D4D4"/>
              </a:solidFill>
            </a:endParaRPr>
          </a:p>
          <a:p>
            <a:pPr marL="0" indent="0" defTabSz="457200">
              <a:lnSpc>
                <a:spcPts val="4400"/>
              </a:lnSpc>
              <a:spcBef>
                <a:spcPts val="0"/>
              </a:spcBef>
              <a:buSzTx/>
              <a:buNone/>
              <a:defRPr sz="2200">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r>
              <a:t>{{contact.FirstName}}</a:t>
            </a:r>
            <a:r>
              <a:rPr>
                <a:solidFill>
                  <a:srgbClr val="808080"/>
                </a:solidFill>
              </a:rPr>
              <a:t>&lt;/</a:t>
            </a:r>
            <a:r>
              <a:rPr>
                <a:solidFill>
                  <a:srgbClr val="569CD6"/>
                </a:solidFill>
              </a:rPr>
              <a:t>td</a:t>
            </a:r>
            <a:r>
              <a:rPr>
                <a:solidFill>
                  <a:srgbClr val="808080"/>
                </a:solidFill>
              </a:rPr>
              <a:t>&gt;</a:t>
            </a:r>
          </a:p>
          <a:p>
            <a:pPr marL="0" indent="0" defTabSz="457200">
              <a:lnSpc>
                <a:spcPts val="4400"/>
              </a:lnSpc>
              <a:spcBef>
                <a:spcPts val="0"/>
              </a:spcBef>
              <a:buSzTx/>
              <a:buNone/>
              <a:defRPr sz="2200">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r>
              <a:t>{{contact.LastName}}</a:t>
            </a:r>
            <a:r>
              <a:rPr>
                <a:solidFill>
                  <a:srgbClr val="808080"/>
                </a:solidFill>
              </a:rPr>
              <a:t>&lt;/</a:t>
            </a:r>
            <a:r>
              <a:rPr>
                <a:solidFill>
                  <a:srgbClr val="569CD6"/>
                </a:solidFill>
              </a:rPr>
              <a:t>td</a:t>
            </a:r>
            <a:r>
              <a:rPr>
                <a:solidFill>
                  <a:srgbClr val="808080"/>
                </a:solidFill>
              </a:rPr>
              <a:t>&gt;</a:t>
            </a:r>
          </a:p>
          <a:p>
            <a:pPr marL="0" indent="0" defTabSz="457200">
              <a:lnSpc>
                <a:spcPts val="4400"/>
              </a:lnSpc>
              <a:spcBef>
                <a:spcPts val="0"/>
              </a:spcBef>
              <a:buSzTx/>
              <a:buNone/>
              <a:defRPr sz="2200">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r>
              <a:t>{{contact.Phone}}</a:t>
            </a:r>
            <a:r>
              <a:rPr>
                <a:solidFill>
                  <a:srgbClr val="808080"/>
                </a:solidFill>
              </a:rPr>
              <a:t>&lt;/</a:t>
            </a:r>
            <a:r>
              <a:rPr>
                <a:solidFill>
                  <a:srgbClr val="569CD6"/>
                </a:solidFill>
              </a:rPr>
              <a:t>td</a:t>
            </a:r>
            <a:r>
              <a:rPr>
                <a:solidFill>
                  <a:srgbClr val="808080"/>
                </a:solidFill>
              </a:rPr>
              <a:t>&gt;</a:t>
            </a:r>
          </a:p>
          <a:p>
            <a:pPr marL="0" indent="0" defTabSz="457200">
              <a:lnSpc>
                <a:spcPts val="4400"/>
              </a:lnSpc>
              <a:spcBef>
                <a:spcPts val="0"/>
              </a:spcBef>
              <a:buSzTx/>
              <a:buNone/>
              <a:defRPr sz="2200">
                <a:solidFill>
                  <a:srgbClr val="D4D4D4"/>
                </a:solidFill>
                <a:latin typeface="Menlo"/>
                <a:ea typeface="Menlo"/>
                <a:cs typeface="Menlo"/>
                <a:sym typeface="Menlo"/>
              </a:defRPr>
            </a:pPr>
            <a:r>
              <a:t>                    </a:t>
            </a:r>
            <a:r>
              <a:rPr>
                <a:solidFill>
                  <a:srgbClr val="808080"/>
                </a:solidFill>
              </a:rPr>
              <a:t>&lt;</a:t>
            </a:r>
            <a:r>
              <a:rPr>
                <a:solidFill>
                  <a:srgbClr val="569CD6"/>
                </a:solidFill>
              </a:rPr>
              <a:t>td</a:t>
            </a:r>
            <a:r>
              <a:rPr>
                <a:solidFill>
                  <a:srgbClr val="808080"/>
                </a:solidFill>
              </a:rPr>
              <a:t>&gt;</a:t>
            </a:r>
            <a:r>
              <a:t>{{contact.Email}}</a:t>
            </a:r>
            <a:r>
              <a:rPr>
                <a:solidFill>
                  <a:srgbClr val="808080"/>
                </a:solidFill>
              </a:rPr>
              <a:t>&lt;/</a:t>
            </a:r>
            <a:r>
              <a:rPr>
                <a:solidFill>
                  <a:srgbClr val="569CD6"/>
                </a:solidFill>
              </a:rPr>
              <a:t>td</a:t>
            </a:r>
            <a:r>
              <a:rPr>
                <a:solidFill>
                  <a:srgbClr val="808080"/>
                </a:solidFill>
              </a:rPr>
              <a:t>&gt;</a:t>
            </a:r>
          </a:p>
          <a:p>
            <a:pPr marL="0" indent="0" defTabSz="457200">
              <a:lnSpc>
                <a:spcPts val="4400"/>
              </a:lnSpc>
              <a:spcBef>
                <a:spcPts val="0"/>
              </a:spcBef>
              <a:buSzTx/>
              <a:buNone/>
              <a:defRPr sz="2200">
                <a:solidFill>
                  <a:srgbClr val="D4D4D4"/>
                </a:solidFill>
                <a:latin typeface="Menlo"/>
                <a:ea typeface="Menlo"/>
                <a:cs typeface="Menlo"/>
                <a:sym typeface="Menlo"/>
              </a:defRPr>
            </a:pPr>
            <a:r>
              <a:t>                   </a:t>
            </a:r>
          </a:p>
        </p:txBody>
      </p:sp>
      <p:sp>
        <p:nvSpPr>
          <p:cNvPr id="287" name="View1.html"/>
          <p:cNvSpPr/>
          <p:nvPr/>
        </p:nvSpPr>
        <p:spPr>
          <a:xfrm>
            <a:off x="952499" y="1481317"/>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View1.html</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Lesson 3"/>
          <p:cNvSpPr/>
          <p:nvPr>
            <p:ph type="title"/>
          </p:nvPr>
        </p:nvSpPr>
        <p:spPr>
          <a:prstGeom prst="rect">
            <a:avLst/>
          </a:prstGeom>
        </p:spPr>
        <p:txBody>
          <a:bodyPr/>
          <a:lstStyle/>
          <a:p>
            <a:pPr/>
            <a:r>
              <a:t>Lesson 3</a:t>
            </a:r>
          </a:p>
        </p:txBody>
      </p:sp>
      <p:sp>
        <p:nvSpPr>
          <p:cNvPr id="290" name="Build Sidebar, Header, Footer"/>
          <p:cNvSpPr/>
          <p:nvPr>
            <p:ph type="body" idx="1"/>
          </p:nvPr>
        </p:nvSpPr>
        <p:spPr>
          <a:xfrm>
            <a:off x="552747" y="1932235"/>
            <a:ext cx="12605743" cy="7939386"/>
          </a:xfrm>
          <a:prstGeom prst="rect">
            <a:avLst/>
          </a:prstGeom>
        </p:spPr>
        <p:txBody>
          <a:bodyPr/>
          <a:lstStyle>
            <a:lvl1pPr marL="421105" indent="-421105">
              <a:defRPr sz="3600"/>
            </a:lvl1pPr>
          </a:lstStyle>
          <a:p>
            <a:pPr/>
            <a:r>
              <a:t>Build Sidebar, Header, Footer</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Lesson 3"/>
          <p:cNvSpPr/>
          <p:nvPr>
            <p:ph type="title"/>
          </p:nvPr>
        </p:nvSpPr>
        <p:spPr>
          <a:prstGeom prst="rect">
            <a:avLst/>
          </a:prstGeom>
        </p:spPr>
        <p:txBody>
          <a:bodyPr/>
          <a:lstStyle/>
          <a:p>
            <a:pPr/>
            <a:r>
              <a:t>Lesson 3</a:t>
            </a:r>
          </a:p>
        </p:txBody>
      </p:sp>
      <p:sp>
        <p:nvSpPr>
          <p:cNvPr id="293" name="&lt;ul class=&quot;&quot;&gt;…"/>
          <p:cNvSpPr/>
          <p:nvPr>
            <p:ph type="body" idx="1"/>
          </p:nvPr>
        </p:nvSpPr>
        <p:spPr>
          <a:xfrm>
            <a:off x="552747" y="1932235"/>
            <a:ext cx="12605743" cy="7939386"/>
          </a:xfrm>
          <a:prstGeom prst="rect">
            <a:avLst/>
          </a:prstGeom>
        </p:spPr>
        <p:txBody>
          <a:bodyPr/>
          <a:lstStyle/>
          <a:p>
            <a:pPr marL="0" indent="0" defTabSz="457200">
              <a:lnSpc>
                <a:spcPts val="5200"/>
              </a:lnSpc>
              <a:spcBef>
                <a:spcPts val="0"/>
              </a:spcBef>
              <a:buSzTx/>
              <a:buNone/>
              <a:defRPr sz="2900">
                <a:solidFill>
                  <a:srgbClr val="9CDCFE"/>
                </a:solidFill>
                <a:latin typeface="Menlo"/>
                <a:ea typeface="Menlo"/>
                <a:cs typeface="Menlo"/>
                <a:sym typeface="Menlo"/>
              </a:defRPr>
            </a:pPr>
            <a:r>
              <a:rPr>
                <a:solidFill>
                  <a:srgbClr val="808080"/>
                </a:solidFill>
              </a:rPr>
              <a:t>&lt;</a:t>
            </a:r>
            <a:r>
              <a:rPr>
                <a:solidFill>
                  <a:srgbClr val="569CD6"/>
                </a:solidFill>
              </a:rPr>
              <a:t>ul</a:t>
            </a:r>
            <a:r>
              <a:rPr>
                <a:solidFill>
                  <a:srgbClr val="D4D4D4"/>
                </a:solidFill>
              </a:rPr>
              <a:t> </a:t>
            </a:r>
            <a:r>
              <a:t>class</a:t>
            </a:r>
            <a:r>
              <a:rPr>
                <a:solidFill>
                  <a:srgbClr val="D4D4D4"/>
                </a:solidFill>
              </a:rPr>
              <a:t>=</a:t>
            </a:r>
            <a:r>
              <a:rPr>
                <a:solidFill>
                  <a:srgbClr val="CE9178"/>
                </a:solidFill>
              </a:rPr>
              <a:t>""</a:t>
            </a:r>
            <a:r>
              <a:rPr>
                <a:solidFill>
                  <a:srgbClr val="808080"/>
                </a:solidFill>
              </a:rPr>
              <a:t>&gt;</a:t>
            </a:r>
            <a:endParaRPr>
              <a:solidFill>
                <a:srgbClr val="D4D4D4"/>
              </a:solidFill>
            </a:endParaRPr>
          </a:p>
          <a:p>
            <a:pPr marL="0" indent="0" defTabSz="457200">
              <a:lnSpc>
                <a:spcPts val="5200"/>
              </a:lnSpc>
              <a:spcBef>
                <a:spcPts val="0"/>
              </a:spcBef>
              <a:buSzTx/>
              <a:buNone/>
              <a:defRPr sz="29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li</a:t>
            </a:r>
            <a:r>
              <a:rPr>
                <a:solidFill>
                  <a:srgbClr val="808080"/>
                </a:solidFill>
              </a:rPr>
              <a:t>&gt;&lt;</a:t>
            </a:r>
            <a:r>
              <a:rPr>
                <a:solidFill>
                  <a:srgbClr val="569CD6"/>
                </a:solidFill>
              </a:rPr>
              <a:t>a</a:t>
            </a:r>
            <a:r>
              <a:rPr>
                <a:solidFill>
                  <a:srgbClr val="D4D4D4"/>
                </a:solidFill>
              </a:rPr>
              <a:t> </a:t>
            </a:r>
            <a:r>
              <a:rPr>
                <a:solidFill>
                  <a:srgbClr val="9CDCFE"/>
                </a:solidFill>
              </a:rPr>
              <a:t>href</a:t>
            </a:r>
            <a:r>
              <a:rPr>
                <a:solidFill>
                  <a:srgbClr val="D4D4D4"/>
                </a:solidFill>
              </a:rPr>
              <a:t>=</a:t>
            </a:r>
            <a:r>
              <a:t>"#!/view1"</a:t>
            </a:r>
            <a:r>
              <a:rPr>
                <a:solidFill>
                  <a:srgbClr val="808080"/>
                </a:solidFill>
              </a:rPr>
              <a:t>&gt;</a:t>
            </a:r>
            <a:r>
              <a:rPr>
                <a:solidFill>
                  <a:srgbClr val="D4D4D4"/>
                </a:solidFill>
              </a:rPr>
              <a:t>Home Page</a:t>
            </a:r>
            <a:r>
              <a:rPr>
                <a:solidFill>
                  <a:srgbClr val="808080"/>
                </a:solidFill>
              </a:rPr>
              <a:t>&lt;/</a:t>
            </a:r>
            <a:r>
              <a:rPr>
                <a:solidFill>
                  <a:srgbClr val="569CD6"/>
                </a:solidFill>
              </a:rPr>
              <a:t>a</a:t>
            </a:r>
            <a:r>
              <a:rPr>
                <a:solidFill>
                  <a:srgbClr val="808080"/>
                </a:solidFill>
              </a:rPr>
              <a:t>&gt;&lt;/</a:t>
            </a:r>
            <a:r>
              <a:rPr>
                <a:solidFill>
                  <a:srgbClr val="569CD6"/>
                </a:solidFill>
              </a:rPr>
              <a:t>li</a:t>
            </a:r>
            <a:r>
              <a:rPr>
                <a:solidFill>
                  <a:srgbClr val="808080"/>
                </a:solidFill>
              </a:rPr>
              <a:t>&gt;</a:t>
            </a:r>
            <a:endParaRPr>
              <a:solidFill>
                <a:srgbClr val="D4D4D4"/>
              </a:solidFill>
            </a:endParaRPr>
          </a:p>
          <a:p>
            <a:pPr marL="0" indent="0" defTabSz="457200">
              <a:lnSpc>
                <a:spcPts val="5200"/>
              </a:lnSpc>
              <a:spcBef>
                <a:spcPts val="0"/>
              </a:spcBef>
              <a:buSzTx/>
              <a:buNone/>
              <a:defRPr sz="2900">
                <a:solidFill>
                  <a:srgbClr val="D4D4D4"/>
                </a:solidFill>
                <a:latin typeface="Menlo"/>
                <a:ea typeface="Menlo"/>
                <a:cs typeface="Menlo"/>
                <a:sym typeface="Menlo"/>
              </a:defRPr>
            </a:pPr>
            <a:r>
              <a:t>    </a:t>
            </a:r>
            <a:r>
              <a:rPr>
                <a:solidFill>
                  <a:srgbClr val="808080"/>
                </a:solidFill>
              </a:rPr>
              <a:t>&lt;</a:t>
            </a:r>
            <a:r>
              <a:rPr>
                <a:solidFill>
                  <a:srgbClr val="569CD6"/>
                </a:solidFill>
              </a:rPr>
              <a:t>li</a:t>
            </a:r>
            <a:r>
              <a:rPr>
                <a:solidFill>
                  <a:srgbClr val="808080"/>
                </a:solidFill>
              </a:rPr>
              <a:t>&gt;&lt;</a:t>
            </a:r>
            <a:r>
              <a:rPr>
                <a:solidFill>
                  <a:srgbClr val="569CD6"/>
                </a:solidFill>
              </a:rPr>
              <a:t>a</a:t>
            </a:r>
            <a:r>
              <a:t> </a:t>
            </a:r>
            <a:r>
              <a:rPr>
                <a:solidFill>
                  <a:srgbClr val="9CDCFE"/>
                </a:solidFill>
              </a:rPr>
              <a:t>href</a:t>
            </a:r>
            <a:r>
              <a:t>=</a:t>
            </a:r>
            <a:r>
              <a:rPr>
                <a:solidFill>
                  <a:srgbClr val="CE9178"/>
                </a:solidFill>
              </a:rPr>
              <a:t>"#!/view2"</a:t>
            </a:r>
            <a:r>
              <a:rPr>
                <a:solidFill>
                  <a:srgbClr val="808080"/>
                </a:solidFill>
              </a:rPr>
              <a:t>&gt;</a:t>
            </a:r>
            <a:r>
              <a:t>Contact Form</a:t>
            </a:r>
            <a:r>
              <a:rPr>
                <a:solidFill>
                  <a:srgbClr val="808080"/>
                </a:solidFill>
              </a:rPr>
              <a:t>&lt;/</a:t>
            </a:r>
            <a:r>
              <a:rPr>
                <a:solidFill>
                  <a:srgbClr val="569CD6"/>
                </a:solidFill>
              </a:rPr>
              <a:t>a</a:t>
            </a:r>
            <a:r>
              <a:rPr>
                <a:solidFill>
                  <a:srgbClr val="808080"/>
                </a:solidFill>
              </a:rPr>
              <a:t>&gt;&lt;/</a:t>
            </a:r>
            <a:r>
              <a:rPr>
                <a:solidFill>
                  <a:srgbClr val="569CD6"/>
                </a:solidFill>
              </a:rPr>
              <a:t>li</a:t>
            </a:r>
            <a:r>
              <a:rPr>
                <a:solidFill>
                  <a:srgbClr val="808080"/>
                </a:solidFill>
              </a:rPr>
              <a:t>&gt;</a:t>
            </a:r>
          </a:p>
          <a:p>
            <a:pPr marL="0" indent="0" defTabSz="457200">
              <a:lnSpc>
                <a:spcPts val="5200"/>
              </a:lnSpc>
              <a:spcBef>
                <a:spcPts val="0"/>
              </a:spcBef>
              <a:buSzTx/>
              <a:buNone/>
              <a:defRPr sz="2900">
                <a:solidFill>
                  <a:srgbClr val="808080"/>
                </a:solidFill>
                <a:latin typeface="Menlo"/>
                <a:ea typeface="Menlo"/>
                <a:cs typeface="Menlo"/>
                <a:sym typeface="Menlo"/>
              </a:defRPr>
            </a:pPr>
            <a:r>
              <a:t>&lt;/</a:t>
            </a:r>
            <a:r>
              <a:rPr>
                <a:solidFill>
                  <a:srgbClr val="569CD6"/>
                </a:solidFill>
              </a:rPr>
              <a:t>ul</a:t>
            </a:r>
            <a:r>
              <a:t>&gt;</a:t>
            </a:r>
            <a:endParaRPr>
              <a:solidFill>
                <a:srgbClr val="D4D4D4"/>
              </a:solidFill>
            </a:endParaRPr>
          </a:p>
        </p:txBody>
      </p:sp>
      <p:sp>
        <p:nvSpPr>
          <p:cNvPr id="294" name="sidebar.component.html"/>
          <p:cNvSpPr/>
          <p:nvPr/>
        </p:nvSpPr>
        <p:spPr>
          <a:xfrm>
            <a:off x="1305718" y="1606123"/>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sidebar.component.html</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Lesson 3"/>
          <p:cNvSpPr/>
          <p:nvPr>
            <p:ph type="title"/>
          </p:nvPr>
        </p:nvSpPr>
        <p:spPr>
          <a:prstGeom prst="rect">
            <a:avLst/>
          </a:prstGeom>
        </p:spPr>
        <p:txBody>
          <a:bodyPr/>
          <a:lstStyle/>
          <a:p>
            <a:pPr/>
            <a:r>
              <a:t>Lesson 3</a:t>
            </a:r>
          </a:p>
        </p:txBody>
      </p:sp>
      <p:sp>
        <p:nvSpPr>
          <p:cNvPr id="297" name="'use strict'…"/>
          <p:cNvSpPr/>
          <p:nvPr>
            <p:ph type="body" idx="1"/>
          </p:nvPr>
        </p:nvSpPr>
        <p:spPr>
          <a:xfrm>
            <a:off x="652592" y="2643630"/>
            <a:ext cx="12605743" cy="7939386"/>
          </a:xfrm>
          <a:prstGeom prst="rect">
            <a:avLst/>
          </a:prstGeom>
        </p:spPr>
        <p:txBody>
          <a:bodyPr/>
          <a:lstStyle/>
          <a:p>
            <a:pPr marL="0" indent="0" defTabSz="347472">
              <a:lnSpc>
                <a:spcPts val="3700"/>
              </a:lnSpc>
              <a:spcBef>
                <a:spcPts val="0"/>
              </a:spcBef>
              <a:buSzTx/>
              <a:buNone/>
              <a:defRPr sz="1976">
                <a:solidFill>
                  <a:srgbClr val="D4D4D4"/>
                </a:solidFill>
                <a:latin typeface="Menlo"/>
                <a:ea typeface="Menlo"/>
                <a:cs typeface="Menlo"/>
                <a:sym typeface="Menlo"/>
              </a:defRPr>
            </a:pPr>
          </a:p>
          <a:p>
            <a:pPr marL="0" indent="0" defTabSz="347472">
              <a:lnSpc>
                <a:spcPts val="3700"/>
              </a:lnSpc>
              <a:spcBef>
                <a:spcPts val="0"/>
              </a:spcBef>
              <a:buSzTx/>
              <a:buNone/>
              <a:defRPr sz="1976">
                <a:solidFill>
                  <a:srgbClr val="CE9178"/>
                </a:solidFill>
                <a:latin typeface="Menlo"/>
                <a:ea typeface="Menlo"/>
                <a:cs typeface="Menlo"/>
                <a:sym typeface="Menlo"/>
              </a:defRPr>
            </a:pPr>
            <a:r>
              <a:t>'use strict'</a:t>
            </a:r>
            <a:endParaRPr>
              <a:solidFill>
                <a:srgbClr val="D4D4D4"/>
              </a:solidFill>
            </a:endParaRPr>
          </a:p>
          <a:p>
            <a:pPr marL="0" indent="0" defTabSz="347472">
              <a:lnSpc>
                <a:spcPts val="3700"/>
              </a:lnSpc>
              <a:spcBef>
                <a:spcPts val="0"/>
              </a:spcBef>
              <a:buSzTx/>
              <a:buNone/>
              <a:defRPr sz="1976">
                <a:solidFill>
                  <a:srgbClr val="D4D4D4"/>
                </a:solidFill>
                <a:latin typeface="Menlo"/>
                <a:ea typeface="Menlo"/>
                <a:cs typeface="Menlo"/>
                <a:sym typeface="Menlo"/>
              </a:defRPr>
            </a:pPr>
          </a:p>
          <a:p>
            <a:pPr marL="0" indent="0" defTabSz="347472">
              <a:lnSpc>
                <a:spcPts val="3700"/>
              </a:lnSpc>
              <a:spcBef>
                <a:spcPts val="0"/>
              </a:spcBef>
              <a:buSzTx/>
              <a:buNone/>
              <a:defRPr sz="1976">
                <a:solidFill>
                  <a:srgbClr val="9CDCFE"/>
                </a:solidFill>
                <a:latin typeface="Menlo"/>
                <a:ea typeface="Menlo"/>
                <a:cs typeface="Menlo"/>
                <a:sym typeface="Menlo"/>
              </a:defRPr>
            </a:pPr>
            <a:r>
              <a:rPr>
                <a:solidFill>
                  <a:srgbClr val="C586C0"/>
                </a:solidFill>
              </a:rPr>
              <a:t>import</a:t>
            </a:r>
            <a:r>
              <a:rPr>
                <a:solidFill>
                  <a:srgbClr val="D4D4D4"/>
                </a:solidFill>
              </a:rPr>
              <a:t> {</a:t>
            </a:r>
            <a:r>
              <a:t>IHttpService</a:t>
            </a:r>
            <a:r>
              <a:rPr>
                <a:solidFill>
                  <a:srgbClr val="D4D4D4"/>
                </a:solidFill>
              </a:rPr>
              <a:t>, </a:t>
            </a:r>
            <a:r>
              <a:t>IPromise</a:t>
            </a:r>
            <a:r>
              <a:rPr>
                <a:solidFill>
                  <a:srgbClr val="D4D4D4"/>
                </a:solidFill>
              </a:rPr>
              <a:t>} </a:t>
            </a:r>
            <a:r>
              <a:rPr>
                <a:solidFill>
                  <a:srgbClr val="C586C0"/>
                </a:solidFill>
              </a:rPr>
              <a:t>from</a:t>
            </a:r>
            <a:r>
              <a:rPr>
                <a:solidFill>
                  <a:srgbClr val="D4D4D4"/>
                </a:solidFill>
              </a:rPr>
              <a:t> </a:t>
            </a:r>
            <a:r>
              <a:rPr>
                <a:solidFill>
                  <a:srgbClr val="CE9178"/>
                </a:solidFill>
              </a:rPr>
              <a:t>'angular'</a:t>
            </a:r>
            <a:r>
              <a:rPr>
                <a:solidFill>
                  <a:srgbClr val="D4D4D4"/>
                </a:solidFill>
              </a:rPr>
              <a:t>;</a:t>
            </a:r>
            <a:endParaRPr>
              <a:solidFill>
                <a:srgbClr val="D4D4D4"/>
              </a:solidFill>
            </a:endParaRPr>
          </a:p>
          <a:p>
            <a:pPr marL="0" indent="0" defTabSz="347472">
              <a:lnSpc>
                <a:spcPts val="3700"/>
              </a:lnSpc>
              <a:spcBef>
                <a:spcPts val="0"/>
              </a:spcBef>
              <a:buSzTx/>
              <a:buNone/>
              <a:defRPr sz="1976">
                <a:solidFill>
                  <a:srgbClr val="D4D4D4"/>
                </a:solidFill>
                <a:latin typeface="Menlo"/>
                <a:ea typeface="Menlo"/>
                <a:cs typeface="Menlo"/>
                <a:sym typeface="Menlo"/>
              </a:defRPr>
            </a:pPr>
          </a:p>
          <a:p>
            <a:pPr marL="0" indent="0" defTabSz="347472">
              <a:lnSpc>
                <a:spcPts val="3700"/>
              </a:lnSpc>
              <a:spcBef>
                <a:spcPts val="0"/>
              </a:spcBef>
              <a:buSzTx/>
              <a:buNone/>
              <a:defRPr sz="1976">
                <a:solidFill>
                  <a:srgbClr val="4EC9B0"/>
                </a:solidFill>
                <a:latin typeface="Menlo"/>
                <a:ea typeface="Menlo"/>
                <a:cs typeface="Menlo"/>
                <a:sym typeface="Menlo"/>
              </a:defRPr>
            </a:pPr>
            <a:r>
              <a:rPr>
                <a:solidFill>
                  <a:srgbClr val="C586C0"/>
                </a:solidFill>
              </a:rPr>
              <a:t>export</a:t>
            </a:r>
            <a:r>
              <a:rPr>
                <a:solidFill>
                  <a:srgbClr val="D4D4D4"/>
                </a:solidFill>
              </a:rPr>
              <a:t> </a:t>
            </a:r>
            <a:r>
              <a:rPr>
                <a:solidFill>
                  <a:srgbClr val="569CD6"/>
                </a:solidFill>
              </a:rPr>
              <a:t>class</a:t>
            </a:r>
            <a:r>
              <a:rPr>
                <a:solidFill>
                  <a:srgbClr val="D4D4D4"/>
                </a:solidFill>
              </a:rPr>
              <a:t> </a:t>
            </a:r>
            <a:r>
              <a:t>SideMenuComponentController</a:t>
            </a:r>
            <a:r>
              <a:rPr>
                <a:solidFill>
                  <a:srgbClr val="D4D4D4"/>
                </a:solidFill>
              </a:rPr>
              <a:t> {</a:t>
            </a:r>
            <a:endParaRPr>
              <a:solidFill>
                <a:srgbClr val="D4D4D4"/>
              </a:solidFill>
            </a:endParaRPr>
          </a:p>
          <a:p>
            <a:pPr marL="0" indent="0" defTabSz="347472">
              <a:lnSpc>
                <a:spcPts val="3700"/>
              </a:lnSpc>
              <a:spcBef>
                <a:spcPts val="0"/>
              </a:spcBef>
              <a:buSzTx/>
              <a:buNone/>
              <a:defRPr sz="1976">
                <a:solidFill>
                  <a:srgbClr val="569CD6"/>
                </a:solidFill>
                <a:latin typeface="Menlo"/>
                <a:ea typeface="Menlo"/>
                <a:cs typeface="Menlo"/>
                <a:sym typeface="Menlo"/>
              </a:defRPr>
            </a:pPr>
            <a:r>
              <a:rPr>
                <a:solidFill>
                  <a:srgbClr val="D4D4D4"/>
                </a:solidFill>
              </a:rPr>
              <a:t>    </a:t>
            </a:r>
            <a:r>
              <a:t>private</a:t>
            </a:r>
            <a:r>
              <a:rPr>
                <a:solidFill>
                  <a:srgbClr val="D4D4D4"/>
                </a:solidFill>
              </a:rPr>
              <a:t> </a:t>
            </a:r>
            <a:r>
              <a:rPr>
                <a:solidFill>
                  <a:srgbClr val="9CDCFE"/>
                </a:solidFill>
              </a:rPr>
              <a:t>res</a:t>
            </a:r>
            <a:r>
              <a:rPr>
                <a:solidFill>
                  <a:srgbClr val="D4D4D4"/>
                </a:solidFill>
              </a:rPr>
              <a:t>:</a:t>
            </a:r>
            <a:r>
              <a:rPr>
                <a:solidFill>
                  <a:srgbClr val="4EC9B0"/>
                </a:solidFill>
              </a:rPr>
              <a:t>any</a:t>
            </a:r>
            <a:r>
              <a:rPr>
                <a:solidFill>
                  <a:srgbClr val="D4D4D4"/>
                </a:solidFill>
              </a:rPr>
              <a:t>;</a:t>
            </a:r>
            <a:endParaRPr>
              <a:solidFill>
                <a:srgbClr val="D4D4D4"/>
              </a:solidFill>
            </a:endParaRPr>
          </a:p>
          <a:p>
            <a:pPr marL="0" indent="0" defTabSz="347472">
              <a:lnSpc>
                <a:spcPts val="3700"/>
              </a:lnSpc>
              <a:spcBef>
                <a:spcPts val="0"/>
              </a:spcBef>
              <a:buSzTx/>
              <a:buNone/>
              <a:defRPr sz="1976">
                <a:solidFill>
                  <a:srgbClr val="569CD6"/>
                </a:solidFill>
                <a:latin typeface="Menlo"/>
                <a:ea typeface="Menlo"/>
                <a:cs typeface="Menlo"/>
                <a:sym typeface="Menlo"/>
              </a:defRPr>
            </a:pPr>
            <a:r>
              <a:rPr>
                <a:solidFill>
                  <a:srgbClr val="D4D4D4"/>
                </a:solidFill>
              </a:rPr>
              <a:t>  </a:t>
            </a:r>
            <a:r>
              <a:t>constructor</a:t>
            </a:r>
            <a:r>
              <a:rPr>
                <a:solidFill>
                  <a:srgbClr val="D4D4D4"/>
                </a:solidFill>
              </a:rPr>
              <a:t> (</a:t>
            </a:r>
            <a:endParaRPr>
              <a:solidFill>
                <a:srgbClr val="D4D4D4"/>
              </a:solidFill>
            </a:endParaRPr>
          </a:p>
          <a:p>
            <a:pPr marL="0" indent="0" defTabSz="347472">
              <a:lnSpc>
                <a:spcPts val="3700"/>
              </a:lnSpc>
              <a:spcBef>
                <a:spcPts val="0"/>
              </a:spcBef>
              <a:buSzTx/>
              <a:buNone/>
              <a:defRPr sz="1976">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$http</a:t>
            </a:r>
            <a:r>
              <a:rPr>
                <a:solidFill>
                  <a:srgbClr val="D4D4D4"/>
                </a:solidFill>
              </a:rPr>
              <a:t>: </a:t>
            </a:r>
            <a:r>
              <a:t>IHttpService</a:t>
            </a:r>
            <a:endParaRPr>
              <a:solidFill>
                <a:srgbClr val="D4D4D4"/>
              </a:solidFill>
            </a:endParaRPr>
          </a:p>
          <a:p>
            <a:pPr marL="0" indent="0" defTabSz="347472">
              <a:lnSpc>
                <a:spcPts val="3700"/>
              </a:lnSpc>
              <a:spcBef>
                <a:spcPts val="0"/>
              </a:spcBef>
              <a:buSzTx/>
              <a:buNone/>
              <a:defRPr sz="1976">
                <a:solidFill>
                  <a:srgbClr val="D4D4D4"/>
                </a:solidFill>
                <a:latin typeface="Menlo"/>
                <a:ea typeface="Menlo"/>
                <a:cs typeface="Menlo"/>
                <a:sym typeface="Menlo"/>
              </a:defRPr>
            </a:pPr>
            <a:r>
              <a:t>  ) {}</a:t>
            </a:r>
          </a:p>
          <a:p>
            <a:pPr marL="0" indent="0" defTabSz="347472">
              <a:lnSpc>
                <a:spcPts val="3700"/>
              </a:lnSpc>
              <a:spcBef>
                <a:spcPts val="0"/>
              </a:spcBef>
              <a:buSzTx/>
              <a:buNone/>
              <a:defRPr sz="1976">
                <a:solidFill>
                  <a:srgbClr val="D4D4D4"/>
                </a:solidFill>
                <a:latin typeface="Menlo"/>
                <a:ea typeface="Menlo"/>
                <a:cs typeface="Menlo"/>
                <a:sym typeface="Menlo"/>
              </a:defRPr>
            </a:pPr>
          </a:p>
          <a:p>
            <a:pPr marL="0" indent="0" defTabSz="347472">
              <a:lnSpc>
                <a:spcPts val="3700"/>
              </a:lnSpc>
              <a:spcBef>
                <a:spcPts val="0"/>
              </a:spcBef>
              <a:buSzTx/>
              <a:buNone/>
              <a:defRPr sz="1976">
                <a:solidFill>
                  <a:srgbClr val="4EC9B0"/>
                </a:solidFill>
                <a:latin typeface="Menlo"/>
                <a:ea typeface="Menlo"/>
                <a:cs typeface="Menlo"/>
                <a:sym typeface="Menlo"/>
              </a:defRPr>
            </a:pPr>
            <a:r>
              <a:rPr>
                <a:solidFill>
                  <a:srgbClr val="D4D4D4"/>
                </a:solidFill>
              </a:rPr>
              <a:t>  </a:t>
            </a:r>
            <a:r>
              <a:rPr>
                <a:solidFill>
                  <a:srgbClr val="DCDCAA"/>
                </a:solidFill>
              </a:rPr>
              <a:t>fetch</a:t>
            </a:r>
            <a:r>
              <a:rPr>
                <a:solidFill>
                  <a:srgbClr val="D4D4D4"/>
                </a:solidFill>
              </a:rPr>
              <a:t> (</a:t>
            </a:r>
            <a:r>
              <a:rPr>
                <a:solidFill>
                  <a:srgbClr val="9CDCFE"/>
                </a:solidFill>
              </a:rPr>
              <a:t>url</a:t>
            </a:r>
            <a:r>
              <a:rPr>
                <a:solidFill>
                  <a:srgbClr val="D4D4D4"/>
                </a:solidFill>
              </a:rPr>
              <a:t>: </a:t>
            </a:r>
            <a:r>
              <a:t>string</a:t>
            </a:r>
            <a:r>
              <a:rPr>
                <a:solidFill>
                  <a:srgbClr val="D4D4D4"/>
                </a:solidFill>
              </a:rPr>
              <a:t>): </a:t>
            </a:r>
            <a:r>
              <a:t>IPromise</a:t>
            </a:r>
            <a:r>
              <a:rPr>
                <a:solidFill>
                  <a:srgbClr val="D4D4D4"/>
                </a:solidFill>
              </a:rPr>
              <a:t>&lt;</a:t>
            </a:r>
            <a:r>
              <a:t>string</a:t>
            </a:r>
            <a:r>
              <a:rPr>
                <a:solidFill>
                  <a:srgbClr val="D4D4D4"/>
                </a:solidFill>
              </a:rPr>
              <a:t>&gt; {</a:t>
            </a:r>
            <a:endParaRPr>
              <a:solidFill>
                <a:srgbClr val="D4D4D4"/>
              </a:solidFill>
            </a:endParaRPr>
          </a:p>
          <a:p>
            <a:pPr marL="0" indent="0" defTabSz="347472">
              <a:lnSpc>
                <a:spcPts val="3700"/>
              </a:lnSpc>
              <a:spcBef>
                <a:spcPts val="0"/>
              </a:spcBef>
              <a:buSzTx/>
              <a:buNone/>
              <a:defRPr sz="1976">
                <a:solidFill>
                  <a:srgbClr val="C586C0"/>
                </a:solidFill>
                <a:latin typeface="Menlo"/>
                <a:ea typeface="Menlo"/>
                <a:cs typeface="Menlo"/>
                <a:sym typeface="Menlo"/>
              </a:defRPr>
            </a:pPr>
            <a:r>
              <a:rPr>
                <a:solidFill>
                  <a:srgbClr val="D4D4D4"/>
                </a:solidFill>
              </a:rPr>
              <a:t>    </a:t>
            </a:r>
            <a:r>
              <a:t>return</a:t>
            </a:r>
            <a:r>
              <a:rPr>
                <a:solidFill>
                  <a:srgbClr val="D4D4D4"/>
                </a:solidFill>
              </a:rPr>
              <a:t> </a:t>
            </a:r>
            <a:r>
              <a:rPr>
                <a:solidFill>
                  <a:srgbClr val="569CD6"/>
                </a:solidFill>
              </a:rPr>
              <a:t>this</a:t>
            </a:r>
            <a:r>
              <a:rPr>
                <a:solidFill>
                  <a:srgbClr val="D4D4D4"/>
                </a:solidFill>
              </a:rPr>
              <a:t>.</a:t>
            </a:r>
            <a:r>
              <a:rPr>
                <a:solidFill>
                  <a:srgbClr val="9CDCFE"/>
                </a:solidFill>
              </a:rPr>
              <a:t>$http</a:t>
            </a:r>
            <a:r>
              <a:rPr>
                <a:solidFill>
                  <a:srgbClr val="D4D4D4"/>
                </a:solidFill>
              </a:rPr>
              <a:t>.</a:t>
            </a:r>
            <a:r>
              <a:rPr>
                <a:solidFill>
                  <a:srgbClr val="DCDCAA"/>
                </a:solidFill>
              </a:rPr>
              <a:t>get</a:t>
            </a:r>
            <a:r>
              <a:rPr>
                <a:solidFill>
                  <a:srgbClr val="D4D4D4"/>
                </a:solidFill>
              </a:rPr>
              <a:t>(</a:t>
            </a:r>
            <a:r>
              <a:rPr>
                <a:solidFill>
                  <a:srgbClr val="9CDCFE"/>
                </a:solidFill>
              </a:rPr>
              <a:t>url</a:t>
            </a:r>
            <a:r>
              <a:rPr>
                <a:solidFill>
                  <a:srgbClr val="D4D4D4"/>
                </a:solidFill>
              </a:rPr>
              <a:t>).</a:t>
            </a:r>
            <a:r>
              <a:rPr>
                <a:solidFill>
                  <a:srgbClr val="DCDCAA"/>
                </a:solidFill>
              </a:rPr>
              <a:t>then</a:t>
            </a:r>
            <a:r>
              <a:rPr>
                <a:solidFill>
                  <a:srgbClr val="D4D4D4"/>
                </a:solidFill>
              </a:rPr>
              <a:t>(</a:t>
            </a:r>
            <a:r>
              <a:rPr>
                <a:solidFill>
                  <a:srgbClr val="9CDCFE"/>
                </a:solidFill>
              </a:rPr>
              <a:t>_</a:t>
            </a:r>
            <a:r>
              <a:rPr>
                <a:solidFill>
                  <a:srgbClr val="D4D4D4"/>
                </a:solidFill>
              </a:rPr>
              <a:t> </a:t>
            </a:r>
            <a:r>
              <a:rPr>
                <a:solidFill>
                  <a:srgbClr val="569CD6"/>
                </a:solidFill>
              </a:rPr>
              <a:t>=&gt;</a:t>
            </a:r>
            <a:r>
              <a:rPr>
                <a:solidFill>
                  <a:srgbClr val="D4D4D4"/>
                </a:solidFill>
              </a:rPr>
              <a:t> </a:t>
            </a:r>
            <a:r>
              <a:rPr>
                <a:solidFill>
                  <a:srgbClr val="9CDCFE"/>
                </a:solidFill>
              </a:rPr>
              <a:t>_</a:t>
            </a:r>
            <a:r>
              <a:rPr>
                <a:solidFill>
                  <a:srgbClr val="D4D4D4"/>
                </a:solidFill>
              </a:rPr>
              <a:t>.</a:t>
            </a:r>
            <a:r>
              <a:rPr>
                <a:solidFill>
                  <a:srgbClr val="9CDCFE"/>
                </a:solidFill>
              </a:rPr>
              <a:t>data</a:t>
            </a:r>
            <a:r>
              <a:rPr>
                <a:solidFill>
                  <a:srgbClr val="D4D4D4"/>
                </a:solidFill>
              </a:rPr>
              <a:t>)</a:t>
            </a:r>
            <a:endParaRPr>
              <a:solidFill>
                <a:srgbClr val="D4D4D4"/>
              </a:solidFill>
            </a:endParaRPr>
          </a:p>
          <a:p>
            <a:pPr marL="0" indent="0" defTabSz="347472">
              <a:lnSpc>
                <a:spcPts val="3700"/>
              </a:lnSpc>
              <a:spcBef>
                <a:spcPts val="0"/>
              </a:spcBef>
              <a:buSzTx/>
              <a:buNone/>
              <a:defRPr sz="1976">
                <a:solidFill>
                  <a:srgbClr val="D4D4D4"/>
                </a:solidFill>
                <a:latin typeface="Menlo"/>
                <a:ea typeface="Menlo"/>
                <a:cs typeface="Menlo"/>
                <a:sym typeface="Menlo"/>
              </a:defRPr>
            </a:pPr>
            <a:r>
              <a:t>  }</a:t>
            </a:r>
          </a:p>
          <a:p>
            <a:pPr marL="0" indent="0" defTabSz="347472">
              <a:lnSpc>
                <a:spcPts val="3700"/>
              </a:lnSpc>
              <a:spcBef>
                <a:spcPts val="0"/>
              </a:spcBef>
              <a:buSzTx/>
              <a:buNone/>
              <a:defRPr sz="1976">
                <a:solidFill>
                  <a:srgbClr val="D4D4D4"/>
                </a:solidFill>
                <a:latin typeface="Menlo"/>
                <a:ea typeface="Menlo"/>
                <a:cs typeface="Menlo"/>
                <a:sym typeface="Menlo"/>
              </a:defRPr>
            </a:pPr>
            <a:r>
              <a:t>}</a:t>
            </a:r>
          </a:p>
          <a:p>
            <a:pPr marL="0" indent="0" defTabSz="347472">
              <a:lnSpc>
                <a:spcPts val="3700"/>
              </a:lnSpc>
              <a:spcBef>
                <a:spcPts val="0"/>
              </a:spcBef>
              <a:buSzTx/>
              <a:buNone/>
              <a:defRPr sz="1976">
                <a:solidFill>
                  <a:srgbClr val="D4D4D4"/>
                </a:solidFill>
                <a:latin typeface="Menlo"/>
                <a:ea typeface="Menlo"/>
                <a:cs typeface="Menlo"/>
                <a:sym typeface="Menlo"/>
              </a:defRPr>
            </a:pPr>
          </a:p>
          <a:p>
            <a:pPr marL="0" indent="0" defTabSz="347472">
              <a:lnSpc>
                <a:spcPts val="3700"/>
              </a:lnSpc>
              <a:spcBef>
                <a:spcPts val="0"/>
              </a:spcBef>
              <a:buSzTx/>
              <a:buNone/>
              <a:defRPr sz="1976">
                <a:solidFill>
                  <a:srgbClr val="9CDCFE"/>
                </a:solidFill>
                <a:latin typeface="Menlo"/>
                <a:ea typeface="Menlo"/>
                <a:cs typeface="Menlo"/>
                <a:sym typeface="Menlo"/>
              </a:defRPr>
            </a:pPr>
            <a:r>
              <a:rPr>
                <a:solidFill>
                  <a:srgbClr val="C586C0"/>
                </a:solidFill>
              </a:rPr>
              <a:t>export</a:t>
            </a:r>
            <a:r>
              <a:rPr>
                <a:solidFill>
                  <a:srgbClr val="D4D4D4"/>
                </a:solidFill>
              </a:rPr>
              <a:t> </a:t>
            </a:r>
            <a:r>
              <a:rPr>
                <a:solidFill>
                  <a:srgbClr val="569CD6"/>
                </a:solidFill>
              </a:rPr>
              <a:t>let</a:t>
            </a:r>
            <a:r>
              <a:rPr>
                <a:solidFill>
                  <a:srgbClr val="D4D4D4"/>
                </a:solidFill>
              </a:rPr>
              <a:t> </a:t>
            </a:r>
            <a:r>
              <a:t>SideMenuComponent</a:t>
            </a:r>
            <a:r>
              <a:rPr>
                <a:solidFill>
                  <a:srgbClr val="D4D4D4"/>
                </a:solidFill>
              </a:rPr>
              <a:t> = {</a:t>
            </a:r>
            <a:endParaRPr>
              <a:solidFill>
                <a:srgbClr val="D4D4D4"/>
              </a:solidFill>
            </a:endParaRPr>
          </a:p>
          <a:p>
            <a:pPr marL="0" indent="0" defTabSz="347472">
              <a:lnSpc>
                <a:spcPts val="3700"/>
              </a:lnSpc>
              <a:spcBef>
                <a:spcPts val="0"/>
              </a:spcBef>
              <a:buSzTx/>
              <a:buNone/>
              <a:defRPr sz="1976">
                <a:solidFill>
                  <a:srgbClr val="9CDCFE"/>
                </a:solidFill>
                <a:latin typeface="Menlo"/>
                <a:ea typeface="Menlo"/>
                <a:cs typeface="Menlo"/>
                <a:sym typeface="Menlo"/>
              </a:defRPr>
            </a:pPr>
            <a:r>
              <a:rPr>
                <a:solidFill>
                  <a:srgbClr val="D4D4D4"/>
                </a:solidFill>
              </a:rPr>
              <a:t>  </a:t>
            </a:r>
            <a:r>
              <a:t>bindings:</a:t>
            </a:r>
            <a:r>
              <a:rPr>
                <a:solidFill>
                  <a:srgbClr val="D4D4D4"/>
                </a:solidFill>
              </a:rPr>
              <a:t> { </a:t>
            </a:r>
            <a:endParaRPr>
              <a:solidFill>
                <a:srgbClr val="D4D4D4"/>
              </a:solidFill>
            </a:endParaRPr>
          </a:p>
          <a:p>
            <a:pPr marL="0" indent="0" defTabSz="347472">
              <a:lnSpc>
                <a:spcPts val="3700"/>
              </a:lnSpc>
              <a:spcBef>
                <a:spcPts val="0"/>
              </a:spcBef>
              <a:buSzTx/>
              <a:buNone/>
              <a:defRPr sz="1976">
                <a:solidFill>
                  <a:srgbClr val="D4D4D4"/>
                </a:solidFill>
                <a:latin typeface="Menlo"/>
                <a:ea typeface="Menlo"/>
                <a:cs typeface="Menlo"/>
                <a:sym typeface="Menlo"/>
              </a:defRPr>
            </a:pPr>
            <a:r>
              <a:t>    </a:t>
            </a:r>
            <a:r>
              <a:rPr>
                <a:solidFill>
                  <a:srgbClr val="9CDCFE"/>
                </a:solidFill>
              </a:rPr>
              <a:t>url:</a:t>
            </a:r>
            <a:r>
              <a:t> </a:t>
            </a:r>
            <a:r>
              <a:rPr>
                <a:solidFill>
                  <a:srgbClr val="CE9178"/>
                </a:solidFill>
              </a:rPr>
              <a:t>'&lt;'</a:t>
            </a:r>
          </a:p>
          <a:p>
            <a:pPr marL="0" indent="0" defTabSz="347472">
              <a:lnSpc>
                <a:spcPts val="3700"/>
              </a:lnSpc>
              <a:spcBef>
                <a:spcPts val="0"/>
              </a:spcBef>
              <a:buSzTx/>
              <a:buNone/>
              <a:defRPr sz="1976">
                <a:solidFill>
                  <a:srgbClr val="D4D4D4"/>
                </a:solidFill>
                <a:latin typeface="Menlo"/>
                <a:ea typeface="Menlo"/>
                <a:cs typeface="Menlo"/>
                <a:sym typeface="Menlo"/>
              </a:defRPr>
            </a:pPr>
            <a:r>
              <a:t>  },  </a:t>
            </a:r>
          </a:p>
          <a:p>
            <a:pPr marL="0" indent="0" defTabSz="347472">
              <a:lnSpc>
                <a:spcPts val="3700"/>
              </a:lnSpc>
              <a:spcBef>
                <a:spcPts val="0"/>
              </a:spcBef>
              <a:buSzTx/>
              <a:buNone/>
              <a:defRPr sz="1976">
                <a:solidFill>
                  <a:srgbClr val="CE9178"/>
                </a:solidFill>
                <a:latin typeface="Menlo"/>
                <a:ea typeface="Menlo"/>
                <a:cs typeface="Menlo"/>
                <a:sym typeface="Menlo"/>
              </a:defRPr>
            </a:pPr>
            <a:r>
              <a:rPr>
                <a:solidFill>
                  <a:srgbClr val="D4D4D4"/>
                </a:solidFill>
              </a:rPr>
              <a:t>  </a:t>
            </a:r>
            <a:r>
              <a:rPr>
                <a:solidFill>
                  <a:srgbClr val="9CDCFE"/>
                </a:solidFill>
              </a:rPr>
              <a:t>templateUrl :</a:t>
            </a:r>
            <a:r>
              <a:rPr>
                <a:solidFill>
                  <a:srgbClr val="D4D4D4"/>
                </a:solidFill>
              </a:rPr>
              <a:t> </a:t>
            </a:r>
            <a:r>
              <a:t>`./components/sidebar/sidebar.component.html`</a:t>
            </a:r>
            <a:r>
              <a:rPr>
                <a:solidFill>
                  <a:srgbClr val="D4D4D4"/>
                </a:solidFill>
              </a:rPr>
              <a:t> ,</a:t>
            </a:r>
            <a:endParaRPr>
              <a:solidFill>
                <a:srgbClr val="D4D4D4"/>
              </a:solidFill>
            </a:endParaRPr>
          </a:p>
          <a:p>
            <a:pPr marL="0" indent="0" defTabSz="347472">
              <a:lnSpc>
                <a:spcPts val="3700"/>
              </a:lnSpc>
              <a:spcBef>
                <a:spcPts val="0"/>
              </a:spcBef>
              <a:buSzTx/>
              <a:buNone/>
              <a:defRPr sz="1976">
                <a:solidFill>
                  <a:srgbClr val="9CDCFE"/>
                </a:solidFill>
                <a:latin typeface="Menlo"/>
                <a:ea typeface="Menlo"/>
                <a:cs typeface="Menlo"/>
                <a:sym typeface="Menlo"/>
              </a:defRPr>
            </a:pPr>
            <a:r>
              <a:rPr>
                <a:solidFill>
                  <a:srgbClr val="D4D4D4"/>
                </a:solidFill>
              </a:rPr>
              <a:t>  </a:t>
            </a:r>
            <a:r>
              <a:t>controller:</a:t>
            </a:r>
            <a:r>
              <a:rPr>
                <a:solidFill>
                  <a:srgbClr val="D4D4D4"/>
                </a:solidFill>
              </a:rPr>
              <a:t> </a:t>
            </a:r>
            <a:r>
              <a:t>SideMenuComponentController</a:t>
            </a:r>
            <a:endParaRPr>
              <a:solidFill>
                <a:srgbClr val="D4D4D4"/>
              </a:solidFill>
            </a:endParaRPr>
          </a:p>
          <a:p>
            <a:pPr marL="0" indent="0" defTabSz="347472">
              <a:lnSpc>
                <a:spcPts val="3700"/>
              </a:lnSpc>
              <a:spcBef>
                <a:spcPts val="0"/>
              </a:spcBef>
              <a:buSzTx/>
              <a:buNone/>
              <a:defRPr sz="1976">
                <a:solidFill>
                  <a:srgbClr val="D4D4D4"/>
                </a:solidFill>
                <a:latin typeface="Menlo"/>
                <a:ea typeface="Menlo"/>
                <a:cs typeface="Menlo"/>
                <a:sym typeface="Menlo"/>
              </a:defRPr>
            </a:pPr>
            <a:r>
              <a:t>}</a:t>
            </a:r>
          </a:p>
        </p:txBody>
      </p:sp>
      <p:sp>
        <p:nvSpPr>
          <p:cNvPr id="298" name="sidebar.componet.ts"/>
          <p:cNvSpPr/>
          <p:nvPr/>
        </p:nvSpPr>
        <p:spPr>
          <a:xfrm>
            <a:off x="1305718" y="1319069"/>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sidebar.componet.ts</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Lesson 4"/>
          <p:cNvSpPr/>
          <p:nvPr>
            <p:ph type="title"/>
          </p:nvPr>
        </p:nvSpPr>
        <p:spPr>
          <a:prstGeom prst="rect">
            <a:avLst/>
          </a:prstGeom>
        </p:spPr>
        <p:txBody>
          <a:bodyPr/>
          <a:lstStyle/>
          <a:p>
            <a:pPr/>
            <a:r>
              <a:t>Lesson 4</a:t>
            </a:r>
          </a:p>
        </p:txBody>
      </p:sp>
      <p:sp>
        <p:nvSpPr>
          <p:cNvPr id="301" name="Register components in myapp.components.ts"/>
          <p:cNvSpPr/>
          <p:nvPr>
            <p:ph type="body" idx="1"/>
          </p:nvPr>
        </p:nvSpPr>
        <p:spPr>
          <a:xfrm>
            <a:off x="552747" y="1932235"/>
            <a:ext cx="12605743" cy="7939386"/>
          </a:xfrm>
          <a:prstGeom prst="rect">
            <a:avLst/>
          </a:prstGeom>
        </p:spPr>
        <p:txBody>
          <a:bodyPr/>
          <a:lstStyle>
            <a:lvl1pPr marL="421105" indent="-421105">
              <a:defRPr sz="3600"/>
            </a:lvl1pPr>
          </a:lstStyle>
          <a:p>
            <a:pPr/>
            <a:r>
              <a:t>Register components in myapp.components.ts</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Lesson 4"/>
          <p:cNvSpPr/>
          <p:nvPr>
            <p:ph type="title"/>
          </p:nvPr>
        </p:nvSpPr>
        <p:spPr>
          <a:prstGeom prst="rect">
            <a:avLst/>
          </a:prstGeom>
        </p:spPr>
        <p:txBody>
          <a:bodyPr/>
          <a:lstStyle/>
          <a:p>
            <a:pPr/>
            <a:r>
              <a:t>Lesson 4</a:t>
            </a:r>
          </a:p>
        </p:txBody>
      </p:sp>
      <p:sp>
        <p:nvSpPr>
          <p:cNvPr id="304" name="// 'use strict'…"/>
          <p:cNvSpPr/>
          <p:nvPr>
            <p:ph type="body" idx="1"/>
          </p:nvPr>
        </p:nvSpPr>
        <p:spPr>
          <a:xfrm>
            <a:off x="50083" y="2443940"/>
            <a:ext cx="13004801" cy="7939386"/>
          </a:xfrm>
          <a:prstGeom prst="rect">
            <a:avLst/>
          </a:prstGeom>
        </p:spPr>
        <p:txBody>
          <a:bodyPr/>
          <a:lstStyle/>
          <a:p>
            <a:pPr marL="0" indent="0" defTabSz="457200">
              <a:lnSpc>
                <a:spcPts val="5000"/>
              </a:lnSpc>
              <a:spcBef>
                <a:spcPts val="0"/>
              </a:spcBef>
              <a:buSzTx/>
              <a:buNone/>
              <a:defRPr sz="2700">
                <a:solidFill>
                  <a:srgbClr val="D4D4D4"/>
                </a:solidFill>
                <a:latin typeface="Menlo"/>
                <a:ea typeface="Menlo"/>
                <a:cs typeface="Menlo"/>
                <a:sym typeface="Menlo"/>
              </a:defRPr>
            </a:pPr>
          </a:p>
          <a:p>
            <a:pPr marL="0" indent="0" defTabSz="457200">
              <a:lnSpc>
                <a:spcPts val="5000"/>
              </a:lnSpc>
              <a:spcBef>
                <a:spcPts val="0"/>
              </a:spcBef>
              <a:buSzTx/>
              <a:buNone/>
              <a:defRPr sz="2700">
                <a:solidFill>
                  <a:srgbClr val="608B4E"/>
                </a:solidFill>
                <a:latin typeface="Menlo"/>
                <a:ea typeface="Menlo"/>
                <a:cs typeface="Menlo"/>
                <a:sym typeface="Menlo"/>
              </a:defRPr>
            </a:pPr>
            <a:r>
              <a:t>// 'use strict'</a:t>
            </a:r>
            <a:endParaRPr>
              <a:solidFill>
                <a:srgbClr val="D4D4D4"/>
              </a:solidFill>
            </a:endParaRPr>
          </a:p>
          <a:p>
            <a:pPr marL="0" indent="0" defTabSz="457200">
              <a:lnSpc>
                <a:spcPts val="5000"/>
              </a:lnSpc>
              <a:spcBef>
                <a:spcPts val="0"/>
              </a:spcBef>
              <a:buSzTx/>
              <a:buNone/>
              <a:defRPr sz="27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r>
              <a:rPr>
                <a:solidFill>
                  <a:srgbClr val="D4D4D4"/>
                </a:solidFill>
              </a:rPr>
              <a:t>;</a:t>
            </a:r>
            <a:endParaRPr>
              <a:solidFill>
                <a:srgbClr val="D4D4D4"/>
              </a:solidFill>
            </a:endParaRPr>
          </a:p>
          <a:p>
            <a:pPr marL="0" indent="0" defTabSz="457200">
              <a:lnSpc>
                <a:spcPts val="5000"/>
              </a:lnSpc>
              <a:spcBef>
                <a:spcPts val="0"/>
              </a:spcBef>
              <a:buSzTx/>
              <a:buNone/>
              <a:defRPr sz="27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9CDCFE"/>
                </a:solidFill>
              </a:rPr>
              <a:t>SideMenuComponent</a:t>
            </a:r>
            <a:r>
              <a:rPr>
                <a:solidFill>
                  <a:srgbClr val="D4D4D4"/>
                </a:solidFill>
              </a:rPr>
              <a:t>} </a:t>
            </a:r>
            <a:r>
              <a:rPr>
                <a:solidFill>
                  <a:srgbClr val="C586C0"/>
                </a:solidFill>
              </a:rPr>
              <a:t>from</a:t>
            </a:r>
            <a:r>
              <a:rPr>
                <a:solidFill>
                  <a:srgbClr val="D4D4D4"/>
                </a:solidFill>
              </a:rPr>
              <a:t> </a:t>
            </a:r>
            <a:r>
              <a:t>"./sidebar/sidebar.component"</a:t>
            </a:r>
            <a:r>
              <a:rPr>
                <a:solidFill>
                  <a:srgbClr val="D4D4D4"/>
                </a:solidFill>
              </a:rPr>
              <a:t>;</a:t>
            </a:r>
            <a:endParaRPr>
              <a:solidFill>
                <a:srgbClr val="D4D4D4"/>
              </a:solidFill>
            </a:endParaRPr>
          </a:p>
          <a:p>
            <a:pPr marL="0" indent="0" defTabSz="457200">
              <a:lnSpc>
                <a:spcPts val="5000"/>
              </a:lnSpc>
              <a:spcBef>
                <a:spcPts val="0"/>
              </a:spcBef>
              <a:buSzTx/>
              <a:buNone/>
              <a:defRPr sz="2700">
                <a:solidFill>
                  <a:srgbClr val="D4D4D4"/>
                </a:solidFill>
                <a:latin typeface="Menlo"/>
                <a:ea typeface="Menlo"/>
                <a:cs typeface="Menlo"/>
                <a:sym typeface="Menlo"/>
              </a:defRPr>
            </a:pPr>
          </a:p>
          <a:p>
            <a:pPr marL="0" indent="0" defTabSz="457200">
              <a:lnSpc>
                <a:spcPts val="5000"/>
              </a:lnSpc>
              <a:spcBef>
                <a:spcPts val="0"/>
              </a:spcBef>
              <a:buSzTx/>
              <a:buNone/>
              <a:defRPr sz="27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'myApp.components'</a:t>
            </a:r>
            <a:r>
              <a:rPr>
                <a:solidFill>
                  <a:srgbClr val="D4D4D4"/>
                </a:solidFill>
              </a:rPr>
              <a:t>, []).</a:t>
            </a:r>
            <a:r>
              <a:rPr>
                <a:solidFill>
                  <a:srgbClr val="DCDCAA"/>
                </a:solidFill>
              </a:rPr>
              <a:t>component</a:t>
            </a:r>
            <a:r>
              <a:rPr>
                <a:solidFill>
                  <a:srgbClr val="D4D4D4"/>
                </a:solidFill>
              </a:rPr>
              <a:t>(</a:t>
            </a:r>
            <a:r>
              <a:t>'appSideMenu'</a:t>
            </a:r>
            <a:r>
              <a:rPr>
                <a:solidFill>
                  <a:srgbClr val="D4D4D4"/>
                </a:solidFill>
              </a:rPr>
              <a:t>,</a:t>
            </a:r>
            <a:r>
              <a:t>SideMenuComponent</a:t>
            </a:r>
            <a:r>
              <a:rPr>
                <a:solidFill>
                  <a:srgbClr val="D4D4D4"/>
                </a:solidFill>
              </a:rPr>
              <a:t>)</a:t>
            </a:r>
            <a:endParaRPr>
              <a:solidFill>
                <a:srgbClr val="D4D4D4"/>
              </a:solidFill>
            </a:endParaRPr>
          </a:p>
        </p:txBody>
      </p:sp>
      <p:sp>
        <p:nvSpPr>
          <p:cNvPr id="305" name="myapp.component.ts"/>
          <p:cNvSpPr/>
          <p:nvPr/>
        </p:nvSpPr>
        <p:spPr>
          <a:xfrm>
            <a:off x="1202112" y="1156821"/>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myapp.component.ts</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Lesson 5"/>
          <p:cNvSpPr/>
          <p:nvPr>
            <p:ph type="title"/>
          </p:nvPr>
        </p:nvSpPr>
        <p:spPr>
          <a:prstGeom prst="rect">
            <a:avLst/>
          </a:prstGeom>
        </p:spPr>
        <p:txBody>
          <a:bodyPr/>
          <a:lstStyle/>
          <a:p>
            <a:pPr/>
            <a:r>
              <a:t>Lesson 5</a:t>
            </a:r>
          </a:p>
        </p:txBody>
      </p:sp>
      <p:sp>
        <p:nvSpPr>
          <p:cNvPr id="308" name="Build Footer"/>
          <p:cNvSpPr/>
          <p:nvPr>
            <p:ph type="body" idx="1"/>
          </p:nvPr>
        </p:nvSpPr>
        <p:spPr>
          <a:xfrm>
            <a:off x="552747" y="1932235"/>
            <a:ext cx="12605743" cy="7939386"/>
          </a:xfrm>
          <a:prstGeom prst="rect">
            <a:avLst/>
          </a:prstGeom>
        </p:spPr>
        <p:txBody>
          <a:bodyPr/>
          <a:lstStyle>
            <a:lvl1pPr marL="421105" indent="-421105">
              <a:defRPr sz="3600"/>
            </a:lvl1pPr>
          </a:lstStyle>
          <a:p>
            <a:pPr/>
            <a:r>
              <a:t>Build Footer</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Lesson 5"/>
          <p:cNvSpPr/>
          <p:nvPr>
            <p:ph type="title"/>
          </p:nvPr>
        </p:nvSpPr>
        <p:spPr>
          <a:prstGeom prst="rect">
            <a:avLst/>
          </a:prstGeom>
        </p:spPr>
        <p:txBody>
          <a:bodyPr/>
          <a:lstStyle/>
          <a:p>
            <a:pPr/>
            <a:r>
              <a:t>Lesson 5</a:t>
            </a:r>
          </a:p>
        </p:txBody>
      </p:sp>
      <p:sp>
        <p:nvSpPr>
          <p:cNvPr id="311" name="export class FooterComponentController {…"/>
          <p:cNvSpPr/>
          <p:nvPr>
            <p:ph type="body" idx="1"/>
          </p:nvPr>
        </p:nvSpPr>
        <p:spPr>
          <a:xfrm>
            <a:off x="1201739" y="2943165"/>
            <a:ext cx="12605743" cy="7939386"/>
          </a:xfrm>
          <a:prstGeom prst="rect">
            <a:avLst/>
          </a:prstGeom>
        </p:spPr>
        <p:txBody>
          <a:bodyPr/>
          <a:lstStyle/>
          <a:p>
            <a:pPr marL="0" indent="0" defTabSz="342900">
              <a:lnSpc>
                <a:spcPts val="3800"/>
              </a:lnSpc>
              <a:spcBef>
                <a:spcPts val="0"/>
              </a:spcBef>
              <a:buSzTx/>
              <a:buNone/>
              <a:defRPr sz="2100">
                <a:solidFill>
                  <a:srgbClr val="D4D4D4"/>
                </a:solidFill>
                <a:latin typeface="Menlo"/>
                <a:ea typeface="Menlo"/>
                <a:cs typeface="Menlo"/>
                <a:sym typeface="Menlo"/>
              </a:defRPr>
            </a:pPr>
          </a:p>
          <a:p>
            <a:pPr marL="0" indent="0" defTabSz="342900">
              <a:lnSpc>
                <a:spcPts val="3800"/>
              </a:lnSpc>
              <a:spcBef>
                <a:spcPts val="0"/>
              </a:spcBef>
              <a:buSzTx/>
              <a:buNone/>
              <a:defRPr sz="2100">
                <a:solidFill>
                  <a:srgbClr val="4EC9B0"/>
                </a:solidFill>
                <a:latin typeface="Menlo"/>
                <a:ea typeface="Menlo"/>
                <a:cs typeface="Menlo"/>
                <a:sym typeface="Menlo"/>
              </a:defRPr>
            </a:pPr>
            <a:r>
              <a:rPr>
                <a:solidFill>
                  <a:srgbClr val="C586C0"/>
                </a:solidFill>
              </a:rPr>
              <a:t>export</a:t>
            </a:r>
            <a:r>
              <a:rPr>
                <a:solidFill>
                  <a:srgbClr val="D4D4D4"/>
                </a:solidFill>
              </a:rPr>
              <a:t> </a:t>
            </a:r>
            <a:r>
              <a:rPr>
                <a:solidFill>
                  <a:srgbClr val="569CD6"/>
                </a:solidFill>
              </a:rPr>
              <a:t>class</a:t>
            </a:r>
            <a:r>
              <a:rPr>
                <a:solidFill>
                  <a:srgbClr val="D4D4D4"/>
                </a:solidFill>
              </a:rPr>
              <a:t> </a:t>
            </a:r>
            <a:r>
              <a:t>FooterComponentController</a:t>
            </a:r>
            <a:r>
              <a:rPr>
                <a:solidFill>
                  <a:srgbClr val="D4D4D4"/>
                </a:solidFill>
              </a:rPr>
              <a:t> {</a:t>
            </a:r>
            <a:endParaRPr>
              <a:solidFill>
                <a:srgbClr val="D4D4D4"/>
              </a:solidFill>
            </a:endParaRPr>
          </a:p>
          <a:p>
            <a:pPr marL="0" indent="0" defTabSz="342900">
              <a:lnSpc>
                <a:spcPts val="3800"/>
              </a:lnSpc>
              <a:spcBef>
                <a:spcPts val="0"/>
              </a:spcBef>
              <a:buSzTx/>
              <a:buNone/>
              <a:defRPr sz="2100">
                <a:solidFill>
                  <a:srgbClr val="569CD6"/>
                </a:solidFill>
                <a:latin typeface="Menlo"/>
                <a:ea typeface="Menlo"/>
                <a:cs typeface="Menlo"/>
                <a:sym typeface="Menlo"/>
              </a:defRPr>
            </a:pPr>
            <a:r>
              <a:rPr>
                <a:solidFill>
                  <a:srgbClr val="D4D4D4"/>
                </a:solidFill>
              </a:rPr>
              <a:t>  </a:t>
            </a:r>
            <a:r>
              <a:t>constructor</a:t>
            </a:r>
            <a:r>
              <a:rPr>
                <a:solidFill>
                  <a:srgbClr val="D4D4D4"/>
                </a:solidFill>
              </a:rPr>
              <a:t>() { }</a:t>
            </a:r>
            <a:endParaRPr>
              <a:solidFill>
                <a:srgbClr val="D4D4D4"/>
              </a:solidFill>
            </a:endParaRPr>
          </a:p>
          <a:p>
            <a:pPr marL="0" indent="0" defTabSz="342900">
              <a:lnSpc>
                <a:spcPts val="3800"/>
              </a:lnSpc>
              <a:spcBef>
                <a:spcPts val="0"/>
              </a:spcBef>
              <a:buSzTx/>
              <a:buNone/>
              <a:defRPr sz="2100">
                <a:solidFill>
                  <a:srgbClr val="D4D4D4"/>
                </a:solidFill>
                <a:latin typeface="Menlo"/>
                <a:ea typeface="Menlo"/>
                <a:cs typeface="Menlo"/>
                <a:sym typeface="Menlo"/>
              </a:defRPr>
            </a:pPr>
          </a:p>
          <a:p>
            <a:pPr marL="0" indent="0" defTabSz="342900">
              <a:lnSpc>
                <a:spcPts val="3800"/>
              </a:lnSpc>
              <a:spcBef>
                <a:spcPts val="0"/>
              </a:spcBef>
              <a:buSzTx/>
              <a:buNone/>
              <a:defRPr sz="2100">
                <a:solidFill>
                  <a:srgbClr val="D4D4D4"/>
                </a:solidFill>
                <a:latin typeface="Menlo"/>
                <a:ea typeface="Menlo"/>
                <a:cs typeface="Menlo"/>
                <a:sym typeface="Menlo"/>
              </a:defRPr>
            </a:pPr>
            <a:r>
              <a:t>}</a:t>
            </a:r>
          </a:p>
          <a:p>
            <a:pPr marL="0" indent="0" defTabSz="342900">
              <a:lnSpc>
                <a:spcPts val="3800"/>
              </a:lnSpc>
              <a:spcBef>
                <a:spcPts val="0"/>
              </a:spcBef>
              <a:buSzTx/>
              <a:buNone/>
              <a:defRPr sz="2100">
                <a:solidFill>
                  <a:srgbClr val="D4D4D4"/>
                </a:solidFill>
                <a:latin typeface="Menlo"/>
                <a:ea typeface="Menlo"/>
                <a:cs typeface="Menlo"/>
                <a:sym typeface="Menlo"/>
              </a:defRPr>
            </a:pPr>
          </a:p>
          <a:p>
            <a:pPr marL="0" indent="0" defTabSz="342900">
              <a:lnSpc>
                <a:spcPts val="3800"/>
              </a:lnSpc>
              <a:spcBef>
                <a:spcPts val="0"/>
              </a:spcBef>
              <a:buSzTx/>
              <a:buNone/>
              <a:defRPr sz="2100">
                <a:solidFill>
                  <a:srgbClr val="9CDCFE"/>
                </a:solidFill>
                <a:latin typeface="Menlo"/>
                <a:ea typeface="Menlo"/>
                <a:cs typeface="Menlo"/>
                <a:sym typeface="Menlo"/>
              </a:defRPr>
            </a:pPr>
            <a:r>
              <a:rPr>
                <a:solidFill>
                  <a:srgbClr val="C586C0"/>
                </a:solidFill>
              </a:rPr>
              <a:t>export</a:t>
            </a:r>
            <a:r>
              <a:rPr>
                <a:solidFill>
                  <a:srgbClr val="D4D4D4"/>
                </a:solidFill>
              </a:rPr>
              <a:t> </a:t>
            </a:r>
            <a:r>
              <a:rPr>
                <a:solidFill>
                  <a:srgbClr val="569CD6"/>
                </a:solidFill>
              </a:rPr>
              <a:t>let</a:t>
            </a:r>
            <a:r>
              <a:rPr>
                <a:solidFill>
                  <a:srgbClr val="D4D4D4"/>
                </a:solidFill>
              </a:rPr>
              <a:t> </a:t>
            </a:r>
            <a:r>
              <a:t>FooterComponent</a:t>
            </a:r>
            <a:r>
              <a:rPr>
                <a:solidFill>
                  <a:srgbClr val="D4D4D4"/>
                </a:solidFill>
              </a:rPr>
              <a:t> = {</a:t>
            </a:r>
            <a:endParaRPr>
              <a:solidFill>
                <a:srgbClr val="D4D4D4"/>
              </a:solidFill>
            </a:endParaRPr>
          </a:p>
          <a:p>
            <a:pPr marL="0" indent="0" defTabSz="342900">
              <a:lnSpc>
                <a:spcPts val="3800"/>
              </a:lnSpc>
              <a:spcBef>
                <a:spcPts val="0"/>
              </a:spcBef>
              <a:buSzTx/>
              <a:buNone/>
              <a:defRPr sz="2100">
                <a:solidFill>
                  <a:srgbClr val="9CDCFE"/>
                </a:solidFill>
                <a:latin typeface="Menlo"/>
                <a:ea typeface="Menlo"/>
                <a:cs typeface="Menlo"/>
                <a:sym typeface="Menlo"/>
              </a:defRPr>
            </a:pPr>
            <a:r>
              <a:rPr>
                <a:solidFill>
                  <a:srgbClr val="D4D4D4"/>
                </a:solidFill>
              </a:rPr>
              <a:t>  </a:t>
            </a:r>
            <a:r>
              <a:t>bindings:</a:t>
            </a:r>
            <a:r>
              <a:rPr>
                <a:solidFill>
                  <a:srgbClr val="D4D4D4"/>
                </a:solidFill>
              </a:rPr>
              <a:t> {</a:t>
            </a:r>
            <a:endParaRPr>
              <a:solidFill>
                <a:srgbClr val="D4D4D4"/>
              </a:solidFill>
            </a:endParaRPr>
          </a:p>
          <a:p>
            <a:pPr marL="0" indent="0" defTabSz="342900">
              <a:lnSpc>
                <a:spcPts val="3800"/>
              </a:lnSpc>
              <a:spcBef>
                <a:spcPts val="0"/>
              </a:spcBef>
              <a:buSzTx/>
              <a:buNone/>
              <a:defRPr sz="2100">
                <a:solidFill>
                  <a:srgbClr val="D4D4D4"/>
                </a:solidFill>
                <a:latin typeface="Menlo"/>
                <a:ea typeface="Menlo"/>
                <a:cs typeface="Menlo"/>
                <a:sym typeface="Menlo"/>
              </a:defRPr>
            </a:pPr>
            <a:r>
              <a:t>    </a:t>
            </a:r>
            <a:r>
              <a:rPr>
                <a:solidFill>
                  <a:srgbClr val="9CDCFE"/>
                </a:solidFill>
              </a:rPr>
              <a:t>url:</a:t>
            </a:r>
            <a:r>
              <a:t> </a:t>
            </a:r>
            <a:r>
              <a:rPr>
                <a:solidFill>
                  <a:srgbClr val="CE9178"/>
                </a:solidFill>
              </a:rPr>
              <a:t>'&lt;'</a:t>
            </a:r>
          </a:p>
          <a:p>
            <a:pPr marL="0" indent="0" defTabSz="342900">
              <a:lnSpc>
                <a:spcPts val="3800"/>
              </a:lnSpc>
              <a:spcBef>
                <a:spcPts val="0"/>
              </a:spcBef>
              <a:buSzTx/>
              <a:buNone/>
              <a:defRPr sz="2100">
                <a:solidFill>
                  <a:srgbClr val="D4D4D4"/>
                </a:solidFill>
                <a:latin typeface="Menlo"/>
                <a:ea typeface="Menlo"/>
                <a:cs typeface="Menlo"/>
                <a:sym typeface="Menlo"/>
              </a:defRPr>
            </a:pPr>
            <a:r>
              <a:t>  },</a:t>
            </a:r>
          </a:p>
          <a:p>
            <a:pPr marL="0" indent="0" defTabSz="342900">
              <a:lnSpc>
                <a:spcPts val="3800"/>
              </a:lnSpc>
              <a:spcBef>
                <a:spcPts val="0"/>
              </a:spcBef>
              <a:buSzTx/>
              <a:buNone/>
              <a:defRPr sz="2100">
                <a:solidFill>
                  <a:srgbClr val="9CDCFE"/>
                </a:solidFill>
                <a:latin typeface="Menlo"/>
                <a:ea typeface="Menlo"/>
                <a:cs typeface="Menlo"/>
                <a:sym typeface="Menlo"/>
              </a:defRPr>
            </a:pPr>
            <a:r>
              <a:rPr>
                <a:solidFill>
                  <a:srgbClr val="D4D4D4"/>
                </a:solidFill>
              </a:rPr>
              <a:t>  </a:t>
            </a:r>
            <a:r>
              <a:t>template:</a:t>
            </a:r>
            <a:r>
              <a:rPr>
                <a:solidFill>
                  <a:srgbClr val="D4D4D4"/>
                </a:solidFill>
              </a:rPr>
              <a:t> </a:t>
            </a:r>
            <a:r>
              <a:rPr>
                <a:solidFill>
                  <a:srgbClr val="CE9178"/>
                </a:solidFill>
              </a:rPr>
              <a:t>`</a:t>
            </a:r>
            <a:endParaRPr>
              <a:solidFill>
                <a:srgbClr val="D4D4D4"/>
              </a:solidFill>
            </a:endParaRPr>
          </a:p>
          <a:p>
            <a:pPr marL="0" indent="0" defTabSz="342900">
              <a:lnSpc>
                <a:spcPts val="3800"/>
              </a:lnSpc>
              <a:spcBef>
                <a:spcPts val="0"/>
              </a:spcBef>
              <a:buSzTx/>
              <a:buNone/>
              <a:defRPr sz="2100">
                <a:solidFill>
                  <a:srgbClr val="CE9178"/>
                </a:solidFill>
                <a:latin typeface="Menlo"/>
                <a:ea typeface="Menlo"/>
                <a:cs typeface="Menlo"/>
                <a:sym typeface="Menlo"/>
              </a:defRPr>
            </a:pPr>
            <a:r>
              <a:t>    &lt;div class="row"&gt;</a:t>
            </a:r>
            <a:endParaRPr>
              <a:solidFill>
                <a:srgbClr val="D4D4D4"/>
              </a:solidFill>
            </a:endParaRPr>
          </a:p>
          <a:p>
            <a:pPr marL="0" indent="0" defTabSz="342900">
              <a:lnSpc>
                <a:spcPts val="3800"/>
              </a:lnSpc>
              <a:spcBef>
                <a:spcPts val="0"/>
              </a:spcBef>
              <a:buSzTx/>
              <a:buNone/>
              <a:defRPr sz="2100">
                <a:solidFill>
                  <a:srgbClr val="CE9178"/>
                </a:solidFill>
                <a:latin typeface="Menlo"/>
                <a:ea typeface="Menlo"/>
                <a:cs typeface="Menlo"/>
                <a:sym typeface="Menlo"/>
              </a:defRPr>
            </a:pPr>
            <a:r>
              <a:t>      &lt;div class="col-md-12"&gt;</a:t>
            </a:r>
            <a:endParaRPr>
              <a:solidFill>
                <a:srgbClr val="D4D4D4"/>
              </a:solidFill>
            </a:endParaRPr>
          </a:p>
          <a:p>
            <a:pPr marL="0" indent="0" defTabSz="342900">
              <a:lnSpc>
                <a:spcPts val="3800"/>
              </a:lnSpc>
              <a:spcBef>
                <a:spcPts val="0"/>
              </a:spcBef>
              <a:buSzTx/>
              <a:buNone/>
              <a:defRPr sz="2100">
                <a:solidFill>
                  <a:srgbClr val="CE9178"/>
                </a:solidFill>
                <a:latin typeface="Menlo"/>
                <a:ea typeface="Menlo"/>
                <a:cs typeface="Menlo"/>
                <a:sym typeface="Menlo"/>
              </a:defRPr>
            </a:pPr>
            <a:r>
              <a:t>          &lt;div class="text-center"&gt;</a:t>
            </a:r>
            <a:endParaRPr>
              <a:solidFill>
                <a:srgbClr val="D4D4D4"/>
              </a:solidFill>
            </a:endParaRPr>
          </a:p>
          <a:p>
            <a:pPr marL="0" indent="0" defTabSz="342900">
              <a:lnSpc>
                <a:spcPts val="3800"/>
              </a:lnSpc>
              <a:spcBef>
                <a:spcPts val="0"/>
              </a:spcBef>
              <a:buSzTx/>
              <a:buNone/>
              <a:defRPr sz="2100">
                <a:solidFill>
                  <a:srgbClr val="CE9178"/>
                </a:solidFill>
                <a:latin typeface="Menlo"/>
                <a:ea typeface="Menlo"/>
                <a:cs typeface="Menlo"/>
                <a:sym typeface="Menlo"/>
              </a:defRPr>
            </a:pPr>
            <a:r>
              <a:t>              &lt;h2&gt;Footer&lt;/h2&gt;</a:t>
            </a:r>
            <a:endParaRPr>
              <a:solidFill>
                <a:srgbClr val="D4D4D4"/>
              </a:solidFill>
            </a:endParaRPr>
          </a:p>
          <a:p>
            <a:pPr marL="0" indent="0" defTabSz="342900">
              <a:lnSpc>
                <a:spcPts val="3800"/>
              </a:lnSpc>
              <a:spcBef>
                <a:spcPts val="0"/>
              </a:spcBef>
              <a:buSzTx/>
              <a:buNone/>
              <a:defRPr sz="2100">
                <a:solidFill>
                  <a:srgbClr val="CE9178"/>
                </a:solidFill>
                <a:latin typeface="Menlo"/>
                <a:ea typeface="Menlo"/>
                <a:cs typeface="Menlo"/>
                <a:sym typeface="Menlo"/>
              </a:defRPr>
            </a:pPr>
            <a:r>
              <a:t>          &lt;/div&gt;</a:t>
            </a:r>
            <a:endParaRPr>
              <a:solidFill>
                <a:srgbClr val="D4D4D4"/>
              </a:solidFill>
            </a:endParaRPr>
          </a:p>
          <a:p>
            <a:pPr marL="0" indent="0" defTabSz="342900">
              <a:lnSpc>
                <a:spcPts val="3800"/>
              </a:lnSpc>
              <a:spcBef>
                <a:spcPts val="0"/>
              </a:spcBef>
              <a:buSzTx/>
              <a:buNone/>
              <a:defRPr sz="2100">
                <a:solidFill>
                  <a:srgbClr val="CE9178"/>
                </a:solidFill>
                <a:latin typeface="Menlo"/>
                <a:ea typeface="Menlo"/>
                <a:cs typeface="Menlo"/>
                <a:sym typeface="Menlo"/>
              </a:defRPr>
            </a:pPr>
            <a:r>
              <a:t>      &lt;/div&gt;</a:t>
            </a:r>
            <a:endParaRPr>
              <a:solidFill>
                <a:srgbClr val="D4D4D4"/>
              </a:solidFill>
            </a:endParaRPr>
          </a:p>
          <a:p>
            <a:pPr marL="0" indent="0" defTabSz="342900">
              <a:lnSpc>
                <a:spcPts val="3800"/>
              </a:lnSpc>
              <a:spcBef>
                <a:spcPts val="0"/>
              </a:spcBef>
              <a:buSzTx/>
              <a:buNone/>
              <a:defRPr sz="2100">
                <a:solidFill>
                  <a:srgbClr val="CE9178"/>
                </a:solidFill>
                <a:latin typeface="Menlo"/>
                <a:ea typeface="Menlo"/>
                <a:cs typeface="Menlo"/>
                <a:sym typeface="Menlo"/>
              </a:defRPr>
            </a:pPr>
            <a:r>
              <a:t>    &lt;/div&gt;</a:t>
            </a:r>
            <a:endParaRPr>
              <a:solidFill>
                <a:srgbClr val="D4D4D4"/>
              </a:solidFill>
            </a:endParaRPr>
          </a:p>
          <a:p>
            <a:pPr marL="0" indent="0" defTabSz="342900">
              <a:lnSpc>
                <a:spcPts val="3800"/>
              </a:lnSpc>
              <a:spcBef>
                <a:spcPts val="0"/>
              </a:spcBef>
              <a:buSzTx/>
              <a:buNone/>
              <a:defRPr sz="2100">
                <a:solidFill>
                  <a:srgbClr val="CE9178"/>
                </a:solidFill>
                <a:latin typeface="Menlo"/>
                <a:ea typeface="Menlo"/>
                <a:cs typeface="Menlo"/>
                <a:sym typeface="Menlo"/>
              </a:defRPr>
            </a:pPr>
            <a:r>
              <a:t>  `</a:t>
            </a:r>
            <a:r>
              <a:rPr>
                <a:solidFill>
                  <a:srgbClr val="D4D4D4"/>
                </a:solidFill>
              </a:rPr>
              <a:t>,</a:t>
            </a:r>
            <a:endParaRPr>
              <a:solidFill>
                <a:srgbClr val="D4D4D4"/>
              </a:solidFill>
            </a:endParaRPr>
          </a:p>
          <a:p>
            <a:pPr marL="0" indent="0" defTabSz="342900">
              <a:lnSpc>
                <a:spcPts val="3800"/>
              </a:lnSpc>
              <a:spcBef>
                <a:spcPts val="0"/>
              </a:spcBef>
              <a:buSzTx/>
              <a:buNone/>
              <a:defRPr sz="2100">
                <a:solidFill>
                  <a:srgbClr val="9CDCFE"/>
                </a:solidFill>
                <a:latin typeface="Menlo"/>
                <a:ea typeface="Menlo"/>
                <a:cs typeface="Menlo"/>
                <a:sym typeface="Menlo"/>
              </a:defRPr>
            </a:pPr>
            <a:r>
              <a:rPr>
                <a:solidFill>
                  <a:srgbClr val="D4D4D4"/>
                </a:solidFill>
              </a:rPr>
              <a:t>  </a:t>
            </a:r>
            <a:r>
              <a:t>controller:</a:t>
            </a:r>
            <a:r>
              <a:rPr>
                <a:solidFill>
                  <a:srgbClr val="D4D4D4"/>
                </a:solidFill>
              </a:rPr>
              <a:t> </a:t>
            </a:r>
            <a:r>
              <a:t>FooterComponentController</a:t>
            </a:r>
            <a:endParaRPr>
              <a:solidFill>
                <a:srgbClr val="D4D4D4"/>
              </a:solidFill>
            </a:endParaRPr>
          </a:p>
          <a:p>
            <a:pPr marL="0" indent="0" defTabSz="342900">
              <a:lnSpc>
                <a:spcPts val="3800"/>
              </a:lnSpc>
              <a:spcBef>
                <a:spcPts val="0"/>
              </a:spcBef>
              <a:buSzTx/>
              <a:buNone/>
              <a:defRPr sz="2100">
                <a:solidFill>
                  <a:srgbClr val="D4D4D4"/>
                </a:solidFill>
                <a:latin typeface="Menlo"/>
                <a:ea typeface="Menlo"/>
                <a:cs typeface="Menlo"/>
                <a:sym typeface="Menlo"/>
              </a:defRPr>
            </a:pPr>
            <a:r>
              <a:t>}</a:t>
            </a:r>
          </a:p>
          <a:p>
            <a:pPr marL="0" indent="0" defTabSz="342900">
              <a:lnSpc>
                <a:spcPts val="3800"/>
              </a:lnSpc>
              <a:spcBef>
                <a:spcPts val="0"/>
              </a:spcBef>
              <a:buSzTx/>
              <a:buNone/>
              <a:defRPr sz="2100">
                <a:solidFill>
                  <a:srgbClr val="D4D4D4"/>
                </a:solidFill>
                <a:latin typeface="Menlo"/>
                <a:ea typeface="Menlo"/>
                <a:cs typeface="Menlo"/>
                <a:sym typeface="Menlo"/>
              </a:defRPr>
            </a:pPr>
          </a:p>
        </p:txBody>
      </p:sp>
      <p:sp>
        <p:nvSpPr>
          <p:cNvPr id="312" name="footer.component.ts"/>
          <p:cNvSpPr/>
          <p:nvPr/>
        </p:nvSpPr>
        <p:spPr>
          <a:xfrm>
            <a:off x="952500" y="1393952"/>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footer.component.ts</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Lesson 5"/>
          <p:cNvSpPr/>
          <p:nvPr>
            <p:ph type="title"/>
          </p:nvPr>
        </p:nvSpPr>
        <p:spPr>
          <a:prstGeom prst="rect">
            <a:avLst/>
          </a:prstGeom>
        </p:spPr>
        <p:txBody>
          <a:bodyPr/>
          <a:lstStyle/>
          <a:p>
            <a:pPr/>
            <a:r>
              <a:t>Lesson 5</a:t>
            </a:r>
          </a:p>
        </p:txBody>
      </p:sp>
      <p:sp>
        <p:nvSpPr>
          <p:cNvPr id="315" name="import * as angular from &quot;angular&quot;;…"/>
          <p:cNvSpPr/>
          <p:nvPr>
            <p:ph type="body" idx="1"/>
          </p:nvPr>
        </p:nvSpPr>
        <p:spPr>
          <a:xfrm>
            <a:off x="552747" y="1932235"/>
            <a:ext cx="12605743" cy="7939386"/>
          </a:xfrm>
          <a:prstGeom prst="rect">
            <a:avLst/>
          </a:prstGeom>
        </p:spPr>
        <p:txBody>
          <a:bodyPr/>
          <a:lstStyle/>
          <a:p>
            <a:pPr marL="0" indent="0" defTabSz="457200">
              <a:lnSpc>
                <a:spcPts val="4200"/>
              </a:lnSpc>
              <a:spcBef>
                <a:spcPts val="0"/>
              </a:spcBef>
              <a:buSzTx/>
              <a:buNone/>
              <a:defRPr sz="20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9CDCFE"/>
                </a:solidFill>
              </a:rPr>
              <a:t>FooterComponent</a:t>
            </a:r>
            <a:r>
              <a:rPr>
                <a:solidFill>
                  <a:srgbClr val="D4D4D4"/>
                </a:solidFill>
              </a:rPr>
              <a:t>} </a:t>
            </a:r>
            <a:r>
              <a:rPr>
                <a:solidFill>
                  <a:srgbClr val="C586C0"/>
                </a:solidFill>
              </a:rPr>
              <a:t>from</a:t>
            </a:r>
            <a:r>
              <a:rPr>
                <a:solidFill>
                  <a:srgbClr val="D4D4D4"/>
                </a:solidFill>
              </a:rPr>
              <a:t> </a:t>
            </a:r>
            <a:r>
              <a:t>“./footer/footer.component"</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9CDCFE"/>
                </a:solidFill>
              </a:rPr>
              <a:t>SideMenuComponent</a:t>
            </a:r>
            <a:r>
              <a:rPr>
                <a:solidFill>
                  <a:srgbClr val="D4D4D4"/>
                </a:solidFill>
              </a:rPr>
              <a:t>} </a:t>
            </a:r>
            <a:r>
              <a:rPr>
                <a:solidFill>
                  <a:srgbClr val="C586C0"/>
                </a:solidFill>
              </a:rPr>
              <a:t>from</a:t>
            </a:r>
            <a:r>
              <a:rPr>
                <a:solidFill>
                  <a:srgbClr val="D4D4D4"/>
                </a:solidFill>
              </a:rPr>
              <a:t> </a:t>
            </a:r>
            <a:r>
              <a:t>"./sidebar/sidebar.component"</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p>
          <a:p>
            <a:pPr marL="0" indent="0" defTabSz="457200">
              <a:lnSpc>
                <a:spcPts val="4200"/>
              </a:lnSpc>
              <a:spcBef>
                <a:spcPts val="0"/>
              </a:spcBef>
              <a:buSzTx/>
              <a:buNone/>
              <a:defRPr sz="20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'myApp.components'</a:t>
            </a:r>
            <a:r>
              <a:rPr>
                <a:solidFill>
                  <a:srgbClr val="D4D4D4"/>
                </a:solidFill>
              </a:rPr>
              <a:t>, [])</a:t>
            </a:r>
            <a:endParaRPr>
              <a:solidFill>
                <a:srgbClr val="D4D4D4"/>
              </a:solidFill>
            </a:endParaRPr>
          </a:p>
          <a:p>
            <a:pPr marL="0" indent="0" defTabSz="457200">
              <a:lnSpc>
                <a:spcPts val="4200"/>
              </a:lnSpc>
              <a:spcBef>
                <a:spcPts val="0"/>
              </a:spcBef>
              <a:buSzTx/>
              <a:buNone/>
              <a:defRPr sz="2000">
                <a:solidFill>
                  <a:srgbClr val="9CDCFE"/>
                </a:solidFill>
                <a:latin typeface="Menlo"/>
                <a:ea typeface="Menlo"/>
                <a:cs typeface="Menlo"/>
                <a:sym typeface="Menlo"/>
              </a:defRPr>
            </a:pPr>
            <a:r>
              <a:rPr>
                <a:solidFill>
                  <a:srgbClr val="D4D4D4"/>
                </a:solidFill>
              </a:rPr>
              <a:t>.</a:t>
            </a:r>
            <a:r>
              <a:rPr>
                <a:solidFill>
                  <a:srgbClr val="DCDCAA"/>
                </a:solidFill>
              </a:rPr>
              <a:t>component</a:t>
            </a:r>
            <a:r>
              <a:rPr>
                <a:solidFill>
                  <a:srgbClr val="D4D4D4"/>
                </a:solidFill>
              </a:rPr>
              <a:t>(</a:t>
            </a:r>
            <a:r>
              <a:rPr>
                <a:solidFill>
                  <a:srgbClr val="CE9178"/>
                </a:solidFill>
              </a:rPr>
              <a:t>'appFooter'</a:t>
            </a:r>
            <a:r>
              <a:rPr>
                <a:solidFill>
                  <a:srgbClr val="D4D4D4"/>
                </a:solidFill>
              </a:rPr>
              <a:t>,</a:t>
            </a:r>
            <a:r>
              <a:t>FooterComponent</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9CDCFE"/>
                </a:solidFill>
                <a:latin typeface="Menlo"/>
                <a:ea typeface="Menlo"/>
                <a:cs typeface="Menlo"/>
                <a:sym typeface="Menlo"/>
              </a:defRPr>
            </a:pPr>
            <a:r>
              <a:rPr>
                <a:solidFill>
                  <a:srgbClr val="D4D4D4"/>
                </a:solidFill>
              </a:rPr>
              <a:t>.</a:t>
            </a:r>
            <a:r>
              <a:rPr>
                <a:solidFill>
                  <a:srgbClr val="DCDCAA"/>
                </a:solidFill>
              </a:rPr>
              <a:t>component</a:t>
            </a:r>
            <a:r>
              <a:rPr>
                <a:solidFill>
                  <a:srgbClr val="D4D4D4"/>
                </a:solidFill>
              </a:rPr>
              <a:t>(</a:t>
            </a:r>
            <a:r>
              <a:rPr>
                <a:solidFill>
                  <a:srgbClr val="CE9178"/>
                </a:solidFill>
              </a:rPr>
              <a:t>'appSideMenu'</a:t>
            </a:r>
            <a:r>
              <a:rPr>
                <a:solidFill>
                  <a:srgbClr val="D4D4D4"/>
                </a:solidFill>
              </a:rPr>
              <a:t>,</a:t>
            </a:r>
            <a:r>
              <a:t>SideMenuComponent</a:t>
            </a:r>
            <a:r>
              <a:rPr>
                <a:solidFill>
                  <a:srgbClr val="D4D4D4"/>
                </a:solidFill>
              </a:rPr>
              <a:t>)</a:t>
            </a:r>
            <a:endParaRPr>
              <a:solidFill>
                <a:srgbClr val="D4D4D4"/>
              </a:solidFill>
            </a:endParaRPr>
          </a:p>
        </p:txBody>
      </p:sp>
      <p:sp>
        <p:nvSpPr>
          <p:cNvPr id="316" name="myapp.components.ts"/>
          <p:cNvSpPr/>
          <p:nvPr/>
        </p:nvSpPr>
        <p:spPr>
          <a:xfrm>
            <a:off x="952499" y="1356511"/>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myapp.components.ts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Gulp"/>
          <p:cNvSpPr/>
          <p:nvPr>
            <p:ph type="title"/>
          </p:nvPr>
        </p:nvSpPr>
        <p:spPr>
          <a:prstGeom prst="rect">
            <a:avLst/>
          </a:prstGeom>
        </p:spPr>
        <p:txBody>
          <a:bodyPr/>
          <a:lstStyle/>
          <a:p>
            <a:pPr/>
            <a:r>
              <a:t>Gulp</a:t>
            </a:r>
          </a:p>
        </p:txBody>
      </p:sp>
      <p:sp>
        <p:nvSpPr>
          <p:cNvPr id="136" name="Command…"/>
          <p:cNvSpPr/>
          <p:nvPr>
            <p:ph type="body" idx="1"/>
          </p:nvPr>
        </p:nvSpPr>
        <p:spPr>
          <a:prstGeom prst="rect">
            <a:avLst/>
          </a:prstGeom>
        </p:spPr>
        <p:txBody>
          <a:bodyPr/>
          <a:lstStyle/>
          <a:p>
            <a:pPr marL="284479" indent="-284479" defTabSz="373887">
              <a:spcBef>
                <a:spcPts val="2600"/>
              </a:spcBef>
              <a:defRPr sz="2432"/>
            </a:pPr>
            <a:r>
              <a:t>Command</a:t>
            </a:r>
          </a:p>
          <a:p>
            <a:pPr lvl="1" marL="568959" indent="-284479" defTabSz="373887">
              <a:spcBef>
                <a:spcPts val="2600"/>
              </a:spcBef>
              <a:defRPr sz="2432"/>
            </a:pPr>
            <a:r>
              <a:t>&gt; npm install --global gulp-cli</a:t>
            </a:r>
          </a:p>
          <a:p>
            <a:pPr lvl="1" marL="568959" indent="-284479" defTabSz="373887">
              <a:spcBef>
                <a:spcPts val="2600"/>
              </a:spcBef>
              <a:defRPr sz="2432"/>
            </a:pPr>
            <a:r>
              <a:t>&gt; npm install --save-dev gulp</a:t>
            </a:r>
          </a:p>
          <a:p>
            <a:pPr marL="284479" indent="-284479" defTabSz="373887">
              <a:spcBef>
                <a:spcPts val="2600"/>
              </a:spcBef>
              <a:defRPr sz="2432"/>
            </a:pPr>
            <a:r>
              <a:t>create gulpfile.js</a:t>
            </a:r>
          </a:p>
          <a:p>
            <a:pPr lvl="2" marL="0" indent="292607" defTabSz="373887">
              <a:spcBef>
                <a:spcPts val="2600"/>
              </a:spcBef>
              <a:buSzTx/>
              <a:buNone/>
              <a:defRPr sz="2432"/>
            </a:pPr>
            <a:r>
              <a:t>var gulp = require('gulp')</a:t>
            </a:r>
          </a:p>
          <a:p>
            <a:pPr lvl="2" marL="0" indent="292607" defTabSz="373887">
              <a:spcBef>
                <a:spcPts val="2600"/>
              </a:spcBef>
              <a:buSzTx/>
              <a:buNone/>
              <a:defRPr sz="2432"/>
            </a:pPr>
            <a:r>
              <a:t>gulp.task('default', function() {</a:t>
            </a:r>
          </a:p>
          <a:p>
            <a:pPr lvl="2" marL="0" indent="292607" defTabSz="373887">
              <a:spcBef>
                <a:spcPts val="2600"/>
              </a:spcBef>
              <a:buSzTx/>
              <a:buNone/>
              <a:defRPr sz="2432"/>
            </a:pPr>
            <a:r>
              <a:t>  console.log(‘my first gulp task’);</a:t>
            </a:r>
          </a:p>
          <a:p>
            <a:pPr lvl="2" marL="0" indent="292607" defTabSz="373887">
              <a:spcBef>
                <a:spcPts val="2600"/>
              </a:spcBef>
              <a:buSzTx/>
              <a:buNone/>
              <a:defRPr sz="2432"/>
            </a:pPr>
            <a:r>
              <a:t>});</a:t>
            </a:r>
          </a:p>
          <a:p>
            <a:pPr marL="284479" indent="-284479" defTabSz="373887">
              <a:spcBef>
                <a:spcPts val="2600"/>
              </a:spcBef>
              <a:defRPr sz="2432"/>
            </a:pPr>
            <a:r>
              <a:t>&gt; gulp</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Lesson 6"/>
          <p:cNvSpPr/>
          <p:nvPr>
            <p:ph type="title"/>
          </p:nvPr>
        </p:nvSpPr>
        <p:spPr>
          <a:prstGeom prst="rect">
            <a:avLst/>
          </a:prstGeom>
        </p:spPr>
        <p:txBody>
          <a:bodyPr/>
          <a:lstStyle/>
          <a:p>
            <a:pPr/>
            <a:r>
              <a:t>Lesson 6</a:t>
            </a:r>
          </a:p>
        </p:txBody>
      </p:sp>
      <p:sp>
        <p:nvSpPr>
          <p:cNvPr id="319" name="Build Header"/>
          <p:cNvSpPr/>
          <p:nvPr>
            <p:ph type="body" idx="1"/>
          </p:nvPr>
        </p:nvSpPr>
        <p:spPr>
          <a:xfrm>
            <a:off x="552747" y="1932235"/>
            <a:ext cx="12605743" cy="7939386"/>
          </a:xfrm>
          <a:prstGeom prst="rect">
            <a:avLst/>
          </a:prstGeom>
        </p:spPr>
        <p:txBody>
          <a:bodyPr/>
          <a:lstStyle>
            <a:lvl1pPr marL="421105" indent="-421105">
              <a:defRPr sz="3600"/>
            </a:lvl1pPr>
          </a:lstStyle>
          <a:p>
            <a:pPr/>
            <a:r>
              <a:t>Build Header</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Lesson 6"/>
          <p:cNvSpPr/>
          <p:nvPr>
            <p:ph type="title"/>
          </p:nvPr>
        </p:nvSpPr>
        <p:spPr>
          <a:prstGeom prst="rect">
            <a:avLst/>
          </a:prstGeom>
        </p:spPr>
        <p:txBody>
          <a:bodyPr/>
          <a:lstStyle/>
          <a:p>
            <a:pPr/>
            <a:r>
              <a:t>Lesson 6</a:t>
            </a:r>
          </a:p>
        </p:txBody>
      </p:sp>
      <p:sp>
        <p:nvSpPr>
          <p:cNvPr id="322" name="&lt;div class=“row&quot;&gt;…"/>
          <p:cNvSpPr/>
          <p:nvPr>
            <p:ph type="body" idx="1"/>
          </p:nvPr>
        </p:nvSpPr>
        <p:spPr>
          <a:xfrm>
            <a:off x="552747" y="1932235"/>
            <a:ext cx="12605743" cy="7939386"/>
          </a:xfrm>
          <a:prstGeom prst="rect">
            <a:avLst/>
          </a:prstGeom>
        </p:spPr>
        <p:txBody>
          <a:bodyPr/>
          <a:lstStyle/>
          <a:p>
            <a:pPr marL="0" indent="0" defTabSz="457200">
              <a:lnSpc>
                <a:spcPts val="4600"/>
              </a:lnSpc>
              <a:spcBef>
                <a:spcPts val="0"/>
              </a:spcBef>
              <a:buSzTx/>
              <a:buNone/>
              <a:defRPr sz="2400">
                <a:solidFill>
                  <a:srgbClr val="9CDCFE"/>
                </a:solidFill>
                <a:latin typeface="Menlo"/>
                <a:ea typeface="Menlo"/>
                <a:cs typeface="Menlo"/>
                <a:sym typeface="Menlo"/>
              </a:defRPr>
            </a:pPr>
            <a:r>
              <a:rPr>
                <a:solidFill>
                  <a:srgbClr val="808080"/>
                </a:solidFill>
              </a:rPr>
              <a:t>&lt;</a:t>
            </a:r>
            <a:r>
              <a:rPr>
                <a:solidFill>
                  <a:srgbClr val="569CD6"/>
                </a:solidFill>
              </a:rPr>
              <a:t>div</a:t>
            </a:r>
            <a:r>
              <a:rPr>
                <a:solidFill>
                  <a:srgbClr val="D4D4D4"/>
                </a:solidFill>
              </a:rPr>
              <a:t> </a:t>
            </a:r>
            <a:r>
              <a:t>class</a:t>
            </a:r>
            <a:r>
              <a:rPr>
                <a:solidFill>
                  <a:srgbClr val="D4D4D4"/>
                </a:solidFill>
              </a:rPr>
              <a:t>=</a:t>
            </a:r>
            <a:r>
              <a:rPr>
                <a:solidFill>
                  <a:srgbClr val="CE9178"/>
                </a:solidFill>
              </a:rPr>
              <a:t>“row"</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9CDCFE"/>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t>class</a:t>
            </a:r>
            <a:r>
              <a:rPr>
                <a:solidFill>
                  <a:srgbClr val="D4D4D4"/>
                </a:solidFill>
              </a:rPr>
              <a:t>=</a:t>
            </a:r>
            <a:r>
              <a:t>"col-md-12"</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"text-center"</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h2</a:t>
            </a:r>
            <a:r>
              <a:rPr>
                <a:solidFill>
                  <a:srgbClr val="808080"/>
                </a:solidFill>
              </a:rPr>
              <a:t>&gt;</a:t>
            </a:r>
            <a:r>
              <a:t>Header</a:t>
            </a:r>
            <a:r>
              <a:rPr>
                <a:solidFill>
                  <a:srgbClr val="808080"/>
                </a:solidFill>
              </a:rPr>
              <a:t>&lt;/</a:t>
            </a:r>
            <a:r>
              <a:rPr>
                <a:solidFill>
                  <a:srgbClr val="569CD6"/>
                </a:solidFill>
              </a:rPr>
              <a:t>h2</a:t>
            </a:r>
            <a:r>
              <a:rPr>
                <a:solidFill>
                  <a:srgbClr val="808080"/>
                </a:solidFill>
              </a:rPr>
              <a:t>&gt;</a:t>
            </a:r>
            <a:endParaRPr>
              <a:solidFill>
                <a:srgbClr val="808080"/>
              </a:solidFill>
            </a:endParaRP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57200">
              <a:lnSpc>
                <a:spcPts val="4600"/>
              </a:lnSpc>
              <a:spcBef>
                <a:spcPts val="0"/>
              </a:spcBef>
              <a:buSzTx/>
              <a:buNone/>
              <a:defRPr sz="2400">
                <a:solidFill>
                  <a:srgbClr val="569CD6"/>
                </a:solidFill>
                <a:latin typeface="Menlo"/>
                <a:ea typeface="Menlo"/>
                <a:cs typeface="Menlo"/>
                <a:sym typeface="Menlo"/>
              </a:defRPr>
            </a:pPr>
            <a:r>
              <a:rPr>
                <a:solidFill>
                  <a:srgbClr val="808080"/>
                </a:solidFill>
              </a:rPr>
              <a:t>&lt;/</a:t>
            </a:r>
            <a:r>
              <a:t>div</a:t>
            </a:r>
            <a:r>
              <a:rPr>
                <a:solidFill>
                  <a:srgbClr val="808080"/>
                </a:solidFill>
              </a:rPr>
              <a:t>&gt;</a:t>
            </a:r>
            <a:endParaRPr>
              <a:solidFill>
                <a:srgbClr val="D4D4D4"/>
              </a:solidFill>
            </a:endParaRPr>
          </a:p>
        </p:txBody>
      </p:sp>
      <p:sp>
        <p:nvSpPr>
          <p:cNvPr id="323" name="header.component.html"/>
          <p:cNvSpPr/>
          <p:nvPr/>
        </p:nvSpPr>
        <p:spPr>
          <a:xfrm>
            <a:off x="952500" y="1418914"/>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header.component.html</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Lesson 6"/>
          <p:cNvSpPr/>
          <p:nvPr>
            <p:ph type="title"/>
          </p:nvPr>
        </p:nvSpPr>
        <p:spPr>
          <a:prstGeom prst="rect">
            <a:avLst/>
          </a:prstGeom>
        </p:spPr>
        <p:txBody>
          <a:bodyPr/>
          <a:lstStyle/>
          <a:p>
            <a:pPr/>
            <a:r>
              <a:t>Lesson 6</a:t>
            </a:r>
          </a:p>
        </p:txBody>
      </p:sp>
      <p:sp>
        <p:nvSpPr>
          <p:cNvPr id="326" name="export class HeaderComponentController {…"/>
          <p:cNvSpPr/>
          <p:nvPr>
            <p:ph type="body" idx="1"/>
          </p:nvPr>
        </p:nvSpPr>
        <p:spPr>
          <a:xfrm>
            <a:off x="827321" y="2356576"/>
            <a:ext cx="12605743" cy="7939386"/>
          </a:xfrm>
          <a:prstGeom prst="rect">
            <a:avLst/>
          </a:prstGeom>
        </p:spPr>
        <p:txBody>
          <a:bodyPr/>
          <a:lstStyle/>
          <a:p>
            <a:pPr marL="0" indent="0" defTabSz="457200">
              <a:lnSpc>
                <a:spcPts val="3800"/>
              </a:lnSpc>
              <a:spcBef>
                <a:spcPts val="0"/>
              </a:spcBef>
              <a:buSzTx/>
              <a:buNone/>
              <a:defRPr sz="1700">
                <a:solidFill>
                  <a:srgbClr val="4EC9B0"/>
                </a:solidFill>
                <a:latin typeface="Menlo"/>
                <a:ea typeface="Menlo"/>
                <a:cs typeface="Menlo"/>
                <a:sym typeface="Menlo"/>
              </a:defRPr>
            </a:pPr>
            <a:r>
              <a:rPr>
                <a:solidFill>
                  <a:srgbClr val="C586C0"/>
                </a:solidFill>
              </a:rPr>
              <a:t>export</a:t>
            </a:r>
            <a:r>
              <a:rPr>
                <a:solidFill>
                  <a:srgbClr val="D4D4D4"/>
                </a:solidFill>
              </a:rPr>
              <a:t> </a:t>
            </a:r>
            <a:r>
              <a:rPr>
                <a:solidFill>
                  <a:srgbClr val="569CD6"/>
                </a:solidFill>
              </a:rPr>
              <a:t>class</a:t>
            </a:r>
            <a:r>
              <a:rPr>
                <a:solidFill>
                  <a:srgbClr val="D4D4D4"/>
                </a:solidFill>
              </a:rPr>
              <a:t> </a:t>
            </a:r>
            <a:r>
              <a:t>HeaderComponentController</a:t>
            </a:r>
            <a:r>
              <a:rPr>
                <a:solidFill>
                  <a:srgbClr val="D4D4D4"/>
                </a:solidFill>
              </a:rPr>
              <a:t> {</a:t>
            </a:r>
            <a:endParaRPr>
              <a:solidFill>
                <a:srgbClr val="D4D4D4"/>
              </a:solidFill>
            </a:endParaRPr>
          </a:p>
          <a:p>
            <a:pPr marL="0" indent="0" defTabSz="457200">
              <a:lnSpc>
                <a:spcPts val="3800"/>
              </a:lnSpc>
              <a:spcBef>
                <a:spcPts val="0"/>
              </a:spcBef>
              <a:buSzTx/>
              <a:buNone/>
              <a:defRPr sz="1700">
                <a:solidFill>
                  <a:srgbClr val="569CD6"/>
                </a:solidFill>
                <a:latin typeface="Menlo"/>
                <a:ea typeface="Menlo"/>
                <a:cs typeface="Menlo"/>
                <a:sym typeface="Menlo"/>
              </a:defRPr>
            </a:pPr>
            <a:endParaRPr>
              <a:solidFill>
                <a:srgbClr val="D4D4D4"/>
              </a:solidFill>
            </a:endParaRPr>
          </a:p>
          <a:p>
            <a:pPr marL="0" indent="0" defTabSz="457200">
              <a:lnSpc>
                <a:spcPts val="3800"/>
              </a:lnSpc>
              <a:spcBef>
                <a:spcPts val="0"/>
              </a:spcBef>
              <a:buSzTx/>
              <a:buNone/>
              <a:defRPr sz="1700">
                <a:solidFill>
                  <a:srgbClr val="569CD6"/>
                </a:solidFill>
                <a:latin typeface="Menlo"/>
                <a:ea typeface="Menlo"/>
                <a:cs typeface="Menlo"/>
                <a:sym typeface="Menlo"/>
              </a:defRPr>
            </a:pPr>
            <a:r>
              <a:rPr>
                <a:solidFill>
                  <a:srgbClr val="D4D4D4"/>
                </a:solidFill>
              </a:rPr>
              <a:t>  </a:t>
            </a:r>
            <a:r>
              <a:t>constructor</a:t>
            </a:r>
            <a:r>
              <a:rPr>
                <a:solidFill>
                  <a:srgbClr val="D4D4D4"/>
                </a:solidFill>
              </a:rPr>
              <a:t>(</a:t>
            </a:r>
            <a:r>
              <a:t> ) {</a:t>
            </a:r>
          </a:p>
          <a:p>
            <a:pPr marL="0" indent="0" defTabSz="457200">
              <a:lnSpc>
                <a:spcPts val="3800"/>
              </a:lnSpc>
              <a:spcBef>
                <a:spcPts val="0"/>
              </a:spcBef>
              <a:buSzTx/>
              <a:buNone/>
              <a:defRPr sz="1700">
                <a:solidFill>
                  <a:srgbClr val="4EC9B0"/>
                </a:solidFill>
                <a:latin typeface="Menlo"/>
                <a:ea typeface="Menlo"/>
                <a:cs typeface="Menlo"/>
                <a:sym typeface="Menlo"/>
              </a:defRPr>
            </a:pPr>
            <a:r>
              <a:rPr>
                <a:solidFill>
                  <a:srgbClr val="D4D4D4"/>
                </a:solidFill>
              </a:rPr>
              <a:t>  </a:t>
            </a:r>
          </a:p>
          <a:p>
            <a:pPr marL="0" indent="0" defTabSz="457200">
              <a:lnSpc>
                <a:spcPts val="3800"/>
              </a:lnSpc>
              <a:spcBef>
                <a:spcPts val="0"/>
              </a:spcBef>
              <a:buSzTx/>
              <a:buNone/>
              <a:defRPr sz="1700">
                <a:solidFill>
                  <a:srgbClr val="D4D4D4"/>
                </a:solidFill>
                <a:latin typeface="Menlo"/>
                <a:ea typeface="Menlo"/>
                <a:cs typeface="Menlo"/>
                <a:sym typeface="Menlo"/>
              </a:defRPr>
            </a:pPr>
            <a:r>
              <a:t>  }</a:t>
            </a:r>
          </a:p>
          <a:p>
            <a:pPr marL="0" indent="0" defTabSz="457200">
              <a:lnSpc>
                <a:spcPts val="3800"/>
              </a:lnSpc>
              <a:spcBef>
                <a:spcPts val="0"/>
              </a:spcBef>
              <a:buSzTx/>
              <a:buNone/>
              <a:defRPr sz="1700">
                <a:solidFill>
                  <a:srgbClr val="D4D4D4"/>
                </a:solidFill>
                <a:latin typeface="Menlo"/>
                <a:ea typeface="Menlo"/>
                <a:cs typeface="Menlo"/>
                <a:sym typeface="Menlo"/>
              </a:defRPr>
            </a:pPr>
            <a:r>
              <a:t>}</a:t>
            </a:r>
          </a:p>
          <a:p>
            <a:pPr marL="0" indent="0" defTabSz="457200">
              <a:lnSpc>
                <a:spcPts val="3800"/>
              </a:lnSpc>
              <a:spcBef>
                <a:spcPts val="0"/>
              </a:spcBef>
              <a:buSzTx/>
              <a:buNone/>
              <a:defRPr sz="1700">
                <a:solidFill>
                  <a:srgbClr val="4EC9B0"/>
                </a:solidFill>
                <a:latin typeface="Menlo"/>
                <a:ea typeface="Menlo"/>
                <a:cs typeface="Menlo"/>
                <a:sym typeface="Menlo"/>
              </a:defRPr>
            </a:pPr>
            <a:r>
              <a:rPr>
                <a:solidFill>
                  <a:srgbClr val="C586C0"/>
                </a:solidFill>
              </a:rPr>
              <a:t>export</a:t>
            </a:r>
            <a:r>
              <a:rPr>
                <a:solidFill>
                  <a:srgbClr val="D4D4D4"/>
                </a:solidFill>
              </a:rPr>
              <a:t> </a:t>
            </a:r>
            <a:r>
              <a:rPr>
                <a:solidFill>
                  <a:srgbClr val="569CD6"/>
                </a:solidFill>
              </a:rPr>
              <a:t>class</a:t>
            </a:r>
            <a:r>
              <a:rPr>
                <a:solidFill>
                  <a:srgbClr val="D4D4D4"/>
                </a:solidFill>
              </a:rPr>
              <a:t> </a:t>
            </a:r>
            <a:r>
              <a:t>HeaderComponent</a:t>
            </a:r>
            <a:r>
              <a:rPr>
                <a:solidFill>
                  <a:srgbClr val="D4D4D4"/>
                </a:solidFill>
              </a:rPr>
              <a:t> </a:t>
            </a:r>
            <a:r>
              <a:rPr>
                <a:solidFill>
                  <a:srgbClr val="569CD6"/>
                </a:solidFill>
              </a:rPr>
              <a:t>implements</a:t>
            </a:r>
            <a:r>
              <a:rPr>
                <a:solidFill>
                  <a:srgbClr val="D4D4D4"/>
                </a:solidFill>
              </a:rPr>
              <a:t> </a:t>
            </a:r>
            <a:r>
              <a:t>ng</a:t>
            </a:r>
            <a:r>
              <a:rPr>
                <a:solidFill>
                  <a:srgbClr val="D4D4D4"/>
                </a:solidFill>
              </a:rPr>
              <a:t>.</a:t>
            </a:r>
            <a:r>
              <a:t>IComponentOptions</a:t>
            </a:r>
            <a:r>
              <a:rPr>
                <a:solidFill>
                  <a:srgbClr val="D4D4D4"/>
                </a:solidFill>
              </a:rPr>
              <a:t> {</a:t>
            </a:r>
            <a:endParaRPr>
              <a:solidFill>
                <a:srgbClr val="D4D4D4"/>
              </a:solidFill>
            </a:endParaRPr>
          </a:p>
          <a:p>
            <a:pPr marL="0" indent="0" defTabSz="457200">
              <a:lnSpc>
                <a:spcPts val="3800"/>
              </a:lnSpc>
              <a:spcBef>
                <a:spcPts val="0"/>
              </a:spcBef>
              <a:buSzTx/>
              <a:buNone/>
              <a:defRPr sz="1700">
                <a:solidFill>
                  <a:srgbClr val="D4D4D4"/>
                </a:solidFill>
                <a:latin typeface="Menlo"/>
                <a:ea typeface="Menlo"/>
                <a:cs typeface="Menlo"/>
                <a:sym typeface="Menlo"/>
              </a:defRPr>
            </a:pPr>
          </a:p>
          <a:p>
            <a:pPr marL="0" indent="0" defTabSz="457200">
              <a:lnSpc>
                <a:spcPts val="3800"/>
              </a:lnSpc>
              <a:spcBef>
                <a:spcPts val="0"/>
              </a:spcBef>
              <a:buSzTx/>
              <a:buNone/>
              <a:defRPr sz="1700">
                <a:solidFill>
                  <a:srgbClr val="9CDCFE"/>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t>bindings</a:t>
            </a:r>
            <a:r>
              <a:rPr>
                <a:solidFill>
                  <a:srgbClr val="D4D4D4"/>
                </a:solidFill>
              </a:rPr>
              <a:t>: </a:t>
            </a:r>
            <a:r>
              <a:rPr>
                <a:solidFill>
                  <a:srgbClr val="4EC9B0"/>
                </a:solidFill>
              </a:rPr>
              <a:t>any</a:t>
            </a:r>
            <a:r>
              <a:rPr>
                <a:solidFill>
                  <a:srgbClr val="D4D4D4"/>
                </a:solidFill>
              </a:rPr>
              <a:t>;</a:t>
            </a:r>
            <a:endParaRPr>
              <a:solidFill>
                <a:srgbClr val="D4D4D4"/>
              </a:solidFill>
            </a:endParaRPr>
          </a:p>
          <a:p>
            <a:pPr marL="0" indent="0" defTabSz="457200">
              <a:lnSpc>
                <a:spcPts val="3800"/>
              </a:lnSpc>
              <a:spcBef>
                <a:spcPts val="0"/>
              </a:spcBef>
              <a:buSzTx/>
              <a:buNone/>
              <a:defRPr sz="1700">
                <a:solidFill>
                  <a:srgbClr val="9CDCFE"/>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t>controller</a:t>
            </a:r>
            <a:r>
              <a:rPr>
                <a:solidFill>
                  <a:srgbClr val="D4D4D4"/>
                </a:solidFill>
              </a:rPr>
              <a:t>: </a:t>
            </a:r>
            <a:r>
              <a:rPr>
                <a:solidFill>
                  <a:srgbClr val="4EC9B0"/>
                </a:solidFill>
              </a:rPr>
              <a:t>any</a:t>
            </a:r>
            <a:r>
              <a:rPr>
                <a:solidFill>
                  <a:srgbClr val="D4D4D4"/>
                </a:solidFill>
              </a:rPr>
              <a:t>;</a:t>
            </a:r>
            <a:endParaRPr>
              <a:solidFill>
                <a:srgbClr val="D4D4D4"/>
              </a:solidFill>
            </a:endParaRPr>
          </a:p>
          <a:p>
            <a:pPr marL="0" indent="0" defTabSz="457200">
              <a:lnSpc>
                <a:spcPts val="3800"/>
              </a:lnSpc>
              <a:spcBef>
                <a:spcPts val="0"/>
              </a:spcBef>
              <a:buSzTx/>
              <a:buNone/>
              <a:defRPr sz="1700">
                <a:solidFill>
                  <a:srgbClr val="608B4E"/>
                </a:solidFill>
                <a:latin typeface="Menlo"/>
                <a:ea typeface="Menlo"/>
                <a:cs typeface="Menlo"/>
                <a:sym typeface="Menlo"/>
              </a:defRPr>
            </a:pPr>
            <a:r>
              <a:rPr>
                <a:solidFill>
                  <a:srgbClr val="D4D4D4"/>
                </a:solidFill>
              </a:rPr>
              <a:t>  </a:t>
            </a:r>
            <a:r>
              <a:t>//public controllerAs: any;  //can user $ctrl</a:t>
            </a:r>
            <a:endParaRPr>
              <a:solidFill>
                <a:srgbClr val="D4D4D4"/>
              </a:solidFill>
            </a:endParaRPr>
          </a:p>
          <a:p>
            <a:pPr marL="0" indent="0" defTabSz="457200">
              <a:lnSpc>
                <a:spcPts val="3800"/>
              </a:lnSpc>
              <a:spcBef>
                <a:spcPts val="0"/>
              </a:spcBef>
              <a:buSzTx/>
              <a:buNone/>
              <a:defRPr sz="1700">
                <a:solidFill>
                  <a:srgbClr val="9CDCFE"/>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t>templateUrl</a:t>
            </a:r>
            <a:r>
              <a:rPr>
                <a:solidFill>
                  <a:srgbClr val="D4D4D4"/>
                </a:solidFill>
              </a:rPr>
              <a:t>: </a:t>
            </a:r>
            <a:r>
              <a:rPr>
                <a:solidFill>
                  <a:srgbClr val="4EC9B0"/>
                </a:solidFill>
              </a:rPr>
              <a:t>string</a:t>
            </a:r>
            <a:r>
              <a:rPr>
                <a:solidFill>
                  <a:srgbClr val="D4D4D4"/>
                </a:solidFill>
              </a:rPr>
              <a:t>;</a:t>
            </a:r>
            <a:endParaRPr>
              <a:solidFill>
                <a:srgbClr val="D4D4D4"/>
              </a:solidFill>
            </a:endParaRPr>
          </a:p>
          <a:p>
            <a:pPr marL="0" indent="0" defTabSz="457200">
              <a:lnSpc>
                <a:spcPts val="3800"/>
              </a:lnSpc>
              <a:spcBef>
                <a:spcPts val="0"/>
              </a:spcBef>
              <a:buSzTx/>
              <a:buNone/>
              <a:defRPr sz="1700">
                <a:solidFill>
                  <a:srgbClr val="D4D4D4"/>
                </a:solidFill>
                <a:latin typeface="Menlo"/>
                <a:ea typeface="Menlo"/>
                <a:cs typeface="Menlo"/>
                <a:sym typeface="Menlo"/>
              </a:defRPr>
            </a:pPr>
          </a:p>
          <a:p>
            <a:pPr marL="0" indent="0" defTabSz="457200">
              <a:lnSpc>
                <a:spcPts val="3800"/>
              </a:lnSpc>
              <a:spcBef>
                <a:spcPts val="0"/>
              </a:spcBef>
              <a:buSzTx/>
              <a:buNone/>
              <a:defRPr sz="1700">
                <a:solidFill>
                  <a:srgbClr val="569CD6"/>
                </a:solidFill>
                <a:latin typeface="Menlo"/>
                <a:ea typeface="Menlo"/>
                <a:cs typeface="Menlo"/>
                <a:sym typeface="Menlo"/>
              </a:defRPr>
            </a:pPr>
            <a:r>
              <a:rPr>
                <a:solidFill>
                  <a:srgbClr val="D4D4D4"/>
                </a:solidFill>
              </a:rPr>
              <a:t>  </a:t>
            </a:r>
            <a:r>
              <a:t>constructor</a:t>
            </a:r>
            <a:r>
              <a:rPr>
                <a:solidFill>
                  <a:srgbClr val="D4D4D4"/>
                </a:solidFill>
              </a:rPr>
              <a:t>() {</a:t>
            </a:r>
            <a:endParaRPr>
              <a:solidFill>
                <a:srgbClr val="D4D4D4"/>
              </a:solidFill>
            </a:endParaRPr>
          </a:p>
          <a:p>
            <a:pPr marL="0" indent="0" defTabSz="457200">
              <a:lnSpc>
                <a:spcPts val="3800"/>
              </a:lnSpc>
              <a:spcBef>
                <a:spcPts val="0"/>
              </a:spcBef>
              <a:buSzTx/>
              <a:buNone/>
              <a:defRPr sz="1700">
                <a:solidFill>
                  <a:srgbClr val="9CDCFE"/>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bindings</a:t>
            </a:r>
            <a:r>
              <a:rPr>
                <a:solidFill>
                  <a:srgbClr val="D4D4D4"/>
                </a:solidFill>
              </a:rPr>
              <a:t> = {</a:t>
            </a:r>
            <a:endParaRPr>
              <a:solidFill>
                <a:srgbClr val="D4D4D4"/>
              </a:solidFill>
            </a:endParaRPr>
          </a:p>
          <a:p>
            <a:pPr marL="0" indent="0" defTabSz="457200">
              <a:lnSpc>
                <a:spcPts val="3800"/>
              </a:lnSpc>
              <a:spcBef>
                <a:spcPts val="0"/>
              </a:spcBef>
              <a:buSzTx/>
              <a:buNone/>
              <a:defRPr sz="1700">
                <a:solidFill>
                  <a:srgbClr val="9CDCFE"/>
                </a:solidFill>
                <a:latin typeface="Menlo"/>
                <a:ea typeface="Menlo"/>
                <a:cs typeface="Menlo"/>
                <a:sym typeface="Menlo"/>
              </a:defRPr>
            </a:pPr>
            <a:r>
              <a:rPr>
                <a:solidFill>
                  <a:srgbClr val="D4D4D4"/>
                </a:solidFill>
              </a:rPr>
              <a:t>      </a:t>
            </a:r>
            <a:r>
              <a:t>textBinding:</a:t>
            </a:r>
            <a:r>
              <a:rPr>
                <a:solidFill>
                  <a:srgbClr val="D4D4D4"/>
                </a:solidFill>
              </a:rPr>
              <a:t> </a:t>
            </a:r>
            <a:r>
              <a:rPr>
                <a:solidFill>
                  <a:srgbClr val="CE9178"/>
                </a:solidFill>
              </a:rPr>
              <a:t>'@'</a:t>
            </a:r>
            <a:r>
              <a:rPr>
                <a:solidFill>
                  <a:srgbClr val="D4D4D4"/>
                </a:solidFill>
              </a:rPr>
              <a:t>,</a:t>
            </a:r>
            <a:endParaRPr>
              <a:solidFill>
                <a:srgbClr val="D4D4D4"/>
              </a:solidFill>
            </a:endParaRPr>
          </a:p>
          <a:p>
            <a:pPr marL="0" indent="0" defTabSz="457200">
              <a:lnSpc>
                <a:spcPts val="3800"/>
              </a:lnSpc>
              <a:spcBef>
                <a:spcPts val="0"/>
              </a:spcBef>
              <a:buSzTx/>
              <a:buNone/>
              <a:defRPr sz="1700">
                <a:solidFill>
                  <a:srgbClr val="9CDCFE"/>
                </a:solidFill>
                <a:latin typeface="Menlo"/>
                <a:ea typeface="Menlo"/>
                <a:cs typeface="Menlo"/>
                <a:sym typeface="Menlo"/>
              </a:defRPr>
            </a:pPr>
            <a:r>
              <a:rPr>
                <a:solidFill>
                  <a:srgbClr val="D4D4D4"/>
                </a:solidFill>
              </a:rPr>
              <a:t>      </a:t>
            </a:r>
            <a:r>
              <a:t>dataBinding:</a:t>
            </a:r>
            <a:r>
              <a:rPr>
                <a:solidFill>
                  <a:srgbClr val="D4D4D4"/>
                </a:solidFill>
              </a:rPr>
              <a:t> </a:t>
            </a:r>
            <a:r>
              <a:rPr>
                <a:solidFill>
                  <a:srgbClr val="CE9178"/>
                </a:solidFill>
              </a:rPr>
              <a:t>'&lt;'</a:t>
            </a:r>
            <a:r>
              <a:rPr>
                <a:solidFill>
                  <a:srgbClr val="D4D4D4"/>
                </a:solidFill>
              </a:rPr>
              <a:t>, </a:t>
            </a:r>
            <a:endParaRPr>
              <a:solidFill>
                <a:srgbClr val="D4D4D4"/>
              </a:solidFill>
            </a:endParaRPr>
          </a:p>
          <a:p>
            <a:pPr marL="0" indent="0" defTabSz="457200">
              <a:lnSpc>
                <a:spcPts val="3800"/>
              </a:lnSpc>
              <a:spcBef>
                <a:spcPts val="0"/>
              </a:spcBef>
              <a:buSzTx/>
              <a:buNone/>
              <a:defRPr sz="1700">
                <a:solidFill>
                  <a:srgbClr val="9CDCFE"/>
                </a:solidFill>
                <a:latin typeface="Menlo"/>
                <a:ea typeface="Menlo"/>
                <a:cs typeface="Menlo"/>
                <a:sym typeface="Menlo"/>
              </a:defRPr>
            </a:pPr>
            <a:r>
              <a:rPr>
                <a:solidFill>
                  <a:srgbClr val="D4D4D4"/>
                </a:solidFill>
              </a:rPr>
              <a:t>      </a:t>
            </a:r>
            <a:r>
              <a:t>functionBinding:</a:t>
            </a:r>
            <a:r>
              <a:rPr>
                <a:solidFill>
                  <a:srgbClr val="D4D4D4"/>
                </a:solidFill>
              </a:rPr>
              <a:t> </a:t>
            </a:r>
            <a:r>
              <a:rPr>
                <a:solidFill>
                  <a:srgbClr val="CE9178"/>
                </a:solidFill>
              </a:rPr>
              <a:t>'&amp;'</a:t>
            </a:r>
            <a:endParaRPr>
              <a:solidFill>
                <a:srgbClr val="D4D4D4"/>
              </a:solidFill>
            </a:endParaRPr>
          </a:p>
          <a:p>
            <a:pPr marL="0" indent="0" defTabSz="457200">
              <a:lnSpc>
                <a:spcPts val="3800"/>
              </a:lnSpc>
              <a:spcBef>
                <a:spcPts val="0"/>
              </a:spcBef>
              <a:buSzTx/>
              <a:buNone/>
              <a:defRPr sz="1700">
                <a:solidFill>
                  <a:srgbClr val="D4D4D4"/>
                </a:solidFill>
                <a:latin typeface="Menlo"/>
                <a:ea typeface="Menlo"/>
                <a:cs typeface="Menlo"/>
                <a:sym typeface="Menlo"/>
              </a:defRPr>
            </a:pPr>
            <a:r>
              <a:t>    };</a:t>
            </a:r>
          </a:p>
          <a:p>
            <a:pPr marL="0" indent="0" defTabSz="457200">
              <a:lnSpc>
                <a:spcPts val="3800"/>
              </a:lnSpc>
              <a:spcBef>
                <a:spcPts val="0"/>
              </a:spcBef>
              <a:buSzTx/>
              <a:buNone/>
              <a:defRPr sz="1700">
                <a:solidFill>
                  <a:srgbClr val="9CDCFE"/>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controller</a:t>
            </a:r>
            <a:r>
              <a:rPr>
                <a:solidFill>
                  <a:srgbClr val="D4D4D4"/>
                </a:solidFill>
              </a:rPr>
              <a:t> = </a:t>
            </a:r>
            <a:r>
              <a:t>HeaderComponentController</a:t>
            </a:r>
            <a:r>
              <a:rPr>
                <a:solidFill>
                  <a:srgbClr val="D4D4D4"/>
                </a:solidFill>
              </a:rPr>
              <a:t>; </a:t>
            </a:r>
            <a:endParaRPr>
              <a:solidFill>
                <a:srgbClr val="D4D4D4"/>
              </a:solidFill>
            </a:endParaRPr>
          </a:p>
          <a:p>
            <a:pPr marL="0" indent="0" defTabSz="457200">
              <a:lnSpc>
                <a:spcPts val="3800"/>
              </a:lnSpc>
              <a:spcBef>
                <a:spcPts val="0"/>
              </a:spcBef>
              <a:buSzTx/>
              <a:buNone/>
              <a:defRPr sz="1700">
                <a:solidFill>
                  <a:srgbClr val="608B4E"/>
                </a:solidFill>
                <a:latin typeface="Menlo"/>
                <a:ea typeface="Menlo"/>
                <a:cs typeface="Menlo"/>
                <a:sym typeface="Menlo"/>
              </a:defRPr>
            </a:pPr>
            <a:r>
              <a:rPr>
                <a:solidFill>
                  <a:srgbClr val="D4D4D4"/>
                </a:solidFill>
              </a:rPr>
              <a:t>    </a:t>
            </a:r>
            <a:r>
              <a:t>//this.controllerAs = 'ctrl';</a:t>
            </a:r>
            <a:endParaRPr>
              <a:solidFill>
                <a:srgbClr val="D4D4D4"/>
              </a:solidFill>
            </a:endParaRPr>
          </a:p>
          <a:p>
            <a:pPr marL="0" indent="0" defTabSz="457200">
              <a:lnSpc>
                <a:spcPts val="3800"/>
              </a:lnSpc>
              <a:spcBef>
                <a:spcPts val="0"/>
              </a:spcBef>
              <a:buSzTx/>
              <a:buNone/>
              <a:defRPr sz="1700">
                <a:solidFill>
                  <a:srgbClr val="CE9178"/>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rPr>
                <a:solidFill>
                  <a:srgbClr val="9CDCFE"/>
                </a:solidFill>
              </a:rPr>
              <a:t>templateUrl</a:t>
            </a:r>
            <a:r>
              <a:rPr>
                <a:solidFill>
                  <a:srgbClr val="D4D4D4"/>
                </a:solidFill>
              </a:rPr>
              <a:t> = </a:t>
            </a:r>
            <a:r>
              <a:t>'./components/header/header.component.html'</a:t>
            </a:r>
            <a:r>
              <a:rPr>
                <a:solidFill>
                  <a:srgbClr val="D4D4D4"/>
                </a:solidFill>
              </a:rPr>
              <a:t>;</a:t>
            </a:r>
            <a:endParaRPr>
              <a:solidFill>
                <a:srgbClr val="D4D4D4"/>
              </a:solidFill>
            </a:endParaRPr>
          </a:p>
          <a:p>
            <a:pPr marL="0" indent="0" defTabSz="457200">
              <a:lnSpc>
                <a:spcPts val="3800"/>
              </a:lnSpc>
              <a:spcBef>
                <a:spcPts val="0"/>
              </a:spcBef>
              <a:buSzTx/>
              <a:buNone/>
              <a:defRPr sz="1700">
                <a:solidFill>
                  <a:srgbClr val="D4D4D4"/>
                </a:solidFill>
                <a:latin typeface="Menlo"/>
                <a:ea typeface="Menlo"/>
                <a:cs typeface="Menlo"/>
                <a:sym typeface="Menlo"/>
              </a:defRPr>
            </a:pPr>
            <a:r>
              <a:t>  }</a:t>
            </a:r>
          </a:p>
          <a:p>
            <a:pPr marL="0" indent="0" defTabSz="457200">
              <a:lnSpc>
                <a:spcPts val="3800"/>
              </a:lnSpc>
              <a:spcBef>
                <a:spcPts val="0"/>
              </a:spcBef>
              <a:buSzTx/>
              <a:buNone/>
              <a:defRPr sz="1700">
                <a:solidFill>
                  <a:srgbClr val="D4D4D4"/>
                </a:solidFill>
                <a:latin typeface="Menlo"/>
                <a:ea typeface="Menlo"/>
                <a:cs typeface="Menlo"/>
                <a:sym typeface="Menlo"/>
              </a:defRPr>
            </a:pPr>
          </a:p>
          <a:p>
            <a:pPr marL="0" indent="0" defTabSz="457200">
              <a:lnSpc>
                <a:spcPts val="3800"/>
              </a:lnSpc>
              <a:spcBef>
                <a:spcPts val="0"/>
              </a:spcBef>
              <a:buSzTx/>
              <a:buNone/>
              <a:defRPr sz="1700">
                <a:solidFill>
                  <a:srgbClr val="D4D4D4"/>
                </a:solidFill>
                <a:latin typeface="Menlo"/>
                <a:ea typeface="Menlo"/>
                <a:cs typeface="Menlo"/>
                <a:sym typeface="Menlo"/>
              </a:defRPr>
            </a:pPr>
            <a:r>
              <a:t>}</a:t>
            </a:r>
          </a:p>
          <a:p>
            <a:pPr marL="0" indent="0" defTabSz="457200">
              <a:lnSpc>
                <a:spcPts val="3800"/>
              </a:lnSpc>
              <a:spcBef>
                <a:spcPts val="0"/>
              </a:spcBef>
              <a:buSzTx/>
              <a:buNone/>
              <a:defRPr sz="1700">
                <a:solidFill>
                  <a:srgbClr val="D4D4D4"/>
                </a:solidFill>
                <a:latin typeface="Menlo"/>
                <a:ea typeface="Menlo"/>
                <a:cs typeface="Menlo"/>
                <a:sym typeface="Menlo"/>
              </a:defRPr>
            </a:pPr>
          </a:p>
        </p:txBody>
      </p:sp>
      <p:sp>
        <p:nvSpPr>
          <p:cNvPr id="327" name="header.component.ts"/>
          <p:cNvSpPr/>
          <p:nvPr/>
        </p:nvSpPr>
        <p:spPr>
          <a:xfrm>
            <a:off x="952500" y="1094418"/>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header.component.ts</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Lesson 6"/>
          <p:cNvSpPr/>
          <p:nvPr>
            <p:ph type="title"/>
          </p:nvPr>
        </p:nvSpPr>
        <p:spPr>
          <a:prstGeom prst="rect">
            <a:avLst/>
          </a:prstGeom>
        </p:spPr>
        <p:txBody>
          <a:bodyPr/>
          <a:lstStyle/>
          <a:p>
            <a:pPr/>
            <a:r>
              <a:t>Lesson 6</a:t>
            </a:r>
          </a:p>
        </p:txBody>
      </p:sp>
      <p:sp>
        <p:nvSpPr>
          <p:cNvPr id="330" name="import * as angular from &quot;angular&quot;;…"/>
          <p:cNvSpPr/>
          <p:nvPr>
            <p:ph type="body" idx="1"/>
          </p:nvPr>
        </p:nvSpPr>
        <p:spPr>
          <a:xfrm>
            <a:off x="552747" y="1932235"/>
            <a:ext cx="12605743" cy="7939386"/>
          </a:xfrm>
          <a:prstGeom prst="rect">
            <a:avLst/>
          </a:prstGeom>
        </p:spPr>
        <p:txBody>
          <a:bodyPr/>
          <a:lstStyle/>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9CDCFE"/>
                </a:solidFill>
              </a:rPr>
              <a:t>FooterComponent</a:t>
            </a:r>
            <a:r>
              <a:rPr>
                <a:solidFill>
                  <a:srgbClr val="D4D4D4"/>
                </a:solidFill>
              </a:rPr>
              <a:t>} </a:t>
            </a:r>
            <a:r>
              <a:rPr>
                <a:solidFill>
                  <a:srgbClr val="C586C0"/>
                </a:solidFill>
              </a:rPr>
              <a:t>from</a:t>
            </a:r>
            <a:r>
              <a:rPr>
                <a:solidFill>
                  <a:srgbClr val="D4D4D4"/>
                </a:solidFill>
              </a:rPr>
              <a:t> </a:t>
            </a:r>
            <a:r>
              <a:t>"./footer/footer.component"</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9CDCFE"/>
                </a:solidFill>
              </a:rPr>
              <a:t>HeaderComponent</a:t>
            </a:r>
            <a:r>
              <a:rPr>
                <a:solidFill>
                  <a:srgbClr val="D4D4D4"/>
                </a:solidFill>
              </a:rPr>
              <a:t>} </a:t>
            </a:r>
            <a:r>
              <a:rPr>
                <a:solidFill>
                  <a:srgbClr val="C586C0"/>
                </a:solidFill>
              </a:rPr>
              <a:t>from</a:t>
            </a:r>
            <a:r>
              <a:rPr>
                <a:solidFill>
                  <a:srgbClr val="D4D4D4"/>
                </a:solidFill>
              </a:rPr>
              <a:t> </a:t>
            </a:r>
            <a:r>
              <a:t>"./header/header.component"</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9CDCFE"/>
                </a:solidFill>
              </a:rPr>
              <a:t>SideMenuComponent</a:t>
            </a:r>
            <a:r>
              <a:rPr>
                <a:solidFill>
                  <a:srgbClr val="D4D4D4"/>
                </a:solidFill>
              </a:rPr>
              <a:t>} </a:t>
            </a:r>
            <a:r>
              <a:rPr>
                <a:solidFill>
                  <a:srgbClr val="C586C0"/>
                </a:solidFill>
              </a:rPr>
              <a:t>from</a:t>
            </a:r>
            <a:r>
              <a:rPr>
                <a:solidFill>
                  <a:srgbClr val="D4D4D4"/>
                </a:solidFill>
              </a:rPr>
              <a:t> </a:t>
            </a:r>
            <a:r>
              <a:t>"./sidebar/sidebar.component"</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D4D4D4"/>
                </a:solidFill>
                <a:latin typeface="Menlo"/>
                <a:ea typeface="Menlo"/>
                <a:cs typeface="Menlo"/>
                <a:sym typeface="Menlo"/>
              </a:defRPr>
            </a:pPr>
          </a:p>
          <a:p>
            <a:pPr marL="0" indent="0" defTabSz="457200">
              <a:lnSpc>
                <a:spcPts val="4300"/>
              </a:lnSpc>
              <a:spcBef>
                <a:spcPts val="0"/>
              </a:spcBef>
              <a:buSzTx/>
              <a:buNone/>
              <a:defRPr sz="2100">
                <a:solidFill>
                  <a:srgbClr val="D4D4D4"/>
                </a:solidFill>
                <a:latin typeface="Menlo"/>
                <a:ea typeface="Menlo"/>
                <a:cs typeface="Menlo"/>
                <a:sym typeface="Menlo"/>
              </a:defRPr>
            </a:p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'myApp.components'</a:t>
            </a:r>
            <a:r>
              <a:rPr>
                <a:solidFill>
                  <a:srgbClr val="D4D4D4"/>
                </a:solidFill>
              </a:rPr>
              <a:t>, [])</a:t>
            </a:r>
            <a:endParaRPr>
              <a:solidFill>
                <a:srgbClr val="D4D4D4"/>
              </a:solidFill>
            </a:endParaRPr>
          </a:p>
          <a:p>
            <a:pPr marL="0" indent="0" defTabSz="457200">
              <a:lnSpc>
                <a:spcPts val="4300"/>
              </a:lnSpc>
              <a:spcBef>
                <a:spcPts val="0"/>
              </a:spcBef>
              <a:buSzTx/>
              <a:buNone/>
              <a:defRPr sz="2100">
                <a:solidFill>
                  <a:srgbClr val="4EC9B0"/>
                </a:solidFill>
                <a:latin typeface="Menlo"/>
                <a:ea typeface="Menlo"/>
                <a:cs typeface="Menlo"/>
                <a:sym typeface="Menlo"/>
              </a:defRPr>
            </a:pPr>
            <a:r>
              <a:rPr>
                <a:solidFill>
                  <a:srgbClr val="D4D4D4"/>
                </a:solidFill>
              </a:rPr>
              <a:t>.</a:t>
            </a:r>
            <a:r>
              <a:rPr>
                <a:solidFill>
                  <a:srgbClr val="DCDCAA"/>
                </a:solidFill>
              </a:rPr>
              <a:t>component</a:t>
            </a:r>
            <a:r>
              <a:rPr>
                <a:solidFill>
                  <a:srgbClr val="D4D4D4"/>
                </a:solidFill>
              </a:rPr>
              <a:t>(</a:t>
            </a:r>
            <a:r>
              <a:rPr>
                <a:solidFill>
                  <a:srgbClr val="CE9178"/>
                </a:solidFill>
              </a:rPr>
              <a:t>'appHeader'</a:t>
            </a:r>
            <a:r>
              <a:rPr>
                <a:solidFill>
                  <a:srgbClr val="D4D4D4"/>
                </a:solidFill>
              </a:rPr>
              <a:t>,</a:t>
            </a:r>
            <a:r>
              <a:rPr>
                <a:solidFill>
                  <a:srgbClr val="569CD6"/>
                </a:solidFill>
              </a:rPr>
              <a:t>new</a:t>
            </a:r>
            <a:r>
              <a:rPr>
                <a:solidFill>
                  <a:srgbClr val="D4D4D4"/>
                </a:solidFill>
              </a:rPr>
              <a:t> </a:t>
            </a:r>
            <a:r>
              <a:t>HeaderComponent</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a:t>
            </a:r>
            <a:r>
              <a:rPr>
                <a:solidFill>
                  <a:srgbClr val="DCDCAA"/>
                </a:solidFill>
              </a:rPr>
              <a:t>component</a:t>
            </a:r>
            <a:r>
              <a:rPr>
                <a:solidFill>
                  <a:srgbClr val="D4D4D4"/>
                </a:solidFill>
              </a:rPr>
              <a:t>(</a:t>
            </a:r>
            <a:r>
              <a:rPr>
                <a:solidFill>
                  <a:srgbClr val="CE9178"/>
                </a:solidFill>
              </a:rPr>
              <a:t>'appFooter'</a:t>
            </a:r>
            <a:r>
              <a:rPr>
                <a:solidFill>
                  <a:srgbClr val="D4D4D4"/>
                </a:solidFill>
              </a:rPr>
              <a:t>,</a:t>
            </a:r>
            <a:r>
              <a:t>FooterComponent</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a:t>
            </a:r>
            <a:r>
              <a:rPr>
                <a:solidFill>
                  <a:srgbClr val="DCDCAA"/>
                </a:solidFill>
              </a:rPr>
              <a:t>component</a:t>
            </a:r>
            <a:r>
              <a:rPr>
                <a:solidFill>
                  <a:srgbClr val="D4D4D4"/>
                </a:solidFill>
              </a:rPr>
              <a:t>(</a:t>
            </a:r>
            <a:r>
              <a:rPr>
                <a:solidFill>
                  <a:srgbClr val="CE9178"/>
                </a:solidFill>
              </a:rPr>
              <a:t>'appSideMenu'</a:t>
            </a:r>
            <a:r>
              <a:rPr>
                <a:solidFill>
                  <a:srgbClr val="D4D4D4"/>
                </a:solidFill>
              </a:rPr>
              <a:t>,</a:t>
            </a:r>
            <a:r>
              <a:t>SideMenuComponent</a:t>
            </a:r>
            <a:r>
              <a:rPr>
                <a:solidFill>
                  <a:srgbClr val="D4D4D4"/>
                </a:solidFill>
              </a:rPr>
              <a:t>)</a:t>
            </a:r>
            <a:endParaRPr>
              <a:solidFill>
                <a:srgbClr val="D4D4D4"/>
              </a:solidFill>
            </a:endParaRPr>
          </a:p>
        </p:txBody>
      </p:sp>
      <p:sp>
        <p:nvSpPr>
          <p:cNvPr id="331" name="myapp.components.ts"/>
          <p:cNvSpPr/>
          <p:nvPr/>
        </p:nvSpPr>
        <p:spPr>
          <a:xfrm>
            <a:off x="952499" y="1381472"/>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myapp.components.ts</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Lesson 7"/>
          <p:cNvSpPr/>
          <p:nvPr>
            <p:ph type="title"/>
          </p:nvPr>
        </p:nvSpPr>
        <p:spPr>
          <a:prstGeom prst="rect">
            <a:avLst/>
          </a:prstGeom>
        </p:spPr>
        <p:txBody>
          <a:bodyPr/>
          <a:lstStyle/>
          <a:p>
            <a:pPr/>
            <a:r>
              <a:t>Lesson 7</a:t>
            </a:r>
          </a:p>
        </p:txBody>
      </p:sp>
      <p:sp>
        <p:nvSpPr>
          <p:cNvPr id="334" name="Build Contact form, View2.html, View2.ts"/>
          <p:cNvSpPr/>
          <p:nvPr>
            <p:ph type="body" idx="1"/>
          </p:nvPr>
        </p:nvSpPr>
        <p:spPr>
          <a:xfrm>
            <a:off x="552747" y="1932235"/>
            <a:ext cx="12605743" cy="7939386"/>
          </a:xfrm>
          <a:prstGeom prst="rect">
            <a:avLst/>
          </a:prstGeom>
        </p:spPr>
        <p:txBody>
          <a:bodyPr/>
          <a:lstStyle>
            <a:lvl1pPr marL="421105" indent="-421105">
              <a:defRPr sz="3600"/>
            </a:lvl1pPr>
          </a:lstStyle>
          <a:p>
            <a:pPr/>
            <a:r>
              <a:t>Build Contact form, View2.html, View2.ts</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Lesson 7"/>
          <p:cNvSpPr/>
          <p:nvPr>
            <p:ph type="title"/>
          </p:nvPr>
        </p:nvSpPr>
        <p:spPr>
          <a:prstGeom prst="rect">
            <a:avLst/>
          </a:prstGeom>
        </p:spPr>
        <p:txBody>
          <a:bodyPr/>
          <a:lstStyle/>
          <a:p>
            <a:pPr/>
            <a:r>
              <a:t>Lesson 7</a:t>
            </a:r>
          </a:p>
        </p:txBody>
      </p:sp>
      <p:sp>
        <p:nvSpPr>
          <p:cNvPr id="337" name="&lt;div class=&quot;container&quot; &gt;…"/>
          <p:cNvSpPr/>
          <p:nvPr>
            <p:ph type="body" idx="1"/>
          </p:nvPr>
        </p:nvSpPr>
        <p:spPr>
          <a:xfrm>
            <a:off x="552747" y="1932235"/>
            <a:ext cx="12605743" cy="7939386"/>
          </a:xfrm>
          <a:prstGeom prst="rect">
            <a:avLst/>
          </a:prstGeom>
        </p:spPr>
        <p:txBody>
          <a:bodyPr/>
          <a:lstStyle/>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"container"</a:t>
            </a:r>
            <a:r>
              <a:rPr>
                <a:solidFill>
                  <a:srgbClr val="D4D4D4"/>
                </a:solidFill>
              </a:rPr>
              <a:t> </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9CDCFE"/>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t>class</a:t>
            </a:r>
            <a:r>
              <a:rPr>
                <a:solidFill>
                  <a:srgbClr val="D4D4D4"/>
                </a:solidFill>
              </a:rPr>
              <a:t>=</a:t>
            </a:r>
            <a:r>
              <a:rPr>
                <a:solidFill>
                  <a:srgbClr val="CE9178"/>
                </a:solidFill>
              </a:rPr>
              <a:t>"row"</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“col-md-6"</a:t>
            </a:r>
            <a:r>
              <a:rPr>
                <a:solidFill>
                  <a:srgbClr val="808080"/>
                </a:solidFill>
              </a:rPr>
              <a:t>&gt;</a:t>
            </a:r>
            <a:endParaRPr>
              <a:solidFill>
                <a:srgbClr val="808080"/>
              </a:solidFill>
            </a:endParaRPr>
          </a:p>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808080"/>
                </a:solidFill>
              </a:rPr>
              <a:t>—-&gt; &lt;form&gt;</a:t>
            </a:r>
            <a:endParaRPr>
              <a:solidFill>
                <a:srgbClr val="D4D4D4"/>
              </a:solidFill>
            </a:endParaRPr>
          </a:p>
          <a:p>
            <a:pPr marL="0" indent="0" defTabSz="457200">
              <a:lnSpc>
                <a:spcPts val="4600"/>
              </a:lnSpc>
              <a:spcBef>
                <a:spcPts val="0"/>
              </a:spcBef>
              <a:buSzTx/>
              <a:buNone/>
              <a:defRPr sz="2400">
                <a:solidFill>
                  <a:srgbClr val="608B4E"/>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57200">
              <a:lnSpc>
                <a:spcPts val="4600"/>
              </a:lnSpc>
              <a:spcBef>
                <a:spcPts val="0"/>
              </a:spcBef>
              <a:buSzTx/>
              <a:buNone/>
              <a:defRPr sz="2400">
                <a:solidFill>
                  <a:srgbClr val="569CD6"/>
                </a:solidFill>
                <a:latin typeface="Menlo"/>
                <a:ea typeface="Menlo"/>
                <a:cs typeface="Menlo"/>
                <a:sym typeface="Menlo"/>
              </a:defRPr>
            </a:pPr>
            <a:r>
              <a:rPr>
                <a:solidFill>
                  <a:srgbClr val="808080"/>
                </a:solidFill>
              </a:rPr>
              <a:t>&lt;/</a:t>
            </a:r>
            <a:r>
              <a:t>div</a:t>
            </a:r>
            <a:r>
              <a:rPr>
                <a:solidFill>
                  <a:srgbClr val="808080"/>
                </a:solidFill>
              </a:rPr>
              <a:t>&gt;</a:t>
            </a:r>
            <a:endParaRPr>
              <a:solidFill>
                <a:srgbClr val="D4D4D4"/>
              </a:solidFill>
            </a:endParaRPr>
          </a:p>
        </p:txBody>
      </p:sp>
      <p:sp>
        <p:nvSpPr>
          <p:cNvPr id="338" name="View2.html"/>
          <p:cNvSpPr/>
          <p:nvPr/>
        </p:nvSpPr>
        <p:spPr>
          <a:xfrm>
            <a:off x="952500" y="1581162"/>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View2.html</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Lesson 7"/>
          <p:cNvSpPr/>
          <p:nvPr>
            <p:ph type="title"/>
          </p:nvPr>
        </p:nvSpPr>
        <p:spPr>
          <a:prstGeom prst="rect">
            <a:avLst/>
          </a:prstGeom>
        </p:spPr>
        <p:txBody>
          <a:bodyPr/>
          <a:lstStyle/>
          <a:p>
            <a:pPr/>
            <a:r>
              <a:t>Lesson 7</a:t>
            </a:r>
          </a:p>
        </p:txBody>
      </p:sp>
      <p:sp>
        <p:nvSpPr>
          <p:cNvPr id="341" name="&lt;form&gt;…"/>
          <p:cNvSpPr/>
          <p:nvPr>
            <p:ph type="body" idx="1"/>
          </p:nvPr>
        </p:nvSpPr>
        <p:spPr>
          <a:xfrm>
            <a:off x="552747" y="2593708"/>
            <a:ext cx="12605743" cy="7939386"/>
          </a:xfrm>
          <a:prstGeom prst="rect">
            <a:avLst/>
          </a:prstGeom>
        </p:spPr>
        <p:txBody>
          <a:bodyPr/>
          <a:lstStyle/>
          <a:p>
            <a:pPr marL="0" indent="0" defTabSz="420623">
              <a:lnSpc>
                <a:spcPts val="3600"/>
              </a:lnSpc>
              <a:spcBef>
                <a:spcPts val="0"/>
              </a:spcBef>
              <a:buSzTx/>
              <a:buNone/>
              <a:defRPr sz="1656">
                <a:solidFill>
                  <a:srgbClr val="569CD6"/>
                </a:solidFill>
                <a:latin typeface="Menlo"/>
                <a:ea typeface="Menlo"/>
                <a:cs typeface="Menlo"/>
                <a:sym typeface="Menlo"/>
              </a:defRPr>
            </a:pPr>
            <a:r>
              <a:rPr>
                <a:solidFill>
                  <a:srgbClr val="808080"/>
                </a:solidFill>
              </a:rPr>
              <a:t>&lt;</a:t>
            </a:r>
            <a:r>
              <a:t>form</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"fname"</a:t>
            </a:r>
            <a:r>
              <a:rPr>
                <a:solidFill>
                  <a:srgbClr val="808080"/>
                </a:solidFill>
              </a:rPr>
              <a:t>&gt;</a:t>
            </a:r>
            <a:r>
              <a:t>First Name</a:t>
            </a:r>
            <a:r>
              <a:rPr>
                <a:solidFill>
                  <a:srgbClr val="808080"/>
                </a:solidFill>
              </a:rPr>
              <a:t>&lt;/</a:t>
            </a:r>
            <a:r>
              <a:rPr>
                <a:solidFill>
                  <a:srgbClr val="569CD6"/>
                </a:solidFill>
              </a:rPr>
              <a:t>label</a:t>
            </a:r>
            <a:r>
              <a:rPr>
                <a:solidFill>
                  <a:srgbClr val="808080"/>
                </a:solidFill>
              </a:rPr>
              <a:t>&gt;</a:t>
            </a:r>
          </a:p>
          <a:p>
            <a:pPr marL="0" indent="0" defTabSz="420623">
              <a:lnSpc>
                <a:spcPts val="36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type</a:t>
            </a:r>
            <a:r>
              <a:rPr>
                <a:solidFill>
                  <a:srgbClr val="D4D4D4"/>
                </a:solidFill>
              </a:rPr>
              <a:t>=</a:t>
            </a:r>
            <a:r>
              <a:t>"input"</a:t>
            </a:r>
            <a:r>
              <a:rPr>
                <a:solidFill>
                  <a:srgbClr val="D4D4D4"/>
                </a:solidFill>
              </a:rPr>
              <a:t> </a:t>
            </a:r>
            <a:r>
              <a:rPr>
                <a:solidFill>
                  <a:srgbClr val="9CDCFE"/>
                </a:solidFill>
              </a:rPr>
              <a:t>class</a:t>
            </a:r>
            <a:r>
              <a:rPr>
                <a:solidFill>
                  <a:srgbClr val="D4D4D4"/>
                </a:solidFill>
              </a:rPr>
              <a:t>=</a:t>
            </a:r>
            <a:r>
              <a:t>"form-control"</a:t>
            </a:r>
            <a:r>
              <a:rPr>
                <a:solidFill>
                  <a:srgbClr val="D4D4D4"/>
                </a:solidFill>
              </a:rPr>
              <a:t> </a:t>
            </a:r>
            <a:r>
              <a:rPr>
                <a:solidFill>
                  <a:srgbClr val="9CDCFE"/>
                </a:solidFill>
              </a:rPr>
              <a:t>id</a:t>
            </a:r>
            <a:r>
              <a:rPr>
                <a:solidFill>
                  <a:srgbClr val="D4D4D4"/>
                </a:solidFill>
              </a:rPr>
              <a:t>=</a:t>
            </a:r>
            <a:r>
              <a:t>"fname"</a:t>
            </a:r>
            <a:r>
              <a:rPr>
                <a:solidFill>
                  <a:srgbClr val="D4D4D4"/>
                </a:solidFill>
              </a:rPr>
              <a:t> </a:t>
            </a:r>
            <a:r>
              <a:rPr>
                <a:solidFill>
                  <a:srgbClr val="9CDCFE"/>
                </a:solidFill>
              </a:rPr>
              <a:t>placeholder</a:t>
            </a:r>
            <a:r>
              <a:rPr>
                <a:solidFill>
                  <a:srgbClr val="D4D4D4"/>
                </a:solidFill>
              </a:rPr>
              <a:t>=</a:t>
            </a:r>
            <a:r>
              <a:t>"Enter first name"</a:t>
            </a:r>
            <a:r>
              <a:rPr>
                <a:solidFill>
                  <a:srgbClr val="D4D4D4"/>
                </a:solidFill>
              </a:rPr>
              <a:t> </a:t>
            </a:r>
            <a:r>
              <a:rPr>
                <a:solidFill>
                  <a:srgbClr val="9CDCFE"/>
                </a:solidFill>
              </a:rPr>
              <a:t>required</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20623">
              <a:lnSpc>
                <a:spcPts val="36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"lname"</a:t>
            </a:r>
            <a:r>
              <a:rPr>
                <a:solidFill>
                  <a:srgbClr val="808080"/>
                </a:solidFill>
              </a:rPr>
              <a:t>&gt;</a:t>
            </a:r>
            <a:r>
              <a:t>Last Name</a:t>
            </a:r>
            <a:r>
              <a:rPr>
                <a:solidFill>
                  <a:srgbClr val="808080"/>
                </a:solidFill>
              </a:rPr>
              <a:t>&lt;/</a:t>
            </a:r>
            <a:r>
              <a:rPr>
                <a:solidFill>
                  <a:srgbClr val="569CD6"/>
                </a:solidFill>
              </a:rPr>
              <a:t>label</a:t>
            </a:r>
            <a:r>
              <a:rPr>
                <a:solidFill>
                  <a:srgbClr val="808080"/>
                </a:solidFill>
              </a:rPr>
              <a:t>&gt;</a:t>
            </a:r>
          </a:p>
          <a:p>
            <a:pPr marL="0" indent="0" defTabSz="420623">
              <a:lnSpc>
                <a:spcPts val="36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type</a:t>
            </a:r>
            <a:r>
              <a:rPr>
                <a:solidFill>
                  <a:srgbClr val="D4D4D4"/>
                </a:solidFill>
              </a:rPr>
              <a:t>=</a:t>
            </a:r>
            <a:r>
              <a:t>"input"</a:t>
            </a:r>
            <a:r>
              <a:rPr>
                <a:solidFill>
                  <a:srgbClr val="D4D4D4"/>
                </a:solidFill>
              </a:rPr>
              <a:t> </a:t>
            </a:r>
            <a:r>
              <a:rPr>
                <a:solidFill>
                  <a:srgbClr val="9CDCFE"/>
                </a:solidFill>
              </a:rPr>
              <a:t>class</a:t>
            </a:r>
            <a:r>
              <a:rPr>
                <a:solidFill>
                  <a:srgbClr val="D4D4D4"/>
                </a:solidFill>
              </a:rPr>
              <a:t>=</a:t>
            </a:r>
            <a:r>
              <a:t>"form-control"</a:t>
            </a:r>
            <a:r>
              <a:rPr>
                <a:solidFill>
                  <a:srgbClr val="D4D4D4"/>
                </a:solidFill>
              </a:rPr>
              <a:t> </a:t>
            </a:r>
            <a:r>
              <a:rPr>
                <a:solidFill>
                  <a:srgbClr val="9CDCFE"/>
                </a:solidFill>
              </a:rPr>
              <a:t>id</a:t>
            </a:r>
            <a:r>
              <a:rPr>
                <a:solidFill>
                  <a:srgbClr val="D4D4D4"/>
                </a:solidFill>
              </a:rPr>
              <a:t>=</a:t>
            </a:r>
            <a:r>
              <a:t>"lname"</a:t>
            </a:r>
            <a:r>
              <a:rPr>
                <a:solidFill>
                  <a:srgbClr val="D4D4D4"/>
                </a:solidFill>
              </a:rPr>
              <a:t> </a:t>
            </a:r>
            <a:r>
              <a:rPr>
                <a:solidFill>
                  <a:srgbClr val="9CDCFE"/>
                </a:solidFill>
              </a:rPr>
              <a:t>placeholder</a:t>
            </a:r>
            <a:r>
              <a:rPr>
                <a:solidFill>
                  <a:srgbClr val="D4D4D4"/>
                </a:solidFill>
              </a:rPr>
              <a:t>=</a:t>
            </a:r>
            <a:r>
              <a:t>"Enter last name"</a:t>
            </a:r>
            <a:r>
              <a:rPr>
                <a:solidFill>
                  <a:srgbClr val="D4D4D4"/>
                </a:solidFill>
              </a:rPr>
              <a:t> </a:t>
            </a:r>
            <a:r>
              <a:rPr>
                <a:solidFill>
                  <a:srgbClr val="9CDCFE"/>
                </a:solidFill>
              </a:rPr>
              <a:t>required</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20623">
              <a:lnSpc>
                <a:spcPts val="36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"email"</a:t>
            </a:r>
            <a:r>
              <a:rPr>
                <a:solidFill>
                  <a:srgbClr val="808080"/>
                </a:solidFill>
              </a:rPr>
              <a:t>&gt;</a:t>
            </a:r>
            <a:r>
              <a:t>Email address</a:t>
            </a:r>
            <a:r>
              <a:rPr>
                <a:solidFill>
                  <a:srgbClr val="808080"/>
                </a:solidFill>
              </a:rPr>
              <a:t>&lt;/</a:t>
            </a:r>
            <a:r>
              <a:rPr>
                <a:solidFill>
                  <a:srgbClr val="569CD6"/>
                </a:solidFill>
              </a:rPr>
              <a:t>label</a:t>
            </a:r>
            <a:r>
              <a:rPr>
                <a:solidFill>
                  <a:srgbClr val="808080"/>
                </a:solidFill>
              </a:rPr>
              <a:t>&gt;</a:t>
            </a:r>
          </a:p>
          <a:p>
            <a:pPr marL="0" indent="0" defTabSz="420623">
              <a:lnSpc>
                <a:spcPts val="3600"/>
              </a:lnSpc>
              <a:spcBef>
                <a:spcPts val="0"/>
              </a:spcBef>
              <a:buSzTx/>
              <a:buNone/>
              <a:defRPr sz="1656">
                <a:solidFill>
                  <a:srgbClr val="9CDCFE"/>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t>type</a:t>
            </a:r>
            <a:r>
              <a:rPr>
                <a:solidFill>
                  <a:srgbClr val="D4D4D4"/>
                </a:solidFill>
              </a:rPr>
              <a:t>=</a:t>
            </a:r>
            <a:r>
              <a:rPr>
                <a:solidFill>
                  <a:srgbClr val="CE9178"/>
                </a:solidFill>
              </a:rPr>
              <a:t>"email"</a:t>
            </a:r>
            <a:r>
              <a:rPr>
                <a:solidFill>
                  <a:srgbClr val="D4D4D4"/>
                </a:solidFill>
              </a:rPr>
              <a:t> </a:t>
            </a:r>
            <a:r>
              <a:t>class</a:t>
            </a:r>
            <a:r>
              <a:rPr>
                <a:solidFill>
                  <a:srgbClr val="D4D4D4"/>
                </a:solidFill>
              </a:rPr>
              <a:t>=</a:t>
            </a:r>
            <a:r>
              <a:rPr>
                <a:solidFill>
                  <a:srgbClr val="CE9178"/>
                </a:solidFill>
              </a:rPr>
              <a:t>"form-control"</a:t>
            </a:r>
            <a:r>
              <a:rPr>
                <a:solidFill>
                  <a:srgbClr val="D4D4D4"/>
                </a:solidFill>
              </a:rPr>
              <a:t> </a:t>
            </a:r>
            <a:r>
              <a:t>id</a:t>
            </a:r>
            <a:r>
              <a:rPr>
                <a:solidFill>
                  <a:srgbClr val="D4D4D4"/>
                </a:solidFill>
              </a:rPr>
              <a:t>=</a:t>
            </a:r>
            <a:r>
              <a:rPr>
                <a:solidFill>
                  <a:srgbClr val="CE9178"/>
                </a:solidFill>
              </a:rPr>
              <a:t>"email"</a:t>
            </a:r>
            <a:r>
              <a:rPr>
                <a:solidFill>
                  <a:srgbClr val="D4D4D4"/>
                </a:solidFill>
              </a:rPr>
              <a:t> </a:t>
            </a:r>
            <a:r>
              <a:t>aria-describedby</a:t>
            </a:r>
            <a:r>
              <a:rPr>
                <a:solidFill>
                  <a:srgbClr val="D4D4D4"/>
                </a:solidFill>
              </a:rPr>
              <a:t>=</a:t>
            </a:r>
            <a:r>
              <a:rPr>
                <a:solidFill>
                  <a:srgbClr val="CE9178"/>
                </a:solidFill>
              </a:rPr>
              <a:t>"emailHelp"</a:t>
            </a:r>
            <a:r>
              <a:rPr>
                <a:solidFill>
                  <a:srgbClr val="D4D4D4"/>
                </a:solidFill>
              </a:rPr>
              <a:t> </a:t>
            </a:r>
            <a:r>
              <a:t>placeholder</a:t>
            </a:r>
            <a:r>
              <a:rPr>
                <a:solidFill>
                  <a:srgbClr val="D4D4D4"/>
                </a:solidFill>
              </a:rPr>
              <a:t>=</a:t>
            </a:r>
            <a:r>
              <a:rPr>
                <a:solidFill>
                  <a:srgbClr val="CE9178"/>
                </a:solidFill>
              </a:rPr>
              <a:t>"Enter email"</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small</a:t>
            </a:r>
            <a:r>
              <a:t> </a:t>
            </a:r>
            <a:r>
              <a:rPr>
                <a:solidFill>
                  <a:srgbClr val="9CDCFE"/>
                </a:solidFill>
              </a:rPr>
              <a:t>id</a:t>
            </a:r>
            <a:r>
              <a:t>=</a:t>
            </a:r>
            <a:r>
              <a:rPr>
                <a:solidFill>
                  <a:srgbClr val="CE9178"/>
                </a:solidFill>
              </a:rPr>
              <a:t>"emailHelp"</a:t>
            </a:r>
            <a:r>
              <a:t> </a:t>
            </a:r>
            <a:r>
              <a:rPr>
                <a:solidFill>
                  <a:srgbClr val="9CDCFE"/>
                </a:solidFill>
              </a:rPr>
              <a:t>class</a:t>
            </a:r>
            <a:r>
              <a:t>=</a:t>
            </a:r>
            <a:r>
              <a:rPr>
                <a:solidFill>
                  <a:srgbClr val="CE9178"/>
                </a:solidFill>
              </a:rPr>
              <a:t>"form-text text-muted"</a:t>
            </a:r>
            <a:r>
              <a:rPr>
                <a:solidFill>
                  <a:srgbClr val="808080"/>
                </a:solidFill>
              </a:rPr>
              <a:t>&gt;</a:t>
            </a:r>
            <a:r>
              <a:t>We'll never share your email with anyone else.</a:t>
            </a:r>
            <a:r>
              <a:rPr>
                <a:solidFill>
                  <a:srgbClr val="808080"/>
                </a:solidFill>
              </a:rPr>
              <a:t>&lt;/</a:t>
            </a:r>
            <a:r>
              <a:rPr>
                <a:solidFill>
                  <a:srgbClr val="569CD6"/>
                </a:solidFill>
              </a:rPr>
              <a:t>small</a:t>
            </a:r>
            <a:r>
              <a:rPr>
                <a:solidFill>
                  <a:srgbClr val="808080"/>
                </a:solidFill>
              </a:rPr>
              <a:t>&gt;</a:t>
            </a: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20623">
              <a:lnSpc>
                <a:spcPts val="36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"phonenum"</a:t>
            </a:r>
            <a:r>
              <a:rPr>
                <a:solidFill>
                  <a:srgbClr val="808080"/>
                </a:solidFill>
              </a:rPr>
              <a:t>&gt;</a:t>
            </a:r>
            <a:r>
              <a:t>Phone Number</a:t>
            </a:r>
            <a:r>
              <a:rPr>
                <a:solidFill>
                  <a:srgbClr val="808080"/>
                </a:solidFill>
              </a:rPr>
              <a:t>&lt;/</a:t>
            </a:r>
            <a:r>
              <a:rPr>
                <a:solidFill>
                  <a:srgbClr val="569CD6"/>
                </a:solidFill>
              </a:rPr>
              <a:t>label</a:t>
            </a:r>
            <a:r>
              <a:rPr>
                <a:solidFill>
                  <a:srgbClr val="808080"/>
                </a:solidFill>
              </a:rPr>
              <a:t>&gt;&lt;</a:t>
            </a:r>
            <a:r>
              <a:rPr>
                <a:solidFill>
                  <a:srgbClr val="569CD6"/>
                </a:solidFill>
              </a:rPr>
              <a:t>br</a:t>
            </a:r>
            <a:r>
              <a:rPr>
                <a:solidFill>
                  <a:srgbClr val="808080"/>
                </a:solidFill>
              </a:rPr>
              <a:t>/&gt;</a:t>
            </a:r>
          </a:p>
          <a:p>
            <a:pPr marL="0" indent="0" defTabSz="420623">
              <a:lnSpc>
                <a:spcPts val="36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id</a:t>
            </a:r>
            <a:r>
              <a:rPr>
                <a:solidFill>
                  <a:srgbClr val="D4D4D4"/>
                </a:solidFill>
              </a:rPr>
              <a:t>=</a:t>
            </a:r>
            <a:r>
              <a:t>"phonenum"</a:t>
            </a:r>
            <a:r>
              <a:rPr>
                <a:solidFill>
                  <a:srgbClr val="D4D4D4"/>
                </a:solidFill>
              </a:rPr>
              <a:t> </a:t>
            </a:r>
            <a:r>
              <a:rPr>
                <a:solidFill>
                  <a:srgbClr val="9CDCFE"/>
                </a:solidFill>
              </a:rPr>
              <a:t>type</a:t>
            </a:r>
            <a:r>
              <a:rPr>
                <a:solidFill>
                  <a:srgbClr val="D4D4D4"/>
                </a:solidFill>
              </a:rPr>
              <a:t>=</a:t>
            </a:r>
            <a:r>
              <a:t>"tel"</a:t>
            </a:r>
            <a:r>
              <a:rPr>
                <a:solidFill>
                  <a:srgbClr val="D4D4D4"/>
                </a:solidFill>
              </a:rPr>
              <a:t> </a:t>
            </a:r>
            <a:r>
              <a:rPr>
                <a:solidFill>
                  <a:srgbClr val="9CDCFE"/>
                </a:solidFill>
              </a:rPr>
              <a:t>pattern</a:t>
            </a:r>
            <a:r>
              <a:rPr>
                <a:solidFill>
                  <a:srgbClr val="D4D4D4"/>
                </a:solidFill>
              </a:rPr>
              <a:t>=</a:t>
            </a:r>
            <a:r>
              <a:t>"^\d{4}-\d{3}-\d{4}$"</a:t>
            </a:r>
            <a:r>
              <a:rPr>
                <a:solidFill>
                  <a:srgbClr val="D4D4D4"/>
                </a:solidFill>
              </a:rPr>
              <a:t> </a:t>
            </a:r>
            <a:r>
              <a:rPr>
                <a:solidFill>
                  <a:srgbClr val="9CDCFE"/>
                </a:solidFill>
              </a:rPr>
              <a:t>required</a:t>
            </a:r>
            <a:r>
              <a:rPr>
                <a:solidFill>
                  <a:srgbClr val="D4D4D4"/>
                </a:solidFill>
              </a:rPr>
              <a:t> </a:t>
            </a:r>
            <a:r>
              <a:rPr>
                <a:solidFill>
                  <a:srgbClr val="9CDCFE"/>
                </a:solidFill>
              </a:rPr>
              <a:t>aria-describedby</a:t>
            </a:r>
            <a:r>
              <a:rPr>
                <a:solidFill>
                  <a:srgbClr val="D4D4D4"/>
                </a:solidFill>
              </a:rPr>
              <a:t>=</a:t>
            </a:r>
            <a:r>
              <a:t>"phoneHelp"</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small</a:t>
            </a:r>
            <a:r>
              <a:t> </a:t>
            </a:r>
            <a:r>
              <a:rPr>
                <a:solidFill>
                  <a:srgbClr val="9CDCFE"/>
                </a:solidFill>
              </a:rPr>
              <a:t>id</a:t>
            </a:r>
            <a:r>
              <a:t>=</a:t>
            </a:r>
            <a:r>
              <a:rPr>
                <a:solidFill>
                  <a:srgbClr val="CE9178"/>
                </a:solidFill>
              </a:rPr>
              <a:t>"phoneHelp"</a:t>
            </a:r>
            <a:r>
              <a:t> </a:t>
            </a:r>
            <a:r>
              <a:rPr>
                <a:solidFill>
                  <a:srgbClr val="9CDCFE"/>
                </a:solidFill>
              </a:rPr>
              <a:t>class</a:t>
            </a:r>
            <a:r>
              <a:t>=</a:t>
            </a:r>
            <a:r>
              <a:rPr>
                <a:solidFill>
                  <a:srgbClr val="CE9178"/>
                </a:solidFill>
              </a:rPr>
              <a:t>"form-text text-muted"</a:t>
            </a:r>
            <a:r>
              <a:rPr>
                <a:solidFill>
                  <a:srgbClr val="808080"/>
                </a:solidFill>
              </a:rPr>
              <a:t>&gt;</a:t>
            </a:r>
            <a:r>
              <a:t>Enter the following pattern:  (format: xxxx-xxx-xxxx)</a:t>
            </a:r>
            <a:r>
              <a:rPr>
                <a:solidFill>
                  <a:srgbClr val="808080"/>
                </a:solidFill>
              </a:rPr>
              <a:t>&lt;/</a:t>
            </a:r>
            <a:r>
              <a:rPr>
                <a:solidFill>
                  <a:srgbClr val="569CD6"/>
                </a:solidFill>
              </a:rPr>
              <a:t>small</a:t>
            </a:r>
            <a:r>
              <a:rPr>
                <a:solidFill>
                  <a:srgbClr val="808080"/>
                </a:solidFill>
              </a:rPr>
              <a:t>&gt;</a:t>
            </a:r>
          </a:p>
          <a:p>
            <a:pPr marL="0" indent="0" defTabSz="420623">
              <a:lnSpc>
                <a:spcPts val="3600"/>
              </a:lnSpc>
              <a:spcBef>
                <a:spcPts val="0"/>
              </a:spcBef>
              <a:buSzTx/>
              <a:buNone/>
              <a:defRPr sz="1656">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20623">
              <a:lnSpc>
                <a:spcPts val="36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type</a:t>
            </a:r>
            <a:r>
              <a:rPr>
                <a:solidFill>
                  <a:srgbClr val="D4D4D4"/>
                </a:solidFill>
              </a:rPr>
              <a:t>=</a:t>
            </a:r>
            <a:r>
              <a:t>"submit"</a:t>
            </a:r>
            <a:r>
              <a:rPr>
                <a:solidFill>
                  <a:srgbClr val="D4D4D4"/>
                </a:solidFill>
              </a:rPr>
              <a:t> </a:t>
            </a:r>
            <a:r>
              <a:rPr>
                <a:solidFill>
                  <a:srgbClr val="9CDCFE"/>
                </a:solidFill>
              </a:rPr>
              <a:t>class</a:t>
            </a:r>
            <a:r>
              <a:rPr>
                <a:solidFill>
                  <a:srgbClr val="D4D4D4"/>
                </a:solidFill>
              </a:rPr>
              <a:t>=</a:t>
            </a:r>
            <a:r>
              <a:t>"btn btn-primary"</a:t>
            </a:r>
            <a:r>
              <a:rPr>
                <a:solidFill>
                  <a:srgbClr val="808080"/>
                </a:solidFill>
              </a:rPr>
              <a:t>&gt;</a:t>
            </a:r>
            <a:r>
              <a:rPr>
                <a:solidFill>
                  <a:srgbClr val="D4D4D4"/>
                </a:solidFill>
              </a:rPr>
              <a:t>Submit</a:t>
            </a:r>
            <a:r>
              <a:rPr>
                <a:solidFill>
                  <a:srgbClr val="808080"/>
                </a:solidFill>
              </a:rPr>
              <a:t>&lt;/</a:t>
            </a:r>
            <a:r>
              <a:rPr>
                <a:solidFill>
                  <a:srgbClr val="569CD6"/>
                </a:solidFill>
              </a:rPr>
              <a:t>button</a:t>
            </a:r>
            <a:r>
              <a:rPr>
                <a:solidFill>
                  <a:srgbClr val="808080"/>
                </a:solidFill>
              </a:rPr>
              <a:t>&gt;</a:t>
            </a:r>
            <a:endParaRPr>
              <a:solidFill>
                <a:srgbClr val="D4D4D4"/>
              </a:solidFill>
            </a:endParaRPr>
          </a:p>
          <a:p>
            <a:pPr marL="0" indent="0" defTabSz="420623">
              <a:lnSpc>
                <a:spcPts val="3600"/>
              </a:lnSpc>
              <a:spcBef>
                <a:spcPts val="0"/>
              </a:spcBef>
              <a:buSzTx/>
              <a:buNone/>
              <a:defRPr sz="1656">
                <a:solidFill>
                  <a:srgbClr val="569CD6"/>
                </a:solidFill>
                <a:latin typeface="Menlo"/>
                <a:ea typeface="Menlo"/>
                <a:cs typeface="Menlo"/>
                <a:sym typeface="Menlo"/>
              </a:defRPr>
            </a:pPr>
            <a:r>
              <a:rPr>
                <a:solidFill>
                  <a:srgbClr val="808080"/>
                </a:solidFill>
              </a:rPr>
              <a:t>&lt;/</a:t>
            </a:r>
            <a:r>
              <a:t>form</a:t>
            </a:r>
            <a:r>
              <a:rPr>
                <a:solidFill>
                  <a:srgbClr val="808080"/>
                </a:solidFill>
              </a:rPr>
              <a:t>&gt;</a:t>
            </a:r>
            <a:endParaRPr>
              <a:solidFill>
                <a:srgbClr val="D4D4D4"/>
              </a:solidFill>
            </a:endParaRPr>
          </a:p>
        </p:txBody>
      </p:sp>
      <p:sp>
        <p:nvSpPr>
          <p:cNvPr id="342" name="View2.html"/>
          <p:cNvSpPr/>
          <p:nvPr/>
        </p:nvSpPr>
        <p:spPr>
          <a:xfrm>
            <a:off x="952499" y="1294108"/>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View2.html</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Lesson 7"/>
          <p:cNvSpPr/>
          <p:nvPr>
            <p:ph type="title"/>
          </p:nvPr>
        </p:nvSpPr>
        <p:spPr>
          <a:prstGeom prst="rect">
            <a:avLst/>
          </a:prstGeom>
        </p:spPr>
        <p:txBody>
          <a:bodyPr/>
          <a:lstStyle/>
          <a:p>
            <a:pPr/>
            <a:r>
              <a:t>Lesson 7</a:t>
            </a:r>
          </a:p>
        </p:txBody>
      </p:sp>
      <p:sp>
        <p:nvSpPr>
          <p:cNvPr id="345" name="'use strict';…"/>
          <p:cNvSpPr/>
          <p:nvPr>
            <p:ph type="body" idx="1"/>
          </p:nvPr>
        </p:nvSpPr>
        <p:spPr>
          <a:xfrm>
            <a:off x="552747" y="2244250"/>
            <a:ext cx="12605743" cy="7939387"/>
          </a:xfrm>
          <a:prstGeom prst="rect">
            <a:avLst/>
          </a:prstGeom>
        </p:spPr>
        <p:txBody>
          <a:bodyPr/>
          <a:lstStyle/>
          <a:p>
            <a:pPr marL="0" indent="0" defTabSz="329184">
              <a:lnSpc>
                <a:spcPts val="3200"/>
              </a:lnSpc>
              <a:spcBef>
                <a:spcPts val="0"/>
              </a:spcBef>
              <a:buSzTx/>
              <a:buNone/>
              <a:defRPr sz="1656">
                <a:solidFill>
                  <a:srgbClr val="D4D4D4"/>
                </a:solidFill>
                <a:latin typeface="Menlo"/>
                <a:ea typeface="Menlo"/>
                <a:cs typeface="Menlo"/>
                <a:sym typeface="Menlo"/>
              </a:defRPr>
            </a:pPr>
          </a:p>
          <a:p>
            <a:pPr marL="0" indent="0" defTabSz="329184">
              <a:lnSpc>
                <a:spcPts val="3200"/>
              </a:lnSpc>
              <a:spcBef>
                <a:spcPts val="0"/>
              </a:spcBef>
              <a:buSzTx/>
              <a:buNone/>
              <a:defRPr sz="1656">
                <a:solidFill>
                  <a:srgbClr val="CE9178"/>
                </a:solidFill>
                <a:latin typeface="Menlo"/>
                <a:ea typeface="Menlo"/>
                <a:cs typeface="Menlo"/>
                <a:sym typeface="Menlo"/>
              </a:defRPr>
            </a:pPr>
            <a:r>
              <a:t>'use strict'</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CE9178"/>
                </a:solidFill>
                <a:latin typeface="Menlo"/>
                <a:ea typeface="Menlo"/>
                <a:cs typeface="Menlo"/>
                <a:sym typeface="Menlo"/>
              </a:defRPr>
            </a:pPr>
            <a:r>
              <a:rPr>
                <a:solidFill>
                  <a:srgbClr val="C586C0"/>
                </a:solidFill>
              </a:rPr>
              <a:t>import</a:t>
            </a:r>
            <a:r>
              <a:rPr>
                <a:solidFill>
                  <a:srgbClr val="D4D4D4"/>
                </a:solidFill>
              </a:rPr>
              <a:t> { </a:t>
            </a:r>
            <a:r>
              <a:rPr>
                <a:solidFill>
                  <a:srgbClr val="9CDCFE"/>
                </a:solidFill>
              </a:rPr>
              <a:t>IContactRecord</a:t>
            </a:r>
            <a:r>
              <a:rPr>
                <a:solidFill>
                  <a:srgbClr val="D4D4D4"/>
                </a:solidFill>
              </a:rPr>
              <a:t> } </a:t>
            </a:r>
            <a:r>
              <a:rPr>
                <a:solidFill>
                  <a:srgbClr val="C586C0"/>
                </a:solidFill>
              </a:rPr>
              <a:t>from</a:t>
            </a:r>
            <a:r>
              <a:rPr>
                <a:solidFill>
                  <a:srgbClr val="D4D4D4"/>
                </a:solidFill>
              </a:rPr>
              <a:t> </a:t>
            </a:r>
            <a:r>
              <a:t>"../shared/interfaces"</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4EC9B0"/>
                </a:solidFill>
                <a:latin typeface="Menlo"/>
                <a:ea typeface="Menlo"/>
                <a:cs typeface="Menlo"/>
                <a:sym typeface="Menlo"/>
              </a:defRPr>
            </a:pPr>
            <a:r>
              <a:rPr>
                <a:solidFill>
                  <a:srgbClr val="569CD6"/>
                </a:solidFill>
              </a:rPr>
              <a:t>module</a:t>
            </a:r>
            <a:r>
              <a:rPr>
                <a:solidFill>
                  <a:srgbClr val="D4D4D4"/>
                </a:solidFill>
              </a:rPr>
              <a:t> </a:t>
            </a:r>
            <a:r>
              <a:t>ContactsForm</a:t>
            </a:r>
            <a:r>
              <a:rPr>
                <a:solidFill>
                  <a:srgbClr val="D4D4D4"/>
                </a:solidFill>
              </a:rPr>
              <a:t> {</a:t>
            </a:r>
            <a:endParaRPr>
              <a:solidFill>
                <a:srgbClr val="D4D4D4"/>
              </a:solidFill>
            </a:endParaRPr>
          </a:p>
          <a:p>
            <a:pPr marL="0" indent="0" defTabSz="329184">
              <a:lnSpc>
                <a:spcPts val="3200"/>
              </a:lnSpc>
              <a:spcBef>
                <a:spcPts val="0"/>
              </a:spcBef>
              <a:buSzTx/>
              <a:buNone/>
              <a:defRPr sz="1656">
                <a:solidFill>
                  <a:srgbClr val="D4D4D4"/>
                </a:solidFill>
                <a:latin typeface="Menlo"/>
                <a:ea typeface="Menlo"/>
                <a:cs typeface="Menlo"/>
                <a:sym typeface="Menlo"/>
              </a:defRPr>
            </a:pPr>
          </a:p>
          <a:p>
            <a:pPr marL="0" indent="0" defTabSz="329184">
              <a:lnSpc>
                <a:spcPts val="3200"/>
              </a:lnSpc>
              <a:spcBef>
                <a:spcPts val="0"/>
              </a:spcBef>
              <a:buSzTx/>
              <a:buNone/>
              <a:defRPr sz="1656">
                <a:solidFill>
                  <a:srgbClr val="4EC9B0"/>
                </a:solidFill>
                <a:latin typeface="Menlo"/>
                <a:ea typeface="Menlo"/>
                <a:cs typeface="Menlo"/>
                <a:sym typeface="Menlo"/>
              </a:defRPr>
            </a:pPr>
            <a:r>
              <a:rPr>
                <a:solidFill>
                  <a:srgbClr val="D4D4D4"/>
                </a:solidFill>
              </a:rPr>
              <a:t>  </a:t>
            </a:r>
            <a:r>
              <a:rPr>
                <a:solidFill>
                  <a:srgbClr val="C586C0"/>
                </a:solidFill>
              </a:rPr>
              <a:t>export</a:t>
            </a:r>
            <a:r>
              <a:rPr>
                <a:solidFill>
                  <a:srgbClr val="D4D4D4"/>
                </a:solidFill>
              </a:rPr>
              <a:t> </a:t>
            </a:r>
            <a:r>
              <a:rPr>
                <a:solidFill>
                  <a:srgbClr val="569CD6"/>
                </a:solidFill>
              </a:rPr>
              <a:t>class</a:t>
            </a:r>
            <a:r>
              <a:rPr>
                <a:solidFill>
                  <a:srgbClr val="D4D4D4"/>
                </a:solidFill>
              </a:rPr>
              <a:t> </a:t>
            </a:r>
            <a:r>
              <a:t>TextFieldController</a:t>
            </a:r>
            <a:r>
              <a:rPr>
                <a:solidFill>
                  <a:srgbClr val="D4D4D4"/>
                </a:solidFill>
              </a:rPr>
              <a:t> {</a:t>
            </a:r>
            <a:endParaRPr>
              <a:solidFill>
                <a:srgbClr val="D4D4D4"/>
              </a:solidFill>
            </a:endParaRPr>
          </a:p>
          <a:p>
            <a:pPr marL="0" indent="0" defTabSz="329184">
              <a:lnSpc>
                <a:spcPts val="3200"/>
              </a:lnSpc>
              <a:spcBef>
                <a:spcPts val="0"/>
              </a:spcBef>
              <a:buSzTx/>
              <a:buNone/>
              <a:defRPr sz="1656">
                <a:solidFill>
                  <a:srgbClr val="4EC9B0"/>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t>hasError</a:t>
            </a:r>
            <a:r>
              <a:rPr>
                <a:solidFill>
                  <a:srgbClr val="D4D4D4"/>
                </a:solidFill>
              </a:rPr>
              <a:t>: </a:t>
            </a:r>
            <a:r>
              <a:t>boolean</a:t>
            </a:r>
            <a:r>
              <a:rPr>
                <a:solidFill>
                  <a:srgbClr val="D4D4D4"/>
                </a:solidFill>
              </a:rPr>
              <a:t>;</a:t>
            </a:r>
          </a:p>
          <a:p>
            <a:pPr marL="0" indent="0" defTabSz="329184">
              <a:lnSpc>
                <a:spcPts val="3200"/>
              </a:lnSpc>
              <a:spcBef>
                <a:spcPts val="0"/>
              </a:spcBef>
              <a:buSzTx/>
              <a:buNone/>
              <a:defRPr sz="1656">
                <a:solidFill>
                  <a:srgbClr val="4EC9B0"/>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rPr>
                <a:solidFill>
                  <a:srgbClr val="9CDCFE"/>
                </a:solidFill>
              </a:rPr>
              <a:t>user</a:t>
            </a:r>
            <a:r>
              <a:rPr>
                <a:solidFill>
                  <a:srgbClr val="D4D4D4"/>
                </a:solidFill>
              </a:rPr>
              <a:t>: </a:t>
            </a:r>
            <a:r>
              <a:t>IContactRecord</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4EC9B0"/>
                </a:solidFill>
                <a:latin typeface="Menlo"/>
                <a:ea typeface="Menlo"/>
                <a:cs typeface="Menlo"/>
                <a:sym typeface="Menlo"/>
              </a:defRPr>
            </a:pPr>
          </a:p>
          <a:p>
            <a:pPr marL="0" indent="0" defTabSz="329184">
              <a:lnSpc>
                <a:spcPts val="32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569CD6"/>
                </a:solidFill>
              </a:rPr>
              <a:t>static</a:t>
            </a:r>
            <a:r>
              <a:rPr>
                <a:solidFill>
                  <a:srgbClr val="D4D4D4"/>
                </a:solidFill>
              </a:rPr>
              <a:t> </a:t>
            </a:r>
            <a:r>
              <a:rPr>
                <a:solidFill>
                  <a:srgbClr val="9CDCFE"/>
                </a:solidFill>
              </a:rPr>
              <a:t>$inject</a:t>
            </a:r>
            <a:r>
              <a:rPr>
                <a:solidFill>
                  <a:srgbClr val="D4D4D4"/>
                </a:solidFill>
              </a:rPr>
              <a:t> = [</a:t>
            </a:r>
            <a:r>
              <a:t>"$scope"</a:t>
            </a:r>
            <a:r>
              <a:rPr>
                <a:solidFill>
                  <a:srgbClr val="D4D4D4"/>
                </a:solidFill>
              </a:rPr>
              <a:t>,</a:t>
            </a:r>
            <a:r>
              <a:t>"$location"</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569CD6"/>
                </a:solidFill>
                <a:latin typeface="Menlo"/>
                <a:ea typeface="Menlo"/>
                <a:cs typeface="Menlo"/>
                <a:sym typeface="Menlo"/>
              </a:defRPr>
            </a:pPr>
            <a:r>
              <a:rPr>
                <a:solidFill>
                  <a:srgbClr val="D4D4D4"/>
                </a:solidFill>
              </a:rPr>
              <a:t>    </a:t>
            </a:r>
            <a:r>
              <a:t>constructor</a:t>
            </a:r>
            <a:r>
              <a:rPr>
                <a:solidFill>
                  <a:srgbClr val="D4D4D4"/>
                </a:solidFill>
              </a:rPr>
              <a:t>(</a:t>
            </a:r>
            <a:r>
              <a:t>private</a:t>
            </a:r>
            <a:r>
              <a:rPr>
                <a:solidFill>
                  <a:srgbClr val="D4D4D4"/>
                </a:solidFill>
              </a:rPr>
              <a:t> </a:t>
            </a:r>
            <a:r>
              <a:rPr>
                <a:solidFill>
                  <a:srgbClr val="9CDCFE"/>
                </a:solidFill>
              </a:rPr>
              <a:t>$scope</a:t>
            </a:r>
            <a:r>
              <a:rPr>
                <a:solidFill>
                  <a:srgbClr val="D4D4D4"/>
                </a:solidFill>
              </a:rPr>
              <a:t>: </a:t>
            </a:r>
            <a:r>
              <a:rPr>
                <a:solidFill>
                  <a:srgbClr val="4EC9B0"/>
                </a:solidFill>
              </a:rPr>
              <a:t>ng</a:t>
            </a:r>
            <a:r>
              <a:rPr>
                <a:solidFill>
                  <a:srgbClr val="D4D4D4"/>
                </a:solidFill>
              </a:rPr>
              <a:t>.</a:t>
            </a:r>
            <a:r>
              <a:rPr>
                <a:solidFill>
                  <a:srgbClr val="4EC9B0"/>
                </a:solidFill>
              </a:rPr>
              <a:t>IScope</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569CD6"/>
                </a:solidFill>
                <a:latin typeface="Menlo"/>
                <a:ea typeface="Menlo"/>
                <a:cs typeface="Menlo"/>
                <a:sym typeface="Menlo"/>
              </a:defRPr>
            </a:pPr>
            <a:r>
              <a:rPr>
                <a:solidFill>
                  <a:srgbClr val="D4D4D4"/>
                </a:solidFill>
              </a:rPr>
              <a:t>      </a:t>
            </a:r>
            <a:r>
              <a:t>private</a:t>
            </a:r>
            <a:r>
              <a:rPr>
                <a:solidFill>
                  <a:srgbClr val="D4D4D4"/>
                </a:solidFill>
              </a:rPr>
              <a:t> </a:t>
            </a:r>
            <a:r>
              <a:rPr>
                <a:solidFill>
                  <a:srgbClr val="9CDCFE"/>
                </a:solidFill>
              </a:rPr>
              <a:t>$location</a:t>
            </a:r>
            <a:r>
              <a:rPr>
                <a:solidFill>
                  <a:srgbClr val="D4D4D4"/>
                </a:solidFill>
              </a:rPr>
              <a:t>: </a:t>
            </a:r>
            <a:r>
              <a:t>ng</a:t>
            </a:r>
            <a:r>
              <a:rPr>
                <a:solidFill>
                  <a:srgbClr val="D4D4D4"/>
                </a:solidFill>
              </a:rPr>
              <a:t>.</a:t>
            </a:r>
            <a:r>
              <a:t>ILocationService</a:t>
            </a:r>
            <a:r>
              <a:rPr>
                <a:solidFill>
                  <a:srgbClr val="D4D4D4"/>
                </a:solidFill>
              </a:rPr>
              <a:t>) {</a:t>
            </a:r>
            <a:endParaRPr>
              <a:solidFill>
                <a:srgbClr val="D4D4D4"/>
              </a:solidFill>
            </a:endParaRPr>
          </a:p>
          <a:p>
            <a:pPr marL="0" indent="0" defTabSz="329184">
              <a:lnSpc>
                <a:spcPts val="3200"/>
              </a:lnSpc>
              <a:spcBef>
                <a:spcPts val="0"/>
              </a:spcBef>
              <a:buSzTx/>
              <a:buNone/>
              <a:defRPr sz="1656">
                <a:solidFill>
                  <a:srgbClr val="D4D4D4"/>
                </a:solidFill>
                <a:latin typeface="Menlo"/>
                <a:ea typeface="Menlo"/>
                <a:cs typeface="Menlo"/>
                <a:sym typeface="Menlo"/>
              </a:defRPr>
            </a:pPr>
            <a:r>
              <a:t>    }</a:t>
            </a:r>
          </a:p>
          <a:p>
            <a:pPr marL="0" indent="0" defTabSz="329184">
              <a:lnSpc>
                <a:spcPts val="3200"/>
              </a:lnSpc>
              <a:spcBef>
                <a:spcPts val="0"/>
              </a:spcBef>
              <a:buSzTx/>
              <a:buNone/>
              <a:defRPr sz="1656">
                <a:solidFill>
                  <a:srgbClr val="D4D4D4"/>
                </a:solidFill>
                <a:latin typeface="Menlo"/>
                <a:ea typeface="Menlo"/>
                <a:cs typeface="Menlo"/>
                <a:sym typeface="Menlo"/>
              </a:defRPr>
            </a:pPr>
            <a:r>
              <a:t> }</a:t>
            </a:r>
          </a:p>
          <a:p>
            <a:pPr marL="0" indent="0" defTabSz="329184">
              <a:lnSpc>
                <a:spcPts val="3200"/>
              </a:lnSpc>
              <a:spcBef>
                <a:spcPts val="0"/>
              </a:spcBef>
              <a:buSzTx/>
              <a:buNone/>
              <a:defRPr sz="1656">
                <a:solidFill>
                  <a:srgbClr val="D4D4D4"/>
                </a:solidFill>
                <a:latin typeface="Menlo"/>
                <a:ea typeface="Menlo"/>
                <a:cs typeface="Menlo"/>
                <a:sym typeface="Menlo"/>
              </a:defRPr>
            </a:pPr>
            <a:r>
              <a:t>}</a:t>
            </a:r>
          </a:p>
          <a:p>
            <a:pPr marL="0" indent="0" defTabSz="329184">
              <a:lnSpc>
                <a:spcPts val="3200"/>
              </a:lnSpc>
              <a:spcBef>
                <a:spcPts val="0"/>
              </a:spcBef>
              <a:buSzTx/>
              <a:buNone/>
              <a:defRPr sz="1656">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'myApp.view2'</a:t>
            </a:r>
            <a:r>
              <a:rPr>
                <a:solidFill>
                  <a:srgbClr val="D4D4D4"/>
                </a:solidFill>
              </a:rPr>
              <a:t>, [</a:t>
            </a:r>
            <a:r>
              <a:t>'ngRoute'</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D4D4D4"/>
                </a:solidFill>
                <a:latin typeface="Menlo"/>
                <a:ea typeface="Menlo"/>
                <a:cs typeface="Menlo"/>
                <a:sym typeface="Menlo"/>
              </a:defRPr>
            </a:pPr>
          </a:p>
          <a:p>
            <a:pPr marL="0" indent="0" defTabSz="329184">
              <a:lnSpc>
                <a:spcPts val="32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DCDCAA"/>
                </a:solidFill>
              </a:rPr>
              <a:t>config</a:t>
            </a:r>
            <a:r>
              <a:rPr>
                <a:solidFill>
                  <a:srgbClr val="D4D4D4"/>
                </a:solidFill>
              </a:rPr>
              <a:t>([</a:t>
            </a:r>
            <a:r>
              <a:t>'$routeProvider'</a:t>
            </a:r>
            <a:r>
              <a:rPr>
                <a:solidFill>
                  <a:srgbClr val="D4D4D4"/>
                </a:solidFill>
              </a:rPr>
              <a:t>, </a:t>
            </a:r>
            <a:r>
              <a:rPr>
                <a:solidFill>
                  <a:srgbClr val="569CD6"/>
                </a:solidFill>
              </a:rPr>
              <a:t>function</a:t>
            </a:r>
            <a:r>
              <a:rPr>
                <a:solidFill>
                  <a:srgbClr val="D4D4D4"/>
                </a:solidFill>
              </a:rPr>
              <a:t> (</a:t>
            </a:r>
            <a:r>
              <a:rPr>
                <a:solidFill>
                  <a:srgbClr val="9CDCFE"/>
                </a:solidFill>
              </a:rPr>
              <a:t>$routeProvider</a:t>
            </a:r>
            <a:r>
              <a:rPr>
                <a:solidFill>
                  <a:srgbClr val="D4D4D4"/>
                </a:solidFill>
              </a:rPr>
              <a:t>: </a:t>
            </a:r>
            <a:r>
              <a:rPr>
                <a:solidFill>
                  <a:srgbClr val="4EC9B0"/>
                </a:solidFill>
              </a:rPr>
              <a:t>any</a:t>
            </a:r>
            <a:r>
              <a:rPr>
                <a:solidFill>
                  <a:srgbClr val="D4D4D4"/>
                </a:solidFill>
              </a:rPr>
              <a:t>) {</a:t>
            </a:r>
            <a:endParaRPr>
              <a:solidFill>
                <a:srgbClr val="D4D4D4"/>
              </a:solidFill>
            </a:endParaRPr>
          </a:p>
          <a:p>
            <a:pPr marL="0" indent="0" defTabSz="329184">
              <a:lnSpc>
                <a:spcPts val="3200"/>
              </a:lnSpc>
              <a:spcBef>
                <a:spcPts val="0"/>
              </a:spcBef>
              <a:buSzTx/>
              <a:buNone/>
              <a:defRPr sz="1656">
                <a:solidFill>
                  <a:srgbClr val="9CDCFE"/>
                </a:solidFill>
                <a:latin typeface="Menlo"/>
                <a:ea typeface="Menlo"/>
                <a:cs typeface="Menlo"/>
                <a:sym typeface="Menlo"/>
              </a:defRPr>
            </a:pPr>
            <a:r>
              <a:rPr>
                <a:solidFill>
                  <a:srgbClr val="D4D4D4"/>
                </a:solidFill>
              </a:rPr>
              <a:t>    </a:t>
            </a:r>
            <a:r>
              <a:t>$routeProvider</a:t>
            </a:r>
            <a:r>
              <a:rPr>
                <a:solidFill>
                  <a:srgbClr val="D4D4D4"/>
                </a:solidFill>
              </a:rPr>
              <a:t>.</a:t>
            </a:r>
            <a:r>
              <a:rPr>
                <a:solidFill>
                  <a:srgbClr val="DCDCAA"/>
                </a:solidFill>
              </a:rPr>
              <a:t>when</a:t>
            </a:r>
            <a:r>
              <a:rPr>
                <a:solidFill>
                  <a:srgbClr val="D4D4D4"/>
                </a:solidFill>
              </a:rPr>
              <a:t>(</a:t>
            </a:r>
            <a:r>
              <a:rPr>
                <a:solidFill>
                  <a:srgbClr val="CE9178"/>
                </a:solidFill>
              </a:rPr>
              <a:t>'/view2'</a:t>
            </a:r>
            <a:r>
              <a:rPr>
                <a:solidFill>
                  <a:srgbClr val="D4D4D4"/>
                </a:solidFill>
              </a:rPr>
              <a:t>, {</a:t>
            </a:r>
            <a:endParaRPr>
              <a:solidFill>
                <a:srgbClr val="D4D4D4"/>
              </a:solidFill>
            </a:endParaRPr>
          </a:p>
          <a:p>
            <a:pPr marL="0" indent="0" defTabSz="329184">
              <a:lnSpc>
                <a:spcPts val="3200"/>
              </a:lnSpc>
              <a:spcBef>
                <a:spcPts val="0"/>
              </a:spcBef>
              <a:buSzTx/>
              <a:buNone/>
              <a:defRPr sz="1656">
                <a:solidFill>
                  <a:srgbClr val="CE9178"/>
                </a:solidFill>
                <a:latin typeface="Menlo"/>
                <a:ea typeface="Menlo"/>
                <a:cs typeface="Menlo"/>
                <a:sym typeface="Menlo"/>
              </a:defRPr>
            </a:pPr>
            <a:r>
              <a:rPr>
                <a:solidFill>
                  <a:srgbClr val="D4D4D4"/>
                </a:solidFill>
              </a:rPr>
              <a:t>      </a:t>
            </a:r>
            <a:r>
              <a:rPr>
                <a:solidFill>
                  <a:srgbClr val="9CDCFE"/>
                </a:solidFill>
              </a:rPr>
              <a:t>templateUrl:</a:t>
            </a:r>
            <a:r>
              <a:rPr>
                <a:solidFill>
                  <a:srgbClr val="D4D4D4"/>
                </a:solidFill>
              </a:rPr>
              <a:t> </a:t>
            </a:r>
            <a:r>
              <a:t>'view2/view2.html'</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9CDCFE"/>
                </a:solidFill>
                <a:latin typeface="Menlo"/>
                <a:ea typeface="Menlo"/>
                <a:cs typeface="Menlo"/>
                <a:sym typeface="Menlo"/>
              </a:defRPr>
            </a:pPr>
            <a:r>
              <a:rPr>
                <a:solidFill>
                  <a:srgbClr val="D4D4D4"/>
                </a:solidFill>
              </a:rPr>
              <a:t>      </a:t>
            </a:r>
            <a:r>
              <a:t>controller:</a:t>
            </a:r>
            <a:r>
              <a:rPr>
                <a:solidFill>
                  <a:srgbClr val="D4D4D4"/>
                </a:solidFill>
              </a:rPr>
              <a:t> </a:t>
            </a:r>
            <a:r>
              <a:rPr>
                <a:solidFill>
                  <a:srgbClr val="CE9178"/>
                </a:solidFill>
              </a:rPr>
              <a:t>'View2Ctrl'</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9CDCFE"/>
                </a:solidFill>
                <a:latin typeface="Menlo"/>
                <a:ea typeface="Menlo"/>
                <a:cs typeface="Menlo"/>
                <a:sym typeface="Menlo"/>
              </a:defRPr>
            </a:pPr>
            <a:r>
              <a:rPr>
                <a:solidFill>
                  <a:srgbClr val="D4D4D4"/>
                </a:solidFill>
              </a:rPr>
              <a:t>      </a:t>
            </a:r>
            <a:r>
              <a:t>controllerAs:</a:t>
            </a:r>
            <a:r>
              <a:rPr>
                <a:solidFill>
                  <a:srgbClr val="D4D4D4"/>
                </a:solidFill>
              </a:rPr>
              <a:t> </a:t>
            </a:r>
            <a:r>
              <a:rPr>
                <a:solidFill>
                  <a:srgbClr val="CE9178"/>
                </a:solidFill>
              </a:rPr>
              <a:t>'ctrl'</a:t>
            </a:r>
            <a:endParaRPr>
              <a:solidFill>
                <a:srgbClr val="D4D4D4"/>
              </a:solidFill>
            </a:endParaRPr>
          </a:p>
          <a:p>
            <a:pPr marL="0" indent="0" defTabSz="329184">
              <a:lnSpc>
                <a:spcPts val="3200"/>
              </a:lnSpc>
              <a:spcBef>
                <a:spcPts val="0"/>
              </a:spcBef>
              <a:buSzTx/>
              <a:buNone/>
              <a:defRPr sz="1656">
                <a:solidFill>
                  <a:srgbClr val="D4D4D4"/>
                </a:solidFill>
                <a:latin typeface="Menlo"/>
                <a:ea typeface="Menlo"/>
                <a:cs typeface="Menlo"/>
                <a:sym typeface="Menlo"/>
              </a:defRPr>
            </a:pPr>
            <a:r>
              <a:t>    });</a:t>
            </a:r>
          </a:p>
          <a:p>
            <a:pPr marL="0" indent="0" defTabSz="329184">
              <a:lnSpc>
                <a:spcPts val="3200"/>
              </a:lnSpc>
              <a:spcBef>
                <a:spcPts val="0"/>
              </a:spcBef>
              <a:buSzTx/>
              <a:buNone/>
              <a:defRPr sz="1656">
                <a:solidFill>
                  <a:srgbClr val="D4D4D4"/>
                </a:solidFill>
                <a:latin typeface="Menlo"/>
                <a:ea typeface="Menlo"/>
                <a:cs typeface="Menlo"/>
                <a:sym typeface="Menlo"/>
              </a:defRPr>
            </a:pPr>
            <a:r>
              <a:t>  }])</a:t>
            </a:r>
          </a:p>
          <a:p>
            <a:pPr marL="0" indent="0" defTabSz="329184">
              <a:lnSpc>
                <a:spcPts val="3200"/>
              </a:lnSpc>
              <a:spcBef>
                <a:spcPts val="0"/>
              </a:spcBef>
              <a:buSzTx/>
              <a:buNone/>
              <a:defRPr sz="1656">
                <a:solidFill>
                  <a:srgbClr val="D4D4D4"/>
                </a:solidFill>
                <a:latin typeface="Menlo"/>
                <a:ea typeface="Menlo"/>
                <a:cs typeface="Menlo"/>
                <a:sym typeface="Menlo"/>
              </a:defRPr>
            </a:pPr>
          </a:p>
          <a:p>
            <a:pPr marL="0" indent="0" defTabSz="329184">
              <a:lnSpc>
                <a:spcPts val="3200"/>
              </a:lnSpc>
              <a:spcBef>
                <a:spcPts val="0"/>
              </a:spcBef>
              <a:buSzTx/>
              <a:buNone/>
              <a:defRPr sz="1656">
                <a:solidFill>
                  <a:srgbClr val="9CDCFE"/>
                </a:solidFill>
                <a:latin typeface="Menlo"/>
                <a:ea typeface="Menlo"/>
                <a:cs typeface="Menlo"/>
                <a:sym typeface="Menlo"/>
              </a:defRPr>
            </a:pPr>
            <a:r>
              <a:rPr>
                <a:solidFill>
                  <a:srgbClr val="D4D4D4"/>
                </a:solidFill>
              </a:rPr>
              <a:t>  .</a:t>
            </a:r>
            <a:r>
              <a:rPr>
                <a:solidFill>
                  <a:srgbClr val="DCDCAA"/>
                </a:solidFill>
              </a:rPr>
              <a:t>controller</a:t>
            </a:r>
            <a:r>
              <a:rPr>
                <a:solidFill>
                  <a:srgbClr val="D4D4D4"/>
                </a:solidFill>
              </a:rPr>
              <a:t>(</a:t>
            </a:r>
            <a:r>
              <a:rPr>
                <a:solidFill>
                  <a:srgbClr val="CE9178"/>
                </a:solidFill>
              </a:rPr>
              <a:t>'View2Ctrl'</a:t>
            </a:r>
            <a:r>
              <a:rPr>
                <a:solidFill>
                  <a:srgbClr val="D4D4D4"/>
                </a:solidFill>
              </a:rPr>
              <a:t>, </a:t>
            </a:r>
            <a:r>
              <a:t>ContactsForm</a:t>
            </a:r>
            <a:r>
              <a:rPr>
                <a:solidFill>
                  <a:srgbClr val="D4D4D4"/>
                </a:solidFill>
              </a:rPr>
              <a:t>.</a:t>
            </a:r>
            <a:r>
              <a:t>TextFieldController</a:t>
            </a:r>
            <a:r>
              <a:rPr>
                <a:solidFill>
                  <a:srgbClr val="D4D4D4"/>
                </a:solidFill>
              </a:rPr>
              <a:t>);</a:t>
            </a:r>
            <a:endParaRPr>
              <a:solidFill>
                <a:srgbClr val="D4D4D4"/>
              </a:solidFill>
            </a:endParaRPr>
          </a:p>
          <a:p>
            <a:pPr marL="0" indent="0" defTabSz="329184">
              <a:lnSpc>
                <a:spcPts val="3200"/>
              </a:lnSpc>
              <a:spcBef>
                <a:spcPts val="0"/>
              </a:spcBef>
              <a:buSzTx/>
              <a:buNone/>
              <a:defRPr sz="1656">
                <a:solidFill>
                  <a:srgbClr val="D4D4D4"/>
                </a:solidFill>
                <a:latin typeface="Menlo"/>
                <a:ea typeface="Menlo"/>
                <a:cs typeface="Menlo"/>
                <a:sym typeface="Menlo"/>
              </a:defRPr>
            </a:pPr>
          </a:p>
        </p:txBody>
      </p:sp>
      <p:sp>
        <p:nvSpPr>
          <p:cNvPr id="346" name="View2.ts"/>
          <p:cNvSpPr/>
          <p:nvPr/>
        </p:nvSpPr>
        <p:spPr>
          <a:xfrm>
            <a:off x="952500" y="1169301"/>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View2.ts</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Lesson 7"/>
          <p:cNvSpPr/>
          <p:nvPr>
            <p:ph type="title"/>
          </p:nvPr>
        </p:nvSpPr>
        <p:spPr>
          <a:prstGeom prst="rect">
            <a:avLst/>
          </a:prstGeom>
        </p:spPr>
        <p:txBody>
          <a:bodyPr/>
          <a:lstStyle/>
          <a:p>
            <a:pPr/>
            <a:r>
              <a:t>Lesson 7</a:t>
            </a:r>
          </a:p>
        </p:txBody>
      </p:sp>
      <p:sp>
        <p:nvSpPr>
          <p:cNvPr id="349" name="///&lt;reference path=&quot;../node_modules/@types/angular/index.d.ts&quot; /&gt;…"/>
          <p:cNvSpPr/>
          <p:nvPr>
            <p:ph type="body" idx="1"/>
          </p:nvPr>
        </p:nvSpPr>
        <p:spPr>
          <a:xfrm>
            <a:off x="527786" y="3055490"/>
            <a:ext cx="12605743" cy="7939386"/>
          </a:xfrm>
          <a:prstGeom prst="rect">
            <a:avLst/>
          </a:prstGeom>
        </p:spPr>
        <p:txBody>
          <a:bodyPr/>
          <a:lstStyle/>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"../node_modules/@types/angular/index.d.ts"</a:t>
            </a:r>
            <a:r>
              <a:rPr>
                <a:solidFill>
                  <a:srgbClr val="608B4E"/>
                </a:solidFill>
              </a:rPr>
              <a:t> </a:t>
            </a:r>
            <a:r>
              <a:rPr>
                <a:solidFill>
                  <a:srgbClr val="808080"/>
                </a:solidFill>
              </a:rPr>
              <a:t>/&gt;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"../node_modules/@types/angular-route/index.d.ts"</a:t>
            </a:r>
            <a:r>
              <a:rPr>
                <a:solidFill>
                  <a:srgbClr val="608B4E"/>
                </a:solidFill>
              </a:rPr>
              <a:t> </a:t>
            </a:r>
            <a:r>
              <a:rPr>
                <a:solidFill>
                  <a:srgbClr val="808080"/>
                </a:solidFill>
              </a:rPr>
              <a:t>/&gt;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p>
          <a:p>
            <a:pPr marL="0" indent="0" defTabSz="457200">
              <a:lnSpc>
                <a:spcPts val="3200"/>
              </a:lnSpc>
              <a:spcBef>
                <a:spcPts val="0"/>
              </a:spcBef>
              <a:buSzTx/>
              <a:buNone/>
              <a:defRPr sz="1200">
                <a:solidFill>
                  <a:srgbClr val="CE9178"/>
                </a:solidFill>
                <a:latin typeface="Menlo"/>
                <a:ea typeface="Menlo"/>
                <a:cs typeface="Menlo"/>
                <a:sym typeface="Menlo"/>
              </a:defRPr>
            </a:pPr>
            <a:r>
              <a:t>'use strict'</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C586C0"/>
                </a:solidFill>
              </a:rPr>
              <a:t>import</a:t>
            </a:r>
            <a:r>
              <a:rPr>
                <a:solidFill>
                  <a:srgbClr val="D4D4D4"/>
                </a:solidFill>
              </a:rPr>
              <a:t> {} </a:t>
            </a:r>
            <a:r>
              <a:rPr>
                <a:solidFill>
                  <a:srgbClr val="C586C0"/>
                </a:solidFill>
              </a:rPr>
              <a:t>from</a:t>
            </a:r>
            <a:r>
              <a:rPr>
                <a:solidFill>
                  <a:srgbClr val="D4D4D4"/>
                </a:solidFill>
              </a:rPr>
              <a:t> </a:t>
            </a:r>
            <a:r>
              <a:t>“../node_modules/angular/angular"</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'../node_modules/angular-route/angular-route'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'../node_modules/jquery/dist/jquery'</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'./view1/view1'</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'./view2/view2'</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'./components/myapp.components'</a:t>
            </a:r>
            <a:r>
              <a:rPr>
                <a:solidFill>
                  <a:srgbClr val="D4D4D4"/>
                </a:solidFill>
              </a:rPr>
              <a:t>);</a:t>
            </a:r>
          </a:p>
          <a:p>
            <a:pPr marL="0" indent="0" defTabSz="457200">
              <a:lnSpc>
                <a:spcPts val="3200"/>
              </a:lnSpc>
              <a:spcBef>
                <a:spcPts val="0"/>
              </a:spcBef>
              <a:buSzTx/>
              <a:buNone/>
              <a:defRPr sz="1200">
                <a:solidFill>
                  <a:srgbClr val="608B4E"/>
                </a:solidFill>
                <a:latin typeface="Menlo"/>
                <a:ea typeface="Menlo"/>
                <a:cs typeface="Menlo"/>
                <a:sym typeface="Menlo"/>
              </a:defRPr>
            </a:pPr>
            <a:r>
              <a:t>// Declare app level module which depends on views, and components</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a:t>
            </a:r>
            <a:r>
              <a:rPr>
                <a:solidFill>
                  <a:srgbClr val="D4D4D4"/>
                </a:solidFill>
              </a:rPr>
              <a:t>, [</a:t>
            </a:r>
            <a:r>
              <a:t>'ngRoute'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'myApp.view1'</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'myApp.view2'</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‘myApp.components’</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t>]).</a:t>
            </a: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config</a:t>
            </a:r>
            <a:r>
              <a:rPr>
                <a:solidFill>
                  <a:srgbClr val="D4D4D4"/>
                </a:solidFill>
              </a:rPr>
              <a:t>([</a:t>
            </a:r>
            <a:r>
              <a:t>'$routeProvider'</a:t>
            </a:r>
            <a:r>
              <a:rPr>
                <a:solidFill>
                  <a:srgbClr val="D4D4D4"/>
                </a:solidFill>
              </a:rPr>
              <a:t>, </a:t>
            </a:r>
            <a:r>
              <a:rPr>
                <a:solidFill>
                  <a:srgbClr val="569CD6"/>
                </a:solidFill>
              </a:rPr>
              <a:t>function</a:t>
            </a:r>
            <a:r>
              <a:rPr>
                <a:solidFill>
                  <a:srgbClr val="D4D4D4"/>
                </a:solidFill>
              </a:rPr>
              <a:t>(</a:t>
            </a:r>
            <a:r>
              <a:rPr>
                <a:solidFill>
                  <a:srgbClr val="9CDCFE"/>
                </a:solidFill>
              </a:rPr>
              <a:t>$routeProvider</a:t>
            </a:r>
            <a:r>
              <a:rPr>
                <a:solidFill>
                  <a:srgbClr val="D4D4D4"/>
                </a:solidFill>
              </a:rPr>
              <a:t>:</a:t>
            </a:r>
            <a:r>
              <a:rPr>
                <a:solidFill>
                  <a:srgbClr val="4EC9B0"/>
                </a:solidFill>
              </a:rPr>
              <a:t>any</a:t>
            </a:r>
            <a:r>
              <a:rPr>
                <a:solidFill>
                  <a:srgbClr val="D4D4D4"/>
                </a:solidFill>
              </a:rPr>
              <a:t>) {</a:t>
            </a:r>
            <a:endParaRPr>
              <a:solidFill>
                <a:srgbClr val="D4D4D4"/>
              </a:solidFill>
            </a:endParaRPr>
          </a:p>
          <a:p>
            <a:pPr marL="0" indent="0" defTabSz="457200">
              <a:lnSpc>
                <a:spcPts val="3200"/>
              </a:lnSpc>
              <a:spcBef>
                <a:spcPts val="0"/>
              </a:spcBef>
              <a:buSzTx/>
              <a:buNone/>
              <a:defRPr sz="1200">
                <a:solidFill>
                  <a:srgbClr val="9CDCFE"/>
                </a:solidFill>
                <a:latin typeface="Menlo"/>
                <a:ea typeface="Menlo"/>
                <a:cs typeface="Menlo"/>
                <a:sym typeface="Menlo"/>
              </a:defRPr>
            </a:pPr>
            <a:r>
              <a:rPr>
                <a:solidFill>
                  <a:srgbClr val="D4D4D4"/>
                </a:solidFill>
              </a:rPr>
              <a:t>  </a:t>
            </a:r>
            <a:r>
              <a:t>$routeProvider</a:t>
            </a:r>
            <a:r>
              <a:rPr>
                <a:solidFill>
                  <a:srgbClr val="D4D4D4"/>
                </a:solidFill>
              </a:rPr>
              <a:t>.</a:t>
            </a:r>
            <a:r>
              <a:rPr>
                <a:solidFill>
                  <a:srgbClr val="DCDCAA"/>
                </a:solidFill>
              </a:rPr>
              <a:t>otherwise</a:t>
            </a:r>
            <a:r>
              <a:rPr>
                <a:solidFill>
                  <a:srgbClr val="D4D4D4"/>
                </a:solidFill>
              </a:rPr>
              <a:t>({</a:t>
            </a:r>
            <a:r>
              <a:t>redirectTo:</a:t>
            </a:r>
            <a:r>
              <a:rPr>
                <a:solidFill>
                  <a:srgbClr val="D4D4D4"/>
                </a:solidFill>
              </a:rPr>
              <a:t> </a:t>
            </a:r>
            <a:r>
              <a:rPr>
                <a:solidFill>
                  <a:srgbClr val="CE9178"/>
                </a:solidFill>
              </a:rPr>
              <a:t>'/view1'</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r>
              <a:t>}]);</a:t>
            </a:r>
          </a:p>
          <a:p>
            <a:pPr marL="0" indent="0" defTabSz="457200">
              <a:lnSpc>
                <a:spcPts val="3200"/>
              </a:lnSpc>
              <a:spcBef>
                <a:spcPts val="0"/>
              </a:spcBef>
              <a:buSzTx/>
              <a:buNone/>
              <a:defRPr sz="1200">
                <a:solidFill>
                  <a:srgbClr val="D4D4D4"/>
                </a:solidFill>
                <a:latin typeface="Menlo"/>
                <a:ea typeface="Menlo"/>
                <a:cs typeface="Menlo"/>
                <a:sym typeface="Menlo"/>
              </a:defRPr>
            </a:pPr>
            <a:r>
              <a:t> </a:t>
            </a:r>
          </a:p>
          <a:p>
            <a:pPr marL="0" indent="0" defTabSz="457200">
              <a:lnSpc>
                <a:spcPts val="3200"/>
              </a:lnSpc>
              <a:spcBef>
                <a:spcPts val="0"/>
              </a:spcBef>
              <a:buSzTx/>
              <a:buNone/>
              <a:defRPr sz="1200">
                <a:solidFill>
                  <a:srgbClr val="DCDCAA"/>
                </a:solidFill>
                <a:latin typeface="Menlo"/>
                <a:ea typeface="Menlo"/>
                <a:cs typeface="Menlo"/>
                <a:sym typeface="Menlo"/>
              </a:defRPr>
            </a:pPr>
            <a:r>
              <a:rPr>
                <a:solidFill>
                  <a:srgbClr val="9CDCFE"/>
                </a:solidFill>
              </a:rPr>
              <a:t>angular</a:t>
            </a:r>
            <a:r>
              <a:rPr>
                <a:solidFill>
                  <a:srgbClr val="D4D4D4"/>
                </a:solidFill>
              </a:rPr>
              <a:t>.</a:t>
            </a:r>
            <a:r>
              <a:t>bootstrap</a:t>
            </a:r>
            <a:r>
              <a:rPr>
                <a:solidFill>
                  <a:srgbClr val="D4D4D4"/>
                </a:solidFill>
              </a:rPr>
              <a:t>(</a:t>
            </a:r>
            <a:r>
              <a:rPr>
                <a:solidFill>
                  <a:srgbClr val="9CDCFE"/>
                </a:solidFill>
              </a:rPr>
              <a:t>document</a:t>
            </a:r>
            <a:r>
              <a:rPr>
                <a:solidFill>
                  <a:srgbClr val="D4D4D4"/>
                </a:solidFill>
              </a:rPr>
              <a:t>,[</a:t>
            </a:r>
            <a:r>
              <a:rPr>
                <a:solidFill>
                  <a:srgbClr val="CE9178"/>
                </a:solidFill>
              </a:rPr>
              <a:t>"myApp"</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p>
        </p:txBody>
      </p:sp>
      <p:sp>
        <p:nvSpPr>
          <p:cNvPr id="350" name="app.ts"/>
          <p:cNvSpPr/>
          <p:nvPr/>
        </p:nvSpPr>
        <p:spPr>
          <a:xfrm>
            <a:off x="1055075" y="1493797"/>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app.ts</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Lesson 8"/>
          <p:cNvSpPr/>
          <p:nvPr>
            <p:ph type="title"/>
          </p:nvPr>
        </p:nvSpPr>
        <p:spPr>
          <a:prstGeom prst="rect">
            <a:avLst/>
          </a:prstGeom>
        </p:spPr>
        <p:txBody>
          <a:bodyPr/>
          <a:lstStyle/>
          <a:p>
            <a:pPr/>
            <a:r>
              <a:t>Lesson 8</a:t>
            </a:r>
          </a:p>
        </p:txBody>
      </p:sp>
      <p:sp>
        <p:nvSpPr>
          <p:cNvPr id="353" name="Bind the view to the controller"/>
          <p:cNvSpPr/>
          <p:nvPr>
            <p:ph type="body" idx="1"/>
          </p:nvPr>
        </p:nvSpPr>
        <p:spPr>
          <a:xfrm>
            <a:off x="552747" y="1932235"/>
            <a:ext cx="12605743" cy="7939386"/>
          </a:xfrm>
          <a:prstGeom prst="rect">
            <a:avLst/>
          </a:prstGeom>
        </p:spPr>
        <p:txBody>
          <a:bodyPr/>
          <a:lstStyle>
            <a:lvl1pPr marL="421105" indent="-421105">
              <a:defRPr sz="3600"/>
            </a:lvl1pPr>
          </a:lstStyle>
          <a:p>
            <a:pPr/>
            <a:r>
              <a:t>Bind the view to the controller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Typescript"/>
          <p:cNvSpPr/>
          <p:nvPr>
            <p:ph type="title"/>
          </p:nvPr>
        </p:nvSpPr>
        <p:spPr>
          <a:prstGeom prst="rect">
            <a:avLst/>
          </a:prstGeom>
        </p:spPr>
        <p:txBody>
          <a:bodyPr/>
          <a:lstStyle/>
          <a:p>
            <a:pPr/>
            <a:r>
              <a:t>Typescript</a:t>
            </a:r>
          </a:p>
        </p:txBody>
      </p:sp>
      <p:sp>
        <p:nvSpPr>
          <p:cNvPr id="139" name="&gt; npm install --save-dev typescript@1.8.0 gulp gulp-typescript"/>
          <p:cNvSpPr/>
          <p:nvPr>
            <p:ph type="body" idx="1"/>
          </p:nvPr>
        </p:nvSpPr>
        <p:spPr>
          <a:xfrm>
            <a:off x="81408" y="2590800"/>
            <a:ext cx="12841984" cy="6286500"/>
          </a:xfrm>
          <a:prstGeom prst="rect">
            <a:avLst/>
          </a:prstGeom>
        </p:spPr>
        <p:txBody>
          <a:bodyPr/>
          <a:lstStyle/>
          <a:p>
            <a:pPr/>
            <a:r>
              <a:t>&gt; npm install --save-dev typescript@1.8.0 gulp gulp-typescript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Lesson 8"/>
          <p:cNvSpPr/>
          <p:nvPr>
            <p:ph type="title"/>
          </p:nvPr>
        </p:nvSpPr>
        <p:spPr>
          <a:xfrm>
            <a:off x="952500" y="-507318"/>
            <a:ext cx="11099801" cy="2159001"/>
          </a:xfrm>
          <a:prstGeom prst="rect">
            <a:avLst/>
          </a:prstGeom>
        </p:spPr>
        <p:txBody>
          <a:bodyPr/>
          <a:lstStyle/>
          <a:p>
            <a:pPr/>
            <a:r>
              <a:t>Lesson 8</a:t>
            </a:r>
          </a:p>
        </p:txBody>
      </p:sp>
      <p:sp>
        <p:nvSpPr>
          <p:cNvPr id="356" name="&lt;form name=&quot;userForm&quot; ng-submit=&quot;ctrl.submitForm(ctrl.user)&quot; novalidate&gt;…"/>
          <p:cNvSpPr/>
          <p:nvPr>
            <p:ph type="body" idx="1"/>
          </p:nvPr>
        </p:nvSpPr>
        <p:spPr>
          <a:xfrm>
            <a:off x="552747" y="1932235"/>
            <a:ext cx="12605743" cy="7939386"/>
          </a:xfrm>
          <a:prstGeom prst="rect">
            <a:avLst/>
          </a:prstGeom>
        </p:spPr>
        <p:txBody>
          <a:bodyPr/>
          <a:lstStyle/>
          <a:p>
            <a:pPr marL="0" indent="0" defTabSz="457200">
              <a:lnSpc>
                <a:spcPts val="3900"/>
              </a:lnSpc>
              <a:spcBef>
                <a:spcPts val="0"/>
              </a:spcBef>
              <a:buSzTx/>
              <a:buNone/>
              <a:defRPr sz="18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form</a:t>
            </a:r>
            <a:r>
              <a:rPr>
                <a:solidFill>
                  <a:srgbClr val="D4D4D4"/>
                </a:solidFill>
              </a:rPr>
              <a:t> </a:t>
            </a:r>
            <a:r>
              <a:rPr>
                <a:solidFill>
                  <a:srgbClr val="9CDCFE"/>
                </a:solidFill>
              </a:rPr>
              <a:t>name</a:t>
            </a:r>
            <a:r>
              <a:rPr>
                <a:solidFill>
                  <a:srgbClr val="D4D4D4"/>
                </a:solidFill>
              </a:rPr>
              <a:t>=</a:t>
            </a:r>
            <a:r>
              <a:t>"userForm"</a:t>
            </a:r>
            <a:r>
              <a:rPr>
                <a:solidFill>
                  <a:srgbClr val="D4D4D4"/>
                </a:solidFill>
              </a:rPr>
              <a:t> </a:t>
            </a:r>
            <a:r>
              <a:rPr>
                <a:solidFill>
                  <a:srgbClr val="9CDCFE"/>
                </a:solidFill>
              </a:rPr>
              <a:t>ng-submit</a:t>
            </a:r>
            <a:r>
              <a:rPr>
                <a:solidFill>
                  <a:srgbClr val="D4D4D4"/>
                </a:solidFill>
              </a:rPr>
              <a:t>=</a:t>
            </a:r>
            <a:r>
              <a:t>"ctrl.submitForm(ctrl.user)"</a:t>
            </a:r>
            <a:r>
              <a:rPr>
                <a:solidFill>
                  <a:srgbClr val="D4D4D4"/>
                </a:solidFill>
              </a:rPr>
              <a:t> </a:t>
            </a:r>
            <a:r>
              <a:rPr>
                <a:solidFill>
                  <a:srgbClr val="9CDCFE"/>
                </a:solidFill>
              </a:rPr>
              <a:t>novalidate</a:t>
            </a:r>
            <a:r>
              <a:rPr>
                <a:solidFill>
                  <a:srgbClr val="808080"/>
                </a:solidFill>
              </a:rPr>
              <a:t>&gt;</a:t>
            </a:r>
            <a:endParaRPr>
              <a:solidFill>
                <a:srgbClr val="808080"/>
              </a:solidFill>
            </a:endParaRPr>
          </a:p>
          <a:p>
            <a:pPr marL="0" indent="0" defTabSz="457200">
              <a:lnSpc>
                <a:spcPts val="3900"/>
              </a:lnSpc>
              <a:spcBef>
                <a:spcPts val="0"/>
              </a:spcBef>
              <a:buSzTx/>
              <a:buNone/>
              <a:defRPr sz="1800">
                <a:solidFill>
                  <a:srgbClr val="CE9178"/>
                </a:solidFill>
                <a:latin typeface="Menlo"/>
                <a:ea typeface="Menlo"/>
                <a:cs typeface="Menlo"/>
                <a:sym typeface="Menlo"/>
              </a:defRPr>
            </a:pPr>
            <a:endParaRPr>
              <a:solidFill>
                <a:srgbClr val="D4D4D4"/>
              </a:solidFill>
            </a:endParaRPr>
          </a:p>
          <a:p>
            <a:pPr marL="0" indent="0" defTabSz="457200">
              <a:lnSpc>
                <a:spcPts val="3900"/>
              </a:lnSpc>
              <a:spcBef>
                <a:spcPts val="0"/>
              </a:spcBef>
              <a:buSzTx/>
              <a:buNone/>
              <a:defRPr sz="1800">
                <a:solidFill>
                  <a:srgbClr val="D4D4D4"/>
                </a:solidFill>
                <a:latin typeface="Menlo"/>
                <a:ea typeface="Menlo"/>
                <a:cs typeface="Menlo"/>
                <a:sym typeface="Menlo"/>
              </a:defRPr>
            </a:pPr>
            <a:r>
              <a:t>                </a:t>
            </a:r>
            <a:r>
              <a:rPr>
                <a:solidFill>
                  <a:srgbClr val="808080"/>
                </a:solidFill>
              </a:rPr>
              <a:t>&lt;</a:t>
            </a:r>
            <a:r>
              <a:rPr>
                <a:solidFill>
                  <a:srgbClr val="569CD6"/>
                </a:solidFill>
              </a:rPr>
              <a:t>input</a:t>
            </a:r>
            <a:r>
              <a:t> </a:t>
            </a:r>
            <a:r>
              <a:rPr>
                <a:solidFill>
                  <a:srgbClr val="9CDCFE"/>
                </a:solidFill>
              </a:rPr>
              <a:t>type</a:t>
            </a:r>
            <a:r>
              <a:t>=</a:t>
            </a:r>
            <a:r>
              <a:rPr>
                <a:solidFill>
                  <a:srgbClr val="CE9178"/>
                </a:solidFill>
              </a:rPr>
              <a:t>"hidden"</a:t>
            </a:r>
            <a:r>
              <a:t> </a:t>
            </a:r>
            <a:r>
              <a:rPr>
                <a:solidFill>
                  <a:srgbClr val="9CDCFE"/>
                </a:solidFill>
              </a:rPr>
              <a:t>name</a:t>
            </a:r>
            <a:r>
              <a:t>=</a:t>
            </a:r>
            <a:r>
              <a:rPr>
                <a:solidFill>
                  <a:srgbClr val="CE9178"/>
                </a:solidFill>
              </a:rPr>
              <a:t>"id"</a:t>
            </a:r>
            <a:r>
              <a:t> </a:t>
            </a:r>
            <a:r>
              <a:rPr>
                <a:solidFill>
                  <a:srgbClr val="9CDCFE"/>
                </a:solidFill>
              </a:rPr>
              <a:t>ng-model</a:t>
            </a:r>
            <a:r>
              <a:t>=</a:t>
            </a:r>
            <a:r>
              <a:rPr>
                <a:solidFill>
                  <a:srgbClr val="CE9178"/>
                </a:solidFill>
              </a:rPr>
              <a:t>"ctrl.user.id"</a:t>
            </a:r>
            <a:r>
              <a:rPr>
                <a:solidFill>
                  <a:srgbClr val="808080"/>
                </a:solidFill>
              </a:rPr>
              <a:t> /&gt;</a:t>
            </a:r>
            <a:endParaRPr>
              <a:solidFill>
                <a:srgbClr val="808080"/>
              </a:solidFill>
            </a:endParaRPr>
          </a:p>
          <a:p>
            <a:pPr marL="0" indent="0" defTabSz="457200">
              <a:lnSpc>
                <a:spcPts val="3900"/>
              </a:lnSpc>
              <a:spcBef>
                <a:spcPts val="0"/>
              </a:spcBef>
              <a:buSzTx/>
              <a:buNone/>
              <a:defRPr sz="1800">
                <a:solidFill>
                  <a:srgbClr val="D4D4D4"/>
                </a:solidFill>
                <a:latin typeface="Menlo"/>
                <a:ea typeface="Menlo"/>
                <a:cs typeface="Menlo"/>
                <a:sym typeface="Menlo"/>
              </a:defRPr>
            </a:pPr>
          </a:p>
          <a:p>
            <a:pPr marL="0" indent="0" defTabSz="457200">
              <a:lnSpc>
                <a:spcPts val="3900"/>
              </a:lnSpc>
              <a:spcBef>
                <a:spcPts val="0"/>
              </a:spcBef>
              <a:buSzTx/>
              <a:buNone/>
              <a:defRPr sz="18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D4D4D4"/>
                </a:solidFill>
              </a:rPr>
              <a:t> </a:t>
            </a:r>
            <a:r>
              <a:rPr>
                <a:solidFill>
                  <a:srgbClr val="9CDCFE"/>
                </a:solidFill>
              </a:rPr>
              <a:t>ng-class</a:t>
            </a:r>
            <a:r>
              <a:rPr>
                <a:solidFill>
                  <a:srgbClr val="D4D4D4"/>
                </a:solidFill>
              </a:rPr>
              <a:t>=</a:t>
            </a:r>
            <a:r>
              <a:t>"{ 'has-error' : ctrl.hasError }”</a:t>
            </a:r>
            <a:r>
              <a:rPr>
                <a:solidFill>
                  <a:srgbClr val="808080"/>
                </a:solidFill>
              </a:rPr>
              <a:t>&gt;</a:t>
            </a:r>
            <a:endParaRPr>
              <a:solidFill>
                <a:srgbClr val="808080"/>
              </a:solidFill>
            </a:endParaRPr>
          </a:p>
          <a:p>
            <a:pPr marL="0" indent="0" defTabSz="457200">
              <a:lnSpc>
                <a:spcPts val="3900"/>
              </a:lnSpc>
              <a:spcBef>
                <a:spcPts val="0"/>
              </a:spcBef>
              <a:buSzTx/>
              <a:buNone/>
              <a:defRPr sz="1800">
                <a:solidFill>
                  <a:srgbClr val="CE9178"/>
                </a:solidFill>
                <a:latin typeface="Menlo"/>
                <a:ea typeface="Menlo"/>
                <a:cs typeface="Menlo"/>
                <a:sym typeface="Menlo"/>
              </a:defRPr>
            </a:pPr>
            <a:endParaRPr>
              <a:solidFill>
                <a:srgbClr val="D4D4D4"/>
              </a:solidFill>
            </a:endParaRPr>
          </a:p>
          <a:p>
            <a:pPr marL="0" indent="0" defTabSz="457200">
              <a:lnSpc>
                <a:spcPts val="3900"/>
              </a:lnSpc>
              <a:spcBef>
                <a:spcPts val="0"/>
              </a:spcBef>
              <a:buSzTx/>
              <a:buNone/>
              <a:defRPr sz="1800">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"fname"</a:t>
            </a:r>
            <a:r>
              <a:rPr>
                <a:solidFill>
                  <a:srgbClr val="808080"/>
                </a:solidFill>
              </a:rPr>
              <a:t>&gt;</a:t>
            </a:r>
            <a:r>
              <a:t>First Name</a:t>
            </a:r>
            <a:r>
              <a:rPr>
                <a:solidFill>
                  <a:srgbClr val="808080"/>
                </a:solidFill>
              </a:rPr>
              <a:t>&lt;/</a:t>
            </a:r>
            <a:r>
              <a:rPr>
                <a:solidFill>
                  <a:srgbClr val="569CD6"/>
                </a:solidFill>
              </a:rPr>
              <a:t>label</a:t>
            </a:r>
            <a:r>
              <a:rPr>
                <a:solidFill>
                  <a:srgbClr val="808080"/>
                </a:solidFill>
              </a:rPr>
              <a:t>&gt;</a:t>
            </a:r>
            <a:endParaRPr>
              <a:solidFill>
                <a:srgbClr val="808080"/>
              </a:solidFill>
            </a:endParaRPr>
          </a:p>
          <a:p>
            <a:pPr marL="0" indent="0" defTabSz="457200">
              <a:lnSpc>
                <a:spcPts val="3900"/>
              </a:lnSpc>
              <a:spcBef>
                <a:spcPts val="0"/>
              </a:spcBef>
              <a:buSzTx/>
              <a:buNone/>
              <a:defRPr sz="1800">
                <a:solidFill>
                  <a:srgbClr val="D4D4D4"/>
                </a:solidFill>
                <a:latin typeface="Menlo"/>
                <a:ea typeface="Menlo"/>
                <a:cs typeface="Menlo"/>
                <a:sym typeface="Menlo"/>
              </a:defRPr>
            </a:pPr>
          </a:p>
          <a:p>
            <a:pPr marL="0" indent="0" defTabSz="457200">
              <a:lnSpc>
                <a:spcPts val="3900"/>
              </a:lnSpc>
              <a:spcBef>
                <a:spcPts val="0"/>
              </a:spcBef>
              <a:buSzTx/>
              <a:buNone/>
              <a:defRPr sz="18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type</a:t>
            </a:r>
            <a:r>
              <a:rPr>
                <a:solidFill>
                  <a:srgbClr val="D4D4D4"/>
                </a:solidFill>
              </a:rPr>
              <a:t>=</a:t>
            </a:r>
            <a:r>
              <a:t>"input"</a:t>
            </a:r>
            <a:r>
              <a:rPr>
                <a:solidFill>
                  <a:srgbClr val="D4D4D4"/>
                </a:solidFill>
              </a:rPr>
              <a:t> </a:t>
            </a:r>
            <a:r>
              <a:rPr>
                <a:solidFill>
                  <a:srgbClr val="9CDCFE"/>
                </a:solidFill>
              </a:rPr>
              <a:t>class</a:t>
            </a:r>
            <a:r>
              <a:rPr>
                <a:solidFill>
                  <a:srgbClr val="D4D4D4"/>
                </a:solidFill>
              </a:rPr>
              <a:t>=</a:t>
            </a:r>
            <a:r>
              <a:t>"form-control"</a:t>
            </a:r>
            <a:r>
              <a:rPr>
                <a:solidFill>
                  <a:srgbClr val="D4D4D4"/>
                </a:solidFill>
              </a:rPr>
              <a:t> </a:t>
            </a:r>
            <a:r>
              <a:rPr>
                <a:solidFill>
                  <a:srgbClr val="9CDCFE"/>
                </a:solidFill>
              </a:rPr>
              <a:t>id</a:t>
            </a:r>
            <a:r>
              <a:rPr>
                <a:solidFill>
                  <a:srgbClr val="D4D4D4"/>
                </a:solidFill>
              </a:rPr>
              <a:t>=</a:t>
            </a:r>
            <a:r>
              <a:t>"fname"</a:t>
            </a:r>
            <a:r>
              <a:rPr>
                <a:solidFill>
                  <a:srgbClr val="D4D4D4"/>
                </a:solidFill>
              </a:rPr>
              <a:t> </a:t>
            </a:r>
            <a:r>
              <a:rPr>
                <a:solidFill>
                  <a:srgbClr val="9CDCFE"/>
                </a:solidFill>
              </a:rPr>
              <a:t>name</a:t>
            </a:r>
            <a:r>
              <a:rPr>
                <a:solidFill>
                  <a:srgbClr val="D4D4D4"/>
                </a:solidFill>
              </a:rPr>
              <a:t>=</a:t>
            </a:r>
            <a:r>
              <a:t>"fname"</a:t>
            </a:r>
            <a:r>
              <a:rPr>
                <a:solidFill>
                  <a:srgbClr val="D4D4D4"/>
                </a:solidFill>
              </a:rPr>
              <a:t> </a:t>
            </a:r>
            <a:r>
              <a:rPr>
                <a:solidFill>
                  <a:srgbClr val="9CDCFE"/>
                </a:solidFill>
              </a:rPr>
              <a:t>app-version</a:t>
            </a:r>
            <a:r>
              <a:rPr>
                <a:solidFill>
                  <a:srgbClr val="D4D4D4"/>
                </a:solidFill>
              </a:rPr>
              <a:t> </a:t>
            </a:r>
            <a:r>
              <a:rPr>
                <a:solidFill>
                  <a:srgbClr val="9CDCFE"/>
                </a:solidFill>
              </a:rPr>
              <a:t>ng-model</a:t>
            </a:r>
            <a:r>
              <a:rPr>
                <a:solidFill>
                  <a:srgbClr val="D4D4D4"/>
                </a:solidFill>
              </a:rPr>
              <a:t>=</a:t>
            </a:r>
            <a:r>
              <a:t>"ctrl.user.FirstName"</a:t>
            </a:r>
            <a:r>
              <a:rPr>
                <a:solidFill>
                  <a:srgbClr val="D4D4D4"/>
                </a:solidFill>
              </a:rPr>
              <a:t> </a:t>
            </a:r>
            <a:r>
              <a:rPr>
                <a:solidFill>
                  <a:srgbClr val="9CDCFE"/>
                </a:solidFill>
              </a:rPr>
              <a:t>placeholder</a:t>
            </a:r>
            <a:r>
              <a:rPr>
                <a:solidFill>
                  <a:srgbClr val="D4D4D4"/>
                </a:solidFill>
              </a:rPr>
              <a:t>=</a:t>
            </a:r>
            <a:r>
              <a:t>"Enter first name"</a:t>
            </a:r>
            <a:r>
              <a:rPr>
                <a:solidFill>
                  <a:srgbClr val="D4D4D4"/>
                </a:solidFill>
              </a:rPr>
              <a:t> </a:t>
            </a:r>
            <a:r>
              <a:rPr>
                <a:solidFill>
                  <a:srgbClr val="9CDCFE"/>
                </a:solidFill>
              </a:rPr>
              <a:t>required</a:t>
            </a:r>
            <a:r>
              <a:rPr>
                <a:solidFill>
                  <a:srgbClr val="808080"/>
                </a:solidFill>
              </a:rPr>
              <a:t>&gt;</a:t>
            </a:r>
            <a:endParaRPr>
              <a:solidFill>
                <a:srgbClr val="808080"/>
              </a:solidFill>
            </a:endParaRPr>
          </a:p>
          <a:p>
            <a:pPr marL="0" indent="0" defTabSz="457200">
              <a:lnSpc>
                <a:spcPts val="3900"/>
              </a:lnSpc>
              <a:spcBef>
                <a:spcPts val="0"/>
              </a:spcBef>
              <a:buSzTx/>
              <a:buNone/>
              <a:defRPr sz="1800">
                <a:solidFill>
                  <a:srgbClr val="CE9178"/>
                </a:solidFill>
                <a:latin typeface="Menlo"/>
                <a:ea typeface="Menlo"/>
                <a:cs typeface="Menlo"/>
                <a:sym typeface="Menlo"/>
              </a:defRPr>
            </a:pPr>
            <a:endParaRPr>
              <a:solidFill>
                <a:srgbClr val="D4D4D4"/>
              </a:solidFill>
            </a:endParaRPr>
          </a:p>
          <a:p>
            <a:pPr marL="0" indent="0" defTabSz="457200">
              <a:lnSpc>
                <a:spcPts val="3900"/>
              </a:lnSpc>
              <a:spcBef>
                <a:spcPts val="0"/>
              </a:spcBef>
              <a:buSzTx/>
              <a:buNone/>
              <a:defRPr sz="18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p</a:t>
            </a:r>
            <a:r>
              <a:rPr>
                <a:solidFill>
                  <a:srgbClr val="D4D4D4"/>
                </a:solidFill>
              </a:rPr>
              <a:t> </a:t>
            </a:r>
            <a:r>
              <a:rPr>
                <a:solidFill>
                  <a:srgbClr val="9CDCFE"/>
                </a:solidFill>
              </a:rPr>
              <a:t>ng-show</a:t>
            </a:r>
            <a:r>
              <a:rPr>
                <a:solidFill>
                  <a:srgbClr val="D4D4D4"/>
                </a:solidFill>
              </a:rPr>
              <a:t>=</a:t>
            </a:r>
            <a:r>
              <a:t>"(userForm.fname.$invalid </a:t>
            </a:r>
            <a:r>
              <a:rPr>
                <a:solidFill>
                  <a:srgbClr val="F44747"/>
                </a:solidFill>
              </a:rPr>
              <a:t>&amp;&amp;</a:t>
            </a:r>
            <a:r>
              <a:t> !userForm.fname.$pristine)"</a:t>
            </a:r>
            <a:r>
              <a:rPr>
                <a:solidFill>
                  <a:srgbClr val="D4D4D4"/>
                </a:solidFill>
              </a:rPr>
              <a:t> </a:t>
            </a:r>
            <a:r>
              <a:rPr>
                <a:solidFill>
                  <a:srgbClr val="9CDCFE"/>
                </a:solidFill>
              </a:rPr>
              <a:t>class</a:t>
            </a:r>
            <a:r>
              <a:rPr>
                <a:solidFill>
                  <a:srgbClr val="D4D4D4"/>
                </a:solidFill>
              </a:rPr>
              <a:t>=</a:t>
            </a:r>
            <a:r>
              <a:t>"help-block"</a:t>
            </a:r>
            <a:r>
              <a:rPr>
                <a:solidFill>
                  <a:srgbClr val="808080"/>
                </a:solidFill>
              </a:rPr>
              <a:t>&gt;</a:t>
            </a:r>
            <a:r>
              <a:rPr>
                <a:solidFill>
                  <a:srgbClr val="D4D4D4"/>
                </a:solidFill>
              </a:rPr>
              <a:t>Your name is required.</a:t>
            </a:r>
            <a:r>
              <a:rPr>
                <a:solidFill>
                  <a:srgbClr val="808080"/>
                </a:solidFill>
              </a:rPr>
              <a:t>&lt;/</a:t>
            </a:r>
            <a:r>
              <a:rPr>
                <a:solidFill>
                  <a:srgbClr val="569CD6"/>
                </a:solidFill>
              </a:rPr>
              <a:t>p</a:t>
            </a:r>
            <a:r>
              <a:rPr>
                <a:solidFill>
                  <a:srgbClr val="808080"/>
                </a:solidFill>
              </a:rPr>
              <a:t>&gt;</a:t>
            </a:r>
            <a:endParaRPr>
              <a:solidFill>
                <a:srgbClr val="D4D4D4"/>
              </a:solidFill>
            </a:endParaRPr>
          </a:p>
          <a:p>
            <a:pPr marL="0" indent="0" defTabSz="457200">
              <a:lnSpc>
                <a:spcPts val="3900"/>
              </a:lnSpc>
              <a:spcBef>
                <a:spcPts val="0"/>
              </a:spcBef>
              <a:buSzTx/>
              <a:buNone/>
              <a:defRPr sz="18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57200">
              <a:lnSpc>
                <a:spcPts val="3900"/>
              </a:lnSpc>
              <a:spcBef>
                <a:spcPts val="0"/>
              </a:spcBef>
              <a:buSzTx/>
              <a:buNone/>
              <a:defRPr sz="1800">
                <a:solidFill>
                  <a:srgbClr val="CE9178"/>
                </a:solidFill>
                <a:latin typeface="Menlo"/>
                <a:ea typeface="Menlo"/>
                <a:cs typeface="Menlo"/>
                <a:sym typeface="Menlo"/>
              </a:defRPr>
            </a:pPr>
            <a:r>
              <a:rPr>
                <a:solidFill>
                  <a:srgbClr val="D4D4D4"/>
                </a:solidFill>
              </a:rPr>
              <a:t>               </a:t>
            </a:r>
          </a:p>
        </p:txBody>
      </p:sp>
      <p:sp>
        <p:nvSpPr>
          <p:cNvPr id="357" name="View2.html"/>
          <p:cNvSpPr/>
          <p:nvPr/>
        </p:nvSpPr>
        <p:spPr>
          <a:xfrm>
            <a:off x="952500" y="407984"/>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View2.html</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Lesson 8"/>
          <p:cNvSpPr/>
          <p:nvPr>
            <p:ph type="title"/>
          </p:nvPr>
        </p:nvSpPr>
        <p:spPr>
          <a:xfrm>
            <a:off x="952500" y="-507318"/>
            <a:ext cx="11099800" cy="2159001"/>
          </a:xfrm>
          <a:prstGeom prst="rect">
            <a:avLst/>
          </a:prstGeom>
        </p:spPr>
        <p:txBody>
          <a:bodyPr/>
          <a:lstStyle/>
          <a:p>
            <a:pPr/>
            <a:r>
              <a:t>Lesson 8</a:t>
            </a:r>
          </a:p>
        </p:txBody>
      </p:sp>
      <p:sp>
        <p:nvSpPr>
          <p:cNvPr id="360" name="&lt;div class=&quot;form-group&quot; ng-class=&quot;{ 'has-error' : ctrl.hasError }”&gt;…"/>
          <p:cNvSpPr/>
          <p:nvPr>
            <p:ph type="body" idx="1"/>
          </p:nvPr>
        </p:nvSpPr>
        <p:spPr>
          <a:xfrm>
            <a:off x="552747" y="1932235"/>
            <a:ext cx="12605743" cy="7939386"/>
          </a:xfrm>
          <a:prstGeom prst="rect">
            <a:avLst/>
          </a:prstGeom>
        </p:spPr>
        <p:txBody>
          <a:bodyPr/>
          <a:lstStyle/>
          <a:p>
            <a:pPr marL="0" indent="0" defTabSz="457200">
              <a:lnSpc>
                <a:spcPts val="4000"/>
              </a:lnSpc>
              <a:spcBef>
                <a:spcPts val="0"/>
              </a:spcBef>
              <a:buSzTx/>
              <a:buNone/>
              <a:defRPr sz="1900">
                <a:solidFill>
                  <a:srgbClr val="CE9178"/>
                </a:solidFill>
                <a:latin typeface="Menlo"/>
                <a:ea typeface="Menlo"/>
                <a:cs typeface="Menlo"/>
                <a:sym typeface="Menlo"/>
              </a:defRPr>
            </a:pPr>
          </a:p>
          <a:p>
            <a:pPr marL="0" indent="0" defTabSz="457200">
              <a:lnSpc>
                <a:spcPts val="4000"/>
              </a:lnSpc>
              <a:spcBef>
                <a:spcPts val="0"/>
              </a:spcBef>
              <a:buSzTx/>
              <a:buNone/>
              <a:defRPr sz="19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D4D4D4"/>
                </a:solidFill>
              </a:rPr>
              <a:t> </a:t>
            </a:r>
            <a:r>
              <a:rPr>
                <a:solidFill>
                  <a:srgbClr val="9CDCFE"/>
                </a:solidFill>
              </a:rPr>
              <a:t>ng-class</a:t>
            </a:r>
            <a:r>
              <a:rPr>
                <a:solidFill>
                  <a:srgbClr val="D4D4D4"/>
                </a:solidFill>
              </a:rPr>
              <a:t>=</a:t>
            </a:r>
            <a:r>
              <a:t>"{ 'has-error' : ctrl.hasError }”</a:t>
            </a:r>
            <a:r>
              <a:rPr>
                <a:solidFill>
                  <a:srgbClr val="808080"/>
                </a:solidFill>
              </a:rPr>
              <a:t>&gt;</a:t>
            </a:r>
            <a:endParaRPr>
              <a:solidFill>
                <a:srgbClr val="808080"/>
              </a:solidFill>
            </a:endParaRPr>
          </a:p>
          <a:p>
            <a:pPr marL="0" indent="0" defTabSz="457200">
              <a:lnSpc>
                <a:spcPts val="4000"/>
              </a:lnSpc>
              <a:spcBef>
                <a:spcPts val="0"/>
              </a:spcBef>
              <a:buSzTx/>
              <a:buNone/>
              <a:defRPr sz="1900">
                <a:solidFill>
                  <a:srgbClr val="CE9178"/>
                </a:solidFill>
                <a:latin typeface="Menlo"/>
                <a:ea typeface="Menlo"/>
                <a:cs typeface="Menlo"/>
                <a:sym typeface="Menlo"/>
              </a:defRPr>
            </a:pPr>
            <a:endParaRPr>
              <a:solidFill>
                <a:srgbClr val="D4D4D4"/>
              </a:solidFill>
            </a:endParaRPr>
          </a:p>
          <a:p>
            <a:pPr marL="0" indent="0" defTabSz="457200">
              <a:lnSpc>
                <a:spcPts val="4000"/>
              </a:lnSpc>
              <a:spcBef>
                <a:spcPts val="0"/>
              </a:spcBef>
              <a:buSzTx/>
              <a:buNone/>
              <a:defRPr sz="1900">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"lname"</a:t>
            </a:r>
            <a:r>
              <a:rPr>
                <a:solidFill>
                  <a:srgbClr val="808080"/>
                </a:solidFill>
              </a:rPr>
              <a:t>&gt;</a:t>
            </a:r>
            <a:r>
              <a:t>Last Name</a:t>
            </a:r>
            <a:r>
              <a:rPr>
                <a:solidFill>
                  <a:srgbClr val="808080"/>
                </a:solidFill>
              </a:rPr>
              <a:t>&lt;/</a:t>
            </a:r>
            <a:r>
              <a:rPr>
                <a:solidFill>
                  <a:srgbClr val="569CD6"/>
                </a:solidFill>
              </a:rPr>
              <a:t>label</a:t>
            </a:r>
            <a:r>
              <a:rPr>
                <a:solidFill>
                  <a:srgbClr val="808080"/>
                </a:solidFill>
              </a:rPr>
              <a:t>&gt;</a:t>
            </a:r>
            <a:endParaRPr>
              <a:solidFill>
                <a:srgbClr val="808080"/>
              </a:solidFill>
            </a:endParaRPr>
          </a:p>
          <a:p>
            <a:pPr marL="0" indent="0" defTabSz="457200">
              <a:lnSpc>
                <a:spcPts val="4000"/>
              </a:lnSpc>
              <a:spcBef>
                <a:spcPts val="0"/>
              </a:spcBef>
              <a:buSzTx/>
              <a:buNone/>
              <a:defRPr sz="1900">
                <a:solidFill>
                  <a:srgbClr val="D4D4D4"/>
                </a:solidFill>
                <a:latin typeface="Menlo"/>
                <a:ea typeface="Menlo"/>
                <a:cs typeface="Menlo"/>
                <a:sym typeface="Menlo"/>
              </a:defRPr>
            </a:pPr>
          </a:p>
          <a:p>
            <a:pPr marL="0" indent="0" defTabSz="457200">
              <a:lnSpc>
                <a:spcPts val="4000"/>
              </a:lnSpc>
              <a:spcBef>
                <a:spcPts val="0"/>
              </a:spcBef>
              <a:buSzTx/>
              <a:buNone/>
              <a:defRPr sz="19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type</a:t>
            </a:r>
            <a:r>
              <a:rPr>
                <a:solidFill>
                  <a:srgbClr val="D4D4D4"/>
                </a:solidFill>
              </a:rPr>
              <a:t>=</a:t>
            </a:r>
            <a:r>
              <a:t>"input"</a:t>
            </a:r>
            <a:r>
              <a:rPr>
                <a:solidFill>
                  <a:srgbClr val="D4D4D4"/>
                </a:solidFill>
              </a:rPr>
              <a:t> </a:t>
            </a:r>
            <a:r>
              <a:rPr>
                <a:solidFill>
                  <a:srgbClr val="9CDCFE"/>
                </a:solidFill>
              </a:rPr>
              <a:t>class</a:t>
            </a:r>
            <a:r>
              <a:rPr>
                <a:solidFill>
                  <a:srgbClr val="D4D4D4"/>
                </a:solidFill>
              </a:rPr>
              <a:t>=</a:t>
            </a:r>
            <a:r>
              <a:t>"form-control"</a:t>
            </a:r>
            <a:r>
              <a:rPr>
                <a:solidFill>
                  <a:srgbClr val="D4D4D4"/>
                </a:solidFill>
              </a:rPr>
              <a:t> </a:t>
            </a:r>
            <a:endParaRPr>
              <a:solidFill>
                <a:srgbClr val="D4D4D4"/>
              </a:solidFill>
            </a:endParaRPr>
          </a:p>
          <a:p>
            <a:pPr lvl="8" marL="0" indent="1828800" defTabSz="457200">
              <a:lnSpc>
                <a:spcPts val="4000"/>
              </a:lnSpc>
              <a:spcBef>
                <a:spcPts val="0"/>
              </a:spcBef>
              <a:buSzTx/>
              <a:buNone/>
              <a:defRPr sz="1900">
                <a:solidFill>
                  <a:srgbClr val="CE9178"/>
                </a:solidFill>
                <a:latin typeface="Menlo"/>
                <a:ea typeface="Menlo"/>
                <a:cs typeface="Menlo"/>
                <a:sym typeface="Menlo"/>
              </a:defRPr>
            </a:pPr>
            <a:r>
              <a:rPr>
                <a:solidFill>
                  <a:srgbClr val="9CDCFE"/>
                </a:solidFill>
              </a:rPr>
              <a:t>id</a:t>
            </a:r>
            <a:r>
              <a:rPr>
                <a:solidFill>
                  <a:srgbClr val="D4D4D4"/>
                </a:solidFill>
              </a:rPr>
              <a:t>=</a:t>
            </a:r>
            <a:r>
              <a:t>"lname"</a:t>
            </a:r>
            <a:r>
              <a:rPr>
                <a:solidFill>
                  <a:srgbClr val="D4D4D4"/>
                </a:solidFill>
              </a:rPr>
              <a:t> </a:t>
            </a:r>
            <a:endParaRPr>
              <a:solidFill>
                <a:srgbClr val="D4D4D4"/>
              </a:solidFill>
            </a:endParaRPr>
          </a:p>
          <a:p>
            <a:pPr lvl="8" marL="0" indent="1828800" defTabSz="457200">
              <a:lnSpc>
                <a:spcPts val="4000"/>
              </a:lnSpc>
              <a:spcBef>
                <a:spcPts val="0"/>
              </a:spcBef>
              <a:buSzTx/>
              <a:buNone/>
              <a:defRPr sz="1900">
                <a:solidFill>
                  <a:srgbClr val="CE9178"/>
                </a:solidFill>
                <a:latin typeface="Menlo"/>
                <a:ea typeface="Menlo"/>
                <a:cs typeface="Menlo"/>
                <a:sym typeface="Menlo"/>
              </a:defRPr>
            </a:pPr>
            <a:r>
              <a:rPr>
                <a:solidFill>
                  <a:srgbClr val="9CDCFE"/>
                </a:solidFill>
              </a:rPr>
              <a:t>name</a:t>
            </a:r>
            <a:r>
              <a:rPr>
                <a:solidFill>
                  <a:srgbClr val="D4D4D4"/>
                </a:solidFill>
              </a:rPr>
              <a:t>=</a:t>
            </a:r>
            <a:r>
              <a:t>"lname"</a:t>
            </a:r>
            <a:r>
              <a:rPr>
                <a:solidFill>
                  <a:srgbClr val="D4D4D4"/>
                </a:solidFill>
              </a:rPr>
              <a:t> </a:t>
            </a:r>
            <a:endParaRPr>
              <a:solidFill>
                <a:srgbClr val="D4D4D4"/>
              </a:solidFill>
            </a:endParaRPr>
          </a:p>
          <a:p>
            <a:pPr lvl="8" marL="0" indent="1828800" defTabSz="457200">
              <a:lnSpc>
                <a:spcPts val="4000"/>
              </a:lnSpc>
              <a:spcBef>
                <a:spcPts val="0"/>
              </a:spcBef>
              <a:buSzTx/>
              <a:buNone/>
              <a:defRPr sz="1900">
                <a:solidFill>
                  <a:srgbClr val="CE9178"/>
                </a:solidFill>
                <a:latin typeface="Menlo"/>
                <a:ea typeface="Menlo"/>
                <a:cs typeface="Menlo"/>
                <a:sym typeface="Menlo"/>
              </a:defRPr>
            </a:pPr>
            <a:r>
              <a:rPr>
                <a:solidFill>
                  <a:srgbClr val="9CDCFE"/>
                </a:solidFill>
              </a:rPr>
              <a:t>ng-model</a:t>
            </a:r>
            <a:r>
              <a:rPr>
                <a:solidFill>
                  <a:srgbClr val="D4D4D4"/>
                </a:solidFill>
              </a:rPr>
              <a:t>=</a:t>
            </a:r>
            <a:r>
              <a:t>"ctrl.user.LastName"</a:t>
            </a:r>
            <a:r>
              <a:rPr>
                <a:solidFill>
                  <a:srgbClr val="D4D4D4"/>
                </a:solidFill>
              </a:rPr>
              <a:t> </a:t>
            </a:r>
            <a:endParaRPr>
              <a:solidFill>
                <a:srgbClr val="D4D4D4"/>
              </a:solidFill>
            </a:endParaRPr>
          </a:p>
          <a:p>
            <a:pPr lvl="8" marL="0" indent="1828800" defTabSz="457200">
              <a:lnSpc>
                <a:spcPts val="4000"/>
              </a:lnSpc>
              <a:spcBef>
                <a:spcPts val="0"/>
              </a:spcBef>
              <a:buSzTx/>
              <a:buNone/>
              <a:defRPr sz="1900">
                <a:solidFill>
                  <a:srgbClr val="CE9178"/>
                </a:solidFill>
                <a:latin typeface="Menlo"/>
                <a:ea typeface="Menlo"/>
                <a:cs typeface="Menlo"/>
                <a:sym typeface="Menlo"/>
              </a:defRPr>
            </a:pPr>
            <a:r>
              <a:rPr>
                <a:solidFill>
                  <a:srgbClr val="9CDCFE"/>
                </a:solidFill>
              </a:rPr>
              <a:t>ng-change</a:t>
            </a:r>
            <a:r>
              <a:rPr>
                <a:solidFill>
                  <a:srgbClr val="D4D4D4"/>
                </a:solidFill>
              </a:rPr>
              <a:t>=</a:t>
            </a:r>
            <a:r>
              <a:t>"ctrl.onChange(userForm.lname,userForm)"</a:t>
            </a:r>
            <a:r>
              <a:rPr>
                <a:solidFill>
                  <a:srgbClr val="D4D4D4"/>
                </a:solidFill>
              </a:rPr>
              <a:t> </a:t>
            </a:r>
            <a:endParaRPr>
              <a:solidFill>
                <a:srgbClr val="D4D4D4"/>
              </a:solidFill>
            </a:endParaRPr>
          </a:p>
          <a:p>
            <a:pPr lvl="8" marL="0" indent="1828800" defTabSz="457200">
              <a:lnSpc>
                <a:spcPts val="4000"/>
              </a:lnSpc>
              <a:spcBef>
                <a:spcPts val="0"/>
              </a:spcBef>
              <a:buSzTx/>
              <a:buNone/>
              <a:defRPr sz="1900">
                <a:solidFill>
                  <a:srgbClr val="CE9178"/>
                </a:solidFill>
                <a:latin typeface="Menlo"/>
                <a:ea typeface="Menlo"/>
                <a:cs typeface="Menlo"/>
                <a:sym typeface="Menlo"/>
              </a:defRPr>
            </a:pPr>
            <a:r>
              <a:rPr>
                <a:solidFill>
                  <a:srgbClr val="9CDCFE"/>
                </a:solidFill>
              </a:rPr>
              <a:t>placeholder</a:t>
            </a:r>
            <a:r>
              <a:rPr>
                <a:solidFill>
                  <a:srgbClr val="D4D4D4"/>
                </a:solidFill>
              </a:rPr>
              <a:t>=</a:t>
            </a:r>
            <a:r>
              <a:t>"Enter last name"</a:t>
            </a:r>
            <a:r>
              <a:rPr>
                <a:solidFill>
                  <a:srgbClr val="D4D4D4"/>
                </a:solidFill>
              </a:rPr>
              <a:t> </a:t>
            </a:r>
            <a:endParaRPr>
              <a:solidFill>
                <a:srgbClr val="D4D4D4"/>
              </a:solidFill>
            </a:endParaRPr>
          </a:p>
          <a:p>
            <a:pPr lvl="8" marL="0" indent="1828800" defTabSz="457200">
              <a:lnSpc>
                <a:spcPts val="4000"/>
              </a:lnSpc>
              <a:spcBef>
                <a:spcPts val="0"/>
              </a:spcBef>
              <a:buSzTx/>
              <a:buNone/>
              <a:defRPr sz="1900">
                <a:solidFill>
                  <a:srgbClr val="CE9178"/>
                </a:solidFill>
                <a:latin typeface="Menlo"/>
                <a:ea typeface="Menlo"/>
                <a:cs typeface="Menlo"/>
                <a:sym typeface="Menlo"/>
              </a:defRPr>
            </a:pPr>
            <a:r>
              <a:rPr>
                <a:solidFill>
                  <a:srgbClr val="9CDCFE"/>
                </a:solidFill>
              </a:rPr>
              <a:t>required</a:t>
            </a:r>
            <a:r>
              <a:rPr>
                <a:solidFill>
                  <a:srgbClr val="808080"/>
                </a:solidFill>
              </a:rPr>
              <a:t>&gt;</a:t>
            </a:r>
            <a:endParaRPr>
              <a:solidFill>
                <a:srgbClr val="808080"/>
              </a:solidFill>
            </a:endParaRPr>
          </a:p>
          <a:p>
            <a:pPr marL="0" indent="0" defTabSz="457200">
              <a:lnSpc>
                <a:spcPts val="4000"/>
              </a:lnSpc>
              <a:spcBef>
                <a:spcPts val="0"/>
              </a:spcBef>
              <a:buSzTx/>
              <a:buNone/>
              <a:defRPr sz="1900">
                <a:solidFill>
                  <a:srgbClr val="CE9178"/>
                </a:solidFill>
                <a:latin typeface="Menlo"/>
                <a:ea typeface="Menlo"/>
                <a:cs typeface="Menlo"/>
                <a:sym typeface="Menlo"/>
              </a:defRPr>
            </a:pPr>
            <a:endParaRPr>
              <a:solidFill>
                <a:srgbClr val="D4D4D4"/>
              </a:solidFill>
            </a:endParaRPr>
          </a:p>
          <a:p>
            <a:pPr marL="0" indent="0" defTabSz="457200">
              <a:lnSpc>
                <a:spcPts val="4000"/>
              </a:lnSpc>
              <a:spcBef>
                <a:spcPts val="0"/>
              </a:spcBef>
              <a:buSzTx/>
              <a:buNone/>
              <a:defRPr sz="19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p:txBody>
      </p:sp>
      <p:sp>
        <p:nvSpPr>
          <p:cNvPr id="361" name="View2.html"/>
          <p:cNvSpPr/>
          <p:nvPr/>
        </p:nvSpPr>
        <p:spPr>
          <a:xfrm>
            <a:off x="952500" y="407984"/>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View2.html</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Lesson 8"/>
          <p:cNvSpPr/>
          <p:nvPr>
            <p:ph type="title"/>
          </p:nvPr>
        </p:nvSpPr>
        <p:spPr>
          <a:xfrm>
            <a:off x="952500" y="-507318"/>
            <a:ext cx="11099800" cy="2159001"/>
          </a:xfrm>
          <a:prstGeom prst="rect">
            <a:avLst/>
          </a:prstGeom>
        </p:spPr>
        <p:txBody>
          <a:bodyPr/>
          <a:lstStyle/>
          <a:p>
            <a:pPr/>
            <a:r>
              <a:t>Lesson 8</a:t>
            </a:r>
          </a:p>
        </p:txBody>
      </p:sp>
      <p:sp>
        <p:nvSpPr>
          <p:cNvPr id="364" name="&lt;div class=&quot;form-group&quot; ng-class=&quot;{ 'has-error' : ctrl.hasError }”&gt;…"/>
          <p:cNvSpPr/>
          <p:nvPr>
            <p:ph type="body" idx="1"/>
          </p:nvPr>
        </p:nvSpPr>
        <p:spPr>
          <a:xfrm>
            <a:off x="552747" y="1932235"/>
            <a:ext cx="12605743" cy="7939386"/>
          </a:xfrm>
          <a:prstGeom prst="rect">
            <a:avLst/>
          </a:prstGeom>
        </p:spPr>
        <p:txBody>
          <a:bodyPr/>
          <a:lstStyle/>
          <a:p>
            <a:pPr marL="0" indent="0" defTabSz="457200">
              <a:lnSpc>
                <a:spcPts val="4000"/>
              </a:lnSpc>
              <a:spcBef>
                <a:spcPts val="0"/>
              </a:spcBef>
              <a:buSzTx/>
              <a:buNone/>
              <a:defRPr sz="1900">
                <a:solidFill>
                  <a:srgbClr val="CE9178"/>
                </a:solidFill>
                <a:latin typeface="Menlo"/>
                <a:ea typeface="Menlo"/>
                <a:cs typeface="Menlo"/>
                <a:sym typeface="Menlo"/>
              </a:defRPr>
            </a:pPr>
          </a:p>
          <a:p>
            <a:pPr marL="0" indent="0" defTabSz="457200">
              <a:lnSpc>
                <a:spcPts val="4000"/>
              </a:lnSpc>
              <a:spcBef>
                <a:spcPts val="0"/>
              </a:spcBef>
              <a:buSzTx/>
              <a:buNone/>
              <a:defRPr sz="19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D4D4D4"/>
                </a:solidFill>
              </a:rPr>
              <a:t> </a:t>
            </a:r>
            <a:r>
              <a:rPr>
                <a:solidFill>
                  <a:srgbClr val="9CDCFE"/>
                </a:solidFill>
              </a:rPr>
              <a:t>ng-class</a:t>
            </a:r>
            <a:r>
              <a:rPr>
                <a:solidFill>
                  <a:srgbClr val="D4D4D4"/>
                </a:solidFill>
              </a:rPr>
              <a:t>=</a:t>
            </a:r>
            <a:r>
              <a:t>"{ 'has-error' : ctrl.hasError }”</a:t>
            </a:r>
            <a:r>
              <a:rPr>
                <a:solidFill>
                  <a:srgbClr val="808080"/>
                </a:solidFill>
              </a:rPr>
              <a:t>&gt;</a:t>
            </a:r>
            <a:endParaRPr>
              <a:solidFill>
                <a:srgbClr val="808080"/>
              </a:solidFill>
            </a:endParaRPr>
          </a:p>
          <a:p>
            <a:pPr marL="0" indent="0" defTabSz="457200">
              <a:lnSpc>
                <a:spcPts val="4000"/>
              </a:lnSpc>
              <a:spcBef>
                <a:spcPts val="0"/>
              </a:spcBef>
              <a:buSzTx/>
              <a:buNone/>
              <a:defRPr sz="1900">
                <a:solidFill>
                  <a:srgbClr val="CE9178"/>
                </a:solidFill>
                <a:latin typeface="Menlo"/>
                <a:ea typeface="Menlo"/>
                <a:cs typeface="Menlo"/>
                <a:sym typeface="Menlo"/>
              </a:defRPr>
            </a:pPr>
            <a:endParaRPr>
              <a:solidFill>
                <a:srgbClr val="D4D4D4"/>
              </a:solidFill>
            </a:endParaRPr>
          </a:p>
          <a:p>
            <a:pPr marL="0" indent="0" defTabSz="457200">
              <a:lnSpc>
                <a:spcPts val="4000"/>
              </a:lnSpc>
              <a:spcBef>
                <a:spcPts val="0"/>
              </a:spcBef>
              <a:buSzTx/>
              <a:buNone/>
              <a:defRPr sz="1900">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"email"</a:t>
            </a:r>
            <a:r>
              <a:rPr>
                <a:solidFill>
                  <a:srgbClr val="808080"/>
                </a:solidFill>
              </a:rPr>
              <a:t>&gt;</a:t>
            </a:r>
            <a:r>
              <a:t>Email address</a:t>
            </a:r>
            <a:r>
              <a:rPr>
                <a:solidFill>
                  <a:srgbClr val="808080"/>
                </a:solidFill>
              </a:rPr>
              <a:t>&lt;/</a:t>
            </a:r>
            <a:r>
              <a:rPr>
                <a:solidFill>
                  <a:srgbClr val="569CD6"/>
                </a:solidFill>
              </a:rPr>
              <a:t>label</a:t>
            </a:r>
            <a:r>
              <a:rPr>
                <a:solidFill>
                  <a:srgbClr val="808080"/>
                </a:solidFill>
              </a:rPr>
              <a:t>&gt;</a:t>
            </a:r>
            <a:endParaRPr>
              <a:solidFill>
                <a:srgbClr val="808080"/>
              </a:solidFill>
            </a:endParaRPr>
          </a:p>
          <a:p>
            <a:pPr marL="0" indent="0" defTabSz="457200">
              <a:lnSpc>
                <a:spcPts val="4000"/>
              </a:lnSpc>
              <a:spcBef>
                <a:spcPts val="0"/>
              </a:spcBef>
              <a:buSzTx/>
              <a:buNone/>
              <a:defRPr sz="1900">
                <a:solidFill>
                  <a:srgbClr val="D4D4D4"/>
                </a:solidFill>
                <a:latin typeface="Menlo"/>
                <a:ea typeface="Menlo"/>
                <a:cs typeface="Menlo"/>
                <a:sym typeface="Menlo"/>
              </a:defRPr>
            </a:pPr>
          </a:p>
          <a:p>
            <a:pPr marL="0" indent="0" defTabSz="457200">
              <a:lnSpc>
                <a:spcPts val="4000"/>
              </a:lnSpc>
              <a:spcBef>
                <a:spcPts val="0"/>
              </a:spcBef>
              <a:buSzTx/>
              <a:buNone/>
              <a:defRPr sz="19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type</a:t>
            </a:r>
            <a:r>
              <a:rPr>
                <a:solidFill>
                  <a:srgbClr val="D4D4D4"/>
                </a:solidFill>
              </a:rPr>
              <a:t>=</a:t>
            </a:r>
            <a:r>
              <a:t>"email"</a:t>
            </a:r>
            <a:r>
              <a:rPr>
                <a:solidFill>
                  <a:srgbClr val="D4D4D4"/>
                </a:solidFill>
              </a:rPr>
              <a:t> </a:t>
            </a:r>
            <a:r>
              <a:rPr>
                <a:solidFill>
                  <a:srgbClr val="9CDCFE"/>
                </a:solidFill>
              </a:rPr>
              <a:t>class</a:t>
            </a:r>
            <a:r>
              <a:rPr>
                <a:solidFill>
                  <a:srgbClr val="D4D4D4"/>
                </a:solidFill>
              </a:rPr>
              <a:t>=</a:t>
            </a:r>
            <a:r>
              <a:t>"form-control"</a:t>
            </a:r>
            <a:r>
              <a:rPr>
                <a:solidFill>
                  <a:srgbClr val="D4D4D4"/>
                </a:solidFill>
              </a:rPr>
              <a:t> </a:t>
            </a:r>
            <a:r>
              <a:rPr>
                <a:solidFill>
                  <a:srgbClr val="9CDCFE"/>
                </a:solidFill>
              </a:rPr>
              <a:t>id</a:t>
            </a:r>
            <a:r>
              <a:rPr>
                <a:solidFill>
                  <a:srgbClr val="D4D4D4"/>
                </a:solidFill>
              </a:rPr>
              <a:t>=</a:t>
            </a:r>
            <a:r>
              <a:t>"email"</a:t>
            </a:r>
            <a:r>
              <a:rPr>
                <a:solidFill>
                  <a:srgbClr val="D4D4D4"/>
                </a:solidFill>
              </a:rPr>
              <a:t> </a:t>
            </a:r>
            <a:r>
              <a:rPr>
                <a:solidFill>
                  <a:srgbClr val="9CDCFE"/>
                </a:solidFill>
              </a:rPr>
              <a:t>name</a:t>
            </a:r>
            <a:r>
              <a:rPr>
                <a:solidFill>
                  <a:srgbClr val="D4D4D4"/>
                </a:solidFill>
              </a:rPr>
              <a:t>=</a:t>
            </a:r>
            <a:r>
              <a:t>"email"</a:t>
            </a:r>
            <a:r>
              <a:rPr>
                <a:solidFill>
                  <a:srgbClr val="D4D4D4"/>
                </a:solidFill>
              </a:rPr>
              <a:t> </a:t>
            </a:r>
            <a:r>
              <a:rPr>
                <a:solidFill>
                  <a:srgbClr val="9CDCFE"/>
                </a:solidFill>
              </a:rPr>
              <a:t>aria-describedby</a:t>
            </a:r>
            <a:r>
              <a:rPr>
                <a:solidFill>
                  <a:srgbClr val="D4D4D4"/>
                </a:solidFill>
              </a:rPr>
              <a:t>=</a:t>
            </a:r>
            <a:r>
              <a:t>"emailHelp"</a:t>
            </a:r>
            <a:r>
              <a:rPr>
                <a:solidFill>
                  <a:srgbClr val="D4D4D4"/>
                </a:solidFill>
              </a:rPr>
              <a:t> </a:t>
            </a:r>
            <a:r>
              <a:rPr>
                <a:solidFill>
                  <a:srgbClr val="9CDCFE"/>
                </a:solidFill>
              </a:rPr>
              <a:t>ng-model</a:t>
            </a:r>
            <a:r>
              <a:rPr>
                <a:solidFill>
                  <a:srgbClr val="D4D4D4"/>
                </a:solidFill>
              </a:rPr>
              <a:t>=</a:t>
            </a:r>
            <a:r>
              <a:t>"ctrl.user.Email"</a:t>
            </a:r>
            <a:r>
              <a:rPr>
                <a:solidFill>
                  <a:srgbClr val="D4D4D4"/>
                </a:solidFill>
              </a:rPr>
              <a:t> </a:t>
            </a:r>
            <a:r>
              <a:rPr>
                <a:solidFill>
                  <a:srgbClr val="9CDCFE"/>
                </a:solidFill>
              </a:rPr>
              <a:t>placeholder</a:t>
            </a:r>
            <a:r>
              <a:rPr>
                <a:solidFill>
                  <a:srgbClr val="D4D4D4"/>
                </a:solidFill>
              </a:rPr>
              <a:t>=</a:t>
            </a:r>
            <a:r>
              <a:t>"Enter email"</a:t>
            </a:r>
            <a:r>
              <a:rPr>
                <a:solidFill>
                  <a:srgbClr val="D4D4D4"/>
                </a:solidFill>
              </a:rPr>
              <a:t> </a:t>
            </a:r>
            <a:r>
              <a:rPr>
                <a:solidFill>
                  <a:srgbClr val="9CDCFE"/>
                </a:solidFill>
              </a:rPr>
              <a:t>ng-model</a:t>
            </a:r>
            <a:r>
              <a:rPr>
                <a:solidFill>
                  <a:srgbClr val="D4D4D4"/>
                </a:solidFill>
              </a:rPr>
              <a:t>=</a:t>
            </a:r>
            <a:r>
              <a:t>“ctrl.email.LastName"</a:t>
            </a:r>
            <a:r>
              <a:rPr>
                <a:solidFill>
                  <a:srgbClr val="808080"/>
                </a:solidFill>
              </a:rPr>
              <a:t>&gt;</a:t>
            </a:r>
            <a:endParaRPr>
              <a:solidFill>
                <a:srgbClr val="808080"/>
              </a:solidFill>
            </a:endParaRPr>
          </a:p>
          <a:p>
            <a:pPr marL="0" indent="0" defTabSz="457200">
              <a:lnSpc>
                <a:spcPts val="4000"/>
              </a:lnSpc>
              <a:spcBef>
                <a:spcPts val="0"/>
              </a:spcBef>
              <a:buSzTx/>
              <a:buNone/>
              <a:defRPr sz="1900">
                <a:solidFill>
                  <a:srgbClr val="CE9178"/>
                </a:solidFill>
                <a:latin typeface="Menlo"/>
                <a:ea typeface="Menlo"/>
                <a:cs typeface="Menlo"/>
                <a:sym typeface="Menlo"/>
              </a:defRPr>
            </a:pPr>
            <a:endParaRPr>
              <a:solidFill>
                <a:srgbClr val="D4D4D4"/>
              </a:solidFill>
            </a:endParaRPr>
          </a:p>
          <a:p>
            <a:pPr marL="0" indent="0" defTabSz="457200">
              <a:lnSpc>
                <a:spcPts val="4000"/>
              </a:lnSpc>
              <a:spcBef>
                <a:spcPts val="0"/>
              </a:spcBef>
              <a:buSzTx/>
              <a:buNone/>
              <a:defRPr sz="1900">
                <a:solidFill>
                  <a:srgbClr val="D4D4D4"/>
                </a:solidFill>
                <a:latin typeface="Menlo"/>
                <a:ea typeface="Menlo"/>
                <a:cs typeface="Menlo"/>
                <a:sym typeface="Menlo"/>
              </a:defRPr>
            </a:pPr>
            <a:r>
              <a:t>                    </a:t>
            </a:r>
            <a:r>
              <a:rPr>
                <a:solidFill>
                  <a:srgbClr val="808080"/>
                </a:solidFill>
              </a:rPr>
              <a:t>&lt;</a:t>
            </a:r>
            <a:r>
              <a:rPr>
                <a:solidFill>
                  <a:srgbClr val="569CD6"/>
                </a:solidFill>
              </a:rPr>
              <a:t>small</a:t>
            </a:r>
            <a:r>
              <a:t> </a:t>
            </a:r>
            <a:r>
              <a:rPr>
                <a:solidFill>
                  <a:srgbClr val="9CDCFE"/>
                </a:solidFill>
              </a:rPr>
              <a:t>id</a:t>
            </a:r>
            <a:r>
              <a:t>=</a:t>
            </a:r>
            <a:r>
              <a:rPr>
                <a:solidFill>
                  <a:srgbClr val="CE9178"/>
                </a:solidFill>
              </a:rPr>
              <a:t>"emailHelp"</a:t>
            </a:r>
            <a:r>
              <a:t> </a:t>
            </a:r>
            <a:r>
              <a:rPr>
                <a:solidFill>
                  <a:srgbClr val="9CDCFE"/>
                </a:solidFill>
              </a:rPr>
              <a:t>class</a:t>
            </a:r>
            <a:r>
              <a:t>=</a:t>
            </a:r>
            <a:r>
              <a:rPr>
                <a:solidFill>
                  <a:srgbClr val="CE9178"/>
                </a:solidFill>
              </a:rPr>
              <a:t>"form-text text-muted"</a:t>
            </a:r>
            <a:r>
              <a:rPr>
                <a:solidFill>
                  <a:srgbClr val="808080"/>
                </a:solidFill>
              </a:rPr>
              <a:t>&gt;</a:t>
            </a:r>
            <a:r>
              <a:t>We'll never share your email with anyone else.</a:t>
            </a:r>
            <a:r>
              <a:rPr>
                <a:solidFill>
                  <a:srgbClr val="808080"/>
                </a:solidFill>
              </a:rPr>
              <a:t>&lt;/</a:t>
            </a:r>
            <a:r>
              <a:rPr>
                <a:solidFill>
                  <a:srgbClr val="569CD6"/>
                </a:solidFill>
              </a:rPr>
              <a:t>small</a:t>
            </a:r>
            <a:r>
              <a:rPr>
                <a:solidFill>
                  <a:srgbClr val="808080"/>
                </a:solidFill>
              </a:rPr>
              <a:t>&gt;</a:t>
            </a:r>
            <a:endParaRPr>
              <a:solidFill>
                <a:srgbClr val="808080"/>
              </a:solidFill>
            </a:endParaRPr>
          </a:p>
          <a:p>
            <a:pPr marL="0" indent="0" defTabSz="457200">
              <a:lnSpc>
                <a:spcPts val="4000"/>
              </a:lnSpc>
              <a:spcBef>
                <a:spcPts val="0"/>
              </a:spcBef>
              <a:buSzTx/>
              <a:buNone/>
              <a:defRPr sz="1900">
                <a:solidFill>
                  <a:srgbClr val="D4D4D4"/>
                </a:solidFill>
                <a:latin typeface="Menlo"/>
                <a:ea typeface="Menlo"/>
                <a:cs typeface="Menlo"/>
                <a:sym typeface="Menlo"/>
              </a:defRPr>
            </a:pPr>
          </a:p>
          <a:p>
            <a:pPr marL="0" indent="0" defTabSz="457200">
              <a:lnSpc>
                <a:spcPts val="4000"/>
              </a:lnSpc>
              <a:spcBef>
                <a:spcPts val="0"/>
              </a:spcBef>
              <a:buSzTx/>
              <a:buNone/>
              <a:defRPr sz="19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p</a:t>
            </a:r>
            <a:r>
              <a:rPr>
                <a:solidFill>
                  <a:srgbClr val="D4D4D4"/>
                </a:solidFill>
              </a:rPr>
              <a:t> </a:t>
            </a:r>
            <a:r>
              <a:rPr>
                <a:solidFill>
                  <a:srgbClr val="9CDCFE"/>
                </a:solidFill>
              </a:rPr>
              <a:t>ng-show</a:t>
            </a:r>
            <a:r>
              <a:rPr>
                <a:solidFill>
                  <a:srgbClr val="D4D4D4"/>
                </a:solidFill>
              </a:rPr>
              <a:t>=</a:t>
            </a:r>
            <a:r>
              <a:t>"(userForm.email.$invalid || (userForm.email.$touched </a:t>
            </a:r>
            <a:r>
              <a:rPr>
                <a:solidFill>
                  <a:srgbClr val="F44747"/>
                </a:solidFill>
              </a:rPr>
              <a:t>&amp;&amp;</a:t>
            </a:r>
            <a:r>
              <a:t> userForm.email.$viewValue===''))"</a:t>
            </a:r>
            <a:r>
              <a:rPr>
                <a:solidFill>
                  <a:srgbClr val="D4D4D4"/>
                </a:solidFill>
              </a:rPr>
              <a:t> </a:t>
            </a:r>
            <a:r>
              <a:rPr>
                <a:solidFill>
                  <a:srgbClr val="9CDCFE"/>
                </a:solidFill>
              </a:rPr>
              <a:t>class</a:t>
            </a:r>
            <a:r>
              <a:rPr>
                <a:solidFill>
                  <a:srgbClr val="D4D4D4"/>
                </a:solidFill>
              </a:rPr>
              <a:t>=</a:t>
            </a:r>
            <a:r>
              <a:t>"has-error"</a:t>
            </a:r>
            <a:r>
              <a:rPr>
                <a:solidFill>
                  <a:srgbClr val="808080"/>
                </a:solidFill>
              </a:rPr>
              <a:t>&gt;</a:t>
            </a:r>
            <a:r>
              <a:rPr>
                <a:solidFill>
                  <a:srgbClr val="D4D4D4"/>
                </a:solidFill>
              </a:rPr>
              <a:t>Email is incorrect</a:t>
            </a:r>
            <a:r>
              <a:rPr>
                <a:solidFill>
                  <a:srgbClr val="808080"/>
                </a:solidFill>
              </a:rPr>
              <a:t>&lt;/</a:t>
            </a:r>
            <a:r>
              <a:rPr>
                <a:solidFill>
                  <a:srgbClr val="569CD6"/>
                </a:solidFill>
              </a:rPr>
              <a:t>p</a:t>
            </a:r>
            <a:r>
              <a:rPr>
                <a:solidFill>
                  <a:srgbClr val="808080"/>
                </a:solidFill>
              </a:rPr>
              <a:t>&gt;</a:t>
            </a:r>
            <a:endParaRPr>
              <a:solidFill>
                <a:srgbClr val="808080"/>
              </a:solidFill>
            </a:endParaRPr>
          </a:p>
          <a:p>
            <a:pPr marL="0" indent="0" defTabSz="457200">
              <a:lnSpc>
                <a:spcPts val="4000"/>
              </a:lnSpc>
              <a:spcBef>
                <a:spcPts val="0"/>
              </a:spcBef>
              <a:buSzTx/>
              <a:buNone/>
              <a:defRPr sz="1900">
                <a:solidFill>
                  <a:srgbClr val="CE9178"/>
                </a:solidFill>
                <a:latin typeface="Menlo"/>
                <a:ea typeface="Menlo"/>
                <a:cs typeface="Menlo"/>
                <a:sym typeface="Menlo"/>
              </a:defRPr>
            </a:pPr>
            <a:endParaRPr>
              <a:solidFill>
                <a:srgbClr val="D4D4D4"/>
              </a:solidFill>
            </a:endParaRPr>
          </a:p>
          <a:p>
            <a:pPr marL="0" indent="0" defTabSz="457200">
              <a:lnSpc>
                <a:spcPts val="4000"/>
              </a:lnSpc>
              <a:spcBef>
                <a:spcPts val="0"/>
              </a:spcBef>
              <a:buSzTx/>
              <a:buNone/>
              <a:defRPr sz="19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p:txBody>
      </p:sp>
      <p:sp>
        <p:nvSpPr>
          <p:cNvPr id="365" name="View2.html"/>
          <p:cNvSpPr/>
          <p:nvPr/>
        </p:nvSpPr>
        <p:spPr>
          <a:xfrm>
            <a:off x="952500" y="407984"/>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View2.html</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Lesson 8"/>
          <p:cNvSpPr/>
          <p:nvPr>
            <p:ph type="title"/>
          </p:nvPr>
        </p:nvSpPr>
        <p:spPr>
          <a:xfrm>
            <a:off x="952500" y="-507318"/>
            <a:ext cx="11099800" cy="2159001"/>
          </a:xfrm>
          <a:prstGeom prst="rect">
            <a:avLst/>
          </a:prstGeom>
        </p:spPr>
        <p:txBody>
          <a:bodyPr/>
          <a:lstStyle/>
          <a:p>
            <a:pPr/>
            <a:r>
              <a:t>Lesson 8</a:t>
            </a:r>
          </a:p>
        </p:txBody>
      </p:sp>
      <p:sp>
        <p:nvSpPr>
          <p:cNvPr id="368" name="onChange(e: any, form): void {…"/>
          <p:cNvSpPr/>
          <p:nvPr>
            <p:ph type="body" idx="1"/>
          </p:nvPr>
        </p:nvSpPr>
        <p:spPr>
          <a:xfrm>
            <a:off x="552747" y="1932235"/>
            <a:ext cx="12605743" cy="7939386"/>
          </a:xfrm>
          <a:prstGeom prst="rect">
            <a:avLst/>
          </a:prstGeom>
        </p:spPr>
        <p:txBody>
          <a:bodyPr/>
          <a:lstStyle/>
          <a:p>
            <a:pPr marL="0" indent="0" defTabSz="457200">
              <a:lnSpc>
                <a:spcPts val="4200"/>
              </a:lnSpc>
              <a:spcBef>
                <a:spcPts val="0"/>
              </a:spcBef>
              <a:buSzTx/>
              <a:buNone/>
              <a:defRPr sz="2000">
                <a:solidFill>
                  <a:srgbClr val="DCDCAA"/>
                </a:solidFill>
                <a:latin typeface="Menlo"/>
                <a:ea typeface="Menlo"/>
                <a:cs typeface="Menlo"/>
                <a:sym typeface="Menlo"/>
              </a:defRPr>
            </a:pPr>
            <a:r>
              <a:rPr>
                <a:solidFill>
                  <a:srgbClr val="D4D4D4"/>
                </a:solidFill>
              </a:rPr>
              <a:t> </a:t>
            </a:r>
            <a:r>
              <a:t>onChange</a:t>
            </a:r>
            <a:r>
              <a:rPr>
                <a:solidFill>
                  <a:srgbClr val="D4D4D4"/>
                </a:solidFill>
              </a:rPr>
              <a:t>(</a:t>
            </a:r>
            <a:r>
              <a:rPr>
                <a:solidFill>
                  <a:srgbClr val="9CDCFE"/>
                </a:solidFill>
              </a:rPr>
              <a:t>e</a:t>
            </a:r>
            <a:r>
              <a:rPr>
                <a:solidFill>
                  <a:srgbClr val="D4D4D4"/>
                </a:solidFill>
              </a:rPr>
              <a:t>: </a:t>
            </a:r>
            <a:r>
              <a:rPr>
                <a:solidFill>
                  <a:srgbClr val="4EC9B0"/>
                </a:solidFill>
              </a:rPr>
              <a:t>any</a:t>
            </a:r>
            <a:r>
              <a:rPr>
                <a:solidFill>
                  <a:srgbClr val="D4D4D4"/>
                </a:solidFill>
              </a:rPr>
              <a:t>, </a:t>
            </a:r>
            <a:r>
              <a:rPr>
                <a:solidFill>
                  <a:srgbClr val="9CDCFE"/>
                </a:solidFill>
              </a:rPr>
              <a:t>form</a:t>
            </a:r>
            <a:r>
              <a:rPr>
                <a:solidFill>
                  <a:srgbClr val="D4D4D4"/>
                </a:solidFill>
              </a:rPr>
              <a:t>): </a:t>
            </a:r>
            <a:r>
              <a:rPr>
                <a:solidFill>
                  <a:srgbClr val="4EC9B0"/>
                </a:solidFill>
              </a:rPr>
              <a:t>void</a:t>
            </a:r>
            <a:r>
              <a:rPr>
                <a:solidFill>
                  <a:srgbClr val="D4D4D4"/>
                </a:solidFill>
              </a:rPr>
              <a:t> {</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p>
          <a:p>
            <a:pPr marL="0" indent="0" defTabSz="457200">
              <a:lnSpc>
                <a:spcPts val="4200"/>
              </a:lnSpc>
              <a:spcBef>
                <a:spcPts val="0"/>
              </a:spcBef>
              <a:buSzTx/>
              <a:buNone/>
              <a:defRPr sz="2000">
                <a:solidFill>
                  <a:srgbClr val="9CDCFE"/>
                </a:solidFill>
                <a:latin typeface="Menlo"/>
                <a:ea typeface="Menlo"/>
                <a:cs typeface="Menlo"/>
                <a:sym typeface="Menlo"/>
              </a:defRPr>
            </a:pPr>
            <a:r>
              <a:rPr>
                <a:solidFill>
                  <a:srgbClr val="D4D4D4"/>
                </a:solidFill>
              </a:rPr>
              <a:t>      </a:t>
            </a:r>
            <a:r>
              <a:rPr>
                <a:solidFill>
                  <a:srgbClr val="C586C0"/>
                </a:solidFill>
              </a:rPr>
              <a:t>if</a:t>
            </a:r>
            <a:r>
              <a:rPr>
                <a:solidFill>
                  <a:srgbClr val="D4D4D4"/>
                </a:solidFill>
              </a:rPr>
              <a:t> (</a:t>
            </a:r>
            <a:r>
              <a:t>e</a:t>
            </a:r>
            <a:r>
              <a:rPr>
                <a:solidFill>
                  <a:srgbClr val="D4D4D4"/>
                </a:solidFill>
              </a:rPr>
              <a:t>.</a:t>
            </a:r>
            <a:r>
              <a:t>$viewValue</a:t>
            </a:r>
            <a:r>
              <a:rPr>
                <a:solidFill>
                  <a:srgbClr val="D4D4D4"/>
                </a:solidFill>
              </a:rPr>
              <a:t> == </a:t>
            </a:r>
            <a:r>
              <a:rPr>
                <a:solidFill>
                  <a:srgbClr val="CE9178"/>
                </a:solidFill>
              </a:rPr>
              <a:t>""</a:t>
            </a:r>
            <a:r>
              <a:rPr>
                <a:solidFill>
                  <a:srgbClr val="D4D4D4"/>
                </a:solidFill>
              </a:rPr>
              <a:t>) {</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r>
              <a:t>        </a:t>
            </a:r>
            <a:r>
              <a:rPr>
                <a:solidFill>
                  <a:srgbClr val="569CD6"/>
                </a:solidFill>
              </a:rPr>
              <a:t>this</a:t>
            </a:r>
            <a:r>
              <a:t>.</a:t>
            </a:r>
            <a:r>
              <a:rPr>
                <a:solidFill>
                  <a:srgbClr val="9CDCFE"/>
                </a:solidFill>
              </a:rPr>
              <a:t>hasError</a:t>
            </a:r>
            <a:r>
              <a:t> = </a:t>
            </a:r>
            <a:r>
              <a:rPr>
                <a:solidFill>
                  <a:srgbClr val="569CD6"/>
                </a:solidFill>
              </a:rPr>
              <a:t>true</a:t>
            </a:r>
            <a:r>
              <a:t>;</a:t>
            </a:r>
          </a:p>
          <a:p>
            <a:pPr marL="0" indent="0" defTabSz="457200">
              <a:lnSpc>
                <a:spcPts val="4200"/>
              </a:lnSpc>
              <a:spcBef>
                <a:spcPts val="0"/>
              </a:spcBef>
              <a:buSzTx/>
              <a:buNone/>
              <a:defRPr sz="2000">
                <a:solidFill>
                  <a:srgbClr val="DCDCAA"/>
                </a:solidFill>
                <a:latin typeface="Menlo"/>
                <a:ea typeface="Menlo"/>
                <a:cs typeface="Menlo"/>
                <a:sym typeface="Menlo"/>
              </a:defRPr>
            </a:pPr>
            <a:r>
              <a:rPr>
                <a:solidFill>
                  <a:srgbClr val="D4D4D4"/>
                </a:solidFill>
              </a:rPr>
              <a:t>        </a:t>
            </a:r>
            <a:r>
              <a:rPr>
                <a:solidFill>
                  <a:srgbClr val="9CDCFE"/>
                </a:solidFill>
              </a:rPr>
              <a:t>form</a:t>
            </a:r>
            <a:r>
              <a:rPr>
                <a:solidFill>
                  <a:srgbClr val="D4D4D4"/>
                </a:solidFill>
              </a:rPr>
              <a:t>.</a:t>
            </a:r>
            <a:r>
              <a:t>$setValidity</a:t>
            </a:r>
            <a:r>
              <a:rPr>
                <a:solidFill>
                  <a:srgbClr val="D4D4D4"/>
                </a:solidFill>
              </a:rPr>
              <a:t>(</a:t>
            </a:r>
            <a:r>
              <a:rPr>
                <a:solidFill>
                  <a:srgbClr val="CE9178"/>
                </a:solidFill>
              </a:rPr>
              <a:t>"required"</a:t>
            </a:r>
            <a:r>
              <a:rPr>
                <a:solidFill>
                  <a:srgbClr val="D4D4D4"/>
                </a:solidFill>
              </a:rPr>
              <a:t>, </a:t>
            </a:r>
            <a:r>
              <a:rPr>
                <a:solidFill>
                  <a:srgbClr val="569CD6"/>
                </a:solidFill>
              </a:rPr>
              <a:t>false</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r>
              <a:t>      } </a:t>
            </a:r>
            <a:r>
              <a:rPr>
                <a:solidFill>
                  <a:srgbClr val="C586C0"/>
                </a:solidFill>
              </a:rPr>
              <a:t>else</a:t>
            </a:r>
            <a:r>
              <a:t> {</a:t>
            </a:r>
          </a:p>
          <a:p>
            <a:pPr marL="0" indent="0" defTabSz="457200">
              <a:lnSpc>
                <a:spcPts val="4200"/>
              </a:lnSpc>
              <a:spcBef>
                <a:spcPts val="0"/>
              </a:spcBef>
              <a:buSzTx/>
              <a:buNone/>
              <a:defRPr sz="2000">
                <a:solidFill>
                  <a:srgbClr val="D4D4D4"/>
                </a:solidFill>
                <a:latin typeface="Menlo"/>
                <a:ea typeface="Menlo"/>
                <a:cs typeface="Menlo"/>
                <a:sym typeface="Menlo"/>
              </a:defRPr>
            </a:pPr>
            <a:r>
              <a:t>        </a:t>
            </a:r>
            <a:r>
              <a:rPr>
                <a:solidFill>
                  <a:srgbClr val="569CD6"/>
                </a:solidFill>
              </a:rPr>
              <a:t>this</a:t>
            </a:r>
            <a:r>
              <a:t>.</a:t>
            </a:r>
            <a:r>
              <a:rPr>
                <a:solidFill>
                  <a:srgbClr val="9CDCFE"/>
                </a:solidFill>
              </a:rPr>
              <a:t>hasError</a:t>
            </a:r>
            <a:r>
              <a:t> = </a:t>
            </a:r>
            <a:r>
              <a:rPr>
                <a:solidFill>
                  <a:srgbClr val="569CD6"/>
                </a:solidFill>
              </a:rPr>
              <a:t>false</a:t>
            </a:r>
            <a:r>
              <a:t>;</a:t>
            </a:r>
          </a:p>
          <a:p>
            <a:pPr marL="0" indent="0" defTabSz="457200">
              <a:lnSpc>
                <a:spcPts val="4200"/>
              </a:lnSpc>
              <a:spcBef>
                <a:spcPts val="0"/>
              </a:spcBef>
              <a:buSzTx/>
              <a:buNone/>
              <a:defRPr sz="2000">
                <a:solidFill>
                  <a:srgbClr val="DCDCAA"/>
                </a:solidFill>
                <a:latin typeface="Menlo"/>
                <a:ea typeface="Menlo"/>
                <a:cs typeface="Menlo"/>
                <a:sym typeface="Menlo"/>
              </a:defRPr>
            </a:pPr>
            <a:r>
              <a:rPr>
                <a:solidFill>
                  <a:srgbClr val="D4D4D4"/>
                </a:solidFill>
              </a:rPr>
              <a:t>        </a:t>
            </a:r>
            <a:r>
              <a:rPr>
                <a:solidFill>
                  <a:srgbClr val="9CDCFE"/>
                </a:solidFill>
              </a:rPr>
              <a:t>form</a:t>
            </a:r>
            <a:r>
              <a:rPr>
                <a:solidFill>
                  <a:srgbClr val="D4D4D4"/>
                </a:solidFill>
              </a:rPr>
              <a:t>.</a:t>
            </a:r>
            <a:r>
              <a:t>$setValidity</a:t>
            </a:r>
            <a:r>
              <a:rPr>
                <a:solidFill>
                  <a:srgbClr val="D4D4D4"/>
                </a:solidFill>
              </a:rPr>
              <a:t>(</a:t>
            </a:r>
            <a:r>
              <a:rPr>
                <a:solidFill>
                  <a:srgbClr val="CE9178"/>
                </a:solidFill>
              </a:rPr>
              <a:t>"required"</a:t>
            </a:r>
            <a:r>
              <a:rPr>
                <a:solidFill>
                  <a:srgbClr val="D4D4D4"/>
                </a:solidFill>
              </a:rPr>
              <a:t>, </a:t>
            </a:r>
            <a:r>
              <a:rPr>
                <a:solidFill>
                  <a:srgbClr val="569CD6"/>
                </a:solidFill>
              </a:rPr>
              <a:t>true</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r>
              <a:t>      }</a:t>
            </a:r>
          </a:p>
          <a:p>
            <a:pPr marL="0" indent="0" defTabSz="457200">
              <a:lnSpc>
                <a:spcPts val="4200"/>
              </a:lnSpc>
              <a:spcBef>
                <a:spcPts val="0"/>
              </a:spcBef>
              <a:buSzTx/>
              <a:buNone/>
              <a:defRPr sz="2000">
                <a:solidFill>
                  <a:srgbClr val="DCDCAA"/>
                </a:solidFill>
                <a:latin typeface="Menlo"/>
                <a:ea typeface="Menlo"/>
                <a:cs typeface="Menlo"/>
                <a:sym typeface="Menlo"/>
              </a:defRPr>
            </a:pPr>
            <a:r>
              <a:rPr>
                <a:solidFill>
                  <a:srgbClr val="D4D4D4"/>
                </a:solidFill>
              </a:rPr>
              <a:t>      </a:t>
            </a:r>
            <a:r>
              <a:rPr>
                <a:solidFill>
                  <a:srgbClr val="9CDCFE"/>
                </a:solidFill>
              </a:rPr>
              <a:t>e</a:t>
            </a:r>
            <a:r>
              <a:rPr>
                <a:solidFill>
                  <a:srgbClr val="D4D4D4"/>
                </a:solidFill>
              </a:rPr>
              <a:t>.</a:t>
            </a:r>
            <a:r>
              <a:t>$setViewValue</a:t>
            </a:r>
            <a:r>
              <a:rPr>
                <a:solidFill>
                  <a:srgbClr val="D4D4D4"/>
                </a:solidFill>
              </a:rPr>
              <a:t>(</a:t>
            </a:r>
            <a:r>
              <a:rPr>
                <a:solidFill>
                  <a:srgbClr val="9CDCFE"/>
                </a:solidFill>
              </a:rPr>
              <a:t>e</a:t>
            </a:r>
            <a:r>
              <a:rPr>
                <a:solidFill>
                  <a:srgbClr val="D4D4D4"/>
                </a:solidFill>
              </a:rPr>
              <a:t>.</a:t>
            </a:r>
            <a:r>
              <a:rPr>
                <a:solidFill>
                  <a:srgbClr val="9CDCFE"/>
                </a:solidFill>
              </a:rPr>
              <a:t>$viewValue</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r>
              <a:t>    }</a:t>
            </a:r>
          </a:p>
          <a:p>
            <a:pPr marL="0" indent="0" defTabSz="457200">
              <a:lnSpc>
                <a:spcPts val="4200"/>
              </a:lnSpc>
              <a:spcBef>
                <a:spcPts val="0"/>
              </a:spcBef>
              <a:buSzTx/>
              <a:buNone/>
              <a:defRPr sz="2000">
                <a:solidFill>
                  <a:srgbClr val="D4D4D4"/>
                </a:solidFill>
                <a:latin typeface="Menlo"/>
                <a:ea typeface="Menlo"/>
                <a:cs typeface="Menlo"/>
                <a:sym typeface="Menlo"/>
              </a:defRPr>
            </a:pPr>
          </a:p>
          <a:p>
            <a:pPr marL="0" indent="0" defTabSz="457200">
              <a:lnSpc>
                <a:spcPts val="4200"/>
              </a:lnSpc>
              <a:spcBef>
                <a:spcPts val="0"/>
              </a:spcBef>
              <a:buSzTx/>
              <a:buNone/>
              <a:defRPr sz="2000">
                <a:solidFill>
                  <a:srgbClr val="DCDCAA"/>
                </a:solidFill>
                <a:latin typeface="Menlo"/>
                <a:ea typeface="Menlo"/>
                <a:cs typeface="Menlo"/>
                <a:sym typeface="Menlo"/>
              </a:defRPr>
            </a:pPr>
            <a:r>
              <a:rPr>
                <a:solidFill>
                  <a:srgbClr val="D4D4D4"/>
                </a:solidFill>
              </a:rPr>
              <a:t>    </a:t>
            </a:r>
            <a:r>
              <a:t>submitForm</a:t>
            </a:r>
            <a:r>
              <a:rPr>
                <a:solidFill>
                  <a:srgbClr val="D4D4D4"/>
                </a:solidFill>
              </a:rPr>
              <a:t>(</a:t>
            </a:r>
            <a:r>
              <a:rPr>
                <a:solidFill>
                  <a:srgbClr val="9CDCFE"/>
                </a:solidFill>
              </a:rPr>
              <a:t>form</a:t>
            </a:r>
            <a:r>
              <a:rPr>
                <a:solidFill>
                  <a:srgbClr val="D4D4D4"/>
                </a:solidFill>
              </a:rPr>
              <a:t>: </a:t>
            </a:r>
            <a:r>
              <a:rPr>
                <a:solidFill>
                  <a:srgbClr val="4EC9B0"/>
                </a:solidFill>
              </a:rPr>
              <a:t>any</a:t>
            </a:r>
            <a:r>
              <a:rPr>
                <a:solidFill>
                  <a:srgbClr val="D4D4D4"/>
                </a:solidFill>
              </a:rPr>
              <a:t>): </a:t>
            </a:r>
            <a:r>
              <a:rPr>
                <a:solidFill>
                  <a:srgbClr val="4EC9B0"/>
                </a:solidFill>
              </a:rPr>
              <a:t>void</a:t>
            </a:r>
            <a:r>
              <a:rPr>
                <a:solidFill>
                  <a:srgbClr val="D4D4D4"/>
                </a:solidFill>
              </a:rPr>
              <a:t> {</a:t>
            </a:r>
            <a:endParaRPr>
              <a:solidFill>
                <a:srgbClr val="D4D4D4"/>
              </a:solidFill>
            </a:endParaR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t>console</a:t>
            </a:r>
            <a:r>
              <a:rPr>
                <a:solidFill>
                  <a:srgbClr val="D4D4D4"/>
                </a:solidFill>
              </a:rPr>
              <a:t>.</a:t>
            </a:r>
            <a:r>
              <a:rPr>
                <a:solidFill>
                  <a:srgbClr val="DCDCAA"/>
                </a:solidFill>
              </a:rPr>
              <a:t>log</a:t>
            </a:r>
            <a:r>
              <a:rPr>
                <a:solidFill>
                  <a:srgbClr val="D4D4D4"/>
                </a:solidFill>
              </a:rPr>
              <a:t>(</a:t>
            </a:r>
            <a:r>
              <a:rPr>
                <a:solidFill>
                  <a:srgbClr val="569CD6"/>
                </a:solidFill>
              </a:rPr>
              <a:t>this</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t>console</a:t>
            </a:r>
            <a:r>
              <a:rPr>
                <a:solidFill>
                  <a:srgbClr val="D4D4D4"/>
                </a:solidFill>
              </a:rPr>
              <a:t>.</a:t>
            </a:r>
            <a:r>
              <a:rPr>
                <a:solidFill>
                  <a:srgbClr val="DCDCAA"/>
                </a:solidFill>
              </a:rPr>
              <a:t>log</a:t>
            </a:r>
            <a:r>
              <a:rPr>
                <a:solidFill>
                  <a:srgbClr val="D4D4D4"/>
                </a:solidFill>
              </a:rPr>
              <a:t>(</a:t>
            </a:r>
            <a:r>
              <a:rPr>
                <a:solidFill>
                  <a:srgbClr val="9CDCFE"/>
                </a:solidFill>
              </a:rPr>
              <a:t>form</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$location</a:t>
            </a:r>
            <a:r>
              <a:rPr>
                <a:solidFill>
                  <a:srgbClr val="D4D4D4"/>
                </a:solidFill>
              </a:rPr>
              <a:t>.</a:t>
            </a:r>
            <a:r>
              <a:rPr>
                <a:solidFill>
                  <a:srgbClr val="DCDCAA"/>
                </a:solidFill>
              </a:rPr>
              <a:t>path</a:t>
            </a:r>
            <a:r>
              <a:rPr>
                <a:solidFill>
                  <a:srgbClr val="D4D4D4"/>
                </a:solidFill>
              </a:rPr>
              <a:t>(</a:t>
            </a:r>
            <a:r>
              <a:rPr>
                <a:solidFill>
                  <a:srgbClr val="CE9178"/>
                </a:solidFill>
              </a:rPr>
              <a:t>"/view1"</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r>
              <a:t>    }</a:t>
            </a:r>
          </a:p>
        </p:txBody>
      </p:sp>
      <p:sp>
        <p:nvSpPr>
          <p:cNvPr id="369" name="View2.ts"/>
          <p:cNvSpPr/>
          <p:nvPr/>
        </p:nvSpPr>
        <p:spPr>
          <a:xfrm>
            <a:off x="952500" y="407984"/>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View2.ts</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Lesson 8"/>
          <p:cNvSpPr/>
          <p:nvPr>
            <p:ph type="title"/>
          </p:nvPr>
        </p:nvSpPr>
        <p:spPr>
          <a:xfrm>
            <a:off x="952500" y="-507318"/>
            <a:ext cx="11099800" cy="2159001"/>
          </a:xfrm>
          <a:prstGeom prst="rect">
            <a:avLst/>
          </a:prstGeom>
        </p:spPr>
        <p:txBody>
          <a:bodyPr/>
          <a:lstStyle/>
          <a:p>
            <a:pPr/>
            <a:r>
              <a:t>Lesson 8</a:t>
            </a:r>
          </a:p>
        </p:txBody>
      </p:sp>
      <p:sp>
        <p:nvSpPr>
          <p:cNvPr id="372" name="&lt;form name=&quot;userForm&quot; ng-submit=&quot;ctrl.submitForm(ctrl.user)&quot; novalidate&gt;…"/>
          <p:cNvSpPr/>
          <p:nvPr>
            <p:ph type="body" idx="1"/>
          </p:nvPr>
        </p:nvSpPr>
        <p:spPr>
          <a:xfrm>
            <a:off x="552747" y="1932235"/>
            <a:ext cx="12605743" cy="7939386"/>
          </a:xfrm>
          <a:prstGeom prst="rect">
            <a:avLst/>
          </a:prstGeom>
        </p:spPr>
        <p:txBody>
          <a:bodyPr/>
          <a:lstStyle/>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form</a:t>
            </a:r>
            <a:r>
              <a:rPr>
                <a:solidFill>
                  <a:srgbClr val="D4D4D4"/>
                </a:solidFill>
              </a:rPr>
              <a:t> </a:t>
            </a:r>
            <a:r>
              <a:rPr>
                <a:solidFill>
                  <a:srgbClr val="9CDCFE"/>
                </a:solidFill>
              </a:rPr>
              <a:t>name</a:t>
            </a:r>
            <a:r>
              <a:rPr>
                <a:solidFill>
                  <a:srgbClr val="D4D4D4"/>
                </a:solidFill>
              </a:rPr>
              <a:t>=</a:t>
            </a:r>
            <a:r>
              <a:t>"userForm"</a:t>
            </a:r>
            <a:r>
              <a:rPr>
                <a:solidFill>
                  <a:srgbClr val="D4D4D4"/>
                </a:solidFill>
              </a:rPr>
              <a:t> </a:t>
            </a:r>
            <a:r>
              <a:rPr>
                <a:solidFill>
                  <a:srgbClr val="9CDCFE"/>
                </a:solidFill>
              </a:rPr>
              <a:t>ng-submit</a:t>
            </a:r>
            <a:r>
              <a:rPr>
                <a:solidFill>
                  <a:srgbClr val="D4D4D4"/>
                </a:solidFill>
              </a:rPr>
              <a:t>=</a:t>
            </a:r>
            <a:r>
              <a:t>"ctrl.submitForm(ctrl.user)"</a:t>
            </a:r>
            <a:r>
              <a:rPr>
                <a:solidFill>
                  <a:srgbClr val="D4D4D4"/>
                </a:solidFill>
              </a:rPr>
              <a:t> </a:t>
            </a:r>
            <a:r>
              <a:rPr>
                <a:solidFill>
                  <a:srgbClr val="9CDCFE"/>
                </a:solidFill>
              </a:rPr>
              <a:t>novalidate</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input</a:t>
            </a:r>
            <a:r>
              <a:t> </a:t>
            </a:r>
            <a:r>
              <a:rPr>
                <a:solidFill>
                  <a:srgbClr val="9CDCFE"/>
                </a:solidFill>
              </a:rPr>
              <a:t>type</a:t>
            </a:r>
            <a:r>
              <a:t>=</a:t>
            </a:r>
            <a:r>
              <a:rPr>
                <a:solidFill>
                  <a:srgbClr val="CE9178"/>
                </a:solidFill>
              </a:rPr>
              <a:t>"hidden"</a:t>
            </a:r>
            <a:r>
              <a:t> </a:t>
            </a:r>
            <a:r>
              <a:rPr>
                <a:solidFill>
                  <a:srgbClr val="9CDCFE"/>
                </a:solidFill>
              </a:rPr>
              <a:t>name</a:t>
            </a:r>
            <a:r>
              <a:t>=</a:t>
            </a:r>
            <a:r>
              <a:rPr>
                <a:solidFill>
                  <a:srgbClr val="CE9178"/>
                </a:solidFill>
              </a:rPr>
              <a:t>"id"</a:t>
            </a:r>
            <a:r>
              <a:t> </a:t>
            </a:r>
            <a:r>
              <a:rPr>
                <a:solidFill>
                  <a:srgbClr val="9CDCFE"/>
                </a:solidFill>
              </a:rPr>
              <a:t>ng-model</a:t>
            </a:r>
            <a:r>
              <a:t>=</a:t>
            </a:r>
            <a:r>
              <a:rPr>
                <a:solidFill>
                  <a:srgbClr val="CE9178"/>
                </a:solidFill>
              </a:rPr>
              <a:t>"ctrl.user.id"</a:t>
            </a:r>
            <a:r>
              <a:rPr>
                <a:solidFill>
                  <a:srgbClr val="808080"/>
                </a:solidFill>
              </a:rPr>
              <a:t> /&gt;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D4D4D4"/>
                </a:solidFill>
              </a:rPr>
              <a:t> </a:t>
            </a:r>
            <a:r>
              <a:rPr>
                <a:solidFill>
                  <a:srgbClr val="9CDCFE"/>
                </a:solidFill>
              </a:rPr>
              <a:t>ng-class</a:t>
            </a:r>
            <a:r>
              <a:rPr>
                <a:solidFill>
                  <a:srgbClr val="D4D4D4"/>
                </a:solidFill>
              </a:rPr>
              <a:t>=</a:t>
            </a:r>
            <a:r>
              <a:t>"{ 'has-error' : ctrl.hasError }"</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"fname"</a:t>
            </a:r>
            <a:r>
              <a:rPr>
                <a:solidFill>
                  <a:srgbClr val="808080"/>
                </a:solidFill>
              </a:rPr>
              <a:t>&gt;</a:t>
            </a:r>
            <a:r>
              <a:t>First Name</a:t>
            </a:r>
            <a:r>
              <a:rPr>
                <a:solidFill>
                  <a:srgbClr val="808080"/>
                </a:solidFill>
              </a:rPr>
              <a:t>&lt;/</a:t>
            </a:r>
            <a:r>
              <a:rPr>
                <a:solidFill>
                  <a:srgbClr val="569CD6"/>
                </a:solidFill>
              </a:rPr>
              <a:t>label</a:t>
            </a:r>
            <a:r>
              <a:rPr>
                <a:solidFill>
                  <a:srgbClr val="808080"/>
                </a:solidFill>
              </a:rPr>
              <a:t>&gt;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type</a:t>
            </a:r>
            <a:r>
              <a:rPr>
                <a:solidFill>
                  <a:srgbClr val="D4D4D4"/>
                </a:solidFill>
              </a:rPr>
              <a:t>=</a:t>
            </a:r>
            <a:r>
              <a:t>"input"</a:t>
            </a:r>
            <a:r>
              <a:rPr>
                <a:solidFill>
                  <a:srgbClr val="D4D4D4"/>
                </a:solidFill>
              </a:rPr>
              <a:t> </a:t>
            </a:r>
            <a:r>
              <a:rPr>
                <a:solidFill>
                  <a:srgbClr val="9CDCFE"/>
                </a:solidFill>
              </a:rPr>
              <a:t>class</a:t>
            </a:r>
            <a:r>
              <a:rPr>
                <a:solidFill>
                  <a:srgbClr val="D4D4D4"/>
                </a:solidFill>
              </a:rPr>
              <a:t>=</a:t>
            </a:r>
            <a:r>
              <a:t>"form-control"</a:t>
            </a:r>
            <a:r>
              <a:rPr>
                <a:solidFill>
                  <a:srgbClr val="D4D4D4"/>
                </a:solidFill>
              </a:rPr>
              <a:t> </a:t>
            </a:r>
            <a:r>
              <a:rPr>
                <a:solidFill>
                  <a:srgbClr val="9CDCFE"/>
                </a:solidFill>
              </a:rPr>
              <a:t>id</a:t>
            </a:r>
            <a:r>
              <a:rPr>
                <a:solidFill>
                  <a:srgbClr val="D4D4D4"/>
                </a:solidFill>
              </a:rPr>
              <a:t>=</a:t>
            </a:r>
            <a:r>
              <a:t>"fname"</a:t>
            </a:r>
            <a:r>
              <a:rPr>
                <a:solidFill>
                  <a:srgbClr val="D4D4D4"/>
                </a:solidFill>
              </a:rPr>
              <a:t> </a:t>
            </a:r>
            <a:r>
              <a:rPr>
                <a:solidFill>
                  <a:srgbClr val="9CDCFE"/>
                </a:solidFill>
              </a:rPr>
              <a:t>name</a:t>
            </a:r>
            <a:r>
              <a:rPr>
                <a:solidFill>
                  <a:srgbClr val="D4D4D4"/>
                </a:solidFill>
              </a:rPr>
              <a:t>=</a:t>
            </a:r>
            <a:r>
              <a:t>"fname"</a:t>
            </a:r>
            <a:r>
              <a:rPr>
                <a:solidFill>
                  <a:srgbClr val="D4D4D4"/>
                </a:solidFill>
              </a:rPr>
              <a:t> </a:t>
            </a:r>
            <a:r>
              <a:rPr>
                <a:solidFill>
                  <a:srgbClr val="9CDCFE"/>
                </a:solidFill>
              </a:rPr>
              <a:t>app-version</a:t>
            </a:r>
            <a:r>
              <a:rPr>
                <a:solidFill>
                  <a:srgbClr val="D4D4D4"/>
                </a:solidFill>
              </a:rPr>
              <a:t> </a:t>
            </a:r>
            <a:r>
              <a:rPr>
                <a:solidFill>
                  <a:srgbClr val="9CDCFE"/>
                </a:solidFill>
              </a:rPr>
              <a:t>ng-model</a:t>
            </a:r>
            <a:r>
              <a:rPr>
                <a:solidFill>
                  <a:srgbClr val="D4D4D4"/>
                </a:solidFill>
              </a:rPr>
              <a:t>=</a:t>
            </a:r>
            <a:r>
              <a:t>"ctrl.user.FirstName"</a:t>
            </a:r>
            <a:r>
              <a:rPr>
                <a:solidFill>
                  <a:srgbClr val="D4D4D4"/>
                </a:solidFill>
              </a:rPr>
              <a:t> </a:t>
            </a:r>
            <a:r>
              <a:rPr>
                <a:solidFill>
                  <a:srgbClr val="9CDCFE"/>
                </a:solidFill>
              </a:rPr>
              <a:t>placeholder</a:t>
            </a:r>
            <a:r>
              <a:rPr>
                <a:solidFill>
                  <a:srgbClr val="D4D4D4"/>
                </a:solidFill>
              </a:rPr>
              <a:t>=</a:t>
            </a:r>
            <a:r>
              <a:t>"Enter first name"</a:t>
            </a:r>
            <a:r>
              <a:rPr>
                <a:solidFill>
                  <a:srgbClr val="D4D4D4"/>
                </a:solidFill>
              </a:rPr>
              <a:t> </a:t>
            </a:r>
            <a:r>
              <a:rPr>
                <a:solidFill>
                  <a:srgbClr val="9CDCFE"/>
                </a:solidFill>
              </a:rPr>
              <a:t>required</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p</a:t>
            </a:r>
            <a:r>
              <a:rPr>
                <a:solidFill>
                  <a:srgbClr val="D4D4D4"/>
                </a:solidFill>
              </a:rPr>
              <a:t> </a:t>
            </a:r>
            <a:r>
              <a:rPr>
                <a:solidFill>
                  <a:srgbClr val="9CDCFE"/>
                </a:solidFill>
              </a:rPr>
              <a:t>ng-show</a:t>
            </a:r>
            <a:r>
              <a:rPr>
                <a:solidFill>
                  <a:srgbClr val="D4D4D4"/>
                </a:solidFill>
              </a:rPr>
              <a:t>=</a:t>
            </a:r>
            <a:r>
              <a:t>"(userForm.fname.$invalid </a:t>
            </a:r>
            <a:r>
              <a:rPr>
                <a:solidFill>
                  <a:srgbClr val="F44747"/>
                </a:solidFill>
              </a:rPr>
              <a:t>&amp;&amp;</a:t>
            </a:r>
            <a:r>
              <a:t> !userForm.fname.$pristine)"</a:t>
            </a:r>
            <a:r>
              <a:rPr>
                <a:solidFill>
                  <a:srgbClr val="D4D4D4"/>
                </a:solidFill>
              </a:rPr>
              <a:t> </a:t>
            </a:r>
            <a:r>
              <a:rPr>
                <a:solidFill>
                  <a:srgbClr val="9CDCFE"/>
                </a:solidFill>
              </a:rPr>
              <a:t>class</a:t>
            </a:r>
            <a:r>
              <a:rPr>
                <a:solidFill>
                  <a:srgbClr val="D4D4D4"/>
                </a:solidFill>
              </a:rPr>
              <a:t>=</a:t>
            </a:r>
            <a:r>
              <a:t>"help-block"</a:t>
            </a:r>
            <a:r>
              <a:rPr>
                <a:solidFill>
                  <a:srgbClr val="808080"/>
                </a:solidFill>
              </a:rPr>
              <a:t>&gt;</a:t>
            </a:r>
            <a:r>
              <a:rPr>
                <a:solidFill>
                  <a:srgbClr val="D4D4D4"/>
                </a:solidFill>
              </a:rPr>
              <a:t>Your name is required.</a:t>
            </a:r>
            <a:r>
              <a:rPr>
                <a:solidFill>
                  <a:srgbClr val="808080"/>
                </a:solidFill>
              </a:rPr>
              <a:t>&lt;/</a:t>
            </a:r>
            <a:r>
              <a:rPr>
                <a:solidFill>
                  <a:srgbClr val="569CD6"/>
                </a:solidFill>
              </a:rPr>
              <a:t>p</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D4D4D4"/>
                </a:solidFill>
              </a:rPr>
              <a:t> </a:t>
            </a:r>
            <a:r>
              <a:rPr>
                <a:solidFill>
                  <a:srgbClr val="9CDCFE"/>
                </a:solidFill>
              </a:rPr>
              <a:t>ng-class</a:t>
            </a:r>
            <a:r>
              <a:rPr>
                <a:solidFill>
                  <a:srgbClr val="D4D4D4"/>
                </a:solidFill>
              </a:rPr>
              <a:t>=</a:t>
            </a:r>
            <a:r>
              <a:t>"{ 'has-error' : ctrl.hasError }"</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"lname"</a:t>
            </a:r>
            <a:r>
              <a:rPr>
                <a:solidFill>
                  <a:srgbClr val="808080"/>
                </a:solidFill>
              </a:rPr>
              <a:t>&gt;</a:t>
            </a:r>
            <a:r>
              <a:t>Last Name</a:t>
            </a:r>
            <a:r>
              <a:rPr>
                <a:solidFill>
                  <a:srgbClr val="808080"/>
                </a:solidFill>
              </a:rPr>
              <a:t>&lt;/</a:t>
            </a:r>
            <a:r>
              <a:rPr>
                <a:solidFill>
                  <a:srgbClr val="569CD6"/>
                </a:solidFill>
              </a:rPr>
              <a:t>label</a:t>
            </a:r>
            <a:r>
              <a:rPr>
                <a:solidFill>
                  <a:srgbClr val="808080"/>
                </a:solidFill>
              </a:rPr>
              <a:t>&gt;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type</a:t>
            </a:r>
            <a:r>
              <a:rPr>
                <a:solidFill>
                  <a:srgbClr val="D4D4D4"/>
                </a:solidFill>
              </a:rPr>
              <a:t>=</a:t>
            </a:r>
            <a:r>
              <a:t>"input"</a:t>
            </a:r>
            <a:r>
              <a:rPr>
                <a:solidFill>
                  <a:srgbClr val="D4D4D4"/>
                </a:solidFill>
              </a:rPr>
              <a:t> </a:t>
            </a:r>
            <a:r>
              <a:rPr>
                <a:solidFill>
                  <a:srgbClr val="9CDCFE"/>
                </a:solidFill>
              </a:rPr>
              <a:t>class</a:t>
            </a:r>
            <a:r>
              <a:rPr>
                <a:solidFill>
                  <a:srgbClr val="D4D4D4"/>
                </a:solidFill>
              </a:rPr>
              <a:t>=</a:t>
            </a:r>
            <a:r>
              <a:t>"form-control"</a:t>
            </a:r>
            <a:r>
              <a:rPr>
                <a:solidFill>
                  <a:srgbClr val="D4D4D4"/>
                </a:solidFill>
              </a:rPr>
              <a:t> </a:t>
            </a:r>
            <a:r>
              <a:rPr>
                <a:solidFill>
                  <a:srgbClr val="9CDCFE"/>
                </a:solidFill>
              </a:rPr>
              <a:t>id</a:t>
            </a:r>
            <a:r>
              <a:rPr>
                <a:solidFill>
                  <a:srgbClr val="D4D4D4"/>
                </a:solidFill>
              </a:rPr>
              <a:t>=</a:t>
            </a:r>
            <a:r>
              <a:t>"lname"</a:t>
            </a:r>
            <a:r>
              <a:rPr>
                <a:solidFill>
                  <a:srgbClr val="D4D4D4"/>
                </a:solidFill>
              </a:rPr>
              <a:t> </a:t>
            </a:r>
            <a:r>
              <a:rPr>
                <a:solidFill>
                  <a:srgbClr val="9CDCFE"/>
                </a:solidFill>
              </a:rPr>
              <a:t>name</a:t>
            </a:r>
            <a:r>
              <a:rPr>
                <a:solidFill>
                  <a:srgbClr val="D4D4D4"/>
                </a:solidFill>
              </a:rPr>
              <a:t>=</a:t>
            </a:r>
            <a:r>
              <a:t>"lname"</a:t>
            </a:r>
            <a:r>
              <a:rPr>
                <a:solidFill>
                  <a:srgbClr val="D4D4D4"/>
                </a:solidFill>
              </a:rPr>
              <a:t> </a:t>
            </a:r>
            <a:r>
              <a:rPr>
                <a:solidFill>
                  <a:srgbClr val="9CDCFE"/>
                </a:solidFill>
              </a:rPr>
              <a:t>ng-model</a:t>
            </a:r>
            <a:r>
              <a:rPr>
                <a:solidFill>
                  <a:srgbClr val="D4D4D4"/>
                </a:solidFill>
              </a:rPr>
              <a:t>=</a:t>
            </a:r>
            <a:r>
              <a:t>"ctrl.user.LastName"</a:t>
            </a:r>
            <a:r>
              <a:rPr>
                <a:solidFill>
                  <a:srgbClr val="D4D4D4"/>
                </a:solidFill>
              </a:rPr>
              <a:t> </a:t>
            </a:r>
            <a:r>
              <a:rPr>
                <a:solidFill>
                  <a:srgbClr val="9CDCFE"/>
                </a:solidFill>
              </a:rPr>
              <a:t>ng-change</a:t>
            </a:r>
            <a:r>
              <a:rPr>
                <a:solidFill>
                  <a:srgbClr val="D4D4D4"/>
                </a:solidFill>
              </a:rPr>
              <a:t>=</a:t>
            </a:r>
            <a:r>
              <a:t>"ctrl.onChange(userForm.lname,userForm)"</a:t>
            </a:r>
            <a:r>
              <a:rPr>
                <a:solidFill>
                  <a:srgbClr val="D4D4D4"/>
                </a:solidFill>
              </a:rPr>
              <a:t> </a:t>
            </a:r>
            <a:r>
              <a:rPr>
                <a:solidFill>
                  <a:srgbClr val="9CDCFE"/>
                </a:solidFill>
              </a:rPr>
              <a:t>placeholder</a:t>
            </a:r>
            <a:r>
              <a:rPr>
                <a:solidFill>
                  <a:srgbClr val="D4D4D4"/>
                </a:solidFill>
              </a:rPr>
              <a:t>=</a:t>
            </a:r>
            <a:r>
              <a:t>"Enter last name"</a:t>
            </a:r>
            <a:r>
              <a:rPr>
                <a:solidFill>
                  <a:srgbClr val="D4D4D4"/>
                </a:solidFill>
              </a:rPr>
              <a:t> </a:t>
            </a:r>
            <a:r>
              <a:rPr>
                <a:solidFill>
                  <a:srgbClr val="9CDCFE"/>
                </a:solidFill>
              </a:rPr>
              <a:t>required</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D4D4D4"/>
                </a:solidFill>
              </a:rPr>
              <a:t> </a:t>
            </a:r>
            <a:r>
              <a:rPr>
                <a:solidFill>
                  <a:srgbClr val="9CDCFE"/>
                </a:solidFill>
              </a:rPr>
              <a:t>ng-class</a:t>
            </a:r>
            <a:r>
              <a:rPr>
                <a:solidFill>
                  <a:srgbClr val="D4D4D4"/>
                </a:solidFill>
              </a:rPr>
              <a:t>=</a:t>
            </a:r>
            <a:r>
              <a:t>"{ 'has-error' : ctrl.hasError }"</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"email"</a:t>
            </a:r>
            <a:r>
              <a:rPr>
                <a:solidFill>
                  <a:srgbClr val="808080"/>
                </a:solidFill>
              </a:rPr>
              <a:t>&gt;</a:t>
            </a:r>
            <a:r>
              <a:t>Email address</a:t>
            </a:r>
            <a:r>
              <a:rPr>
                <a:solidFill>
                  <a:srgbClr val="808080"/>
                </a:solidFill>
              </a:rPr>
              <a:t>&lt;/</a:t>
            </a:r>
            <a:r>
              <a:rPr>
                <a:solidFill>
                  <a:srgbClr val="569CD6"/>
                </a:solidFill>
              </a:rPr>
              <a:t>label</a:t>
            </a:r>
            <a:r>
              <a:rPr>
                <a:solidFill>
                  <a:srgbClr val="808080"/>
                </a:solidFill>
              </a:rPr>
              <a:t>&gt;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type</a:t>
            </a:r>
            <a:r>
              <a:rPr>
                <a:solidFill>
                  <a:srgbClr val="D4D4D4"/>
                </a:solidFill>
              </a:rPr>
              <a:t>=</a:t>
            </a:r>
            <a:r>
              <a:t>"email"</a:t>
            </a:r>
            <a:r>
              <a:rPr>
                <a:solidFill>
                  <a:srgbClr val="D4D4D4"/>
                </a:solidFill>
              </a:rPr>
              <a:t> </a:t>
            </a:r>
            <a:r>
              <a:rPr>
                <a:solidFill>
                  <a:srgbClr val="9CDCFE"/>
                </a:solidFill>
              </a:rPr>
              <a:t>class</a:t>
            </a:r>
            <a:r>
              <a:rPr>
                <a:solidFill>
                  <a:srgbClr val="D4D4D4"/>
                </a:solidFill>
              </a:rPr>
              <a:t>=</a:t>
            </a:r>
            <a:r>
              <a:t>"form-control"</a:t>
            </a:r>
            <a:r>
              <a:rPr>
                <a:solidFill>
                  <a:srgbClr val="D4D4D4"/>
                </a:solidFill>
              </a:rPr>
              <a:t> </a:t>
            </a:r>
            <a:r>
              <a:rPr>
                <a:solidFill>
                  <a:srgbClr val="9CDCFE"/>
                </a:solidFill>
              </a:rPr>
              <a:t>id</a:t>
            </a:r>
            <a:r>
              <a:rPr>
                <a:solidFill>
                  <a:srgbClr val="D4D4D4"/>
                </a:solidFill>
              </a:rPr>
              <a:t>=</a:t>
            </a:r>
            <a:r>
              <a:t>"email"</a:t>
            </a:r>
            <a:r>
              <a:rPr>
                <a:solidFill>
                  <a:srgbClr val="D4D4D4"/>
                </a:solidFill>
              </a:rPr>
              <a:t> </a:t>
            </a:r>
            <a:r>
              <a:rPr>
                <a:solidFill>
                  <a:srgbClr val="9CDCFE"/>
                </a:solidFill>
              </a:rPr>
              <a:t>name</a:t>
            </a:r>
            <a:r>
              <a:rPr>
                <a:solidFill>
                  <a:srgbClr val="D4D4D4"/>
                </a:solidFill>
              </a:rPr>
              <a:t>=</a:t>
            </a:r>
            <a:r>
              <a:t>"email"</a:t>
            </a:r>
            <a:r>
              <a:rPr>
                <a:solidFill>
                  <a:srgbClr val="D4D4D4"/>
                </a:solidFill>
              </a:rPr>
              <a:t> </a:t>
            </a:r>
            <a:r>
              <a:rPr>
                <a:solidFill>
                  <a:srgbClr val="9CDCFE"/>
                </a:solidFill>
              </a:rPr>
              <a:t>aria-describedby</a:t>
            </a:r>
            <a:r>
              <a:rPr>
                <a:solidFill>
                  <a:srgbClr val="D4D4D4"/>
                </a:solidFill>
              </a:rPr>
              <a:t>=</a:t>
            </a:r>
            <a:r>
              <a:t>"emailHelp"</a:t>
            </a:r>
            <a:r>
              <a:rPr>
                <a:solidFill>
                  <a:srgbClr val="D4D4D4"/>
                </a:solidFill>
              </a:rPr>
              <a:t> </a:t>
            </a:r>
            <a:r>
              <a:rPr>
                <a:solidFill>
                  <a:srgbClr val="9CDCFE"/>
                </a:solidFill>
              </a:rPr>
              <a:t>ng-model</a:t>
            </a:r>
            <a:r>
              <a:rPr>
                <a:solidFill>
                  <a:srgbClr val="D4D4D4"/>
                </a:solidFill>
              </a:rPr>
              <a:t>=</a:t>
            </a:r>
            <a:r>
              <a:t>"ctrl.user.Email"</a:t>
            </a:r>
            <a:r>
              <a:rPr>
                <a:solidFill>
                  <a:srgbClr val="D4D4D4"/>
                </a:solidFill>
              </a:rPr>
              <a:t> </a:t>
            </a:r>
            <a:r>
              <a:rPr>
                <a:solidFill>
                  <a:srgbClr val="9CDCFE"/>
                </a:solidFill>
              </a:rPr>
              <a:t>placeholder</a:t>
            </a:r>
            <a:r>
              <a:rPr>
                <a:solidFill>
                  <a:srgbClr val="D4D4D4"/>
                </a:solidFill>
              </a:rPr>
              <a:t>=</a:t>
            </a:r>
            <a:r>
              <a:t>"Enter email"</a:t>
            </a:r>
            <a:r>
              <a:rPr>
                <a:solidFill>
                  <a:srgbClr val="D4D4D4"/>
                </a:solidFill>
              </a:rPr>
              <a:t> </a:t>
            </a:r>
            <a:r>
              <a:rPr>
                <a:solidFill>
                  <a:srgbClr val="9CDCFE"/>
                </a:solidFill>
              </a:rPr>
              <a:t>ng-model</a:t>
            </a:r>
            <a:r>
              <a:rPr>
                <a:solidFill>
                  <a:srgbClr val="D4D4D4"/>
                </a:solidFill>
              </a:rPr>
              <a:t>=</a:t>
            </a:r>
            <a:r>
              <a:t>"ctrl.email.LastName"</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small</a:t>
            </a:r>
            <a:r>
              <a:t> </a:t>
            </a:r>
            <a:r>
              <a:rPr>
                <a:solidFill>
                  <a:srgbClr val="9CDCFE"/>
                </a:solidFill>
              </a:rPr>
              <a:t>id</a:t>
            </a:r>
            <a:r>
              <a:t>=</a:t>
            </a:r>
            <a:r>
              <a:rPr>
                <a:solidFill>
                  <a:srgbClr val="CE9178"/>
                </a:solidFill>
              </a:rPr>
              <a:t>"emailHelp"</a:t>
            </a:r>
            <a:r>
              <a:t> </a:t>
            </a:r>
            <a:r>
              <a:rPr>
                <a:solidFill>
                  <a:srgbClr val="9CDCFE"/>
                </a:solidFill>
              </a:rPr>
              <a:t>class</a:t>
            </a:r>
            <a:r>
              <a:t>=</a:t>
            </a:r>
            <a:r>
              <a:rPr>
                <a:solidFill>
                  <a:srgbClr val="CE9178"/>
                </a:solidFill>
              </a:rPr>
              <a:t>"form-text text-muted"</a:t>
            </a:r>
            <a:r>
              <a:rPr>
                <a:solidFill>
                  <a:srgbClr val="808080"/>
                </a:solidFill>
              </a:rPr>
              <a:t>&gt;</a:t>
            </a:r>
            <a:r>
              <a:t>We'll never share your email with anyone else.</a:t>
            </a:r>
            <a:r>
              <a:rPr>
                <a:solidFill>
                  <a:srgbClr val="808080"/>
                </a:solidFill>
              </a:rPr>
              <a:t>&lt;/</a:t>
            </a:r>
            <a:r>
              <a:rPr>
                <a:solidFill>
                  <a:srgbClr val="569CD6"/>
                </a:solidFill>
              </a:rPr>
              <a:t>small</a:t>
            </a:r>
            <a:r>
              <a:rPr>
                <a:solidFill>
                  <a:srgbClr val="808080"/>
                </a:solidFill>
              </a:rPr>
              <a:t>&gt;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p</a:t>
            </a:r>
            <a:r>
              <a:rPr>
                <a:solidFill>
                  <a:srgbClr val="D4D4D4"/>
                </a:solidFill>
              </a:rPr>
              <a:t> </a:t>
            </a:r>
            <a:r>
              <a:rPr>
                <a:solidFill>
                  <a:srgbClr val="9CDCFE"/>
                </a:solidFill>
              </a:rPr>
              <a:t>ng-show</a:t>
            </a:r>
            <a:r>
              <a:rPr>
                <a:solidFill>
                  <a:srgbClr val="D4D4D4"/>
                </a:solidFill>
              </a:rPr>
              <a:t>=</a:t>
            </a:r>
            <a:r>
              <a:t>"(userForm.email.$invalid || (userForm.email.$touched </a:t>
            </a:r>
            <a:r>
              <a:rPr>
                <a:solidFill>
                  <a:srgbClr val="F44747"/>
                </a:solidFill>
              </a:rPr>
              <a:t>&amp;&amp;</a:t>
            </a:r>
            <a:r>
              <a:t> userForm.email.$viewValue===''))"</a:t>
            </a:r>
            <a:r>
              <a:rPr>
                <a:solidFill>
                  <a:srgbClr val="D4D4D4"/>
                </a:solidFill>
              </a:rPr>
              <a:t> </a:t>
            </a:r>
            <a:r>
              <a:rPr>
                <a:solidFill>
                  <a:srgbClr val="9CDCFE"/>
                </a:solidFill>
              </a:rPr>
              <a:t>class</a:t>
            </a:r>
            <a:r>
              <a:rPr>
                <a:solidFill>
                  <a:srgbClr val="D4D4D4"/>
                </a:solidFill>
              </a:rPr>
              <a:t>=</a:t>
            </a:r>
            <a:r>
              <a:t>"has-error"</a:t>
            </a:r>
            <a:r>
              <a:rPr>
                <a:solidFill>
                  <a:srgbClr val="808080"/>
                </a:solidFill>
              </a:rPr>
              <a:t>&gt;</a:t>
            </a:r>
            <a:r>
              <a:rPr>
                <a:solidFill>
                  <a:srgbClr val="D4D4D4"/>
                </a:solidFill>
              </a:rPr>
              <a:t>Email is incorrect</a:t>
            </a:r>
            <a:r>
              <a:rPr>
                <a:solidFill>
                  <a:srgbClr val="808080"/>
                </a:solidFill>
              </a:rPr>
              <a:t>&lt;/</a:t>
            </a:r>
            <a:r>
              <a:rPr>
                <a:solidFill>
                  <a:srgbClr val="569CD6"/>
                </a:solidFill>
              </a:rPr>
              <a:t>p</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"form-group"</a:t>
            </a:r>
            <a:r>
              <a:rPr>
                <a:solidFill>
                  <a:srgbClr val="D4D4D4"/>
                </a:solidFill>
              </a:rPr>
              <a:t> </a:t>
            </a:r>
            <a:r>
              <a:rPr>
                <a:solidFill>
                  <a:srgbClr val="9CDCFE"/>
                </a:solidFill>
              </a:rPr>
              <a:t>ng-class</a:t>
            </a:r>
            <a:r>
              <a:rPr>
                <a:solidFill>
                  <a:srgbClr val="D4D4D4"/>
                </a:solidFill>
              </a:rPr>
              <a:t>=</a:t>
            </a:r>
            <a:r>
              <a:t>"{ 'has-error' : ctrl.hasError }"</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label</a:t>
            </a:r>
            <a:r>
              <a:t> </a:t>
            </a:r>
            <a:r>
              <a:rPr>
                <a:solidFill>
                  <a:srgbClr val="9CDCFE"/>
                </a:solidFill>
              </a:rPr>
              <a:t>for</a:t>
            </a:r>
            <a:r>
              <a:t>=</a:t>
            </a:r>
            <a:r>
              <a:rPr>
                <a:solidFill>
                  <a:srgbClr val="CE9178"/>
                </a:solidFill>
              </a:rPr>
              <a:t>"phonenum"</a:t>
            </a:r>
            <a:r>
              <a:rPr>
                <a:solidFill>
                  <a:srgbClr val="808080"/>
                </a:solidFill>
              </a:rPr>
              <a:t>&gt;</a:t>
            </a:r>
            <a:r>
              <a:t>Phone Number</a:t>
            </a:r>
            <a:r>
              <a:rPr>
                <a:solidFill>
                  <a:srgbClr val="808080"/>
                </a:solidFill>
              </a:rPr>
              <a:t>&lt;/</a:t>
            </a:r>
            <a:r>
              <a:rPr>
                <a:solidFill>
                  <a:srgbClr val="569CD6"/>
                </a:solidFill>
              </a:rPr>
              <a:t>label</a:t>
            </a:r>
            <a:r>
              <a:rPr>
                <a:solidFill>
                  <a:srgbClr val="808080"/>
                </a:solidFill>
              </a:rPr>
              <a:t>&gt;&lt;</a:t>
            </a:r>
            <a:r>
              <a:rPr>
                <a:solidFill>
                  <a:srgbClr val="569CD6"/>
                </a:solidFill>
              </a:rPr>
              <a:t>br</a:t>
            </a:r>
            <a:r>
              <a:rPr>
                <a:solidFill>
                  <a:srgbClr val="808080"/>
                </a:solidFill>
              </a:rPr>
              <a:t>/&gt;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id</a:t>
            </a:r>
            <a:r>
              <a:rPr>
                <a:solidFill>
                  <a:srgbClr val="D4D4D4"/>
                </a:solidFill>
              </a:rPr>
              <a:t>=</a:t>
            </a:r>
            <a:r>
              <a:t>"phonenum"</a:t>
            </a:r>
            <a:r>
              <a:rPr>
                <a:solidFill>
                  <a:srgbClr val="D4D4D4"/>
                </a:solidFill>
              </a:rPr>
              <a:t> </a:t>
            </a:r>
            <a:r>
              <a:rPr>
                <a:solidFill>
                  <a:srgbClr val="9CDCFE"/>
                </a:solidFill>
              </a:rPr>
              <a:t>name</a:t>
            </a:r>
            <a:r>
              <a:rPr>
                <a:solidFill>
                  <a:srgbClr val="D4D4D4"/>
                </a:solidFill>
              </a:rPr>
              <a:t>=</a:t>
            </a:r>
            <a:r>
              <a:t>"phonenum"</a:t>
            </a:r>
            <a:r>
              <a:rPr>
                <a:solidFill>
                  <a:srgbClr val="D4D4D4"/>
                </a:solidFill>
              </a:rPr>
              <a:t> </a:t>
            </a:r>
            <a:r>
              <a:rPr>
                <a:solidFill>
                  <a:srgbClr val="9CDCFE"/>
                </a:solidFill>
              </a:rPr>
              <a:t>type</a:t>
            </a:r>
            <a:r>
              <a:rPr>
                <a:solidFill>
                  <a:srgbClr val="D4D4D4"/>
                </a:solidFill>
              </a:rPr>
              <a:t>=</a:t>
            </a:r>
            <a:r>
              <a:t>"tel"</a:t>
            </a:r>
            <a:r>
              <a:rPr>
                <a:solidFill>
                  <a:srgbClr val="D4D4D4"/>
                </a:solidFill>
              </a:rPr>
              <a:t> </a:t>
            </a:r>
            <a:r>
              <a:rPr>
                <a:solidFill>
                  <a:srgbClr val="9CDCFE"/>
                </a:solidFill>
              </a:rPr>
              <a:t>pattern</a:t>
            </a:r>
            <a:r>
              <a:rPr>
                <a:solidFill>
                  <a:srgbClr val="D4D4D4"/>
                </a:solidFill>
              </a:rPr>
              <a:t>=</a:t>
            </a:r>
            <a:r>
              <a:t>"^\d{4}-\d{3}-\d{4}$"</a:t>
            </a:r>
            <a:r>
              <a:rPr>
                <a:solidFill>
                  <a:srgbClr val="D4D4D4"/>
                </a:solidFill>
              </a:rPr>
              <a:t> </a:t>
            </a:r>
            <a:r>
              <a:rPr>
                <a:solidFill>
                  <a:srgbClr val="9CDCFE"/>
                </a:solidFill>
              </a:rPr>
              <a:t>format-phone</a:t>
            </a:r>
            <a:r>
              <a:rPr>
                <a:solidFill>
                  <a:srgbClr val="D4D4D4"/>
                </a:solidFill>
              </a:rPr>
              <a:t> </a:t>
            </a:r>
            <a:r>
              <a:rPr>
                <a:solidFill>
                  <a:srgbClr val="9CDCFE"/>
                </a:solidFill>
              </a:rPr>
              <a:t>phone-text</a:t>
            </a:r>
            <a:r>
              <a:rPr>
                <a:solidFill>
                  <a:srgbClr val="D4D4D4"/>
                </a:solidFill>
              </a:rPr>
              <a:t>=</a:t>
            </a:r>
            <a:r>
              <a:t>"ctrl.user.Phone"</a:t>
            </a:r>
            <a:r>
              <a:rPr>
                <a:solidFill>
                  <a:srgbClr val="D4D4D4"/>
                </a:solidFill>
              </a:rPr>
              <a:t> </a:t>
            </a:r>
            <a:r>
              <a:rPr>
                <a:solidFill>
                  <a:srgbClr val="9CDCFE"/>
                </a:solidFill>
              </a:rPr>
              <a:t>ng-model</a:t>
            </a:r>
            <a:r>
              <a:rPr>
                <a:solidFill>
                  <a:srgbClr val="D4D4D4"/>
                </a:solidFill>
              </a:rPr>
              <a:t>=</a:t>
            </a:r>
            <a:r>
              <a:t>"ctrl.user.Phone"</a:t>
            </a:r>
            <a:r>
              <a:rPr>
                <a:solidFill>
                  <a:srgbClr val="D4D4D4"/>
                </a:solidFill>
              </a:rPr>
              <a:t> </a:t>
            </a:r>
            <a:r>
              <a:rPr>
                <a:solidFill>
                  <a:srgbClr val="9CDCFE"/>
                </a:solidFill>
              </a:rPr>
              <a:t>required</a:t>
            </a:r>
            <a:r>
              <a:rPr>
                <a:solidFill>
                  <a:srgbClr val="D4D4D4"/>
                </a:solidFill>
              </a:rPr>
              <a:t> </a:t>
            </a:r>
            <a:r>
              <a:rPr>
                <a:solidFill>
                  <a:srgbClr val="9CDCFE"/>
                </a:solidFill>
              </a:rPr>
              <a:t>aria-describedby</a:t>
            </a:r>
            <a:r>
              <a:rPr>
                <a:solidFill>
                  <a:srgbClr val="D4D4D4"/>
                </a:solidFill>
              </a:rPr>
              <a:t>=</a:t>
            </a:r>
            <a:r>
              <a:t>"phoneHelp"</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small</a:t>
            </a:r>
            <a:r>
              <a:t> </a:t>
            </a:r>
            <a:r>
              <a:rPr>
                <a:solidFill>
                  <a:srgbClr val="9CDCFE"/>
                </a:solidFill>
              </a:rPr>
              <a:t>id</a:t>
            </a:r>
            <a:r>
              <a:t>=</a:t>
            </a:r>
            <a:r>
              <a:rPr>
                <a:solidFill>
                  <a:srgbClr val="CE9178"/>
                </a:solidFill>
              </a:rPr>
              <a:t>"phoneHelp"</a:t>
            </a:r>
            <a:r>
              <a:t> </a:t>
            </a:r>
            <a:r>
              <a:rPr>
                <a:solidFill>
                  <a:srgbClr val="9CDCFE"/>
                </a:solidFill>
              </a:rPr>
              <a:t>class</a:t>
            </a:r>
            <a:r>
              <a:t>=</a:t>
            </a:r>
            <a:r>
              <a:rPr>
                <a:solidFill>
                  <a:srgbClr val="CE9178"/>
                </a:solidFill>
              </a:rPr>
              <a:t>"form-text text-muted"</a:t>
            </a:r>
            <a:r>
              <a:rPr>
                <a:solidFill>
                  <a:srgbClr val="808080"/>
                </a:solidFill>
              </a:rPr>
              <a:t>&gt;</a:t>
            </a:r>
            <a:r>
              <a:t>Enter the following pattern:  (format: xxxx-xxx-xxxx)</a:t>
            </a:r>
            <a:r>
              <a:rPr>
                <a:solidFill>
                  <a:srgbClr val="808080"/>
                </a:solidFill>
              </a:rPr>
              <a:t>&lt;/</a:t>
            </a:r>
            <a:r>
              <a:rPr>
                <a:solidFill>
                  <a:srgbClr val="569CD6"/>
                </a:solidFill>
              </a:rPr>
              <a:t>small</a:t>
            </a:r>
            <a:r>
              <a:rPr>
                <a:solidFill>
                  <a:srgbClr val="808080"/>
                </a:solidFill>
              </a:rPr>
              <a:t>&gt;</a:t>
            </a: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25195">
              <a:lnSpc>
                <a:spcPts val="3200"/>
              </a:lnSpc>
              <a:spcBef>
                <a:spcPts val="0"/>
              </a:spcBef>
              <a:buSzTx/>
              <a:buNone/>
              <a:defRPr sz="1302">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type</a:t>
            </a:r>
            <a:r>
              <a:rPr>
                <a:solidFill>
                  <a:srgbClr val="D4D4D4"/>
                </a:solidFill>
              </a:rPr>
              <a:t>=</a:t>
            </a:r>
            <a:r>
              <a:t>"submit"</a:t>
            </a:r>
            <a:r>
              <a:rPr>
                <a:solidFill>
                  <a:srgbClr val="D4D4D4"/>
                </a:solidFill>
              </a:rPr>
              <a:t> </a:t>
            </a:r>
            <a:r>
              <a:rPr>
                <a:solidFill>
                  <a:srgbClr val="9CDCFE"/>
                </a:solidFill>
              </a:rPr>
              <a:t>ng-disabled</a:t>
            </a:r>
            <a:r>
              <a:rPr>
                <a:solidFill>
                  <a:srgbClr val="D4D4D4"/>
                </a:solidFill>
              </a:rPr>
              <a:t>=</a:t>
            </a:r>
            <a:r>
              <a:t>"userForm.$invalid"</a:t>
            </a:r>
            <a:r>
              <a:rPr>
                <a:solidFill>
                  <a:srgbClr val="D4D4D4"/>
                </a:solidFill>
              </a:rPr>
              <a:t> </a:t>
            </a:r>
            <a:r>
              <a:rPr>
                <a:solidFill>
                  <a:srgbClr val="9CDCFE"/>
                </a:solidFill>
              </a:rPr>
              <a:t>class</a:t>
            </a:r>
            <a:r>
              <a:rPr>
                <a:solidFill>
                  <a:srgbClr val="D4D4D4"/>
                </a:solidFill>
              </a:rPr>
              <a:t>=</a:t>
            </a:r>
            <a:r>
              <a:t>"btn btn-primary"</a:t>
            </a:r>
            <a:r>
              <a:rPr>
                <a:solidFill>
                  <a:srgbClr val="808080"/>
                </a:solidFill>
              </a:rPr>
              <a:t>&gt;</a:t>
            </a:r>
            <a:r>
              <a:rPr>
                <a:solidFill>
                  <a:srgbClr val="D4D4D4"/>
                </a:solidFill>
              </a:rPr>
              <a:t>Submit</a:t>
            </a:r>
            <a:r>
              <a:rPr>
                <a:solidFill>
                  <a:srgbClr val="808080"/>
                </a:solidFill>
              </a:rPr>
              <a:t>&lt;/</a:t>
            </a:r>
            <a:r>
              <a:rPr>
                <a:solidFill>
                  <a:srgbClr val="569CD6"/>
                </a:solidFill>
              </a:rPr>
              <a:t>button</a:t>
            </a:r>
            <a:r>
              <a:rPr>
                <a:solidFill>
                  <a:srgbClr val="808080"/>
                </a:solidFill>
              </a:rPr>
              <a:t>&gt;</a:t>
            </a:r>
            <a:endParaRPr>
              <a:solidFill>
                <a:srgbClr val="D4D4D4"/>
              </a:solidFill>
            </a:endParaRPr>
          </a:p>
          <a:p>
            <a:pPr marL="0" indent="0" defTabSz="425195">
              <a:lnSpc>
                <a:spcPts val="3200"/>
              </a:lnSpc>
              <a:spcBef>
                <a:spcPts val="0"/>
              </a:spcBef>
              <a:buSzTx/>
              <a:buNone/>
              <a:defRPr sz="1302">
                <a:solidFill>
                  <a:srgbClr val="D4D4D4"/>
                </a:solidFill>
                <a:latin typeface="Menlo"/>
                <a:ea typeface="Menlo"/>
                <a:cs typeface="Menlo"/>
                <a:sym typeface="Menlo"/>
              </a:defRPr>
            </a:pPr>
            <a:r>
              <a:t>            </a:t>
            </a:r>
            <a:r>
              <a:rPr>
                <a:solidFill>
                  <a:srgbClr val="808080"/>
                </a:solidFill>
              </a:rPr>
              <a:t>&lt;/</a:t>
            </a:r>
            <a:r>
              <a:rPr>
                <a:solidFill>
                  <a:srgbClr val="569CD6"/>
                </a:solidFill>
              </a:rPr>
              <a:t>form</a:t>
            </a:r>
            <a:r>
              <a:rPr>
                <a:solidFill>
                  <a:srgbClr val="808080"/>
                </a:solidFill>
              </a:rPr>
              <a:t>&gt;</a:t>
            </a:r>
          </a:p>
        </p:txBody>
      </p:sp>
      <p:sp>
        <p:nvSpPr>
          <p:cNvPr id="373" name="View2.html"/>
          <p:cNvSpPr/>
          <p:nvPr/>
        </p:nvSpPr>
        <p:spPr>
          <a:xfrm>
            <a:off x="952500" y="407984"/>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View2.html</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Lesson 9"/>
          <p:cNvSpPr/>
          <p:nvPr>
            <p:ph type="title"/>
          </p:nvPr>
        </p:nvSpPr>
        <p:spPr>
          <a:prstGeom prst="rect">
            <a:avLst/>
          </a:prstGeom>
        </p:spPr>
        <p:txBody>
          <a:bodyPr/>
          <a:lstStyle/>
          <a:p>
            <a:pPr/>
            <a:r>
              <a:t>Lesson 9</a:t>
            </a:r>
          </a:p>
        </p:txBody>
      </p:sp>
      <p:sp>
        <p:nvSpPr>
          <p:cNvPr id="376" name="Debug using F12…"/>
          <p:cNvSpPr/>
          <p:nvPr>
            <p:ph type="body" idx="1"/>
          </p:nvPr>
        </p:nvSpPr>
        <p:spPr>
          <a:xfrm>
            <a:off x="552747" y="1932235"/>
            <a:ext cx="12605743" cy="7939386"/>
          </a:xfrm>
          <a:prstGeom prst="rect">
            <a:avLst/>
          </a:prstGeom>
        </p:spPr>
        <p:txBody>
          <a:bodyPr/>
          <a:lstStyle/>
          <a:p>
            <a:pPr marL="421105" indent="-421105">
              <a:defRPr sz="3600"/>
            </a:pPr>
            <a:r>
              <a:t>Debug using F12</a:t>
            </a:r>
          </a:p>
          <a:p>
            <a:pPr marL="421105" indent="-421105">
              <a:defRPr sz="3600"/>
            </a:pPr>
            <a:r>
              <a:t>Add values to the form</a:t>
            </a:r>
          </a:p>
          <a:p>
            <a:pPr marL="421105" indent="-421105">
              <a:defRPr sz="3600"/>
            </a:pPr>
            <a:r>
              <a:t>Install Angular Scope Inspector from Chrome Web Store</a:t>
            </a:r>
          </a:p>
          <a:p>
            <a:pPr marL="421105" indent="-421105">
              <a:defRPr sz="3600"/>
            </a:pPr>
            <a:r>
              <a:t>View the values on the model using the Inspector</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Lesson 10"/>
          <p:cNvSpPr/>
          <p:nvPr>
            <p:ph type="title"/>
          </p:nvPr>
        </p:nvSpPr>
        <p:spPr>
          <a:prstGeom prst="rect">
            <a:avLst/>
          </a:prstGeom>
        </p:spPr>
        <p:txBody>
          <a:bodyPr/>
          <a:lstStyle/>
          <a:p>
            <a:pPr/>
            <a:r>
              <a:t>Lesson 10</a:t>
            </a:r>
          </a:p>
        </p:txBody>
      </p:sp>
      <p:sp>
        <p:nvSpPr>
          <p:cNvPr id="379" name="Build Format Phone Directive"/>
          <p:cNvSpPr/>
          <p:nvPr>
            <p:ph type="body" idx="1"/>
          </p:nvPr>
        </p:nvSpPr>
        <p:spPr>
          <a:xfrm>
            <a:off x="552747" y="1932235"/>
            <a:ext cx="12605743" cy="7939386"/>
          </a:xfrm>
          <a:prstGeom prst="rect">
            <a:avLst/>
          </a:prstGeom>
        </p:spPr>
        <p:txBody>
          <a:bodyPr/>
          <a:lstStyle>
            <a:lvl1pPr marL="421105" indent="-421105">
              <a:defRPr sz="3600"/>
            </a:lvl1pPr>
          </a:lstStyle>
          <a:p>
            <a:pPr/>
            <a:r>
              <a:t>Build Format Phone Directive</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Lesson 10"/>
          <p:cNvSpPr/>
          <p:nvPr>
            <p:ph type="title"/>
          </p:nvPr>
        </p:nvSpPr>
        <p:spPr>
          <a:xfrm>
            <a:off x="952500" y="-507318"/>
            <a:ext cx="11099801" cy="2159001"/>
          </a:xfrm>
          <a:prstGeom prst="rect">
            <a:avLst/>
          </a:prstGeom>
        </p:spPr>
        <p:txBody>
          <a:bodyPr/>
          <a:lstStyle/>
          <a:p>
            <a:pPr/>
            <a:r>
              <a:t>Lesson 10</a:t>
            </a:r>
          </a:p>
        </p:txBody>
      </p:sp>
      <p:sp>
        <p:nvSpPr>
          <p:cNvPr id="382" name="'use strict';…"/>
          <p:cNvSpPr/>
          <p:nvPr>
            <p:ph type="body" idx="1"/>
          </p:nvPr>
        </p:nvSpPr>
        <p:spPr>
          <a:xfrm>
            <a:off x="552747" y="1932235"/>
            <a:ext cx="12605743" cy="7939386"/>
          </a:xfrm>
          <a:prstGeom prst="rect">
            <a:avLst/>
          </a:prstGeom>
        </p:spPr>
        <p:txBody>
          <a:bodyPr/>
          <a:lstStyle/>
          <a:p>
            <a:pPr marL="0" indent="0" defTabSz="457200">
              <a:lnSpc>
                <a:spcPts val="3700"/>
              </a:lnSpc>
              <a:spcBef>
                <a:spcPts val="0"/>
              </a:spcBef>
              <a:buSzTx/>
              <a:buNone/>
              <a:defRPr sz="1600">
                <a:solidFill>
                  <a:srgbClr val="CE9178"/>
                </a:solidFill>
                <a:latin typeface="Menlo"/>
                <a:ea typeface="Menlo"/>
                <a:cs typeface="Menlo"/>
                <a:sym typeface="Menlo"/>
              </a:defRPr>
            </a:pPr>
            <a:r>
              <a:t>'use strict'</a:t>
            </a:r>
            <a:r>
              <a:rPr>
                <a:solidFill>
                  <a:srgbClr val="D4D4D4"/>
                </a:solidFill>
              </a:rPr>
              <a:t>;</a:t>
            </a:r>
            <a:endParaRPr>
              <a:solidFill>
                <a:srgbClr val="D4D4D4"/>
              </a:solidFill>
            </a:endParaRPr>
          </a:p>
          <a:p>
            <a:pPr marL="0" indent="0" defTabSz="457200">
              <a:lnSpc>
                <a:spcPts val="3700"/>
              </a:lnSpc>
              <a:spcBef>
                <a:spcPts val="0"/>
              </a:spcBef>
              <a:buSzTx/>
              <a:buNone/>
              <a:defRPr sz="1600">
                <a:solidFill>
                  <a:srgbClr val="D4D4D4"/>
                </a:solidFill>
                <a:latin typeface="Menlo"/>
                <a:ea typeface="Menlo"/>
                <a:cs typeface="Menlo"/>
                <a:sym typeface="Menlo"/>
              </a:defRPr>
            </a:pPr>
          </a:p>
          <a:p>
            <a:pPr marL="0" indent="0" defTabSz="457200">
              <a:lnSpc>
                <a:spcPts val="3700"/>
              </a:lnSpc>
              <a:spcBef>
                <a:spcPts val="0"/>
              </a:spcBef>
              <a:buSzTx/>
              <a:buNone/>
              <a:defRPr sz="1600">
                <a:solidFill>
                  <a:srgbClr val="4EC9B0"/>
                </a:solidFill>
                <a:latin typeface="Menlo"/>
                <a:ea typeface="Menlo"/>
                <a:cs typeface="Menlo"/>
                <a:sym typeface="Menlo"/>
              </a:defRPr>
            </a:pPr>
            <a:r>
              <a:rPr>
                <a:solidFill>
                  <a:srgbClr val="569CD6"/>
                </a:solidFill>
              </a:rPr>
              <a:t>module</a:t>
            </a:r>
            <a:r>
              <a:rPr>
                <a:solidFill>
                  <a:srgbClr val="D4D4D4"/>
                </a:solidFill>
              </a:rPr>
              <a:t> </a:t>
            </a:r>
            <a:r>
              <a:t>directives</a:t>
            </a:r>
            <a:r>
              <a:rPr>
                <a:solidFill>
                  <a:srgbClr val="D4D4D4"/>
                </a:solidFill>
              </a:rPr>
              <a:t> {</a:t>
            </a:r>
            <a:endParaRPr>
              <a:solidFill>
                <a:srgbClr val="D4D4D4"/>
              </a:solidFill>
            </a:endParaRPr>
          </a:p>
          <a:p>
            <a:pPr marL="0" indent="0" defTabSz="457200">
              <a:lnSpc>
                <a:spcPts val="3700"/>
              </a:lnSpc>
              <a:spcBef>
                <a:spcPts val="0"/>
              </a:spcBef>
              <a:buSzTx/>
              <a:buNone/>
              <a:defRPr sz="1600">
                <a:solidFill>
                  <a:srgbClr val="D4D4D4"/>
                </a:solidFill>
                <a:latin typeface="Menlo"/>
                <a:ea typeface="Menlo"/>
                <a:cs typeface="Menlo"/>
                <a:sym typeface="Menlo"/>
              </a:defRPr>
            </a:pPr>
          </a:p>
          <a:p>
            <a:pPr marL="0" indent="0" defTabSz="457200">
              <a:lnSpc>
                <a:spcPts val="3700"/>
              </a:lnSpc>
              <a:spcBef>
                <a:spcPts val="0"/>
              </a:spcBef>
              <a:buSzTx/>
              <a:buNone/>
              <a:defRPr sz="1600">
                <a:solidFill>
                  <a:srgbClr val="DCDCAA"/>
                </a:solidFill>
                <a:latin typeface="Menlo"/>
                <a:ea typeface="Menlo"/>
                <a:cs typeface="Menlo"/>
                <a:sym typeface="Menlo"/>
              </a:defRPr>
            </a:pPr>
            <a:r>
              <a:rPr>
                <a:solidFill>
                  <a:srgbClr val="D4D4D4"/>
                </a:solidFill>
              </a:rPr>
              <a:t>  </a:t>
            </a:r>
            <a:r>
              <a:rPr>
                <a:solidFill>
                  <a:srgbClr val="C586C0"/>
                </a:solidFill>
              </a:rPr>
              <a:t>export</a:t>
            </a:r>
            <a:r>
              <a:rPr>
                <a:solidFill>
                  <a:srgbClr val="D4D4D4"/>
                </a:solidFill>
              </a:rPr>
              <a:t> </a:t>
            </a:r>
            <a:r>
              <a:rPr>
                <a:solidFill>
                  <a:srgbClr val="569CD6"/>
                </a:solidFill>
              </a:rPr>
              <a:t>function</a:t>
            </a:r>
            <a:r>
              <a:rPr>
                <a:solidFill>
                  <a:srgbClr val="D4D4D4"/>
                </a:solidFill>
              </a:rPr>
              <a:t> </a:t>
            </a:r>
            <a:r>
              <a:t>formatPhoneDirective</a:t>
            </a:r>
            <a:r>
              <a:rPr>
                <a:solidFill>
                  <a:srgbClr val="D4D4D4"/>
                </a:solidFill>
              </a:rPr>
              <a:t>(): </a:t>
            </a:r>
            <a:r>
              <a:rPr>
                <a:solidFill>
                  <a:srgbClr val="4EC9B0"/>
                </a:solidFill>
              </a:rPr>
              <a:t>ng</a:t>
            </a:r>
            <a:r>
              <a:rPr>
                <a:solidFill>
                  <a:srgbClr val="D4D4D4"/>
                </a:solidFill>
              </a:rPr>
              <a:t>.</a:t>
            </a:r>
            <a:r>
              <a:rPr>
                <a:solidFill>
                  <a:srgbClr val="4EC9B0"/>
                </a:solidFill>
              </a:rPr>
              <a:t>IDirective</a:t>
            </a:r>
            <a:r>
              <a:rPr>
                <a:solidFill>
                  <a:srgbClr val="D4D4D4"/>
                </a:solidFill>
              </a:rPr>
              <a:t> {</a:t>
            </a:r>
            <a:endParaRPr>
              <a:solidFill>
                <a:srgbClr val="D4D4D4"/>
              </a:solidFill>
            </a:endParaRPr>
          </a:p>
          <a:p>
            <a:pPr marL="0" indent="0" defTabSz="457200">
              <a:lnSpc>
                <a:spcPts val="3700"/>
              </a:lnSpc>
              <a:spcBef>
                <a:spcPts val="0"/>
              </a:spcBef>
              <a:buSzTx/>
              <a:buNone/>
              <a:defRPr sz="1600">
                <a:solidFill>
                  <a:srgbClr val="C586C0"/>
                </a:solidFill>
                <a:latin typeface="Menlo"/>
                <a:ea typeface="Menlo"/>
                <a:cs typeface="Menlo"/>
                <a:sym typeface="Menlo"/>
              </a:defRPr>
            </a:pPr>
            <a:r>
              <a:rPr>
                <a:solidFill>
                  <a:srgbClr val="D4D4D4"/>
                </a:solidFill>
              </a:rPr>
              <a:t>    </a:t>
            </a:r>
            <a:r>
              <a:t>return</a:t>
            </a:r>
            <a:r>
              <a:rPr>
                <a:solidFill>
                  <a:srgbClr val="D4D4D4"/>
                </a:solidFill>
              </a:rPr>
              <a:t> {</a:t>
            </a:r>
            <a:endParaRPr>
              <a:solidFill>
                <a:srgbClr val="D4D4D4"/>
              </a:solidFill>
            </a:endParaRPr>
          </a:p>
          <a:p>
            <a:pPr marL="0" indent="0" defTabSz="457200">
              <a:lnSpc>
                <a:spcPts val="3700"/>
              </a:lnSpc>
              <a:spcBef>
                <a:spcPts val="0"/>
              </a:spcBef>
              <a:buSzTx/>
              <a:buNone/>
              <a:defRPr sz="1600">
                <a:solidFill>
                  <a:srgbClr val="9CDCFE"/>
                </a:solidFill>
                <a:latin typeface="Menlo"/>
                <a:ea typeface="Menlo"/>
                <a:cs typeface="Menlo"/>
                <a:sym typeface="Menlo"/>
              </a:defRPr>
            </a:pPr>
            <a:r>
              <a:rPr>
                <a:solidFill>
                  <a:srgbClr val="D4D4D4"/>
                </a:solidFill>
              </a:rPr>
              <a:t>      </a:t>
            </a:r>
            <a:r>
              <a:t>restrict:</a:t>
            </a:r>
            <a:r>
              <a:rPr>
                <a:solidFill>
                  <a:srgbClr val="D4D4D4"/>
                </a:solidFill>
              </a:rPr>
              <a:t> </a:t>
            </a:r>
            <a:r>
              <a:rPr>
                <a:solidFill>
                  <a:srgbClr val="CE9178"/>
                </a:solidFill>
              </a:rPr>
              <a:t>'A'</a:t>
            </a:r>
            <a:r>
              <a:rPr>
                <a:solidFill>
                  <a:srgbClr val="D4D4D4"/>
                </a:solidFill>
              </a:rPr>
              <a:t>,</a:t>
            </a:r>
            <a:endParaRPr>
              <a:solidFill>
                <a:srgbClr val="D4D4D4"/>
              </a:solidFill>
            </a:endParaRPr>
          </a:p>
          <a:p>
            <a:pPr marL="0" indent="0" defTabSz="457200">
              <a:lnSpc>
                <a:spcPts val="3700"/>
              </a:lnSpc>
              <a:spcBef>
                <a:spcPts val="0"/>
              </a:spcBef>
              <a:buSzTx/>
              <a:buNone/>
              <a:defRPr sz="1600">
                <a:solidFill>
                  <a:srgbClr val="CE9178"/>
                </a:solidFill>
                <a:latin typeface="Menlo"/>
                <a:ea typeface="Menlo"/>
                <a:cs typeface="Menlo"/>
                <a:sym typeface="Menlo"/>
              </a:defRPr>
            </a:pPr>
            <a:r>
              <a:rPr>
                <a:solidFill>
                  <a:srgbClr val="D4D4D4"/>
                </a:solidFill>
              </a:rPr>
              <a:t>      </a:t>
            </a:r>
            <a:r>
              <a:rPr>
                <a:solidFill>
                  <a:srgbClr val="9CDCFE"/>
                </a:solidFill>
              </a:rPr>
              <a:t>require:</a:t>
            </a:r>
            <a:r>
              <a:rPr>
                <a:solidFill>
                  <a:srgbClr val="D4D4D4"/>
                </a:solidFill>
              </a:rPr>
              <a:t> [</a:t>
            </a:r>
            <a:r>
              <a:t>'ngModel'</a:t>
            </a:r>
            <a:r>
              <a:rPr>
                <a:solidFill>
                  <a:srgbClr val="D4D4D4"/>
                </a:solidFill>
              </a:rPr>
              <a:t>],</a:t>
            </a:r>
            <a:endParaRPr>
              <a:solidFill>
                <a:srgbClr val="D4D4D4"/>
              </a:solidFill>
            </a:endParaRPr>
          </a:p>
          <a:p>
            <a:pPr marL="0" indent="0" defTabSz="457200">
              <a:lnSpc>
                <a:spcPts val="3700"/>
              </a:lnSpc>
              <a:spcBef>
                <a:spcPts val="0"/>
              </a:spcBef>
              <a:buSzTx/>
              <a:buNone/>
              <a:defRPr sz="1600">
                <a:solidFill>
                  <a:srgbClr val="9CDCFE"/>
                </a:solidFill>
                <a:latin typeface="Menlo"/>
                <a:ea typeface="Menlo"/>
                <a:cs typeface="Menlo"/>
                <a:sym typeface="Menlo"/>
              </a:defRPr>
            </a:pPr>
            <a:r>
              <a:rPr>
                <a:solidFill>
                  <a:srgbClr val="D4D4D4"/>
                </a:solidFill>
              </a:rPr>
              <a:t>      </a:t>
            </a:r>
            <a:r>
              <a:t>replace:</a:t>
            </a:r>
            <a:r>
              <a:rPr>
                <a:solidFill>
                  <a:srgbClr val="D4D4D4"/>
                </a:solidFill>
              </a:rPr>
              <a:t> </a:t>
            </a:r>
            <a:r>
              <a:rPr>
                <a:solidFill>
                  <a:srgbClr val="569CD6"/>
                </a:solidFill>
              </a:rPr>
              <a:t>true</a:t>
            </a:r>
            <a:r>
              <a:rPr>
                <a:solidFill>
                  <a:srgbClr val="D4D4D4"/>
                </a:solidFill>
              </a:rPr>
              <a:t>,</a:t>
            </a:r>
            <a:endParaRPr>
              <a:solidFill>
                <a:srgbClr val="D4D4D4"/>
              </a:solidFill>
            </a:endParaRP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9CDCFE"/>
                </a:solidFill>
              </a:rPr>
              <a:t>scope:</a:t>
            </a:r>
            <a:r>
              <a:t> {</a:t>
            </a:r>
          </a:p>
          <a:p>
            <a:pPr marL="0" indent="0" defTabSz="457200">
              <a:lnSpc>
                <a:spcPts val="3700"/>
              </a:lnSpc>
              <a:spcBef>
                <a:spcPts val="0"/>
              </a:spcBef>
              <a:buSzTx/>
              <a:buNone/>
              <a:defRPr sz="1600">
                <a:solidFill>
                  <a:srgbClr val="9CDCFE"/>
                </a:solidFill>
                <a:latin typeface="Menlo"/>
                <a:ea typeface="Menlo"/>
                <a:cs typeface="Menlo"/>
                <a:sym typeface="Menlo"/>
              </a:defRPr>
            </a:pPr>
            <a:r>
              <a:rPr>
                <a:solidFill>
                  <a:srgbClr val="D4D4D4"/>
                </a:solidFill>
              </a:rPr>
              <a:t>        </a:t>
            </a:r>
            <a:r>
              <a:t>phoneText:</a:t>
            </a:r>
            <a:r>
              <a:rPr>
                <a:solidFill>
                  <a:srgbClr val="D4D4D4"/>
                </a:solidFill>
              </a:rPr>
              <a:t> </a:t>
            </a:r>
            <a:r>
              <a:rPr>
                <a:solidFill>
                  <a:srgbClr val="CE9178"/>
                </a:solidFill>
              </a:rPr>
              <a:t>"="</a:t>
            </a:r>
            <a:endParaRPr>
              <a:solidFill>
                <a:srgbClr val="D4D4D4"/>
              </a:solidFill>
            </a:endParaRPr>
          </a:p>
          <a:p>
            <a:pPr marL="0" indent="0" defTabSz="457200">
              <a:lnSpc>
                <a:spcPts val="3700"/>
              </a:lnSpc>
              <a:spcBef>
                <a:spcPts val="0"/>
              </a:spcBef>
              <a:buSzTx/>
              <a:buNone/>
              <a:defRPr sz="1600">
                <a:solidFill>
                  <a:srgbClr val="D4D4D4"/>
                </a:solidFill>
                <a:latin typeface="Menlo"/>
                <a:ea typeface="Menlo"/>
                <a:cs typeface="Menlo"/>
                <a:sym typeface="Menlo"/>
              </a:defRPr>
            </a:pPr>
            <a:r>
              <a:t>      },</a:t>
            </a:r>
          </a:p>
          <a:p>
            <a:pPr marL="0" indent="0" defTabSz="457200">
              <a:lnSpc>
                <a:spcPts val="3700"/>
              </a:lnSpc>
              <a:spcBef>
                <a:spcPts val="0"/>
              </a:spcBef>
              <a:buSzTx/>
              <a:buNone/>
              <a:defRPr sz="1600">
                <a:solidFill>
                  <a:srgbClr val="4EC9B0"/>
                </a:solidFill>
                <a:latin typeface="Menlo"/>
                <a:ea typeface="Menlo"/>
                <a:cs typeface="Menlo"/>
                <a:sym typeface="Menlo"/>
              </a:defRPr>
            </a:pPr>
            <a:r>
              <a:rPr>
                <a:solidFill>
                  <a:srgbClr val="D4D4D4"/>
                </a:solidFill>
              </a:rP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p>
          <a:p>
            <a:pPr marL="0" indent="0" defTabSz="457200">
              <a:lnSpc>
                <a:spcPts val="3700"/>
              </a:lnSpc>
              <a:spcBef>
                <a:spcPts val="0"/>
              </a:spcBef>
              <a:buSzTx/>
              <a:buNone/>
              <a:defRPr sz="1600">
                <a:solidFill>
                  <a:srgbClr val="D4D4D4"/>
                </a:solidFill>
                <a:latin typeface="Menlo"/>
                <a:ea typeface="Menlo"/>
                <a:cs typeface="Menlo"/>
                <a:sym typeface="Menlo"/>
              </a:defRPr>
            </a:pPr>
          </a:p>
          <a:p>
            <a:pPr marL="0" indent="0" defTabSz="457200">
              <a:lnSpc>
                <a:spcPts val="3700"/>
              </a:lnSpc>
              <a:spcBef>
                <a:spcPts val="0"/>
              </a:spcBef>
              <a:buSzTx/>
              <a:buNone/>
              <a:defRPr sz="1600">
                <a:solidFill>
                  <a:srgbClr val="D4D4D4"/>
                </a:solidFill>
                <a:latin typeface="Menlo"/>
                <a:ea typeface="Menlo"/>
                <a:cs typeface="Menlo"/>
                <a:sym typeface="Menlo"/>
              </a:defRPr>
            </a:pPr>
            <a:r>
              <a:t>}</a:t>
            </a:r>
          </a:p>
          <a:p>
            <a:pPr marL="0" indent="0" defTabSz="457200">
              <a:lnSpc>
                <a:spcPts val="3700"/>
              </a:lnSpc>
              <a:spcBef>
                <a:spcPts val="0"/>
              </a:spcBef>
              <a:buSzTx/>
              <a:buNone/>
              <a:defRPr sz="1600">
                <a:solidFill>
                  <a:srgbClr val="D4D4D4"/>
                </a:solidFill>
                <a:latin typeface="Menlo"/>
                <a:ea typeface="Menlo"/>
                <a:cs typeface="Menlo"/>
                <a:sym typeface="Menlo"/>
              </a:defRPr>
            </a:pPr>
          </a:p>
          <a:p>
            <a:pPr marL="0" indent="0" defTabSz="457200">
              <a:lnSpc>
                <a:spcPts val="3700"/>
              </a:lnSpc>
              <a:spcBef>
                <a:spcPts val="0"/>
              </a:spcBef>
              <a:buSzTx/>
              <a:buNone/>
              <a:defRPr sz="16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'myApp.version.format-phone.directive'</a:t>
            </a:r>
            <a:r>
              <a:rPr>
                <a:solidFill>
                  <a:srgbClr val="D4D4D4"/>
                </a:solidFill>
              </a:rPr>
              <a:t>, [])</a:t>
            </a:r>
            <a:endParaRPr>
              <a:solidFill>
                <a:srgbClr val="D4D4D4"/>
              </a:solidFill>
            </a:endParaRPr>
          </a:p>
          <a:p>
            <a:pPr marL="0" indent="0" defTabSz="457200">
              <a:lnSpc>
                <a:spcPts val="3700"/>
              </a:lnSpc>
              <a:spcBef>
                <a:spcPts val="0"/>
              </a:spcBef>
              <a:buSzTx/>
              <a:buNone/>
              <a:defRPr sz="1600">
                <a:solidFill>
                  <a:srgbClr val="D4D4D4"/>
                </a:solidFill>
                <a:latin typeface="Menlo"/>
                <a:ea typeface="Menlo"/>
                <a:cs typeface="Menlo"/>
                <a:sym typeface="Menlo"/>
              </a:defRPr>
            </a:pPr>
          </a:p>
          <a:p>
            <a:pPr marL="0" indent="0" defTabSz="457200">
              <a:lnSpc>
                <a:spcPts val="3700"/>
              </a:lnSpc>
              <a:spcBef>
                <a:spcPts val="0"/>
              </a:spcBef>
              <a:buSzTx/>
              <a:buNone/>
              <a:defRPr sz="1600">
                <a:solidFill>
                  <a:srgbClr val="9CDCFE"/>
                </a:solidFill>
                <a:latin typeface="Menlo"/>
                <a:ea typeface="Menlo"/>
                <a:cs typeface="Menlo"/>
                <a:sym typeface="Menlo"/>
              </a:defRPr>
            </a:pPr>
            <a:r>
              <a:rPr>
                <a:solidFill>
                  <a:srgbClr val="D4D4D4"/>
                </a:solidFill>
              </a:rPr>
              <a:t>  .</a:t>
            </a:r>
            <a:r>
              <a:rPr>
                <a:solidFill>
                  <a:srgbClr val="DCDCAA"/>
                </a:solidFill>
              </a:rPr>
              <a:t>directive</a:t>
            </a:r>
            <a:r>
              <a:rPr>
                <a:solidFill>
                  <a:srgbClr val="D4D4D4"/>
                </a:solidFill>
              </a:rPr>
              <a:t>(</a:t>
            </a:r>
            <a:r>
              <a:rPr>
                <a:solidFill>
                  <a:srgbClr val="CE9178"/>
                </a:solidFill>
              </a:rPr>
              <a:t>'formatPhone'</a:t>
            </a:r>
            <a:r>
              <a:rPr>
                <a:solidFill>
                  <a:srgbClr val="D4D4D4"/>
                </a:solidFill>
              </a:rPr>
              <a:t>, </a:t>
            </a:r>
            <a:r>
              <a:t>directives</a:t>
            </a:r>
            <a:r>
              <a:rPr>
                <a:solidFill>
                  <a:srgbClr val="D4D4D4"/>
                </a:solidFill>
              </a:rPr>
              <a:t>.</a:t>
            </a:r>
            <a:r>
              <a:t>formatPhoneDirective</a:t>
            </a:r>
            <a:r>
              <a:rPr>
                <a:solidFill>
                  <a:srgbClr val="D4D4D4"/>
                </a:solidFill>
              </a:rPr>
              <a:t>);</a:t>
            </a:r>
            <a:endParaRPr>
              <a:solidFill>
                <a:srgbClr val="D4D4D4"/>
              </a:solidFill>
            </a:endParaRPr>
          </a:p>
        </p:txBody>
      </p:sp>
      <p:sp>
        <p:nvSpPr>
          <p:cNvPr id="383" name="format-phone.directive.ts"/>
          <p:cNvSpPr/>
          <p:nvPr/>
        </p:nvSpPr>
        <p:spPr>
          <a:xfrm>
            <a:off x="1077306" y="532790"/>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60831">
              <a:defRPr sz="7679"/>
            </a:lvl1pPr>
          </a:lstStyle>
          <a:p>
            <a:pPr/>
            <a:r>
              <a:t>format-phone.directive.ts</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Lesson 10"/>
          <p:cNvSpPr/>
          <p:nvPr>
            <p:ph type="title"/>
          </p:nvPr>
        </p:nvSpPr>
        <p:spPr>
          <a:xfrm>
            <a:off x="952500" y="-507318"/>
            <a:ext cx="11099800" cy="2159001"/>
          </a:xfrm>
          <a:prstGeom prst="rect">
            <a:avLst/>
          </a:prstGeom>
        </p:spPr>
        <p:txBody>
          <a:bodyPr/>
          <a:lstStyle/>
          <a:p>
            <a:pPr/>
            <a:r>
              <a:t>Lesson 10</a:t>
            </a:r>
          </a:p>
        </p:txBody>
      </p:sp>
      <p:sp>
        <p:nvSpPr>
          <p:cNvPr id="386" name="link: (scope: ng.IScope, element: ng.IAugmentedJQuery, attrs: ng.IAttributes, ctrls) =&gt; {…"/>
          <p:cNvSpPr/>
          <p:nvPr>
            <p:ph type="body" idx="1"/>
          </p:nvPr>
        </p:nvSpPr>
        <p:spPr>
          <a:xfrm>
            <a:off x="199528" y="1770707"/>
            <a:ext cx="12605744" cy="7939386"/>
          </a:xfrm>
          <a:prstGeom prst="rect">
            <a:avLst/>
          </a:prstGeom>
        </p:spPr>
        <p:txBody>
          <a:bodyPr/>
          <a:lstStyle/>
          <a:p>
            <a:pPr marL="0" indent="0" defTabSz="457200">
              <a:lnSpc>
                <a:spcPts val="3700"/>
              </a:lnSpc>
              <a:spcBef>
                <a:spcPts val="0"/>
              </a:spcBef>
              <a:buSzTx/>
              <a:buNone/>
              <a:defRPr sz="1600">
                <a:solidFill>
                  <a:srgbClr val="CE9178"/>
                </a:solidFill>
                <a:latin typeface="Menlo"/>
                <a:ea typeface="Menlo"/>
                <a:cs typeface="Menlo"/>
                <a:sym typeface="Menlo"/>
              </a:defRPr>
            </a:pPr>
          </a:p>
          <a:p>
            <a:pPr marL="0" indent="0" defTabSz="457200">
              <a:lnSpc>
                <a:spcPts val="3700"/>
              </a:lnSpc>
              <a:spcBef>
                <a:spcPts val="0"/>
              </a:spcBef>
              <a:buSzTx/>
              <a:buNone/>
              <a:defRPr sz="1600">
                <a:solidFill>
                  <a:srgbClr val="4EC9B0"/>
                </a:solidFill>
                <a:latin typeface="Menlo"/>
                <a:ea typeface="Menlo"/>
                <a:cs typeface="Menlo"/>
                <a:sym typeface="Menlo"/>
              </a:defRPr>
            </a:pPr>
            <a:r>
              <a:rPr>
                <a:solidFill>
                  <a:srgbClr val="D4D4D4"/>
                </a:solidFill>
              </a:rPr>
              <a:t>      </a:t>
            </a:r>
            <a:r>
              <a:rPr>
                <a:solidFill>
                  <a:srgbClr val="9CDCFE"/>
                </a:solidFill>
              </a:rPr>
              <a:t>link:</a:t>
            </a:r>
            <a:r>
              <a:rPr>
                <a:solidFill>
                  <a:srgbClr val="D4D4D4"/>
                </a:solidFill>
              </a:rPr>
              <a:t> (</a:t>
            </a:r>
            <a:r>
              <a:rPr>
                <a:solidFill>
                  <a:srgbClr val="9CDCFE"/>
                </a:solidFill>
              </a:rPr>
              <a:t>scope</a:t>
            </a:r>
            <a:r>
              <a:rPr>
                <a:solidFill>
                  <a:srgbClr val="D4D4D4"/>
                </a:solidFill>
              </a:rPr>
              <a:t>: </a:t>
            </a:r>
            <a:r>
              <a:t>ng</a:t>
            </a:r>
            <a:r>
              <a:rPr>
                <a:solidFill>
                  <a:srgbClr val="D4D4D4"/>
                </a:solidFill>
              </a:rPr>
              <a:t>.</a:t>
            </a:r>
            <a:r>
              <a:t>IScope</a:t>
            </a:r>
            <a:r>
              <a:rPr>
                <a:solidFill>
                  <a:srgbClr val="D4D4D4"/>
                </a:solidFill>
              </a:rPr>
              <a:t>, </a:t>
            </a:r>
            <a:r>
              <a:rPr>
                <a:solidFill>
                  <a:srgbClr val="9CDCFE"/>
                </a:solidFill>
              </a:rPr>
              <a:t>element</a:t>
            </a:r>
            <a:r>
              <a:rPr>
                <a:solidFill>
                  <a:srgbClr val="D4D4D4"/>
                </a:solidFill>
              </a:rPr>
              <a:t>: </a:t>
            </a:r>
            <a:r>
              <a:t>ng</a:t>
            </a:r>
            <a:r>
              <a:rPr>
                <a:solidFill>
                  <a:srgbClr val="D4D4D4"/>
                </a:solidFill>
              </a:rPr>
              <a:t>.</a:t>
            </a:r>
            <a:r>
              <a:t>IAugmentedJQuery</a:t>
            </a:r>
            <a:r>
              <a:rPr>
                <a:solidFill>
                  <a:srgbClr val="D4D4D4"/>
                </a:solidFill>
              </a:rPr>
              <a:t>, </a:t>
            </a:r>
            <a:r>
              <a:rPr>
                <a:solidFill>
                  <a:srgbClr val="9CDCFE"/>
                </a:solidFill>
              </a:rPr>
              <a:t>attrs</a:t>
            </a:r>
            <a:r>
              <a:rPr>
                <a:solidFill>
                  <a:srgbClr val="D4D4D4"/>
                </a:solidFill>
              </a:rPr>
              <a:t>: </a:t>
            </a:r>
            <a:r>
              <a:t>ng</a:t>
            </a:r>
            <a:r>
              <a:rPr>
                <a:solidFill>
                  <a:srgbClr val="D4D4D4"/>
                </a:solidFill>
              </a:rPr>
              <a:t>.</a:t>
            </a:r>
            <a:r>
              <a:t>IAttributes</a:t>
            </a:r>
            <a:r>
              <a:rPr>
                <a:solidFill>
                  <a:srgbClr val="D4D4D4"/>
                </a:solidFill>
              </a:rPr>
              <a:t>, </a:t>
            </a:r>
            <a:r>
              <a:rPr>
                <a:solidFill>
                  <a:srgbClr val="9CDCFE"/>
                </a:solidFill>
              </a:rPr>
              <a:t>ctrls</a:t>
            </a:r>
            <a:r>
              <a:rPr>
                <a:solidFill>
                  <a:srgbClr val="D4D4D4"/>
                </a:solidFill>
              </a:rPr>
              <a:t>) </a:t>
            </a:r>
            <a:r>
              <a:rPr>
                <a:solidFill>
                  <a:srgbClr val="569CD6"/>
                </a:solidFill>
              </a:rPr>
              <a:t>=&gt;</a:t>
            </a:r>
            <a:r>
              <a:rPr>
                <a:solidFill>
                  <a:srgbClr val="D4D4D4"/>
                </a:solidFill>
              </a:rPr>
              <a:t> {</a:t>
            </a:r>
            <a:endParaRPr>
              <a:solidFill>
                <a:srgbClr val="D4D4D4"/>
              </a:solidFill>
            </a:endParaRPr>
          </a:p>
          <a:p>
            <a:pPr marL="0" indent="0" defTabSz="457200">
              <a:lnSpc>
                <a:spcPts val="3700"/>
              </a:lnSpc>
              <a:spcBef>
                <a:spcPts val="0"/>
              </a:spcBef>
              <a:buSzTx/>
              <a:buNone/>
              <a:defRPr sz="1600">
                <a:solidFill>
                  <a:srgbClr val="4EC9B0"/>
                </a:solidFill>
                <a:latin typeface="Menlo"/>
                <a:ea typeface="Menlo"/>
                <a:cs typeface="Menlo"/>
                <a:sym typeface="Menlo"/>
              </a:defRPr>
            </a:pPr>
            <a:endParaRPr>
              <a:solidFill>
                <a:srgbClr val="D4D4D4"/>
              </a:solidFill>
            </a:endParaRP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4EC9B0"/>
                </a:solidFill>
              </a:rPr>
              <a:t>console</a:t>
            </a:r>
            <a:r>
              <a:t>.</a:t>
            </a:r>
            <a:r>
              <a:rPr>
                <a:solidFill>
                  <a:srgbClr val="DCDCAA"/>
                </a:solidFill>
              </a:rPr>
              <a:t>log</a:t>
            </a:r>
            <a:r>
              <a:t>(</a:t>
            </a:r>
            <a:r>
              <a:rPr>
                <a:solidFill>
                  <a:srgbClr val="9CDCFE"/>
                </a:solidFill>
              </a:rPr>
              <a:t>element</a:t>
            </a:r>
            <a:r>
              <a:t>.</a:t>
            </a:r>
            <a:r>
              <a:rPr>
                <a:solidFill>
                  <a:srgbClr val="DCDCAA"/>
                </a:solidFill>
              </a:rPr>
              <a:t>val</a:t>
            </a:r>
            <a:r>
              <a:t>());</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569CD6"/>
                </a:solidFill>
              </a:rPr>
              <a:t>var</a:t>
            </a:r>
            <a:r>
              <a:t> </a:t>
            </a:r>
            <a:r>
              <a:rPr>
                <a:solidFill>
                  <a:srgbClr val="9CDCFE"/>
                </a:solidFill>
              </a:rPr>
              <a:t>field</a:t>
            </a:r>
            <a:r>
              <a:t> = </a:t>
            </a:r>
            <a:r>
              <a:rPr>
                <a:solidFill>
                  <a:srgbClr val="9CDCFE"/>
                </a:solidFill>
              </a:rPr>
              <a:t>scope</a:t>
            </a:r>
            <a:r>
              <a:t>.</a:t>
            </a:r>
            <a:r>
              <a:rPr>
                <a:solidFill>
                  <a:srgbClr val="9CDCFE"/>
                </a:solidFill>
              </a:rPr>
              <a:t>$parent</a:t>
            </a:r>
            <a:r>
              <a:t>.</a:t>
            </a:r>
            <a:r>
              <a:rPr>
                <a:solidFill>
                  <a:srgbClr val="9CDCFE"/>
                </a:solidFill>
              </a:rPr>
              <a:t>userForm</a:t>
            </a:r>
            <a:r>
              <a:t>.</a:t>
            </a:r>
            <a:r>
              <a:rPr>
                <a:solidFill>
                  <a:srgbClr val="9CDCFE"/>
                </a:solidFill>
              </a:rPr>
              <a:t>phonenum</a:t>
            </a:r>
            <a:r>
              <a:t>;</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569CD6"/>
                </a:solidFill>
              </a:rPr>
              <a:t>function</a:t>
            </a:r>
            <a:r>
              <a:t> </a:t>
            </a:r>
            <a:r>
              <a:rPr>
                <a:solidFill>
                  <a:srgbClr val="DCDCAA"/>
                </a:solidFill>
              </a:rPr>
              <a:t>format</a:t>
            </a:r>
            <a:r>
              <a:t>(</a:t>
            </a:r>
            <a:r>
              <a:rPr>
                <a:solidFill>
                  <a:srgbClr val="9CDCFE"/>
                </a:solidFill>
              </a:rPr>
              <a:t>n</a:t>
            </a:r>
            <a:r>
              <a:t>: </a:t>
            </a:r>
            <a:r>
              <a:rPr>
                <a:solidFill>
                  <a:srgbClr val="4EC9B0"/>
                </a:solidFill>
              </a:rPr>
              <a:t>any</a:t>
            </a: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569CD6"/>
                </a:solidFill>
              </a:rPr>
              <a:t>var</a:t>
            </a:r>
            <a:r>
              <a:t> </a:t>
            </a:r>
            <a:r>
              <a:rPr>
                <a:solidFill>
                  <a:srgbClr val="9CDCFE"/>
                </a:solidFill>
              </a:rPr>
              <a:t>arr</a:t>
            </a:r>
            <a:r>
              <a:t> =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9CDCFE"/>
                </a:solidFill>
              </a:rPr>
              <a:t>nArr</a:t>
            </a:r>
            <a:r>
              <a:t> = </a:t>
            </a:r>
            <a:r>
              <a:rPr>
                <a:solidFill>
                  <a:srgbClr val="9CDCFE"/>
                </a:solidFill>
              </a:rPr>
              <a:t>n</a:t>
            </a:r>
            <a:r>
              <a:t>.</a:t>
            </a:r>
            <a:r>
              <a:rPr>
                <a:solidFill>
                  <a:srgbClr val="DCDCAA"/>
                </a:solidFill>
              </a:rPr>
              <a:t>split</a:t>
            </a:r>
            <a:r>
              <a:t>(</a:t>
            </a:r>
            <a:r>
              <a:rPr>
                <a:solidFill>
                  <a:srgbClr val="CE9178"/>
                </a:solidFill>
              </a:rPr>
              <a:t>""</a:t>
            </a:r>
            <a:r>
              <a:t>);</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569CD6"/>
                </a:solidFill>
              </a:rPr>
              <a:t>var</a:t>
            </a:r>
            <a:r>
              <a:t> </a:t>
            </a:r>
            <a:r>
              <a:rPr>
                <a:solidFill>
                  <a:srgbClr val="9CDCFE"/>
                </a:solidFill>
              </a:rPr>
              <a:t>i</a:t>
            </a:r>
            <a:r>
              <a:t> = </a:t>
            </a:r>
            <a:r>
              <a:rPr>
                <a:solidFill>
                  <a:srgbClr val="B5CEA8"/>
                </a:solidFill>
              </a:rPr>
              <a:t>0</a:t>
            </a:r>
            <a:r>
              <a:t>;</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C586C0"/>
                </a:solidFill>
              </a:rPr>
              <a:t>while</a:t>
            </a:r>
            <a:r>
              <a:t> (</a:t>
            </a:r>
            <a:r>
              <a:rPr>
                <a:solidFill>
                  <a:srgbClr val="9CDCFE"/>
                </a:solidFill>
              </a:rPr>
              <a:t>nArr</a:t>
            </a:r>
            <a:r>
              <a:t>.</a:t>
            </a:r>
            <a:r>
              <a:rPr>
                <a:solidFill>
                  <a:srgbClr val="9CDCFE"/>
                </a:solidFill>
              </a:rPr>
              <a:t>length</a:t>
            </a:r>
            <a:r>
              <a:t> !== </a:t>
            </a:r>
            <a:r>
              <a:rPr>
                <a:solidFill>
                  <a:srgbClr val="B5CEA8"/>
                </a:solidFill>
              </a:rPr>
              <a:t>0</a:t>
            </a: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C586C0"/>
                </a:solidFill>
              </a:rPr>
              <a:t>if</a:t>
            </a:r>
            <a:r>
              <a:t> (</a:t>
            </a:r>
            <a:r>
              <a:rPr>
                <a:solidFill>
                  <a:srgbClr val="9CDCFE"/>
                </a:solidFill>
              </a:rPr>
              <a:t>i</a:t>
            </a:r>
            <a:r>
              <a:t> === </a:t>
            </a:r>
            <a:r>
              <a:rPr>
                <a:solidFill>
                  <a:srgbClr val="B5CEA8"/>
                </a:solidFill>
              </a:rPr>
              <a:t>1</a:t>
            </a:r>
            <a:r>
              <a:t>) </a:t>
            </a:r>
            <a:r>
              <a:rPr>
                <a:solidFill>
                  <a:srgbClr val="9CDCFE"/>
                </a:solidFill>
              </a:rPr>
              <a:t>arr</a:t>
            </a:r>
            <a:r>
              <a:t>.</a:t>
            </a:r>
            <a:r>
              <a:rPr>
                <a:solidFill>
                  <a:srgbClr val="DCDCAA"/>
                </a:solidFill>
              </a:rPr>
              <a:t>push</a:t>
            </a:r>
            <a:r>
              <a:t>(</a:t>
            </a:r>
            <a:r>
              <a:rPr>
                <a:solidFill>
                  <a:srgbClr val="9CDCFE"/>
                </a:solidFill>
              </a:rPr>
              <a:t>nArr</a:t>
            </a:r>
            <a:r>
              <a:t>.</a:t>
            </a:r>
            <a:r>
              <a:rPr>
                <a:solidFill>
                  <a:srgbClr val="DCDCAA"/>
                </a:solidFill>
              </a:rPr>
              <a:t>splice</a:t>
            </a:r>
            <a:r>
              <a:t>(</a:t>
            </a:r>
            <a:r>
              <a:rPr>
                <a:solidFill>
                  <a:srgbClr val="B5CEA8"/>
                </a:solidFill>
              </a:rPr>
              <a:t>0</a:t>
            </a:r>
            <a:r>
              <a:t>, </a:t>
            </a:r>
            <a:r>
              <a:rPr>
                <a:solidFill>
                  <a:srgbClr val="B5CEA8"/>
                </a:solidFill>
              </a:rPr>
              <a:t>3</a:t>
            </a:r>
            <a:r>
              <a:t>).</a:t>
            </a:r>
            <a:r>
              <a:rPr>
                <a:solidFill>
                  <a:srgbClr val="DCDCAA"/>
                </a:solidFill>
              </a:rPr>
              <a:t>join</a:t>
            </a:r>
            <a:r>
              <a:t>(</a:t>
            </a:r>
            <a:r>
              <a:rPr>
                <a:solidFill>
                  <a:srgbClr val="CE9178"/>
                </a:solidFill>
              </a:rPr>
              <a:t>""</a:t>
            </a:r>
            <a:r>
              <a:t>));</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C586C0"/>
                </a:solidFill>
              </a:rPr>
              <a:t>else</a:t>
            </a:r>
            <a:r>
              <a:t> </a:t>
            </a:r>
            <a:r>
              <a:rPr>
                <a:solidFill>
                  <a:srgbClr val="9CDCFE"/>
                </a:solidFill>
              </a:rPr>
              <a:t>arr</a:t>
            </a:r>
            <a:r>
              <a:t>.</a:t>
            </a:r>
            <a:r>
              <a:rPr>
                <a:solidFill>
                  <a:srgbClr val="DCDCAA"/>
                </a:solidFill>
              </a:rPr>
              <a:t>push</a:t>
            </a:r>
            <a:r>
              <a:t>(</a:t>
            </a:r>
            <a:r>
              <a:rPr>
                <a:solidFill>
                  <a:srgbClr val="9CDCFE"/>
                </a:solidFill>
              </a:rPr>
              <a:t>nArr</a:t>
            </a:r>
            <a:r>
              <a:t>.</a:t>
            </a:r>
            <a:r>
              <a:rPr>
                <a:solidFill>
                  <a:srgbClr val="DCDCAA"/>
                </a:solidFill>
              </a:rPr>
              <a:t>splice</a:t>
            </a:r>
            <a:r>
              <a:t>(</a:t>
            </a:r>
            <a:r>
              <a:rPr>
                <a:solidFill>
                  <a:srgbClr val="B5CEA8"/>
                </a:solidFill>
              </a:rPr>
              <a:t>0</a:t>
            </a:r>
            <a:r>
              <a:t>, </a:t>
            </a:r>
            <a:r>
              <a:rPr>
                <a:solidFill>
                  <a:srgbClr val="B5CEA8"/>
                </a:solidFill>
              </a:rPr>
              <a:t>4</a:t>
            </a:r>
            <a:r>
              <a:t>).</a:t>
            </a:r>
            <a:r>
              <a:rPr>
                <a:solidFill>
                  <a:srgbClr val="DCDCAA"/>
                </a:solidFill>
              </a:rPr>
              <a:t>join</a:t>
            </a:r>
            <a:r>
              <a:t>(</a:t>
            </a:r>
            <a:r>
              <a:rPr>
                <a:solidFill>
                  <a:srgbClr val="CE9178"/>
                </a:solidFill>
              </a:rPr>
              <a:t>""</a:t>
            </a:r>
            <a:r>
              <a:t>));</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9CDCFE"/>
                </a:solidFill>
              </a:rPr>
              <a:t>i</a:t>
            </a:r>
            <a:r>
              <a:t>++;</a:t>
            </a:r>
          </a:p>
          <a:p>
            <a:pPr marL="0" indent="0" defTabSz="457200">
              <a:lnSpc>
                <a:spcPts val="3700"/>
              </a:lnSpc>
              <a:spcBef>
                <a:spcPts val="0"/>
              </a:spcBef>
              <a:buSzTx/>
              <a:buNone/>
              <a:defRPr sz="1600">
                <a:solidFill>
                  <a:srgbClr val="D4D4D4"/>
                </a:solidFill>
                <a:latin typeface="Menlo"/>
                <a:ea typeface="Menlo"/>
                <a:cs typeface="Menlo"/>
                <a:sym typeface="Menlo"/>
              </a:defRPr>
            </a:pP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C586C0"/>
                </a:solidFill>
              </a:rPr>
              <a:t>return</a:t>
            </a:r>
            <a:r>
              <a:t> </a:t>
            </a:r>
            <a:r>
              <a:rPr>
                <a:solidFill>
                  <a:srgbClr val="9CDCFE"/>
                </a:solidFill>
              </a:rPr>
              <a:t>arr</a:t>
            </a:r>
            <a:r>
              <a:t>.</a:t>
            </a:r>
            <a:r>
              <a:rPr>
                <a:solidFill>
                  <a:srgbClr val="DCDCAA"/>
                </a:solidFill>
              </a:rPr>
              <a:t>join</a:t>
            </a:r>
            <a:r>
              <a:t>(</a:t>
            </a:r>
            <a:r>
              <a:rPr>
                <a:solidFill>
                  <a:srgbClr val="CE9178"/>
                </a:solidFill>
              </a:rPr>
              <a:t>"-"</a:t>
            </a:r>
            <a:r>
              <a:t>);</a:t>
            </a:r>
          </a:p>
          <a:p>
            <a:pPr marL="0" indent="0" defTabSz="457200">
              <a:lnSpc>
                <a:spcPts val="3700"/>
              </a:lnSpc>
              <a:spcBef>
                <a:spcPts val="0"/>
              </a:spcBef>
              <a:buSzTx/>
              <a:buNone/>
              <a:defRPr sz="1600">
                <a:solidFill>
                  <a:srgbClr val="D4D4D4"/>
                </a:solidFill>
                <a:latin typeface="Menlo"/>
                <a:ea typeface="Menlo"/>
                <a:cs typeface="Menlo"/>
                <a:sym typeface="Menlo"/>
              </a:defRPr>
            </a:pP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9CDCFE"/>
                </a:solidFill>
              </a:rPr>
              <a:t>element</a:t>
            </a:r>
            <a:r>
              <a:t>.</a:t>
            </a:r>
            <a:r>
              <a:rPr>
                <a:solidFill>
                  <a:srgbClr val="DCDCAA"/>
                </a:solidFill>
              </a:rPr>
              <a:t>on</a:t>
            </a:r>
            <a:r>
              <a:t>(</a:t>
            </a:r>
            <a:r>
              <a:rPr>
                <a:solidFill>
                  <a:srgbClr val="CE9178"/>
                </a:solidFill>
              </a:rPr>
              <a:t>'blur'</a:t>
            </a:r>
            <a:r>
              <a:t>, (</a:t>
            </a:r>
            <a:r>
              <a:rPr>
                <a:solidFill>
                  <a:srgbClr val="9CDCFE"/>
                </a:solidFill>
              </a:rPr>
              <a:t>e</a:t>
            </a:r>
            <a:r>
              <a:t>: </a:t>
            </a:r>
            <a:r>
              <a:rPr>
                <a:solidFill>
                  <a:srgbClr val="4EC9B0"/>
                </a:solidFill>
              </a:rPr>
              <a:t>any</a:t>
            </a:r>
            <a:r>
              <a:t>) </a:t>
            </a:r>
            <a:r>
              <a:rPr>
                <a:solidFill>
                  <a:srgbClr val="569CD6"/>
                </a:solidFill>
              </a:rPr>
              <a:t>=&gt;</a:t>
            </a: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C586C0"/>
                </a:solidFill>
              </a:rPr>
              <a:t>if</a:t>
            </a:r>
            <a:r>
              <a:t> (</a:t>
            </a:r>
            <a:r>
              <a:rPr>
                <a:solidFill>
                  <a:srgbClr val="9CDCFE"/>
                </a:solidFill>
              </a:rPr>
              <a:t>e</a:t>
            </a:r>
            <a:r>
              <a:t>.</a:t>
            </a:r>
            <a:r>
              <a:rPr>
                <a:solidFill>
                  <a:srgbClr val="9CDCFE"/>
                </a:solidFill>
              </a:rPr>
              <a:t>target</a:t>
            </a:r>
            <a:r>
              <a:t>.</a:t>
            </a:r>
            <a:r>
              <a:rPr>
                <a:solidFill>
                  <a:srgbClr val="9CDCFE"/>
                </a:solidFill>
              </a:rPr>
              <a:t>value</a:t>
            </a:r>
            <a:r>
              <a:t>.</a:t>
            </a:r>
            <a:r>
              <a:rPr>
                <a:solidFill>
                  <a:srgbClr val="9CDCFE"/>
                </a:solidFill>
              </a:rPr>
              <a:t>length</a:t>
            </a:r>
            <a:r>
              <a:t> == </a:t>
            </a:r>
            <a:r>
              <a:rPr>
                <a:solidFill>
                  <a:srgbClr val="B5CEA8"/>
                </a:solidFill>
              </a:rPr>
              <a:t>11</a:t>
            </a: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9CDCFE"/>
                </a:solidFill>
              </a:rPr>
              <a:t>scope</a:t>
            </a:r>
            <a:r>
              <a:t>.</a:t>
            </a:r>
            <a:r>
              <a:rPr>
                <a:solidFill>
                  <a:srgbClr val="9CDCFE"/>
                </a:solidFill>
              </a:rPr>
              <a:t>$parent</a:t>
            </a:r>
            <a:r>
              <a:t>.</a:t>
            </a:r>
            <a:r>
              <a:rPr>
                <a:solidFill>
                  <a:srgbClr val="9CDCFE"/>
                </a:solidFill>
              </a:rPr>
              <a:t>ctrl</a:t>
            </a:r>
            <a:r>
              <a:t>.</a:t>
            </a:r>
            <a:r>
              <a:rPr>
                <a:solidFill>
                  <a:srgbClr val="9CDCFE"/>
                </a:solidFill>
              </a:rPr>
              <a:t>user</a:t>
            </a:r>
            <a:r>
              <a:t>.</a:t>
            </a:r>
            <a:r>
              <a:rPr>
                <a:solidFill>
                  <a:srgbClr val="9CDCFE"/>
                </a:solidFill>
              </a:rPr>
              <a:t>Phone</a:t>
            </a:r>
            <a:r>
              <a:t> = </a:t>
            </a:r>
            <a:r>
              <a:rPr>
                <a:solidFill>
                  <a:srgbClr val="DCDCAA"/>
                </a:solidFill>
              </a:rPr>
              <a:t>format</a:t>
            </a:r>
            <a:r>
              <a:t>(</a:t>
            </a:r>
            <a:r>
              <a:rPr>
                <a:solidFill>
                  <a:srgbClr val="9CDCFE"/>
                </a:solidFill>
              </a:rPr>
              <a:t>e</a:t>
            </a:r>
            <a:r>
              <a:t>.</a:t>
            </a:r>
            <a:r>
              <a:rPr>
                <a:solidFill>
                  <a:srgbClr val="9CDCFE"/>
                </a:solidFill>
              </a:rPr>
              <a:t>target</a:t>
            </a:r>
            <a:r>
              <a:t>.</a:t>
            </a:r>
            <a:r>
              <a:rPr>
                <a:solidFill>
                  <a:srgbClr val="9CDCFE"/>
                </a:solidFill>
              </a:rPr>
              <a:t>value</a:t>
            </a:r>
            <a:r>
              <a:t>);</a:t>
            </a:r>
          </a:p>
          <a:p>
            <a:pPr marL="0" indent="0" defTabSz="457200">
              <a:lnSpc>
                <a:spcPts val="3700"/>
              </a:lnSpc>
              <a:spcBef>
                <a:spcPts val="0"/>
              </a:spcBef>
              <a:buSzTx/>
              <a:buNone/>
              <a:defRPr sz="1600">
                <a:solidFill>
                  <a:srgbClr val="608B4E"/>
                </a:solidFill>
                <a:latin typeface="Menlo"/>
                <a:ea typeface="Menlo"/>
                <a:cs typeface="Menlo"/>
                <a:sym typeface="Menlo"/>
              </a:defRPr>
            </a:pPr>
            <a:r>
              <a:rPr>
                <a:solidFill>
                  <a:srgbClr val="D4D4D4"/>
                </a:solidFill>
              </a:rPr>
              <a:t>            </a:t>
            </a:r>
            <a:r>
              <a:t>// scope.$apply(() =&gt; {</a:t>
            </a:r>
            <a:endParaRPr>
              <a:solidFill>
                <a:srgbClr val="D4D4D4"/>
              </a:solidFill>
            </a:endParaRPr>
          </a:p>
          <a:p>
            <a:pPr marL="0" indent="0" defTabSz="457200">
              <a:lnSpc>
                <a:spcPts val="3700"/>
              </a:lnSpc>
              <a:spcBef>
                <a:spcPts val="0"/>
              </a:spcBef>
              <a:buSzTx/>
              <a:buNone/>
              <a:defRPr sz="1600">
                <a:solidFill>
                  <a:srgbClr val="D4D4D4"/>
                </a:solidFill>
                <a:latin typeface="Menlo"/>
                <a:ea typeface="Menlo"/>
                <a:cs typeface="Menlo"/>
                <a:sym typeface="Menlo"/>
              </a:defRPr>
            </a:pP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608B4E"/>
                </a:solidFill>
              </a:rP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r>
              <a:rPr>
                <a:solidFill>
                  <a:srgbClr val="9CDCFE"/>
                </a:solidFill>
              </a:rPr>
              <a:t>field</a:t>
            </a:r>
            <a:r>
              <a:t>.</a:t>
            </a:r>
            <a:r>
              <a:rPr>
                <a:solidFill>
                  <a:srgbClr val="DCDCAA"/>
                </a:solidFill>
              </a:rPr>
              <a:t>$setValidity</a:t>
            </a:r>
            <a:r>
              <a:t>();</a:t>
            </a:r>
          </a:p>
          <a:p>
            <a:pPr marL="0" indent="0" defTabSz="457200">
              <a:lnSpc>
                <a:spcPts val="3700"/>
              </a:lnSpc>
              <a:spcBef>
                <a:spcPts val="0"/>
              </a:spcBef>
              <a:buSzTx/>
              <a:buNone/>
              <a:defRPr sz="1600">
                <a:solidFill>
                  <a:srgbClr val="D4D4D4"/>
                </a:solidFill>
                <a:latin typeface="Menlo"/>
                <a:ea typeface="Menlo"/>
                <a:cs typeface="Menlo"/>
                <a:sym typeface="Menlo"/>
              </a:defRPr>
            </a:pP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p>
          <a:p>
            <a:pPr marL="0" indent="0" defTabSz="457200">
              <a:lnSpc>
                <a:spcPts val="3700"/>
              </a:lnSpc>
              <a:spcBef>
                <a:spcPts val="0"/>
              </a:spcBef>
              <a:buSzTx/>
              <a:buNone/>
              <a:defRPr sz="1600">
                <a:solidFill>
                  <a:srgbClr val="D4D4D4"/>
                </a:solidFill>
                <a:latin typeface="Menlo"/>
                <a:ea typeface="Menlo"/>
                <a:cs typeface="Menlo"/>
                <a:sym typeface="Menlo"/>
              </a:defRPr>
            </a:pPr>
            <a:r>
              <a:t>    };</a:t>
            </a:r>
          </a:p>
        </p:txBody>
      </p:sp>
      <p:sp>
        <p:nvSpPr>
          <p:cNvPr id="387" name="format-phone.directive.ts"/>
          <p:cNvSpPr/>
          <p:nvPr/>
        </p:nvSpPr>
        <p:spPr>
          <a:xfrm>
            <a:off x="1077306" y="532790"/>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60831">
              <a:defRPr sz="7679"/>
            </a:lvl1pPr>
          </a:lstStyle>
          <a:p>
            <a:pPr/>
            <a:r>
              <a:t>format-phone.directive.ts</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Lesson 10"/>
          <p:cNvSpPr/>
          <p:nvPr>
            <p:ph type="title"/>
          </p:nvPr>
        </p:nvSpPr>
        <p:spPr>
          <a:xfrm>
            <a:off x="952500" y="-507318"/>
            <a:ext cx="11099800" cy="2159001"/>
          </a:xfrm>
          <a:prstGeom prst="rect">
            <a:avLst/>
          </a:prstGeom>
        </p:spPr>
        <p:txBody>
          <a:bodyPr/>
          <a:lstStyle/>
          <a:p>
            <a:pPr/>
            <a:r>
              <a:t>Lesson 10</a:t>
            </a:r>
          </a:p>
        </p:txBody>
      </p:sp>
      <p:sp>
        <p:nvSpPr>
          <p:cNvPr id="390" name="angular.module('myApp.view2', ['ngRoute', 'myApp.version.version-directive'])…"/>
          <p:cNvSpPr/>
          <p:nvPr>
            <p:ph type="body" idx="1"/>
          </p:nvPr>
        </p:nvSpPr>
        <p:spPr>
          <a:xfrm>
            <a:off x="552747" y="1932235"/>
            <a:ext cx="12605743" cy="7939386"/>
          </a:xfrm>
          <a:prstGeom prst="rect">
            <a:avLst/>
          </a:prstGeom>
        </p:spPr>
        <p:txBody>
          <a:bodyPr/>
          <a:lstStyle/>
          <a:p>
            <a:pPr marL="0" indent="0" defTabSz="457200">
              <a:lnSpc>
                <a:spcPts val="4300"/>
              </a:lnSpc>
              <a:spcBef>
                <a:spcPts val="0"/>
              </a:spcBef>
              <a:buSzTx/>
              <a:buNone/>
              <a:defRPr sz="2100">
                <a:solidFill>
                  <a:srgbClr val="D4D4D4"/>
                </a:solidFill>
                <a:latin typeface="Menlo"/>
                <a:ea typeface="Menlo"/>
                <a:cs typeface="Menlo"/>
                <a:sym typeface="Menlo"/>
              </a:defRPr>
            </a:p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'myApp.view2'</a:t>
            </a:r>
            <a:r>
              <a:rPr>
                <a:solidFill>
                  <a:srgbClr val="D4D4D4"/>
                </a:solidFill>
              </a:rPr>
              <a:t>, [</a:t>
            </a:r>
            <a:r>
              <a:t>'ngRoute'</a:t>
            </a:r>
            <a:r>
              <a:rPr>
                <a:solidFill>
                  <a:srgbClr val="D4D4D4"/>
                </a:solidFill>
              </a:rPr>
              <a:t>, </a:t>
            </a:r>
            <a:r>
              <a:t>'myApp.version.version-directive'</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D4D4D4"/>
                </a:solidFill>
                <a:latin typeface="Menlo"/>
                <a:ea typeface="Menlo"/>
                <a:cs typeface="Menlo"/>
                <a:sym typeface="Menlo"/>
              </a:defRPr>
            </a:p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D4D4D4"/>
                </a:solidFill>
              </a:rPr>
              <a:t>  .</a:t>
            </a:r>
            <a:r>
              <a:rPr>
                <a:solidFill>
                  <a:srgbClr val="DCDCAA"/>
                </a:solidFill>
              </a:rPr>
              <a:t>config</a:t>
            </a:r>
            <a:r>
              <a:rPr>
                <a:solidFill>
                  <a:srgbClr val="D4D4D4"/>
                </a:solidFill>
              </a:rPr>
              <a:t>([</a:t>
            </a:r>
            <a:r>
              <a:t>'$routeProvider'</a:t>
            </a:r>
            <a:r>
              <a:rPr>
                <a:solidFill>
                  <a:srgbClr val="D4D4D4"/>
                </a:solidFill>
              </a:rPr>
              <a:t>, </a:t>
            </a:r>
            <a:r>
              <a:rPr>
                <a:solidFill>
                  <a:srgbClr val="569CD6"/>
                </a:solidFill>
              </a:rPr>
              <a:t>function</a:t>
            </a:r>
            <a:r>
              <a:rPr>
                <a:solidFill>
                  <a:srgbClr val="D4D4D4"/>
                </a:solidFill>
              </a:rPr>
              <a:t> (</a:t>
            </a:r>
            <a:r>
              <a:rPr>
                <a:solidFill>
                  <a:srgbClr val="9CDCFE"/>
                </a:solidFill>
              </a:rPr>
              <a:t>$routeProvider</a:t>
            </a:r>
            <a:r>
              <a:rPr>
                <a:solidFill>
                  <a:srgbClr val="D4D4D4"/>
                </a:solidFill>
              </a:rPr>
              <a:t>: </a:t>
            </a:r>
            <a:r>
              <a:rPr>
                <a:solidFill>
                  <a:srgbClr val="4EC9B0"/>
                </a:solidFill>
              </a:rPr>
              <a:t>any</a:t>
            </a:r>
            <a:r>
              <a:rPr>
                <a:solidFill>
                  <a:srgbClr val="D4D4D4"/>
                </a:solidFill>
              </a:rPr>
              <a:t>) {</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    </a:t>
            </a:r>
            <a:r>
              <a:t>$routeProvider</a:t>
            </a:r>
            <a:r>
              <a:rPr>
                <a:solidFill>
                  <a:srgbClr val="D4D4D4"/>
                </a:solidFill>
              </a:rPr>
              <a:t>.</a:t>
            </a:r>
            <a:r>
              <a:rPr>
                <a:solidFill>
                  <a:srgbClr val="DCDCAA"/>
                </a:solidFill>
              </a:rPr>
              <a:t>when</a:t>
            </a:r>
            <a:r>
              <a:rPr>
                <a:solidFill>
                  <a:srgbClr val="D4D4D4"/>
                </a:solidFill>
              </a:rPr>
              <a:t>(</a:t>
            </a:r>
            <a:r>
              <a:rPr>
                <a:solidFill>
                  <a:srgbClr val="CE9178"/>
                </a:solidFill>
              </a:rPr>
              <a:t>'/view2'</a:t>
            </a:r>
            <a:r>
              <a:rPr>
                <a:solidFill>
                  <a:srgbClr val="D4D4D4"/>
                </a:solidFill>
              </a:rPr>
              <a:t>, {</a:t>
            </a:r>
            <a:endParaRPr>
              <a:solidFill>
                <a:srgbClr val="D4D4D4"/>
              </a:solidFill>
            </a:endParaR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D4D4D4"/>
                </a:solidFill>
              </a:rPr>
              <a:t>      </a:t>
            </a:r>
            <a:r>
              <a:rPr>
                <a:solidFill>
                  <a:srgbClr val="9CDCFE"/>
                </a:solidFill>
              </a:rPr>
              <a:t>templateUrl:</a:t>
            </a:r>
            <a:r>
              <a:rPr>
                <a:solidFill>
                  <a:srgbClr val="D4D4D4"/>
                </a:solidFill>
              </a:rPr>
              <a:t> </a:t>
            </a:r>
            <a:r>
              <a:t>'view2/view2.html'</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      </a:t>
            </a:r>
            <a:r>
              <a:t>controller:</a:t>
            </a:r>
            <a:r>
              <a:rPr>
                <a:solidFill>
                  <a:srgbClr val="D4D4D4"/>
                </a:solidFill>
              </a:rPr>
              <a:t> </a:t>
            </a:r>
            <a:r>
              <a:rPr>
                <a:solidFill>
                  <a:srgbClr val="CE9178"/>
                </a:solidFill>
              </a:rPr>
              <a:t>'View2Ctrl'</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      </a:t>
            </a:r>
            <a:r>
              <a:t>controllerAs:</a:t>
            </a:r>
            <a:r>
              <a:rPr>
                <a:solidFill>
                  <a:srgbClr val="D4D4D4"/>
                </a:solidFill>
              </a:rPr>
              <a:t> </a:t>
            </a:r>
            <a:r>
              <a:rPr>
                <a:solidFill>
                  <a:srgbClr val="CE9178"/>
                </a:solidFill>
              </a:rPr>
              <a:t>'ctrl'</a:t>
            </a:r>
            <a:endParaRPr>
              <a:solidFill>
                <a:srgbClr val="D4D4D4"/>
              </a:solidFill>
            </a:endParaRPr>
          </a:p>
          <a:p>
            <a:pPr marL="0" indent="0" defTabSz="457200">
              <a:lnSpc>
                <a:spcPts val="4300"/>
              </a:lnSpc>
              <a:spcBef>
                <a:spcPts val="0"/>
              </a:spcBef>
              <a:buSzTx/>
              <a:buNone/>
              <a:defRPr sz="2100">
                <a:solidFill>
                  <a:srgbClr val="D4D4D4"/>
                </a:solidFill>
                <a:latin typeface="Menlo"/>
                <a:ea typeface="Menlo"/>
                <a:cs typeface="Menlo"/>
                <a:sym typeface="Menlo"/>
              </a:defRPr>
            </a:pPr>
            <a:r>
              <a:t>    });</a:t>
            </a:r>
          </a:p>
          <a:p>
            <a:pPr marL="0" indent="0" defTabSz="457200">
              <a:lnSpc>
                <a:spcPts val="4300"/>
              </a:lnSpc>
              <a:spcBef>
                <a:spcPts val="0"/>
              </a:spcBef>
              <a:buSzTx/>
              <a:buNone/>
              <a:defRPr sz="2100">
                <a:solidFill>
                  <a:srgbClr val="D4D4D4"/>
                </a:solidFill>
                <a:latin typeface="Menlo"/>
                <a:ea typeface="Menlo"/>
                <a:cs typeface="Menlo"/>
                <a:sym typeface="Menlo"/>
              </a:defRPr>
            </a:pPr>
            <a:r>
              <a:t>  }])</a:t>
            </a:r>
          </a:p>
          <a:p>
            <a:pPr marL="0" indent="0" defTabSz="457200">
              <a:lnSpc>
                <a:spcPts val="4300"/>
              </a:lnSpc>
              <a:spcBef>
                <a:spcPts val="0"/>
              </a:spcBef>
              <a:buSzTx/>
              <a:buNone/>
              <a:defRPr sz="2100">
                <a:solidFill>
                  <a:srgbClr val="D4D4D4"/>
                </a:solidFill>
                <a:latin typeface="Menlo"/>
                <a:ea typeface="Menlo"/>
                <a:cs typeface="Menlo"/>
                <a:sym typeface="Menlo"/>
              </a:defRPr>
            </a:p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  .</a:t>
            </a:r>
            <a:r>
              <a:rPr>
                <a:solidFill>
                  <a:srgbClr val="DCDCAA"/>
                </a:solidFill>
              </a:rPr>
              <a:t>controller</a:t>
            </a:r>
            <a:r>
              <a:rPr>
                <a:solidFill>
                  <a:srgbClr val="D4D4D4"/>
                </a:solidFill>
              </a:rPr>
              <a:t>(</a:t>
            </a:r>
            <a:r>
              <a:rPr>
                <a:solidFill>
                  <a:srgbClr val="CE9178"/>
                </a:solidFill>
              </a:rPr>
              <a:t>'View2Ctrl'</a:t>
            </a:r>
            <a:r>
              <a:rPr>
                <a:solidFill>
                  <a:srgbClr val="D4D4D4"/>
                </a:solidFill>
              </a:rPr>
              <a:t>, </a:t>
            </a:r>
            <a:r>
              <a:t>ContactsForm</a:t>
            </a:r>
            <a:r>
              <a:rPr>
                <a:solidFill>
                  <a:srgbClr val="D4D4D4"/>
                </a:solidFill>
              </a:rPr>
              <a:t>.</a:t>
            </a:r>
            <a:r>
              <a:t>TextFieldController</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D4D4D4"/>
                </a:solidFill>
                <a:latin typeface="Menlo"/>
                <a:ea typeface="Menlo"/>
                <a:cs typeface="Menlo"/>
                <a:sym typeface="Menlo"/>
              </a:defRPr>
            </a:pPr>
          </a:p>
        </p:txBody>
      </p:sp>
      <p:sp>
        <p:nvSpPr>
          <p:cNvPr id="391" name="View2.ts"/>
          <p:cNvSpPr/>
          <p:nvPr/>
        </p:nvSpPr>
        <p:spPr>
          <a:xfrm>
            <a:off x="1077306" y="532790"/>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TS Example 1"/>
          <p:cNvSpPr/>
          <p:nvPr>
            <p:ph type="title"/>
          </p:nvPr>
        </p:nvSpPr>
        <p:spPr>
          <a:prstGeom prst="rect">
            <a:avLst/>
          </a:prstGeom>
        </p:spPr>
        <p:txBody>
          <a:bodyPr/>
          <a:lstStyle/>
          <a:p>
            <a:pPr/>
            <a:r>
              <a:t>TS Example 1</a:t>
            </a:r>
          </a:p>
        </p:txBody>
      </p:sp>
      <p:sp>
        <p:nvSpPr>
          <p:cNvPr id="142" name="In project root create tsconfig.js…"/>
          <p:cNvSpPr/>
          <p:nvPr>
            <p:ph type="body" idx="1"/>
          </p:nvPr>
        </p:nvSpPr>
        <p:spPr>
          <a:prstGeom prst="rect">
            <a:avLst/>
          </a:prstGeom>
        </p:spPr>
        <p:txBody>
          <a:bodyPr/>
          <a:lstStyle/>
          <a:p>
            <a:pPr marL="262254" indent="-262254" defTabSz="344677">
              <a:spcBef>
                <a:spcPts val="2400"/>
              </a:spcBef>
              <a:defRPr sz="2241"/>
            </a:pPr>
            <a:r>
              <a:t>In project root create tsconfig.js</a:t>
            </a:r>
          </a:p>
          <a:p>
            <a:pPr marL="0" indent="0" defTabSz="344677">
              <a:spcBef>
                <a:spcPts val="2400"/>
              </a:spcBef>
              <a:buSzTx/>
              <a:buNone/>
              <a:defRPr sz="2241"/>
            </a:pPr>
            <a:r>
              <a:t>{</a:t>
            </a:r>
          </a:p>
          <a:p>
            <a:pPr marL="0" indent="0" defTabSz="344677">
              <a:spcBef>
                <a:spcPts val="2400"/>
              </a:spcBef>
              <a:buSzTx/>
              <a:buNone/>
              <a:defRPr sz="2241"/>
            </a:pPr>
            <a:r>
              <a:t>    "files": [</a:t>
            </a:r>
          </a:p>
          <a:p>
            <a:pPr marL="0" indent="0" defTabSz="344677">
              <a:spcBef>
                <a:spcPts val="2400"/>
              </a:spcBef>
              <a:buSzTx/>
              <a:buNone/>
              <a:defRPr sz="2241"/>
            </a:pPr>
            <a:r>
              <a:t>        "src/main.ts"</a:t>
            </a:r>
          </a:p>
          <a:p>
            <a:pPr marL="0" indent="0" defTabSz="344677">
              <a:spcBef>
                <a:spcPts val="2400"/>
              </a:spcBef>
              <a:buSzTx/>
              <a:buNone/>
              <a:defRPr sz="2241"/>
            </a:pPr>
            <a:r>
              <a:t>    ],</a:t>
            </a:r>
          </a:p>
          <a:p>
            <a:pPr marL="0" indent="0" defTabSz="344677">
              <a:spcBef>
                <a:spcPts val="2400"/>
              </a:spcBef>
              <a:buSzTx/>
              <a:buNone/>
              <a:defRPr sz="2241"/>
            </a:pPr>
            <a:r>
              <a:t>    "compilerOptions": {</a:t>
            </a:r>
          </a:p>
          <a:p>
            <a:pPr marL="0" indent="0" defTabSz="344677">
              <a:spcBef>
                <a:spcPts val="2400"/>
              </a:spcBef>
              <a:buSzTx/>
              <a:buNone/>
              <a:defRPr sz="2241"/>
            </a:pPr>
            <a:r>
              <a:t>        "noImplicitAny": true,</a:t>
            </a:r>
          </a:p>
          <a:p>
            <a:pPr marL="0" indent="0" defTabSz="344677">
              <a:spcBef>
                <a:spcPts val="2400"/>
              </a:spcBef>
              <a:buSzTx/>
              <a:buNone/>
              <a:defRPr sz="2241"/>
            </a:pPr>
            <a:r>
              <a:t>        "target": "es5"</a:t>
            </a:r>
          </a:p>
          <a:p>
            <a:pPr marL="0" indent="0" defTabSz="344677">
              <a:spcBef>
                <a:spcPts val="2400"/>
              </a:spcBef>
              <a:buSzTx/>
              <a:buNone/>
              <a:defRPr sz="2241"/>
            </a:pPr>
            <a:r>
              <a:t>    }</a:t>
            </a:r>
          </a:p>
          <a:p>
            <a:pPr marL="0" indent="0" defTabSz="344677">
              <a:spcBef>
                <a:spcPts val="2400"/>
              </a:spcBef>
              <a:buSzTx/>
              <a:buNone/>
              <a:defRPr sz="2241"/>
            </a:pPr>
            <a:r>
              <a:t>}</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Lesson 10"/>
          <p:cNvSpPr/>
          <p:nvPr>
            <p:ph type="title"/>
          </p:nvPr>
        </p:nvSpPr>
        <p:spPr>
          <a:xfrm>
            <a:off x="952500" y="-507318"/>
            <a:ext cx="11099800" cy="2159001"/>
          </a:xfrm>
          <a:prstGeom prst="rect">
            <a:avLst/>
          </a:prstGeom>
        </p:spPr>
        <p:txBody>
          <a:bodyPr/>
          <a:lstStyle/>
          <a:p>
            <a:pPr/>
            <a:r>
              <a:t>Lesson 10</a:t>
            </a:r>
          </a:p>
        </p:txBody>
      </p:sp>
      <p:sp>
        <p:nvSpPr>
          <p:cNvPr id="394" name="'use strict';…"/>
          <p:cNvSpPr/>
          <p:nvPr>
            <p:ph type="body" idx="1"/>
          </p:nvPr>
        </p:nvSpPr>
        <p:spPr>
          <a:xfrm>
            <a:off x="552747" y="1932235"/>
            <a:ext cx="12605743" cy="7939386"/>
          </a:xfrm>
          <a:prstGeom prst="rect">
            <a:avLst/>
          </a:prstGeom>
        </p:spPr>
        <p:txBody>
          <a:bodyPr/>
          <a:lstStyle/>
          <a:p>
            <a:pPr marL="0" indent="0" defTabSz="457200">
              <a:lnSpc>
                <a:spcPts val="4400"/>
              </a:lnSpc>
              <a:spcBef>
                <a:spcPts val="0"/>
              </a:spcBef>
              <a:buSzTx/>
              <a:buNone/>
              <a:defRPr sz="2200">
                <a:solidFill>
                  <a:srgbClr val="D4D4D4"/>
                </a:solidFill>
                <a:latin typeface="Menlo"/>
                <a:ea typeface="Menlo"/>
                <a:cs typeface="Menlo"/>
                <a:sym typeface="Menlo"/>
              </a:defRPr>
            </a:pPr>
          </a:p>
          <a:p>
            <a:pPr marL="0" indent="0" defTabSz="457200">
              <a:lnSpc>
                <a:spcPts val="4400"/>
              </a:lnSpc>
              <a:spcBef>
                <a:spcPts val="0"/>
              </a:spcBef>
              <a:buSzTx/>
              <a:buNone/>
              <a:defRPr sz="2200">
                <a:solidFill>
                  <a:srgbClr val="CE9178"/>
                </a:solidFill>
                <a:latin typeface="Menlo"/>
                <a:ea typeface="Menlo"/>
                <a:cs typeface="Menlo"/>
                <a:sym typeface="Menlo"/>
              </a:defRPr>
            </a:pPr>
            <a:r>
              <a:t>'use strict'</a:t>
            </a:r>
            <a:r>
              <a:rPr>
                <a:solidFill>
                  <a:srgbClr val="D4D4D4"/>
                </a:solidFill>
              </a:rPr>
              <a:t>;</a:t>
            </a:r>
            <a:endParaRPr>
              <a:solidFill>
                <a:srgbClr val="D4D4D4"/>
              </a:solidFill>
            </a:endParaRPr>
          </a:p>
          <a:p>
            <a:pPr marL="0" indent="0" defTabSz="457200">
              <a:lnSpc>
                <a:spcPts val="4400"/>
              </a:lnSpc>
              <a:spcBef>
                <a:spcPts val="0"/>
              </a:spcBef>
              <a:buSzTx/>
              <a:buNone/>
              <a:defRPr sz="2200">
                <a:solidFill>
                  <a:srgbClr val="D4D4D4"/>
                </a:solidFill>
                <a:latin typeface="Menlo"/>
                <a:ea typeface="Menlo"/>
                <a:cs typeface="Menlo"/>
                <a:sym typeface="Menlo"/>
              </a:defRPr>
            </a:pPr>
          </a:p>
          <a:p>
            <a:pPr marL="0" indent="0" defTabSz="457200">
              <a:lnSpc>
                <a:spcPts val="4400"/>
              </a:lnSpc>
              <a:spcBef>
                <a:spcPts val="0"/>
              </a:spcBef>
              <a:buSzTx/>
              <a:buNone/>
              <a:defRPr sz="2200">
                <a:solidFill>
                  <a:srgbClr val="D4D4D4"/>
                </a:solidFill>
                <a:latin typeface="Menlo"/>
                <a:ea typeface="Menlo"/>
                <a:cs typeface="Menlo"/>
                <a:sym typeface="Menlo"/>
              </a:defRPr>
            </a:pPr>
            <a:r>
              <a:t>  </a:t>
            </a:r>
            <a:r>
              <a:rPr>
                <a:solidFill>
                  <a:srgbClr val="608B4E"/>
                </a:solidFill>
              </a:rPr>
              <a:t>//</a:t>
            </a:r>
          </a:p>
          <a:p>
            <a:pPr marL="0" indent="0" defTabSz="457200">
              <a:lnSpc>
                <a:spcPts val="4400"/>
              </a:lnSpc>
              <a:spcBef>
                <a:spcPts val="0"/>
              </a:spcBef>
              <a:buSzTx/>
              <a:buNone/>
              <a:defRPr sz="2200">
                <a:solidFill>
                  <a:srgbClr val="CE9178"/>
                </a:solidFill>
                <a:latin typeface="Menlo"/>
                <a:ea typeface="Menlo"/>
                <a:cs typeface="Menlo"/>
                <a:sym typeface="Menlo"/>
              </a:defRPr>
            </a:pPr>
            <a:r>
              <a:rPr>
                <a:solidFill>
                  <a:srgbClr val="D4D4D4"/>
                </a:solidFill>
              </a:rPr>
              <a:t> </a:t>
            </a: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endParaRPr>
              <a:solidFill>
                <a:srgbClr val="D4D4D4"/>
              </a:solidFill>
            </a:endParaRPr>
          </a:p>
          <a:p>
            <a:pPr marL="0" indent="0" defTabSz="457200">
              <a:lnSpc>
                <a:spcPts val="4400"/>
              </a:lnSpc>
              <a:spcBef>
                <a:spcPts val="0"/>
              </a:spcBef>
              <a:buSzTx/>
              <a:buNone/>
              <a:defRPr sz="2200">
                <a:solidFill>
                  <a:srgbClr val="CE9178"/>
                </a:solidFill>
                <a:latin typeface="Menlo"/>
                <a:ea typeface="Menlo"/>
                <a:cs typeface="Menlo"/>
                <a:sym typeface="Menlo"/>
              </a:defRPr>
            </a:pPr>
            <a:r>
              <a:rPr>
                <a:solidFill>
                  <a:srgbClr val="DCDCAA"/>
                </a:solidFill>
              </a:rPr>
              <a:t>require</a:t>
            </a:r>
            <a:r>
              <a:rPr>
                <a:solidFill>
                  <a:srgbClr val="D4D4D4"/>
                </a:solidFill>
              </a:rPr>
              <a:t>(</a:t>
            </a:r>
            <a:r>
              <a:t>'./format-phone.directive'</a:t>
            </a:r>
            <a:r>
              <a:rPr>
                <a:solidFill>
                  <a:srgbClr val="D4D4D4"/>
                </a:solidFill>
              </a:rPr>
              <a:t>);</a:t>
            </a:r>
            <a:endParaRPr>
              <a:solidFill>
                <a:srgbClr val="D4D4D4"/>
              </a:solidFill>
            </a:endParaRPr>
          </a:p>
          <a:p>
            <a:pPr marL="0" indent="0" defTabSz="457200">
              <a:lnSpc>
                <a:spcPts val="4400"/>
              </a:lnSpc>
              <a:spcBef>
                <a:spcPts val="0"/>
              </a:spcBef>
              <a:buSzTx/>
              <a:buNone/>
              <a:defRPr sz="2200">
                <a:solidFill>
                  <a:srgbClr val="D4D4D4"/>
                </a:solidFill>
                <a:latin typeface="Menlo"/>
                <a:ea typeface="Menlo"/>
                <a:cs typeface="Menlo"/>
                <a:sym typeface="Menlo"/>
              </a:defRPr>
            </a:pPr>
          </a:p>
          <a:p>
            <a:pPr marL="0" indent="0" defTabSz="457200">
              <a:lnSpc>
                <a:spcPts val="4400"/>
              </a:lnSpc>
              <a:spcBef>
                <a:spcPts val="0"/>
              </a:spcBef>
              <a:buSzTx/>
              <a:buNone/>
              <a:defRPr sz="22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'myApp.version'</a:t>
            </a:r>
            <a:r>
              <a:rPr>
                <a:solidFill>
                  <a:srgbClr val="D4D4D4"/>
                </a:solidFill>
              </a:rPr>
              <a:t>, [</a:t>
            </a:r>
            <a:endParaRPr>
              <a:solidFill>
                <a:srgbClr val="D4D4D4"/>
              </a:solidFill>
            </a:endParaRPr>
          </a:p>
          <a:p>
            <a:pPr marL="0" indent="0" defTabSz="457200">
              <a:lnSpc>
                <a:spcPts val="4400"/>
              </a:lnSpc>
              <a:spcBef>
                <a:spcPts val="0"/>
              </a:spcBef>
              <a:buSzTx/>
              <a:buNone/>
              <a:defRPr sz="2200">
                <a:solidFill>
                  <a:srgbClr val="CE9178"/>
                </a:solidFill>
                <a:latin typeface="Menlo"/>
                <a:ea typeface="Menlo"/>
                <a:cs typeface="Menlo"/>
                <a:sym typeface="Menlo"/>
              </a:defRPr>
            </a:pPr>
            <a:r>
              <a:rPr>
                <a:solidFill>
                  <a:srgbClr val="D4D4D4"/>
                </a:solidFill>
              </a:rPr>
              <a:t>  </a:t>
            </a:r>
            <a:r>
              <a:t>'myApp.version.format-phone.directive'</a:t>
            </a:r>
            <a:endParaRPr>
              <a:solidFill>
                <a:srgbClr val="D4D4D4"/>
              </a:solidFill>
            </a:endParaRPr>
          </a:p>
          <a:p>
            <a:pPr marL="0" indent="0" defTabSz="457200">
              <a:lnSpc>
                <a:spcPts val="4400"/>
              </a:lnSpc>
              <a:spcBef>
                <a:spcPts val="0"/>
              </a:spcBef>
              <a:buSzTx/>
              <a:buNone/>
              <a:defRPr sz="2200">
                <a:solidFill>
                  <a:srgbClr val="D4D4D4"/>
                </a:solidFill>
                <a:latin typeface="Menlo"/>
                <a:ea typeface="Menlo"/>
                <a:cs typeface="Menlo"/>
                <a:sym typeface="Menlo"/>
              </a:defRPr>
            </a:pPr>
            <a:r>
              <a:t>])</a:t>
            </a:r>
          </a:p>
          <a:p>
            <a:pPr marL="0" indent="0" defTabSz="457200">
              <a:lnSpc>
                <a:spcPts val="4400"/>
              </a:lnSpc>
              <a:spcBef>
                <a:spcPts val="0"/>
              </a:spcBef>
              <a:buSzTx/>
              <a:buNone/>
              <a:defRPr sz="2200">
                <a:solidFill>
                  <a:srgbClr val="D4D4D4"/>
                </a:solidFill>
                <a:latin typeface="Menlo"/>
                <a:ea typeface="Menlo"/>
                <a:cs typeface="Menlo"/>
                <a:sym typeface="Menlo"/>
              </a:defRPr>
            </a:pPr>
          </a:p>
        </p:txBody>
      </p:sp>
      <p:sp>
        <p:nvSpPr>
          <p:cNvPr id="395" name="version.ts"/>
          <p:cNvSpPr/>
          <p:nvPr/>
        </p:nvSpPr>
        <p:spPr>
          <a:xfrm>
            <a:off x="1077306" y="532790"/>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version.ts</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Lesson 11"/>
          <p:cNvSpPr/>
          <p:nvPr>
            <p:ph type="title"/>
          </p:nvPr>
        </p:nvSpPr>
        <p:spPr>
          <a:prstGeom prst="rect">
            <a:avLst/>
          </a:prstGeom>
        </p:spPr>
        <p:txBody>
          <a:bodyPr/>
          <a:lstStyle/>
          <a:p>
            <a:pPr/>
            <a:r>
              <a:t>Lesson 11</a:t>
            </a:r>
          </a:p>
        </p:txBody>
      </p:sp>
      <p:sp>
        <p:nvSpPr>
          <p:cNvPr id="398" name="Build a service to share data between views…"/>
          <p:cNvSpPr/>
          <p:nvPr>
            <p:ph type="body" idx="1"/>
          </p:nvPr>
        </p:nvSpPr>
        <p:spPr>
          <a:xfrm>
            <a:off x="552747" y="1932235"/>
            <a:ext cx="12605743" cy="7939386"/>
          </a:xfrm>
          <a:prstGeom prst="rect">
            <a:avLst/>
          </a:prstGeom>
        </p:spPr>
        <p:txBody>
          <a:bodyPr/>
          <a:lstStyle/>
          <a:p>
            <a:pPr marL="421105" indent="-421105">
              <a:defRPr sz="3600"/>
            </a:pPr>
            <a:r>
              <a:t>Build a service to share data between views</a:t>
            </a:r>
          </a:p>
          <a:p>
            <a:pPr marL="421105" indent="-421105">
              <a:defRPr sz="3600"/>
            </a:pPr>
            <a:r>
              <a:t>The service will make a $http.get request for json data</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Lesson 11"/>
          <p:cNvSpPr/>
          <p:nvPr>
            <p:ph type="title"/>
          </p:nvPr>
        </p:nvSpPr>
        <p:spPr>
          <a:xfrm>
            <a:off x="952500" y="-482357"/>
            <a:ext cx="11099801" cy="2159001"/>
          </a:xfrm>
          <a:prstGeom prst="rect">
            <a:avLst/>
          </a:prstGeom>
        </p:spPr>
        <p:txBody>
          <a:bodyPr/>
          <a:lstStyle/>
          <a:p>
            <a:pPr/>
            <a:r>
              <a:t>Lesson 11</a:t>
            </a:r>
          </a:p>
        </p:txBody>
      </p:sp>
      <p:sp>
        <p:nvSpPr>
          <p:cNvPr id="401" name="'use strict'…"/>
          <p:cNvSpPr/>
          <p:nvPr>
            <p:ph type="body" idx="1"/>
          </p:nvPr>
        </p:nvSpPr>
        <p:spPr>
          <a:xfrm>
            <a:off x="153689" y="2443940"/>
            <a:ext cx="13004801" cy="7939386"/>
          </a:xfrm>
          <a:prstGeom prst="rect">
            <a:avLst/>
          </a:prstGeom>
        </p:spPr>
        <p:txBody>
          <a:bodyPr/>
          <a:lstStyle/>
          <a:p>
            <a:pPr marL="0" indent="0" defTabSz="452627">
              <a:lnSpc>
                <a:spcPts val="4000"/>
              </a:lnSpc>
              <a:spcBef>
                <a:spcPts val="0"/>
              </a:spcBef>
              <a:buSzTx/>
              <a:buNone/>
              <a:defRPr sz="1881">
                <a:solidFill>
                  <a:srgbClr val="D4D4D4"/>
                </a:solidFill>
                <a:latin typeface="Menlo"/>
                <a:ea typeface="Menlo"/>
                <a:cs typeface="Menlo"/>
                <a:sym typeface="Menlo"/>
              </a:defRPr>
            </a:pPr>
          </a:p>
          <a:p>
            <a:pPr marL="0" indent="0" defTabSz="452627">
              <a:lnSpc>
                <a:spcPts val="4000"/>
              </a:lnSpc>
              <a:spcBef>
                <a:spcPts val="0"/>
              </a:spcBef>
              <a:buSzTx/>
              <a:buNone/>
              <a:defRPr sz="1881">
                <a:solidFill>
                  <a:srgbClr val="CE9178"/>
                </a:solidFill>
                <a:latin typeface="Menlo"/>
                <a:ea typeface="Menlo"/>
                <a:cs typeface="Menlo"/>
                <a:sym typeface="Menlo"/>
              </a:defRPr>
            </a:pPr>
            <a:r>
              <a:t>'use strict'</a:t>
            </a:r>
            <a:endParaRPr>
              <a:solidFill>
                <a:srgbClr val="D4D4D4"/>
              </a:solidFill>
            </a:endParaRPr>
          </a:p>
          <a:p>
            <a:pPr marL="0" indent="0" defTabSz="452627">
              <a:lnSpc>
                <a:spcPts val="4000"/>
              </a:lnSpc>
              <a:spcBef>
                <a:spcPts val="0"/>
              </a:spcBef>
              <a:buSzTx/>
              <a:buNone/>
              <a:defRPr sz="1881">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r>
              <a:rPr>
                <a:solidFill>
                  <a:srgbClr val="D4D4D4"/>
                </a:solidFill>
              </a:rPr>
              <a:t>;</a:t>
            </a:r>
            <a:endParaRPr>
              <a:solidFill>
                <a:srgbClr val="D4D4D4"/>
              </a:solidFill>
            </a:endParaRPr>
          </a:p>
          <a:p>
            <a:pPr marL="0" indent="0" defTabSz="452627">
              <a:lnSpc>
                <a:spcPts val="4000"/>
              </a:lnSpc>
              <a:spcBef>
                <a:spcPts val="0"/>
              </a:spcBef>
              <a:buSzTx/>
              <a:buNone/>
              <a:defRPr sz="1881">
                <a:solidFill>
                  <a:srgbClr val="9CDCFE"/>
                </a:solidFill>
                <a:latin typeface="Menlo"/>
                <a:ea typeface="Menlo"/>
                <a:cs typeface="Menlo"/>
                <a:sym typeface="Menlo"/>
              </a:defRPr>
            </a:pPr>
            <a:r>
              <a:rPr>
                <a:solidFill>
                  <a:srgbClr val="C586C0"/>
                </a:solidFill>
              </a:rPr>
              <a:t>import</a:t>
            </a:r>
            <a:r>
              <a:rPr>
                <a:solidFill>
                  <a:srgbClr val="D4D4D4"/>
                </a:solidFill>
              </a:rPr>
              <a:t> { </a:t>
            </a:r>
            <a:r>
              <a:t>IContactRecord</a:t>
            </a:r>
            <a:r>
              <a:rPr>
                <a:solidFill>
                  <a:srgbClr val="D4D4D4"/>
                </a:solidFill>
              </a:rPr>
              <a:t> } </a:t>
            </a:r>
            <a:r>
              <a:rPr>
                <a:solidFill>
                  <a:srgbClr val="C586C0"/>
                </a:solidFill>
              </a:rPr>
              <a:t>from</a:t>
            </a:r>
            <a:r>
              <a:rPr>
                <a:solidFill>
                  <a:srgbClr val="D4D4D4"/>
                </a:solidFill>
              </a:rPr>
              <a:t> </a:t>
            </a:r>
            <a:r>
              <a:rPr>
                <a:solidFill>
                  <a:srgbClr val="CE9178"/>
                </a:solidFill>
              </a:rPr>
              <a:t>'./interfaces'</a:t>
            </a:r>
            <a:r>
              <a:rPr>
                <a:solidFill>
                  <a:srgbClr val="D4D4D4"/>
                </a:solidFill>
              </a:rPr>
              <a:t>;</a:t>
            </a:r>
            <a:endParaRPr>
              <a:solidFill>
                <a:srgbClr val="D4D4D4"/>
              </a:solidFill>
            </a:endParaRPr>
          </a:p>
          <a:p>
            <a:pPr marL="0" indent="0" defTabSz="452627">
              <a:lnSpc>
                <a:spcPts val="4000"/>
              </a:lnSpc>
              <a:spcBef>
                <a:spcPts val="0"/>
              </a:spcBef>
              <a:buSzTx/>
              <a:buNone/>
              <a:defRPr sz="1881">
                <a:solidFill>
                  <a:srgbClr val="D4D4D4"/>
                </a:solidFill>
                <a:latin typeface="Menlo"/>
                <a:ea typeface="Menlo"/>
                <a:cs typeface="Menlo"/>
                <a:sym typeface="Menlo"/>
              </a:defRPr>
            </a:pPr>
          </a:p>
          <a:p>
            <a:pPr marL="0" indent="0" defTabSz="452627">
              <a:lnSpc>
                <a:spcPts val="4000"/>
              </a:lnSpc>
              <a:spcBef>
                <a:spcPts val="0"/>
              </a:spcBef>
              <a:buSzTx/>
              <a:buNone/>
              <a:defRPr sz="1881">
                <a:solidFill>
                  <a:srgbClr val="4EC9B0"/>
                </a:solidFill>
                <a:latin typeface="Menlo"/>
                <a:ea typeface="Menlo"/>
                <a:cs typeface="Menlo"/>
                <a:sym typeface="Menlo"/>
              </a:defRPr>
            </a:pPr>
            <a:r>
              <a:rPr>
                <a:solidFill>
                  <a:srgbClr val="C586C0"/>
                </a:solidFill>
              </a:rPr>
              <a:t>export</a:t>
            </a:r>
            <a:r>
              <a:rPr>
                <a:solidFill>
                  <a:srgbClr val="D4D4D4"/>
                </a:solidFill>
              </a:rPr>
              <a:t> </a:t>
            </a:r>
            <a:r>
              <a:rPr>
                <a:solidFill>
                  <a:srgbClr val="569CD6"/>
                </a:solidFill>
              </a:rPr>
              <a:t>module</a:t>
            </a:r>
            <a:r>
              <a:rPr>
                <a:solidFill>
                  <a:srgbClr val="D4D4D4"/>
                </a:solidFill>
              </a:rPr>
              <a:t> </a:t>
            </a:r>
            <a:r>
              <a:t>myService</a:t>
            </a:r>
            <a:r>
              <a:rPr>
                <a:solidFill>
                  <a:srgbClr val="D4D4D4"/>
                </a:solidFill>
              </a:rPr>
              <a:t> {</a:t>
            </a:r>
            <a:endParaRPr>
              <a:solidFill>
                <a:srgbClr val="D4D4D4"/>
              </a:solidFill>
            </a:endParaRPr>
          </a:p>
          <a:p>
            <a:pPr marL="0" indent="0" defTabSz="452627">
              <a:lnSpc>
                <a:spcPts val="4000"/>
              </a:lnSpc>
              <a:spcBef>
                <a:spcPts val="0"/>
              </a:spcBef>
              <a:buSzTx/>
              <a:buNone/>
              <a:defRPr sz="1881">
                <a:solidFill>
                  <a:srgbClr val="D4D4D4"/>
                </a:solidFill>
                <a:latin typeface="Menlo"/>
                <a:ea typeface="Menlo"/>
                <a:cs typeface="Menlo"/>
                <a:sym typeface="Menlo"/>
              </a:defRPr>
            </a:pPr>
          </a:p>
          <a:p>
            <a:pPr marL="0" indent="0" defTabSz="452627">
              <a:lnSpc>
                <a:spcPts val="4000"/>
              </a:lnSpc>
              <a:spcBef>
                <a:spcPts val="0"/>
              </a:spcBef>
              <a:buSzTx/>
              <a:buNone/>
              <a:defRPr sz="1881">
                <a:solidFill>
                  <a:srgbClr val="4EC9B0"/>
                </a:solidFill>
                <a:latin typeface="Menlo"/>
                <a:ea typeface="Menlo"/>
                <a:cs typeface="Menlo"/>
                <a:sym typeface="Menlo"/>
              </a:defRPr>
            </a:pPr>
            <a:r>
              <a:rPr>
                <a:solidFill>
                  <a:srgbClr val="D4D4D4"/>
                </a:solidFill>
              </a:rPr>
              <a:t>    </a:t>
            </a:r>
            <a:r>
              <a:rPr>
                <a:solidFill>
                  <a:srgbClr val="C586C0"/>
                </a:solidFill>
              </a:rPr>
              <a:t>export</a:t>
            </a:r>
            <a:r>
              <a:rPr>
                <a:solidFill>
                  <a:srgbClr val="D4D4D4"/>
                </a:solidFill>
              </a:rPr>
              <a:t> </a:t>
            </a:r>
            <a:r>
              <a:rPr>
                <a:solidFill>
                  <a:srgbClr val="569CD6"/>
                </a:solidFill>
              </a:rPr>
              <a:t>class</a:t>
            </a:r>
            <a:r>
              <a:rPr>
                <a:solidFill>
                  <a:srgbClr val="D4D4D4"/>
                </a:solidFill>
              </a:rPr>
              <a:t> </a:t>
            </a:r>
            <a:r>
              <a:t>DataMgr</a:t>
            </a:r>
            <a:r>
              <a:rPr>
                <a:solidFill>
                  <a:srgbClr val="D4D4D4"/>
                </a:solidFill>
              </a:rPr>
              <a:t> {</a:t>
            </a:r>
            <a:endParaRPr>
              <a:solidFill>
                <a:srgbClr val="D4D4D4"/>
              </a:solidFill>
            </a:endParaRPr>
          </a:p>
          <a:p>
            <a:pPr marL="0" indent="0" defTabSz="452627">
              <a:lnSpc>
                <a:spcPts val="4000"/>
              </a:lnSpc>
              <a:spcBef>
                <a:spcPts val="0"/>
              </a:spcBef>
              <a:buSzTx/>
              <a:buNone/>
              <a:defRPr sz="1881">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qService</a:t>
            </a:r>
            <a:r>
              <a:rPr>
                <a:solidFill>
                  <a:srgbClr val="D4D4D4"/>
                </a:solidFill>
              </a:rPr>
              <a:t>: </a:t>
            </a:r>
            <a:r>
              <a:t>ng</a:t>
            </a:r>
            <a:r>
              <a:rPr>
                <a:solidFill>
                  <a:srgbClr val="D4D4D4"/>
                </a:solidFill>
              </a:rPr>
              <a:t>.</a:t>
            </a:r>
            <a:r>
              <a:t>IQService</a:t>
            </a:r>
            <a:r>
              <a:rPr>
                <a:solidFill>
                  <a:srgbClr val="D4D4D4"/>
                </a:solidFill>
              </a:rPr>
              <a:t>;</a:t>
            </a:r>
            <a:endParaRPr>
              <a:solidFill>
                <a:srgbClr val="D4D4D4"/>
              </a:solidFill>
            </a:endParaRPr>
          </a:p>
          <a:p>
            <a:pPr marL="0" indent="0" defTabSz="452627">
              <a:lnSpc>
                <a:spcPts val="4000"/>
              </a:lnSpc>
              <a:spcBef>
                <a:spcPts val="0"/>
              </a:spcBef>
              <a:buSzTx/>
              <a:buNone/>
              <a:defRPr sz="1881">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httpService</a:t>
            </a:r>
            <a:r>
              <a:rPr>
                <a:solidFill>
                  <a:srgbClr val="D4D4D4"/>
                </a:solidFill>
              </a:rPr>
              <a:t>: </a:t>
            </a:r>
            <a:r>
              <a:t>ng</a:t>
            </a:r>
            <a:r>
              <a:rPr>
                <a:solidFill>
                  <a:srgbClr val="D4D4D4"/>
                </a:solidFill>
              </a:rPr>
              <a:t>.</a:t>
            </a:r>
            <a:r>
              <a:t>IHttpService</a:t>
            </a:r>
            <a:r>
              <a:rPr>
                <a:solidFill>
                  <a:srgbClr val="D4D4D4"/>
                </a:solidFill>
              </a:rPr>
              <a:t>;</a:t>
            </a:r>
            <a:endParaRPr>
              <a:solidFill>
                <a:srgbClr val="D4D4D4"/>
              </a:solidFill>
            </a:endParaRPr>
          </a:p>
          <a:p>
            <a:pPr marL="0" indent="0" defTabSz="452627">
              <a:lnSpc>
                <a:spcPts val="4000"/>
              </a:lnSpc>
              <a:spcBef>
                <a:spcPts val="0"/>
              </a:spcBef>
              <a:buSzTx/>
              <a:buNone/>
              <a:defRPr sz="1881">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_contactData</a:t>
            </a:r>
            <a:r>
              <a:rPr>
                <a:solidFill>
                  <a:srgbClr val="D4D4D4"/>
                </a:solidFill>
              </a:rPr>
              <a:t>: </a:t>
            </a:r>
            <a:r>
              <a:t>Array</a:t>
            </a:r>
            <a:r>
              <a:rPr>
                <a:solidFill>
                  <a:srgbClr val="D4D4D4"/>
                </a:solidFill>
              </a:rPr>
              <a:t>&lt;</a:t>
            </a:r>
            <a:r>
              <a:t>IContactRecord</a:t>
            </a:r>
            <a:r>
              <a:rPr>
                <a:solidFill>
                  <a:srgbClr val="D4D4D4"/>
                </a:solidFill>
              </a:rPr>
              <a:t>&gt;=[];</a:t>
            </a:r>
            <a:endParaRPr>
              <a:solidFill>
                <a:srgbClr val="D4D4D4"/>
              </a:solidFill>
            </a:endParaRPr>
          </a:p>
          <a:p>
            <a:pPr marL="0" indent="0" defTabSz="452627">
              <a:lnSpc>
                <a:spcPts val="4000"/>
              </a:lnSpc>
              <a:spcBef>
                <a:spcPts val="0"/>
              </a:spcBef>
              <a:buSzTx/>
              <a:buNone/>
              <a:defRPr sz="1881">
                <a:solidFill>
                  <a:srgbClr val="D4D4D4"/>
                </a:solidFill>
                <a:latin typeface="Menlo"/>
                <a:ea typeface="Menlo"/>
                <a:cs typeface="Menlo"/>
                <a:sym typeface="Menlo"/>
              </a:defRPr>
            </a:pPr>
          </a:p>
          <a:p>
            <a:pPr marL="0" indent="0" defTabSz="452627">
              <a:lnSpc>
                <a:spcPts val="4000"/>
              </a:lnSpc>
              <a:spcBef>
                <a:spcPts val="0"/>
              </a:spcBef>
              <a:buSzTx/>
              <a:buNone/>
              <a:defRPr sz="1881">
                <a:solidFill>
                  <a:srgbClr val="D4D4D4"/>
                </a:solidFill>
                <a:latin typeface="Menlo"/>
                <a:ea typeface="Menlo"/>
                <a:cs typeface="Menlo"/>
                <a:sym typeface="Menlo"/>
              </a:defRPr>
            </a:pPr>
            <a:r>
              <a:t>        </a:t>
            </a:r>
            <a:r>
              <a:rPr>
                <a:solidFill>
                  <a:srgbClr val="569CD6"/>
                </a:solidFill>
              </a:rPr>
              <a:t>static</a:t>
            </a:r>
            <a:r>
              <a:t> </a:t>
            </a:r>
            <a:r>
              <a:rPr>
                <a:solidFill>
                  <a:srgbClr val="9CDCFE"/>
                </a:solidFill>
              </a:rPr>
              <a:t>$inject</a:t>
            </a:r>
            <a:r>
              <a:t> = [</a:t>
            </a:r>
            <a:r>
              <a:rPr>
                <a:solidFill>
                  <a:srgbClr val="CE9178"/>
                </a:solidFill>
              </a:rPr>
              <a:t>'$http'</a:t>
            </a:r>
            <a:r>
              <a:t>,</a:t>
            </a:r>
            <a:r>
              <a:rPr>
                <a:solidFill>
                  <a:srgbClr val="CE9178"/>
                </a:solidFill>
              </a:rPr>
              <a:t>"$q"</a:t>
            </a:r>
            <a:r>
              <a:t>];</a:t>
            </a:r>
          </a:p>
          <a:p>
            <a:pPr marL="0" indent="0" defTabSz="452627">
              <a:lnSpc>
                <a:spcPts val="4000"/>
              </a:lnSpc>
              <a:spcBef>
                <a:spcPts val="0"/>
              </a:spcBef>
              <a:buSzTx/>
              <a:buNone/>
              <a:defRPr sz="1881">
                <a:solidFill>
                  <a:srgbClr val="D4D4D4"/>
                </a:solidFill>
                <a:latin typeface="Menlo"/>
                <a:ea typeface="Menlo"/>
                <a:cs typeface="Menlo"/>
                <a:sym typeface="Menlo"/>
              </a:defRPr>
            </a:pPr>
          </a:p>
          <a:p>
            <a:pPr marL="0" indent="0" defTabSz="452627">
              <a:lnSpc>
                <a:spcPts val="4000"/>
              </a:lnSpc>
              <a:spcBef>
                <a:spcPts val="0"/>
              </a:spcBef>
              <a:buSzTx/>
              <a:buNone/>
              <a:defRPr sz="1881">
                <a:solidFill>
                  <a:srgbClr val="4EC9B0"/>
                </a:solidFill>
                <a:latin typeface="Menlo"/>
                <a:ea typeface="Menlo"/>
                <a:cs typeface="Menlo"/>
                <a:sym typeface="Menlo"/>
              </a:defRPr>
            </a:pPr>
            <a:r>
              <a:rPr>
                <a:solidFill>
                  <a:srgbClr val="D4D4D4"/>
                </a:solidFill>
              </a:rPr>
              <a:t>        </a:t>
            </a:r>
            <a:r>
              <a:rPr>
                <a:solidFill>
                  <a:srgbClr val="569CD6"/>
                </a:solidFill>
              </a:rPr>
              <a:t>constructor</a:t>
            </a:r>
            <a:r>
              <a:rPr>
                <a:solidFill>
                  <a:srgbClr val="D4D4D4"/>
                </a:solidFill>
              </a:rPr>
              <a:t>(</a:t>
            </a:r>
            <a:r>
              <a:rPr>
                <a:solidFill>
                  <a:srgbClr val="569CD6"/>
                </a:solidFill>
              </a:rPr>
              <a:t>private</a:t>
            </a:r>
            <a:r>
              <a:rPr>
                <a:solidFill>
                  <a:srgbClr val="D4D4D4"/>
                </a:solidFill>
              </a:rPr>
              <a:t> </a:t>
            </a:r>
            <a:r>
              <a:rPr>
                <a:solidFill>
                  <a:srgbClr val="9CDCFE"/>
                </a:solidFill>
              </a:rPr>
              <a:t>$http</a:t>
            </a:r>
            <a:r>
              <a:rPr>
                <a:solidFill>
                  <a:srgbClr val="D4D4D4"/>
                </a:solidFill>
              </a:rPr>
              <a:t>: </a:t>
            </a:r>
            <a:r>
              <a:t>ng</a:t>
            </a:r>
            <a:r>
              <a:rPr>
                <a:solidFill>
                  <a:srgbClr val="D4D4D4"/>
                </a:solidFill>
              </a:rPr>
              <a:t>.</a:t>
            </a:r>
            <a:r>
              <a:t>IHttpService</a:t>
            </a:r>
            <a:r>
              <a:rPr>
                <a:solidFill>
                  <a:srgbClr val="D4D4D4"/>
                </a:solidFill>
              </a:rPr>
              <a:t>, </a:t>
            </a:r>
            <a:r>
              <a:rPr>
                <a:solidFill>
                  <a:srgbClr val="569CD6"/>
                </a:solidFill>
              </a:rPr>
              <a:t>private</a:t>
            </a:r>
            <a:r>
              <a:rPr>
                <a:solidFill>
                  <a:srgbClr val="D4D4D4"/>
                </a:solidFill>
              </a:rPr>
              <a:t> </a:t>
            </a:r>
            <a:r>
              <a:rPr>
                <a:solidFill>
                  <a:srgbClr val="9CDCFE"/>
                </a:solidFill>
              </a:rPr>
              <a:t>$q</a:t>
            </a:r>
            <a:r>
              <a:rPr>
                <a:solidFill>
                  <a:srgbClr val="D4D4D4"/>
                </a:solidFill>
              </a:rPr>
              <a:t>: </a:t>
            </a:r>
            <a:r>
              <a:t>ng</a:t>
            </a:r>
            <a:r>
              <a:rPr>
                <a:solidFill>
                  <a:srgbClr val="D4D4D4"/>
                </a:solidFill>
              </a:rPr>
              <a:t>.</a:t>
            </a:r>
            <a:r>
              <a:t>IQService</a:t>
            </a:r>
            <a:r>
              <a:rPr>
                <a:solidFill>
                  <a:srgbClr val="D4D4D4"/>
                </a:solidFill>
              </a:rPr>
              <a:t>) {</a:t>
            </a:r>
            <a:endParaRPr>
              <a:solidFill>
                <a:srgbClr val="D4D4D4"/>
              </a:solidFill>
            </a:endParaRPr>
          </a:p>
          <a:p>
            <a:pPr marL="0" indent="0" defTabSz="452627">
              <a:lnSpc>
                <a:spcPts val="4000"/>
              </a:lnSpc>
              <a:spcBef>
                <a:spcPts val="0"/>
              </a:spcBef>
              <a:buSzTx/>
              <a:buNone/>
              <a:defRPr sz="1881">
                <a:solidFill>
                  <a:srgbClr val="D4D4D4"/>
                </a:solidFill>
                <a:latin typeface="Menlo"/>
                <a:ea typeface="Menlo"/>
                <a:cs typeface="Menlo"/>
                <a:sym typeface="Menlo"/>
              </a:defRPr>
            </a:pPr>
            <a:r>
              <a:t>            </a:t>
            </a:r>
            <a:r>
              <a:rPr>
                <a:solidFill>
                  <a:srgbClr val="569CD6"/>
                </a:solidFill>
              </a:rPr>
              <a:t>this</a:t>
            </a:r>
            <a:r>
              <a:t>.</a:t>
            </a:r>
            <a:r>
              <a:rPr>
                <a:solidFill>
                  <a:srgbClr val="9CDCFE"/>
                </a:solidFill>
              </a:rPr>
              <a:t>httpService</a:t>
            </a:r>
            <a:r>
              <a:t> = </a:t>
            </a:r>
            <a:r>
              <a:rPr>
                <a:solidFill>
                  <a:srgbClr val="9CDCFE"/>
                </a:solidFill>
              </a:rPr>
              <a:t>$http</a:t>
            </a:r>
            <a:r>
              <a:t>;</a:t>
            </a:r>
          </a:p>
          <a:p>
            <a:pPr marL="0" indent="0" defTabSz="452627">
              <a:lnSpc>
                <a:spcPts val="4000"/>
              </a:lnSpc>
              <a:spcBef>
                <a:spcPts val="0"/>
              </a:spcBef>
              <a:buSzTx/>
              <a:buNone/>
              <a:defRPr sz="1881">
                <a:solidFill>
                  <a:srgbClr val="D4D4D4"/>
                </a:solidFill>
                <a:latin typeface="Menlo"/>
                <a:ea typeface="Menlo"/>
                <a:cs typeface="Menlo"/>
                <a:sym typeface="Menlo"/>
              </a:defRPr>
            </a:pPr>
            <a:r>
              <a:t>            </a:t>
            </a:r>
            <a:r>
              <a:rPr>
                <a:solidFill>
                  <a:srgbClr val="569CD6"/>
                </a:solidFill>
              </a:rPr>
              <a:t>this</a:t>
            </a:r>
            <a:r>
              <a:t>.</a:t>
            </a:r>
            <a:r>
              <a:rPr>
                <a:solidFill>
                  <a:srgbClr val="9CDCFE"/>
                </a:solidFill>
              </a:rPr>
              <a:t>qService</a:t>
            </a:r>
            <a:r>
              <a:t> = </a:t>
            </a:r>
            <a:r>
              <a:rPr>
                <a:solidFill>
                  <a:srgbClr val="9CDCFE"/>
                </a:solidFill>
              </a:rPr>
              <a:t>$q</a:t>
            </a:r>
            <a:r>
              <a:t>;</a:t>
            </a:r>
          </a:p>
          <a:p>
            <a:pPr marL="0" indent="0" defTabSz="452627">
              <a:lnSpc>
                <a:spcPts val="4000"/>
              </a:lnSpc>
              <a:spcBef>
                <a:spcPts val="0"/>
              </a:spcBef>
              <a:buSzTx/>
              <a:buNone/>
              <a:defRPr sz="1881">
                <a:solidFill>
                  <a:srgbClr val="D4D4D4"/>
                </a:solidFill>
                <a:latin typeface="Menlo"/>
                <a:ea typeface="Menlo"/>
                <a:cs typeface="Menlo"/>
                <a:sym typeface="Menlo"/>
              </a:defRPr>
            </a:pPr>
            <a:r>
              <a:t>        }</a:t>
            </a:r>
          </a:p>
          <a:p>
            <a:pPr marL="0" indent="0" defTabSz="452627">
              <a:lnSpc>
                <a:spcPts val="4000"/>
              </a:lnSpc>
              <a:spcBef>
                <a:spcPts val="0"/>
              </a:spcBef>
              <a:buSzTx/>
              <a:buNone/>
              <a:defRPr sz="1881">
                <a:solidFill>
                  <a:srgbClr val="D4D4D4"/>
                </a:solidFill>
                <a:latin typeface="Menlo"/>
                <a:ea typeface="Menlo"/>
                <a:cs typeface="Menlo"/>
                <a:sym typeface="Menlo"/>
              </a:defRPr>
            </a:pPr>
          </a:p>
          <a:p>
            <a:pPr marL="0" indent="0" defTabSz="452627">
              <a:lnSpc>
                <a:spcPts val="4000"/>
              </a:lnSpc>
              <a:spcBef>
                <a:spcPts val="0"/>
              </a:spcBef>
              <a:buSzTx/>
              <a:buNone/>
              <a:defRPr sz="1881">
                <a:solidFill>
                  <a:srgbClr val="4EC9B0"/>
                </a:solidFill>
                <a:latin typeface="Menlo"/>
                <a:ea typeface="Menlo"/>
                <a:cs typeface="Menlo"/>
                <a:sym typeface="Menlo"/>
              </a:defRPr>
            </a:pPr>
            <a:r>
              <a:rPr>
                <a:solidFill>
                  <a:srgbClr val="D4D4D4"/>
                </a:solidFill>
              </a:rPr>
              <a:t> </a:t>
            </a:r>
            <a:r>
              <a:t>   }</a:t>
            </a:r>
          </a:p>
          <a:p>
            <a:pPr marL="0" indent="0" defTabSz="452627">
              <a:lnSpc>
                <a:spcPts val="4000"/>
              </a:lnSpc>
              <a:spcBef>
                <a:spcPts val="0"/>
              </a:spcBef>
              <a:buSzTx/>
              <a:buNone/>
              <a:defRPr sz="1881">
                <a:solidFill>
                  <a:srgbClr val="D4D4D4"/>
                </a:solidFill>
                <a:latin typeface="Menlo"/>
                <a:ea typeface="Menlo"/>
                <a:cs typeface="Menlo"/>
                <a:sym typeface="Menlo"/>
              </a:defRPr>
            </a:pPr>
            <a:r>
              <a:t>}</a:t>
            </a:r>
          </a:p>
          <a:p>
            <a:pPr marL="0" indent="0" defTabSz="452627">
              <a:lnSpc>
                <a:spcPts val="4000"/>
              </a:lnSpc>
              <a:spcBef>
                <a:spcPts val="0"/>
              </a:spcBef>
              <a:buSzTx/>
              <a:buNone/>
              <a:defRPr sz="1881">
                <a:solidFill>
                  <a:srgbClr val="D4D4D4"/>
                </a:solidFill>
                <a:latin typeface="Menlo"/>
                <a:ea typeface="Menlo"/>
                <a:cs typeface="Menlo"/>
                <a:sym typeface="Menlo"/>
              </a:defRPr>
            </a:pPr>
          </a:p>
          <a:p>
            <a:pPr marL="0" indent="0" defTabSz="452627">
              <a:lnSpc>
                <a:spcPts val="4000"/>
              </a:lnSpc>
              <a:spcBef>
                <a:spcPts val="0"/>
              </a:spcBef>
              <a:buSzTx/>
              <a:buNone/>
              <a:defRPr sz="1881">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'myApp.shared'</a:t>
            </a:r>
            <a:r>
              <a:rPr>
                <a:solidFill>
                  <a:srgbClr val="D4D4D4"/>
                </a:solidFill>
              </a:rPr>
              <a:t>, [])</a:t>
            </a:r>
            <a:endParaRPr>
              <a:solidFill>
                <a:srgbClr val="D4D4D4"/>
              </a:solidFill>
            </a:endParaRPr>
          </a:p>
          <a:p>
            <a:pPr marL="0" indent="0" defTabSz="452627">
              <a:lnSpc>
                <a:spcPts val="4000"/>
              </a:lnSpc>
              <a:spcBef>
                <a:spcPts val="0"/>
              </a:spcBef>
              <a:buSzTx/>
              <a:buNone/>
              <a:defRPr sz="1881">
                <a:solidFill>
                  <a:srgbClr val="CE9178"/>
                </a:solidFill>
                <a:latin typeface="Menlo"/>
                <a:ea typeface="Menlo"/>
                <a:cs typeface="Menlo"/>
                <a:sym typeface="Menlo"/>
              </a:defRPr>
            </a:pPr>
            <a:r>
              <a:rPr>
                <a:solidFill>
                  <a:srgbClr val="D4D4D4"/>
                </a:solidFill>
              </a:rPr>
              <a:t>    .</a:t>
            </a:r>
            <a:r>
              <a:rPr>
                <a:solidFill>
                  <a:srgbClr val="DCDCAA"/>
                </a:solidFill>
              </a:rPr>
              <a:t>service</a:t>
            </a:r>
            <a:r>
              <a:rPr>
                <a:solidFill>
                  <a:srgbClr val="D4D4D4"/>
                </a:solidFill>
              </a:rPr>
              <a:t>(</a:t>
            </a:r>
            <a:r>
              <a:t>'DataMgr'</a:t>
            </a:r>
            <a:r>
              <a:rPr>
                <a:solidFill>
                  <a:srgbClr val="D4D4D4"/>
                </a:solidFill>
              </a:rPr>
              <a:t>, </a:t>
            </a:r>
            <a:r>
              <a:rPr>
                <a:solidFill>
                  <a:srgbClr val="9CDCFE"/>
                </a:solidFill>
              </a:rPr>
              <a:t>myService</a:t>
            </a:r>
            <a:r>
              <a:rPr>
                <a:solidFill>
                  <a:srgbClr val="D4D4D4"/>
                </a:solidFill>
              </a:rPr>
              <a:t>.</a:t>
            </a:r>
            <a:r>
              <a:rPr>
                <a:solidFill>
                  <a:srgbClr val="9CDCFE"/>
                </a:solidFill>
              </a:rPr>
              <a:t>DataMgr</a:t>
            </a:r>
            <a:r>
              <a:rPr>
                <a:solidFill>
                  <a:srgbClr val="D4D4D4"/>
                </a:solidFill>
              </a:rPr>
              <a:t>)</a:t>
            </a:r>
            <a:endParaRPr>
              <a:solidFill>
                <a:srgbClr val="D4D4D4"/>
              </a:solidFill>
            </a:endParaRPr>
          </a:p>
        </p:txBody>
      </p:sp>
      <p:sp>
        <p:nvSpPr>
          <p:cNvPr id="402" name="myapp.service.ts"/>
          <p:cNvSpPr/>
          <p:nvPr/>
        </p:nvSpPr>
        <p:spPr>
          <a:xfrm>
            <a:off x="1106189" y="570232"/>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myapp.service.ts</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Lesson 11"/>
          <p:cNvSpPr/>
          <p:nvPr>
            <p:ph type="title"/>
          </p:nvPr>
        </p:nvSpPr>
        <p:spPr>
          <a:xfrm>
            <a:off x="952500" y="-482357"/>
            <a:ext cx="11099800" cy="2159001"/>
          </a:xfrm>
          <a:prstGeom prst="rect">
            <a:avLst/>
          </a:prstGeom>
        </p:spPr>
        <p:txBody>
          <a:bodyPr/>
          <a:lstStyle/>
          <a:p>
            <a:pPr/>
            <a:r>
              <a:t>Lesson 11</a:t>
            </a:r>
          </a:p>
        </p:txBody>
      </p:sp>
      <p:sp>
        <p:nvSpPr>
          <p:cNvPr id="405" name="get ContactData(): Array&lt;IContactRecord&gt; {…"/>
          <p:cNvSpPr/>
          <p:nvPr>
            <p:ph type="body" idx="1"/>
          </p:nvPr>
        </p:nvSpPr>
        <p:spPr>
          <a:xfrm>
            <a:off x="0" y="1869832"/>
            <a:ext cx="13004801" cy="7939386"/>
          </a:xfrm>
          <a:prstGeom prst="rect">
            <a:avLst/>
          </a:prstGeom>
        </p:spPr>
        <p:txBody>
          <a:bodyPr/>
          <a:lstStyle/>
          <a:p>
            <a:pPr marL="0" indent="0" defTabSz="315468">
              <a:lnSpc>
                <a:spcPts val="3200"/>
              </a:lnSpc>
              <a:spcBef>
                <a:spcPts val="0"/>
              </a:spcBef>
              <a:buSzTx/>
              <a:buNone/>
              <a:defRPr sz="1656">
                <a:solidFill>
                  <a:srgbClr val="D4D4D4"/>
                </a:solidFill>
                <a:latin typeface="Menlo"/>
                <a:ea typeface="Menlo"/>
                <a:cs typeface="Menlo"/>
                <a:sym typeface="Menlo"/>
              </a:defRPr>
            </a:pPr>
          </a:p>
          <a:p>
            <a:pPr marL="0" indent="0" defTabSz="315468">
              <a:lnSpc>
                <a:spcPts val="3200"/>
              </a:lnSpc>
              <a:spcBef>
                <a:spcPts val="0"/>
              </a:spcBef>
              <a:buSzTx/>
              <a:buNone/>
              <a:defRPr sz="1656">
                <a:solidFill>
                  <a:srgbClr val="D4D4D4"/>
                </a:solidFill>
                <a:latin typeface="Menlo"/>
                <a:ea typeface="Menlo"/>
                <a:cs typeface="Menlo"/>
                <a:sym typeface="Menlo"/>
              </a:defRPr>
            </a:pPr>
          </a:p>
          <a:p>
            <a:pPr marL="0" indent="0" defTabSz="315468">
              <a:lnSpc>
                <a:spcPts val="3200"/>
              </a:lnSpc>
              <a:spcBef>
                <a:spcPts val="0"/>
              </a:spcBef>
              <a:buSzTx/>
              <a:buNone/>
              <a:defRPr sz="1656">
                <a:solidFill>
                  <a:srgbClr val="4EC9B0"/>
                </a:solidFill>
                <a:latin typeface="Menlo"/>
                <a:ea typeface="Menlo"/>
                <a:cs typeface="Menlo"/>
                <a:sym typeface="Menlo"/>
              </a:defRPr>
            </a:pPr>
            <a:r>
              <a:rPr>
                <a:solidFill>
                  <a:srgbClr val="D4D4D4"/>
                </a:solidFill>
              </a:rPr>
              <a:t>        </a:t>
            </a:r>
            <a:r>
              <a:rPr>
                <a:solidFill>
                  <a:srgbClr val="569CD6"/>
                </a:solidFill>
              </a:rPr>
              <a:t>get</a:t>
            </a:r>
            <a:r>
              <a:rPr>
                <a:solidFill>
                  <a:srgbClr val="D4D4D4"/>
                </a:solidFill>
              </a:rPr>
              <a:t> </a:t>
            </a:r>
            <a:r>
              <a:rPr>
                <a:solidFill>
                  <a:srgbClr val="DCDCAA"/>
                </a:solidFill>
              </a:rPr>
              <a:t>ContactData</a:t>
            </a:r>
            <a:r>
              <a:rPr>
                <a:solidFill>
                  <a:srgbClr val="D4D4D4"/>
                </a:solidFill>
              </a:rPr>
              <a:t>(): </a:t>
            </a:r>
            <a:r>
              <a:t>Array</a:t>
            </a:r>
            <a:r>
              <a:rPr>
                <a:solidFill>
                  <a:srgbClr val="D4D4D4"/>
                </a:solidFill>
              </a:rPr>
              <a:t>&lt;</a:t>
            </a:r>
            <a:r>
              <a:t>IContactRecord</a:t>
            </a:r>
            <a:r>
              <a:rPr>
                <a:solidFill>
                  <a:srgbClr val="D4D4D4"/>
                </a:solidFill>
              </a:rPr>
              <a:t>&gt; {</a:t>
            </a:r>
            <a:endParaRPr>
              <a:solidFill>
                <a:srgbClr val="D4D4D4"/>
              </a:solidFill>
            </a:endParaRP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C586C0"/>
                </a:solidFill>
              </a:rPr>
              <a:t>return</a:t>
            </a:r>
            <a:r>
              <a:t> </a:t>
            </a:r>
            <a:r>
              <a:rPr>
                <a:solidFill>
                  <a:srgbClr val="569CD6"/>
                </a:solidFill>
              </a:rPr>
              <a:t>this</a:t>
            </a:r>
            <a:r>
              <a:t>.</a:t>
            </a:r>
            <a:r>
              <a:rPr>
                <a:solidFill>
                  <a:srgbClr val="9CDCFE"/>
                </a:solidFill>
              </a:rPr>
              <a:t>_contactData</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p>
          <a:p>
            <a:pPr marL="0" indent="0" defTabSz="315468">
              <a:lnSpc>
                <a:spcPts val="3200"/>
              </a:lnSpc>
              <a:spcBef>
                <a:spcPts val="0"/>
              </a:spcBef>
              <a:buSzTx/>
              <a:buNone/>
              <a:defRPr sz="1656">
                <a:solidFill>
                  <a:srgbClr val="4EC9B0"/>
                </a:solidFill>
                <a:latin typeface="Menlo"/>
                <a:ea typeface="Menlo"/>
                <a:cs typeface="Menlo"/>
                <a:sym typeface="Menlo"/>
              </a:defRPr>
            </a:pPr>
            <a:r>
              <a:rPr>
                <a:solidFill>
                  <a:srgbClr val="D4D4D4"/>
                </a:solidFill>
              </a:rPr>
              <a:t>        </a:t>
            </a:r>
            <a:r>
              <a:rPr>
                <a:solidFill>
                  <a:srgbClr val="569CD6"/>
                </a:solidFill>
              </a:rPr>
              <a:t>set</a:t>
            </a:r>
            <a:r>
              <a:rPr>
                <a:solidFill>
                  <a:srgbClr val="D4D4D4"/>
                </a:solidFill>
              </a:rPr>
              <a:t> </a:t>
            </a:r>
            <a:r>
              <a:rPr>
                <a:solidFill>
                  <a:srgbClr val="DCDCAA"/>
                </a:solidFill>
              </a:rPr>
              <a:t>ContactData</a:t>
            </a:r>
            <a:r>
              <a:rPr>
                <a:solidFill>
                  <a:srgbClr val="D4D4D4"/>
                </a:solidFill>
              </a:rPr>
              <a:t>(</a:t>
            </a:r>
            <a:r>
              <a:rPr>
                <a:solidFill>
                  <a:srgbClr val="9CDCFE"/>
                </a:solidFill>
              </a:rPr>
              <a:t>val</a:t>
            </a:r>
            <a:r>
              <a:rPr>
                <a:solidFill>
                  <a:srgbClr val="D4D4D4"/>
                </a:solidFill>
              </a:rPr>
              <a:t>: </a:t>
            </a:r>
            <a:r>
              <a:t>Array</a:t>
            </a:r>
            <a:r>
              <a:rPr>
                <a:solidFill>
                  <a:srgbClr val="D4D4D4"/>
                </a:solidFill>
              </a:rPr>
              <a:t>&lt;</a:t>
            </a:r>
            <a:r>
              <a:t>IContactRecord</a:t>
            </a:r>
            <a:r>
              <a:rPr>
                <a:solidFill>
                  <a:srgbClr val="D4D4D4"/>
                </a:solidFill>
              </a:rPr>
              <a:t>&gt;) {</a:t>
            </a:r>
            <a:endParaRPr>
              <a:solidFill>
                <a:srgbClr val="D4D4D4"/>
              </a:solidFill>
            </a:endParaRP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569CD6"/>
                </a:solidFill>
              </a:rPr>
              <a:t>this</a:t>
            </a:r>
            <a:r>
              <a:t>.</a:t>
            </a:r>
            <a:r>
              <a:rPr>
                <a:solidFill>
                  <a:srgbClr val="9CDCFE"/>
                </a:solidFill>
              </a:rPr>
              <a:t>_contactData</a:t>
            </a:r>
            <a:r>
              <a:t> = </a:t>
            </a:r>
            <a:r>
              <a:rPr>
                <a:solidFill>
                  <a:srgbClr val="9CDCFE"/>
                </a:solidFill>
              </a:rPr>
              <a:t>val</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p>
          <a:p>
            <a:pPr marL="0" indent="0" defTabSz="315468">
              <a:lnSpc>
                <a:spcPts val="3200"/>
              </a:lnSpc>
              <a:spcBef>
                <a:spcPts val="0"/>
              </a:spcBef>
              <a:buSzTx/>
              <a:buNone/>
              <a:defRPr sz="1656">
                <a:solidFill>
                  <a:srgbClr val="D4D4D4"/>
                </a:solidFill>
                <a:latin typeface="Menlo"/>
                <a:ea typeface="Menlo"/>
                <a:cs typeface="Menlo"/>
                <a:sym typeface="Menlo"/>
              </a:defRPr>
            </a:pP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DCDCAA"/>
                </a:solidFill>
              </a:rPr>
              <a:t>getData</a:t>
            </a:r>
            <a:r>
              <a:t>(</a:t>
            </a:r>
            <a:r>
              <a:rPr>
                <a:solidFill>
                  <a:srgbClr val="9CDCFE"/>
                </a:solidFill>
              </a:rPr>
              <a:t>url</a:t>
            </a:r>
            <a:r>
              <a:t>:</a:t>
            </a:r>
            <a:r>
              <a:rPr>
                <a:solidFill>
                  <a:srgbClr val="4EC9B0"/>
                </a:solidFill>
              </a:rPr>
              <a:t>string</a:t>
            </a:r>
            <a:r>
              <a:t>): </a:t>
            </a:r>
            <a:r>
              <a:rPr>
                <a:solidFill>
                  <a:srgbClr val="4EC9B0"/>
                </a:solidFill>
              </a:rPr>
              <a:t>ng</a:t>
            </a:r>
            <a:r>
              <a:t>.</a:t>
            </a:r>
            <a:r>
              <a:rPr>
                <a:solidFill>
                  <a:srgbClr val="4EC9B0"/>
                </a:solidFill>
              </a:rPr>
              <a:t>IPromise</a:t>
            </a:r>
            <a:r>
              <a:t>&lt;</a:t>
            </a:r>
            <a:r>
              <a:rPr>
                <a:solidFill>
                  <a:srgbClr val="4EC9B0"/>
                </a:solidFill>
              </a:rPr>
              <a:t>Object</a:t>
            </a:r>
            <a:r>
              <a:t>[]&gt; {</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569CD6"/>
                </a:solidFill>
              </a:rPr>
              <a:t>var</a:t>
            </a:r>
            <a:r>
              <a:t> </a:t>
            </a:r>
            <a:r>
              <a:rPr>
                <a:solidFill>
                  <a:srgbClr val="9CDCFE"/>
                </a:solidFill>
              </a:rPr>
              <a:t>deferred</a:t>
            </a:r>
            <a:r>
              <a:t> = </a:t>
            </a:r>
            <a:r>
              <a:rPr>
                <a:solidFill>
                  <a:srgbClr val="569CD6"/>
                </a:solidFill>
              </a:rPr>
              <a:t>this</a:t>
            </a:r>
            <a:r>
              <a:t>.</a:t>
            </a:r>
            <a:r>
              <a:rPr>
                <a:solidFill>
                  <a:srgbClr val="9CDCFE"/>
                </a:solidFill>
              </a:rPr>
              <a:t>qService</a:t>
            </a:r>
            <a:r>
              <a:t>.</a:t>
            </a:r>
            <a:r>
              <a:rPr>
                <a:solidFill>
                  <a:srgbClr val="DCDCAA"/>
                </a:solidFill>
              </a:rPr>
              <a:t>defer</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C586C0"/>
                </a:solidFill>
              </a:rPr>
              <a:t>if</a:t>
            </a:r>
            <a:r>
              <a:t>(</a:t>
            </a:r>
            <a:r>
              <a:rPr>
                <a:solidFill>
                  <a:srgbClr val="569CD6"/>
                </a:solidFill>
              </a:rPr>
              <a:t>this</a:t>
            </a:r>
            <a:r>
              <a:t>.</a:t>
            </a:r>
            <a:r>
              <a:rPr>
                <a:solidFill>
                  <a:srgbClr val="9CDCFE"/>
                </a:solidFill>
              </a:rPr>
              <a:t>ContactData</a:t>
            </a:r>
            <a:r>
              <a:t>.</a:t>
            </a:r>
            <a:r>
              <a:rPr>
                <a:solidFill>
                  <a:srgbClr val="9CDCFE"/>
                </a:solidFill>
              </a:rPr>
              <a:t>length</a:t>
            </a:r>
            <a:r>
              <a:t>===</a:t>
            </a:r>
            <a:r>
              <a:rPr>
                <a:solidFill>
                  <a:srgbClr val="B5CEA8"/>
                </a:solidFill>
              </a:rPr>
              <a:t>0</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569CD6"/>
                </a:solidFill>
              </a:rPr>
              <a:t>this</a:t>
            </a:r>
            <a:r>
              <a:t>.</a:t>
            </a:r>
            <a:r>
              <a:rPr>
                <a:solidFill>
                  <a:srgbClr val="9CDCFE"/>
                </a:solidFill>
              </a:rPr>
              <a:t>httpService</a:t>
            </a:r>
            <a:r>
              <a:t>.</a:t>
            </a:r>
            <a:r>
              <a:rPr>
                <a:solidFill>
                  <a:srgbClr val="DCDCAA"/>
                </a:solidFill>
              </a:rPr>
              <a:t>get</a:t>
            </a:r>
            <a:r>
              <a:t>(</a:t>
            </a:r>
            <a:r>
              <a:rPr>
                <a:solidFill>
                  <a:srgbClr val="9CDCFE"/>
                </a:solidFill>
              </a:rPr>
              <a:t>url</a:t>
            </a:r>
            <a:r>
              <a:t>).</a:t>
            </a:r>
            <a:r>
              <a:rPr>
                <a:solidFill>
                  <a:srgbClr val="DCDCAA"/>
                </a:solidFill>
              </a:rPr>
              <a:t>then</a:t>
            </a:r>
            <a:r>
              <a:t>((</a:t>
            </a:r>
            <a:r>
              <a:rPr>
                <a:solidFill>
                  <a:srgbClr val="9CDCFE"/>
                </a:solidFill>
              </a:rPr>
              <a:t>result</a:t>
            </a:r>
            <a:r>
              <a:t>: </a:t>
            </a:r>
            <a:r>
              <a:rPr>
                <a:solidFill>
                  <a:srgbClr val="4EC9B0"/>
                </a:solidFill>
              </a:rPr>
              <a:t>any</a:t>
            </a:r>
            <a:r>
              <a:t>): </a:t>
            </a:r>
            <a:r>
              <a:rPr>
                <a:solidFill>
                  <a:srgbClr val="4EC9B0"/>
                </a:solidFill>
              </a:rPr>
              <a:t>void</a:t>
            </a:r>
            <a:r>
              <a:t> </a:t>
            </a:r>
            <a:r>
              <a:rPr>
                <a:solidFill>
                  <a:srgbClr val="569CD6"/>
                </a:solidFill>
              </a:rPr>
              <a:t>=&gt;</a:t>
            </a:r>
            <a:r>
              <a:t> {</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C586C0"/>
                </a:solidFill>
              </a:rPr>
              <a:t>if</a:t>
            </a:r>
            <a:r>
              <a:t> (</a:t>
            </a:r>
            <a:r>
              <a:rPr>
                <a:solidFill>
                  <a:srgbClr val="9CDCFE"/>
                </a:solidFill>
              </a:rPr>
              <a:t>result</a:t>
            </a:r>
            <a:r>
              <a:t>.</a:t>
            </a:r>
            <a:r>
              <a:rPr>
                <a:solidFill>
                  <a:srgbClr val="9CDCFE"/>
                </a:solidFill>
              </a:rPr>
              <a:t>status</a:t>
            </a:r>
            <a:r>
              <a:t> === </a:t>
            </a:r>
            <a:r>
              <a:rPr>
                <a:solidFill>
                  <a:srgbClr val="B5CEA8"/>
                </a:solidFill>
              </a:rPr>
              <a:t>200</a:t>
            </a:r>
            <a:r>
              <a:t>) {</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569CD6"/>
                </a:solidFill>
              </a:rPr>
              <a:t>this</a:t>
            </a:r>
            <a:r>
              <a:t>.</a:t>
            </a:r>
            <a:r>
              <a:rPr>
                <a:solidFill>
                  <a:srgbClr val="9CDCFE"/>
                </a:solidFill>
              </a:rPr>
              <a:t>ContactData</a:t>
            </a:r>
            <a:r>
              <a:t> = </a:t>
            </a:r>
            <a:r>
              <a:rPr>
                <a:solidFill>
                  <a:srgbClr val="9CDCFE"/>
                </a:solidFill>
              </a:rPr>
              <a:t>result</a:t>
            </a:r>
            <a:r>
              <a:t>.</a:t>
            </a:r>
            <a:r>
              <a:rPr>
                <a:solidFill>
                  <a:srgbClr val="9CDCFE"/>
                </a:solidFill>
              </a:rPr>
              <a:t>data</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9CDCFE"/>
                </a:solidFill>
              </a:rPr>
              <a:t>deferred</a:t>
            </a:r>
            <a:r>
              <a:t>.</a:t>
            </a:r>
            <a:r>
              <a:rPr>
                <a:solidFill>
                  <a:srgbClr val="DCDCAA"/>
                </a:solidFill>
              </a:rPr>
              <a:t>resolve</a:t>
            </a:r>
            <a:r>
              <a:t>(</a:t>
            </a:r>
            <a:r>
              <a:rPr>
                <a:solidFill>
                  <a:srgbClr val="9CDCFE"/>
                </a:solidFill>
              </a:rPr>
              <a:t>result</a:t>
            </a:r>
            <a:r>
              <a:t>.</a:t>
            </a:r>
            <a:r>
              <a:rPr>
                <a:solidFill>
                  <a:srgbClr val="9CDCFE"/>
                </a:solidFill>
              </a:rPr>
              <a:t>data</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 </a:t>
            </a:r>
            <a:r>
              <a:rPr>
                <a:solidFill>
                  <a:srgbClr val="C586C0"/>
                </a:solidFill>
              </a:rPr>
              <a:t>else</a:t>
            </a:r>
            <a:r>
              <a:t> {</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9CDCFE"/>
                </a:solidFill>
              </a:rPr>
              <a:t>deferred</a:t>
            </a:r>
            <a:r>
              <a:t>.</a:t>
            </a:r>
            <a:r>
              <a:rPr>
                <a:solidFill>
                  <a:srgbClr val="DCDCAA"/>
                </a:solidFill>
              </a:rPr>
              <a:t>reject</a:t>
            </a:r>
            <a:r>
              <a:t>(</a:t>
            </a:r>
            <a:r>
              <a:rPr>
                <a:solidFill>
                  <a:srgbClr val="9CDCFE"/>
                </a:solidFill>
              </a:rPr>
              <a:t>result</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p>
          <a:p>
            <a:pPr marL="0" indent="0" defTabSz="315468">
              <a:lnSpc>
                <a:spcPts val="3200"/>
              </a:lnSpc>
              <a:spcBef>
                <a:spcPts val="0"/>
              </a:spcBef>
              <a:buSzTx/>
              <a:buNone/>
              <a:defRPr sz="1656">
                <a:solidFill>
                  <a:srgbClr val="D4D4D4"/>
                </a:solidFill>
                <a:latin typeface="Menlo"/>
                <a:ea typeface="Menlo"/>
                <a:cs typeface="Menlo"/>
                <a:sym typeface="Menlo"/>
              </a:defRPr>
            </a:pPr>
            <a:r>
              <a:t>            }, </a:t>
            </a:r>
            <a:r>
              <a:rPr>
                <a:solidFill>
                  <a:srgbClr val="9CDCFE"/>
                </a:solidFill>
              </a:rPr>
              <a:t>error</a:t>
            </a:r>
            <a:r>
              <a:t> </a:t>
            </a:r>
            <a:r>
              <a:rPr>
                <a:solidFill>
                  <a:srgbClr val="569CD6"/>
                </a:solidFill>
              </a:rPr>
              <a:t>=&gt;</a:t>
            </a:r>
            <a:r>
              <a:t> {</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9CDCFE"/>
                </a:solidFill>
              </a:rPr>
              <a:t>deferred</a:t>
            </a:r>
            <a:r>
              <a:t>.</a:t>
            </a:r>
            <a:r>
              <a:rPr>
                <a:solidFill>
                  <a:srgbClr val="DCDCAA"/>
                </a:solidFill>
              </a:rPr>
              <a:t>reject</a:t>
            </a:r>
            <a:r>
              <a:t>(</a:t>
            </a:r>
            <a:r>
              <a:rPr>
                <a:solidFill>
                  <a:srgbClr val="9CDCFE"/>
                </a:solidFill>
              </a:rPr>
              <a:t>error</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C586C0"/>
                </a:solidFill>
              </a:rPr>
              <a:t>else</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9CDCFE"/>
                </a:solidFill>
              </a:rPr>
              <a:t>deferred</a:t>
            </a:r>
            <a:r>
              <a:t>.</a:t>
            </a:r>
            <a:r>
              <a:rPr>
                <a:solidFill>
                  <a:srgbClr val="DCDCAA"/>
                </a:solidFill>
              </a:rPr>
              <a:t>resolve</a:t>
            </a:r>
            <a:r>
              <a:t>(</a:t>
            </a:r>
            <a:r>
              <a:rPr>
                <a:solidFill>
                  <a:srgbClr val="569CD6"/>
                </a:solidFill>
              </a:rPr>
              <a:t>this</a:t>
            </a:r>
            <a:r>
              <a:t>.</a:t>
            </a:r>
            <a:r>
              <a:rPr>
                <a:solidFill>
                  <a:srgbClr val="9CDCFE"/>
                </a:solidFill>
              </a:rPr>
              <a:t>ContactData</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C586C0"/>
                </a:solidFill>
              </a:rPr>
              <a:t>return</a:t>
            </a:r>
            <a:r>
              <a:t> </a:t>
            </a:r>
            <a:r>
              <a:rPr>
                <a:solidFill>
                  <a:srgbClr val="9CDCFE"/>
                </a:solidFill>
              </a:rPr>
              <a:t>deferred</a:t>
            </a:r>
            <a:r>
              <a:t>.</a:t>
            </a:r>
            <a:r>
              <a:rPr>
                <a:solidFill>
                  <a:srgbClr val="9CDCFE"/>
                </a:solidFill>
              </a:rPr>
              <a:t>promise</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p>
          <a:p>
            <a:pPr marL="0" indent="0" defTabSz="315468">
              <a:lnSpc>
                <a:spcPts val="3200"/>
              </a:lnSpc>
              <a:spcBef>
                <a:spcPts val="0"/>
              </a:spcBef>
              <a:buSzTx/>
              <a:buNone/>
              <a:defRPr sz="1656">
                <a:solidFill>
                  <a:srgbClr val="D4D4D4"/>
                </a:solidFill>
                <a:latin typeface="Menlo"/>
                <a:ea typeface="Menlo"/>
                <a:cs typeface="Menlo"/>
                <a:sym typeface="Menlo"/>
              </a:defRPr>
            </a:pP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DCDCAA"/>
                </a:solidFill>
              </a:rPr>
              <a:t>postData</a:t>
            </a:r>
            <a:r>
              <a:t>(</a:t>
            </a:r>
            <a:r>
              <a:rPr>
                <a:solidFill>
                  <a:srgbClr val="9CDCFE"/>
                </a:solidFill>
              </a:rPr>
              <a:t>param</a:t>
            </a:r>
            <a:r>
              <a:t>:</a:t>
            </a:r>
            <a:r>
              <a:rPr>
                <a:solidFill>
                  <a:srgbClr val="4EC9B0"/>
                </a:solidFill>
              </a:rPr>
              <a:t>any</a:t>
            </a:r>
            <a:r>
              <a:t>) {</a:t>
            </a:r>
          </a:p>
          <a:p>
            <a:pPr marL="0" indent="0" defTabSz="315468">
              <a:lnSpc>
                <a:spcPts val="3200"/>
              </a:lnSpc>
              <a:spcBef>
                <a:spcPts val="0"/>
              </a:spcBef>
              <a:buSzTx/>
              <a:buNone/>
              <a:defRPr sz="1656">
                <a:solidFill>
                  <a:srgbClr val="D4D4D4"/>
                </a:solidFill>
                <a:latin typeface="Menlo"/>
                <a:ea typeface="Menlo"/>
                <a:cs typeface="Menlo"/>
                <a:sym typeface="Menlo"/>
              </a:defRPr>
            </a:pPr>
            <a:r>
              <a:t>            </a:t>
            </a:r>
            <a:r>
              <a:rPr>
                <a:solidFill>
                  <a:srgbClr val="569CD6"/>
                </a:solidFill>
              </a:rPr>
              <a:t>this</a:t>
            </a:r>
            <a:r>
              <a:t>.</a:t>
            </a:r>
            <a:r>
              <a:rPr>
                <a:solidFill>
                  <a:srgbClr val="9CDCFE"/>
                </a:solidFill>
              </a:rPr>
              <a:t>ContactData</a:t>
            </a:r>
            <a:r>
              <a:t>.</a:t>
            </a:r>
            <a:r>
              <a:rPr>
                <a:solidFill>
                  <a:srgbClr val="DCDCAA"/>
                </a:solidFill>
              </a:rPr>
              <a:t>push</a:t>
            </a:r>
            <a:r>
              <a:t>(</a:t>
            </a:r>
            <a:r>
              <a:rPr>
                <a:solidFill>
                  <a:srgbClr val="9CDCFE"/>
                </a:solidFill>
              </a:rPr>
              <a:t>param</a:t>
            </a:r>
            <a:r>
              <a:t>);</a:t>
            </a:r>
          </a:p>
          <a:p>
            <a:pPr marL="0" indent="0" defTabSz="315468">
              <a:lnSpc>
                <a:spcPts val="3200"/>
              </a:lnSpc>
              <a:spcBef>
                <a:spcPts val="0"/>
              </a:spcBef>
              <a:buSzTx/>
              <a:buNone/>
              <a:defRPr sz="1656">
                <a:solidFill>
                  <a:srgbClr val="D4D4D4"/>
                </a:solidFill>
                <a:latin typeface="Menlo"/>
                <a:ea typeface="Menlo"/>
                <a:cs typeface="Menlo"/>
                <a:sym typeface="Menlo"/>
              </a:defRPr>
            </a:pPr>
            <a:r>
              <a:t>        }</a:t>
            </a:r>
          </a:p>
        </p:txBody>
      </p:sp>
      <p:sp>
        <p:nvSpPr>
          <p:cNvPr id="406" name="myapp.service.ts"/>
          <p:cNvSpPr/>
          <p:nvPr/>
        </p:nvSpPr>
        <p:spPr>
          <a:xfrm>
            <a:off x="1106189" y="570232"/>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myapp.service.ts</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Lesson 11"/>
          <p:cNvSpPr/>
          <p:nvPr>
            <p:ph type="title"/>
          </p:nvPr>
        </p:nvSpPr>
        <p:spPr>
          <a:xfrm>
            <a:off x="952500" y="-482357"/>
            <a:ext cx="11099800" cy="2159001"/>
          </a:xfrm>
          <a:prstGeom prst="rect">
            <a:avLst/>
          </a:prstGeom>
        </p:spPr>
        <p:txBody>
          <a:bodyPr/>
          <a:lstStyle/>
          <a:p>
            <a:pPr/>
            <a:r>
              <a:t>Lesson 11</a:t>
            </a:r>
          </a:p>
        </p:txBody>
      </p:sp>
      <p:sp>
        <p:nvSpPr>
          <p:cNvPr id="409" name="updateData(recordIndex:number, updateRecord:IContactRecord){…"/>
          <p:cNvSpPr/>
          <p:nvPr>
            <p:ph type="body" idx="1"/>
          </p:nvPr>
        </p:nvSpPr>
        <p:spPr>
          <a:xfrm>
            <a:off x="153689" y="2443940"/>
            <a:ext cx="13004801" cy="7939386"/>
          </a:xfrm>
          <a:prstGeom prst="rect">
            <a:avLst/>
          </a:prstGeom>
        </p:spPr>
        <p:txBody>
          <a:bodyPr/>
          <a:lstStyle/>
          <a:p>
            <a:pPr marL="0" indent="0" defTabSz="457200">
              <a:lnSpc>
                <a:spcPts val="4200"/>
              </a:lnSpc>
              <a:spcBef>
                <a:spcPts val="0"/>
              </a:spcBef>
              <a:buSzTx/>
              <a:buNone/>
              <a:defRPr sz="2000">
                <a:solidFill>
                  <a:srgbClr val="D4D4D4"/>
                </a:solidFill>
                <a:latin typeface="Menlo"/>
                <a:ea typeface="Menlo"/>
                <a:cs typeface="Menlo"/>
                <a:sym typeface="Menlo"/>
              </a:defRPr>
            </a:pPr>
          </a:p>
          <a:p>
            <a:pPr marL="0" indent="0" defTabSz="457200">
              <a:lnSpc>
                <a:spcPts val="4200"/>
              </a:lnSpc>
              <a:spcBef>
                <a:spcPts val="0"/>
              </a:spcBef>
              <a:buSzTx/>
              <a:buNone/>
              <a:defRPr sz="2000">
                <a:solidFill>
                  <a:srgbClr val="D4D4D4"/>
                </a:solidFill>
                <a:latin typeface="Menlo"/>
                <a:ea typeface="Menlo"/>
                <a:cs typeface="Menlo"/>
                <a:sym typeface="Menlo"/>
              </a:defRPr>
            </a:p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rPr>
                <a:solidFill>
                  <a:srgbClr val="DCDCAA"/>
                </a:solidFill>
              </a:rPr>
              <a:t>updateData</a:t>
            </a:r>
            <a:r>
              <a:rPr>
                <a:solidFill>
                  <a:srgbClr val="D4D4D4"/>
                </a:solidFill>
              </a:rPr>
              <a:t>(</a:t>
            </a:r>
            <a:r>
              <a:rPr>
                <a:solidFill>
                  <a:srgbClr val="9CDCFE"/>
                </a:solidFill>
              </a:rPr>
              <a:t>recordIndex</a:t>
            </a:r>
            <a:r>
              <a:rPr>
                <a:solidFill>
                  <a:srgbClr val="D4D4D4"/>
                </a:solidFill>
              </a:rPr>
              <a:t>:</a:t>
            </a:r>
            <a:r>
              <a:t>number</a:t>
            </a:r>
            <a:r>
              <a:rPr>
                <a:solidFill>
                  <a:srgbClr val="D4D4D4"/>
                </a:solidFill>
              </a:rPr>
              <a:t>, </a:t>
            </a:r>
            <a:r>
              <a:rPr>
                <a:solidFill>
                  <a:srgbClr val="9CDCFE"/>
                </a:solidFill>
              </a:rPr>
              <a:t>updateRecord</a:t>
            </a:r>
            <a:r>
              <a:rPr>
                <a:solidFill>
                  <a:srgbClr val="D4D4D4"/>
                </a:solidFill>
              </a:rPr>
              <a:t>:</a:t>
            </a:r>
            <a:r>
              <a:t>IContactRecord</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r>
              <a:t>            </a:t>
            </a:r>
            <a:r>
              <a:rPr>
                <a:solidFill>
                  <a:srgbClr val="569CD6"/>
                </a:solidFill>
              </a:rPr>
              <a:t>this</a:t>
            </a:r>
            <a:r>
              <a:t>.</a:t>
            </a:r>
            <a:r>
              <a:rPr>
                <a:solidFill>
                  <a:srgbClr val="9CDCFE"/>
                </a:solidFill>
              </a:rPr>
              <a:t>ContactData</a:t>
            </a:r>
            <a:r>
              <a:t>[</a:t>
            </a:r>
            <a:r>
              <a:rPr>
                <a:solidFill>
                  <a:srgbClr val="9CDCFE"/>
                </a:solidFill>
              </a:rPr>
              <a:t>recordIndex</a:t>
            </a:r>
            <a:r>
              <a:t>] = </a:t>
            </a:r>
            <a:r>
              <a:rPr>
                <a:solidFill>
                  <a:srgbClr val="9CDCFE"/>
                </a:solidFill>
              </a:rPr>
              <a:t>updateRecord</a:t>
            </a:r>
            <a:r>
              <a:t>;</a:t>
            </a:r>
          </a:p>
          <a:p>
            <a:pPr marL="0" indent="0" defTabSz="457200">
              <a:lnSpc>
                <a:spcPts val="4200"/>
              </a:lnSpc>
              <a:spcBef>
                <a:spcPts val="0"/>
              </a:spcBef>
              <a:buSzTx/>
              <a:buNone/>
              <a:defRPr sz="2000">
                <a:solidFill>
                  <a:srgbClr val="D4D4D4"/>
                </a:solidFill>
                <a:latin typeface="Menlo"/>
                <a:ea typeface="Menlo"/>
                <a:cs typeface="Menlo"/>
                <a:sym typeface="Menlo"/>
              </a:defRPr>
            </a:pPr>
            <a:r>
              <a:t>        }</a:t>
            </a:r>
          </a:p>
          <a:p>
            <a:pPr marL="0" indent="0" defTabSz="457200">
              <a:lnSpc>
                <a:spcPts val="4200"/>
              </a:lnSpc>
              <a:spcBef>
                <a:spcPts val="0"/>
              </a:spcBef>
              <a:buSzTx/>
              <a:buNone/>
              <a:defRPr sz="2000">
                <a:solidFill>
                  <a:srgbClr val="D4D4D4"/>
                </a:solidFill>
                <a:latin typeface="Menlo"/>
                <a:ea typeface="Menlo"/>
                <a:cs typeface="Menlo"/>
                <a:sym typeface="Menlo"/>
              </a:defRPr>
            </a:pPr>
          </a:p>
          <a:p>
            <a:pPr marL="0" indent="0" defTabSz="457200">
              <a:lnSpc>
                <a:spcPts val="4200"/>
              </a:lnSpc>
              <a:spcBef>
                <a:spcPts val="0"/>
              </a:spcBef>
              <a:buSzTx/>
              <a:buNone/>
              <a:defRPr sz="2000">
                <a:solidFill>
                  <a:srgbClr val="DCDCAA"/>
                </a:solidFill>
                <a:latin typeface="Menlo"/>
                <a:ea typeface="Menlo"/>
                <a:cs typeface="Menlo"/>
                <a:sym typeface="Menlo"/>
              </a:defRPr>
            </a:pPr>
            <a:r>
              <a:rPr>
                <a:solidFill>
                  <a:srgbClr val="D4D4D4"/>
                </a:solidFill>
              </a:rPr>
              <a:t>        </a:t>
            </a:r>
            <a:r>
              <a:t>deleteData</a:t>
            </a:r>
            <a:r>
              <a:rPr>
                <a:solidFill>
                  <a:srgbClr val="D4D4D4"/>
                </a:solidFill>
              </a:rPr>
              <a:t>(</a:t>
            </a:r>
            <a:r>
              <a:rPr>
                <a:solidFill>
                  <a:srgbClr val="9CDCFE"/>
                </a:solidFill>
              </a:rPr>
              <a:t>id</a:t>
            </a:r>
            <a:r>
              <a:rPr>
                <a:solidFill>
                  <a:srgbClr val="D4D4D4"/>
                </a:solidFill>
              </a:rPr>
              <a:t>:</a:t>
            </a:r>
            <a:r>
              <a:rPr>
                <a:solidFill>
                  <a:srgbClr val="4EC9B0"/>
                </a:solidFill>
              </a:rPr>
              <a:t>number</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4EC9B0"/>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rPr>
                <a:solidFill>
                  <a:srgbClr val="9CDCFE"/>
                </a:solidFill>
              </a:rPr>
              <a:t>ContactData</a:t>
            </a:r>
            <a:r>
              <a:rPr>
                <a:solidFill>
                  <a:srgbClr val="D4D4D4"/>
                </a:solidFill>
              </a:rPr>
              <a:t>.</a:t>
            </a:r>
            <a:r>
              <a:rPr>
                <a:solidFill>
                  <a:srgbClr val="DCDCAA"/>
                </a:solidFill>
              </a:rPr>
              <a:t>forEach</a:t>
            </a:r>
            <a:r>
              <a:rPr>
                <a:solidFill>
                  <a:srgbClr val="D4D4D4"/>
                </a:solidFill>
              </a:rPr>
              <a:t>((</a:t>
            </a:r>
            <a:r>
              <a:rPr>
                <a:solidFill>
                  <a:srgbClr val="9CDCFE"/>
                </a:solidFill>
              </a:rPr>
              <a:t>v</a:t>
            </a:r>
            <a:r>
              <a:rPr>
                <a:solidFill>
                  <a:srgbClr val="D4D4D4"/>
                </a:solidFill>
              </a:rPr>
              <a:t>:</a:t>
            </a:r>
            <a:r>
              <a:t>IContactRecord</a:t>
            </a:r>
            <a:r>
              <a:rPr>
                <a:solidFill>
                  <a:srgbClr val="D4D4D4"/>
                </a:solidFill>
              </a:rPr>
              <a:t>,</a:t>
            </a:r>
            <a:r>
              <a:rPr>
                <a:solidFill>
                  <a:srgbClr val="9CDCFE"/>
                </a:solidFill>
              </a:rPr>
              <a:t>i</a:t>
            </a:r>
            <a:r>
              <a:rPr>
                <a:solidFill>
                  <a:srgbClr val="D4D4D4"/>
                </a:solidFill>
              </a:rPr>
              <a:t>:</a:t>
            </a:r>
            <a:r>
              <a:t>number</a:t>
            </a:r>
            <a:r>
              <a:rPr>
                <a:solidFill>
                  <a:srgbClr val="D4D4D4"/>
                </a:solidFill>
              </a:rPr>
              <a:t>,</a:t>
            </a:r>
            <a:r>
              <a:rPr>
                <a:solidFill>
                  <a:srgbClr val="9CDCFE"/>
                </a:solidFill>
              </a:rPr>
              <a:t>arr</a:t>
            </a:r>
            <a:r>
              <a:rPr>
                <a:solidFill>
                  <a:srgbClr val="D4D4D4"/>
                </a:solidFill>
              </a:rPr>
              <a:t>:</a:t>
            </a:r>
            <a:r>
              <a:t>IContactRecord</a:t>
            </a:r>
            <a:r>
              <a:rPr>
                <a:solidFill>
                  <a:srgbClr val="D4D4D4"/>
                </a:solidFill>
              </a:rPr>
              <a:t>[])</a:t>
            </a:r>
            <a:r>
              <a:rPr>
                <a:solidFill>
                  <a:srgbClr val="569CD6"/>
                </a:solidFill>
              </a:rPr>
              <a:t>=&gt;</a:t>
            </a:r>
            <a:r>
              <a:rPr>
                <a:solidFill>
                  <a:srgbClr val="D4D4D4"/>
                </a:solidFill>
              </a:rPr>
              <a:t>{</a:t>
            </a:r>
            <a:endParaRPr>
              <a:solidFill>
                <a:srgbClr val="D4D4D4"/>
              </a:solidFill>
            </a:endParaRPr>
          </a:p>
          <a:p>
            <a:pPr marL="0" indent="0" defTabSz="457200">
              <a:lnSpc>
                <a:spcPts val="4200"/>
              </a:lnSpc>
              <a:spcBef>
                <a:spcPts val="0"/>
              </a:spcBef>
              <a:buSzTx/>
              <a:buNone/>
              <a:defRPr sz="2000">
                <a:solidFill>
                  <a:srgbClr val="D4D4D4"/>
                </a:solidFill>
                <a:latin typeface="Menlo"/>
                <a:ea typeface="Menlo"/>
                <a:cs typeface="Menlo"/>
                <a:sym typeface="Menlo"/>
              </a:defRPr>
            </a:pPr>
            <a:r>
              <a:t>                </a:t>
            </a:r>
            <a:r>
              <a:rPr>
                <a:solidFill>
                  <a:srgbClr val="C586C0"/>
                </a:solidFill>
              </a:rPr>
              <a:t>if</a:t>
            </a:r>
            <a:r>
              <a:t>(</a:t>
            </a:r>
            <a:r>
              <a:rPr>
                <a:solidFill>
                  <a:srgbClr val="9CDCFE"/>
                </a:solidFill>
              </a:rPr>
              <a:t>v</a:t>
            </a:r>
            <a:r>
              <a:t>.</a:t>
            </a:r>
            <a:r>
              <a:rPr>
                <a:solidFill>
                  <a:srgbClr val="9CDCFE"/>
                </a:solidFill>
              </a:rPr>
              <a:t>id</a:t>
            </a:r>
            <a:r>
              <a:t> === </a:t>
            </a:r>
            <a:r>
              <a:rPr>
                <a:solidFill>
                  <a:srgbClr val="9CDCFE"/>
                </a:solidFill>
              </a:rPr>
              <a:t>id</a:t>
            </a:r>
            <a:r>
              <a:t>) </a:t>
            </a:r>
            <a:r>
              <a:rPr>
                <a:solidFill>
                  <a:srgbClr val="569CD6"/>
                </a:solidFill>
              </a:rPr>
              <a:t>this</a:t>
            </a:r>
            <a:r>
              <a:t>.</a:t>
            </a:r>
            <a:r>
              <a:rPr>
                <a:solidFill>
                  <a:srgbClr val="9CDCFE"/>
                </a:solidFill>
              </a:rPr>
              <a:t>ContactData</a:t>
            </a:r>
            <a:r>
              <a:t>.</a:t>
            </a:r>
            <a:r>
              <a:rPr>
                <a:solidFill>
                  <a:srgbClr val="DCDCAA"/>
                </a:solidFill>
              </a:rPr>
              <a:t>splice</a:t>
            </a:r>
            <a:r>
              <a:t>( </a:t>
            </a:r>
            <a:r>
              <a:rPr>
                <a:solidFill>
                  <a:srgbClr val="9CDCFE"/>
                </a:solidFill>
              </a:rPr>
              <a:t>i</a:t>
            </a:r>
            <a:r>
              <a:t>, </a:t>
            </a:r>
            <a:r>
              <a:rPr>
                <a:solidFill>
                  <a:srgbClr val="B5CEA8"/>
                </a:solidFill>
              </a:rPr>
              <a:t>1</a:t>
            </a:r>
            <a:r>
              <a:t> );</a:t>
            </a:r>
          </a:p>
          <a:p>
            <a:pPr marL="0" indent="0" defTabSz="457200">
              <a:lnSpc>
                <a:spcPts val="4200"/>
              </a:lnSpc>
              <a:spcBef>
                <a:spcPts val="0"/>
              </a:spcBef>
              <a:buSzTx/>
              <a:buNone/>
              <a:defRPr sz="2000">
                <a:solidFill>
                  <a:srgbClr val="D4D4D4"/>
                </a:solidFill>
                <a:latin typeface="Menlo"/>
                <a:ea typeface="Menlo"/>
                <a:cs typeface="Menlo"/>
                <a:sym typeface="Menlo"/>
              </a:defRPr>
            </a:pPr>
            <a:r>
              <a:t>                </a:t>
            </a:r>
            <a:r>
              <a:rPr>
                <a:solidFill>
                  <a:srgbClr val="C586C0"/>
                </a:solidFill>
              </a:rPr>
              <a:t>return</a:t>
            </a:r>
            <a:r>
              <a:t>;</a:t>
            </a:r>
          </a:p>
          <a:p>
            <a:pPr marL="0" indent="0" defTabSz="457200">
              <a:lnSpc>
                <a:spcPts val="4200"/>
              </a:lnSpc>
              <a:spcBef>
                <a:spcPts val="0"/>
              </a:spcBef>
              <a:buSzTx/>
              <a:buNone/>
              <a:defRPr sz="2000">
                <a:solidFill>
                  <a:srgbClr val="D4D4D4"/>
                </a:solidFill>
                <a:latin typeface="Menlo"/>
                <a:ea typeface="Menlo"/>
                <a:cs typeface="Menlo"/>
                <a:sym typeface="Menlo"/>
              </a:defRPr>
            </a:pPr>
            <a:r>
              <a:t>            })</a:t>
            </a:r>
          </a:p>
          <a:p>
            <a:pPr marL="0" indent="0" defTabSz="457200">
              <a:lnSpc>
                <a:spcPts val="4200"/>
              </a:lnSpc>
              <a:spcBef>
                <a:spcPts val="0"/>
              </a:spcBef>
              <a:buSzTx/>
              <a:buNone/>
              <a:defRPr sz="2000">
                <a:solidFill>
                  <a:srgbClr val="D4D4D4"/>
                </a:solidFill>
                <a:latin typeface="Menlo"/>
                <a:ea typeface="Menlo"/>
                <a:cs typeface="Menlo"/>
                <a:sym typeface="Menlo"/>
              </a:defRPr>
            </a:pPr>
            <a:r>
              <a:t>        }</a:t>
            </a:r>
          </a:p>
        </p:txBody>
      </p:sp>
      <p:sp>
        <p:nvSpPr>
          <p:cNvPr id="410" name="myapp.service.ts"/>
          <p:cNvSpPr/>
          <p:nvPr/>
        </p:nvSpPr>
        <p:spPr>
          <a:xfrm>
            <a:off x="1106189" y="570232"/>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myapp.service.ts</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Lesson 11"/>
          <p:cNvSpPr/>
          <p:nvPr>
            <p:ph type="title"/>
          </p:nvPr>
        </p:nvSpPr>
        <p:spPr>
          <a:xfrm>
            <a:off x="952499" y="-357551"/>
            <a:ext cx="11099801" cy="2159001"/>
          </a:xfrm>
          <a:prstGeom prst="rect">
            <a:avLst/>
          </a:prstGeom>
        </p:spPr>
        <p:txBody>
          <a:bodyPr/>
          <a:lstStyle/>
          <a:p>
            <a:pPr/>
            <a:r>
              <a:t>Lesson 11</a:t>
            </a:r>
          </a:p>
        </p:txBody>
      </p:sp>
      <p:sp>
        <p:nvSpPr>
          <p:cNvPr id="413" name="///&lt;reference path=&quot;../node_modules/@types/angular/index.d.ts&quot; /&gt;…"/>
          <p:cNvSpPr/>
          <p:nvPr>
            <p:ph type="body" idx="1"/>
          </p:nvPr>
        </p:nvSpPr>
        <p:spPr>
          <a:xfrm>
            <a:off x="552747" y="1932235"/>
            <a:ext cx="12605743" cy="7939386"/>
          </a:xfrm>
          <a:prstGeom prst="rect">
            <a:avLst/>
          </a:prstGeom>
        </p:spPr>
        <p:txBody>
          <a:bodyPr/>
          <a:lstStyle/>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"../node_modules/@types/angular/index.d.ts"</a:t>
            </a:r>
            <a:r>
              <a:rPr>
                <a:solidFill>
                  <a:srgbClr val="608B4E"/>
                </a:solidFill>
              </a:rPr>
              <a:t> </a:t>
            </a:r>
            <a:r>
              <a:rPr>
                <a:solidFill>
                  <a:srgbClr val="808080"/>
                </a:solidFill>
              </a:rPr>
              <a:t>/&gt;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608B4E"/>
                </a:solidFill>
              </a:rPr>
              <a:t>///</a:t>
            </a:r>
            <a:r>
              <a:rPr>
                <a:solidFill>
                  <a:srgbClr val="808080"/>
                </a:solidFill>
              </a:rPr>
              <a:t>&lt;</a:t>
            </a:r>
            <a:r>
              <a:rPr>
                <a:solidFill>
                  <a:srgbClr val="569CD6"/>
                </a:solidFill>
              </a:rPr>
              <a:t>reference</a:t>
            </a:r>
            <a:r>
              <a:rPr>
                <a:solidFill>
                  <a:srgbClr val="608B4E"/>
                </a:solidFill>
              </a:rPr>
              <a:t> </a:t>
            </a:r>
            <a:r>
              <a:rPr>
                <a:solidFill>
                  <a:srgbClr val="9CDCFE"/>
                </a:solidFill>
              </a:rPr>
              <a:t>path</a:t>
            </a:r>
            <a:r>
              <a:rPr>
                <a:solidFill>
                  <a:srgbClr val="D4D4D4"/>
                </a:solidFill>
              </a:rPr>
              <a:t>=</a:t>
            </a:r>
            <a:r>
              <a:t>"../node_modules/@types/angular-route/index.d.ts"</a:t>
            </a:r>
            <a:r>
              <a:rPr>
                <a:solidFill>
                  <a:srgbClr val="608B4E"/>
                </a:solidFill>
              </a:rPr>
              <a:t> </a:t>
            </a:r>
            <a:r>
              <a:rPr>
                <a:solidFill>
                  <a:srgbClr val="808080"/>
                </a:solidFill>
              </a:rPr>
              <a:t>/&gt;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p>
          <a:p>
            <a:pPr marL="0" indent="0" defTabSz="457200">
              <a:lnSpc>
                <a:spcPts val="3200"/>
              </a:lnSpc>
              <a:spcBef>
                <a:spcPts val="0"/>
              </a:spcBef>
              <a:buSzTx/>
              <a:buNone/>
              <a:defRPr sz="1200">
                <a:solidFill>
                  <a:srgbClr val="CE9178"/>
                </a:solidFill>
                <a:latin typeface="Menlo"/>
                <a:ea typeface="Menlo"/>
                <a:cs typeface="Menlo"/>
                <a:sym typeface="Menlo"/>
              </a:defRPr>
            </a:pPr>
            <a:r>
              <a:t>'use strict'</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angular</a:t>
            </a:r>
            <a:r>
              <a:rPr>
                <a:solidFill>
                  <a:srgbClr val="D4D4D4"/>
                </a:solidFill>
              </a:rPr>
              <a:t> </a:t>
            </a:r>
            <a:r>
              <a:rPr>
                <a:solidFill>
                  <a:srgbClr val="C586C0"/>
                </a:solidFill>
              </a:rPr>
              <a:t>from</a:t>
            </a:r>
            <a:r>
              <a:rPr>
                <a:solidFill>
                  <a:srgbClr val="D4D4D4"/>
                </a:solidFill>
              </a:rPr>
              <a:t> </a:t>
            </a:r>
            <a:r>
              <a:t>"angular"</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C586C0"/>
                </a:solidFill>
              </a:rPr>
              <a:t>import</a:t>
            </a:r>
            <a:r>
              <a:rPr>
                <a:solidFill>
                  <a:srgbClr val="D4D4D4"/>
                </a:solidFill>
              </a:rPr>
              <a:t> {} </a:t>
            </a:r>
            <a:r>
              <a:rPr>
                <a:solidFill>
                  <a:srgbClr val="C586C0"/>
                </a:solidFill>
              </a:rPr>
              <a:t>from</a:t>
            </a:r>
            <a:r>
              <a:rPr>
                <a:solidFill>
                  <a:srgbClr val="D4D4D4"/>
                </a:solidFill>
              </a:rPr>
              <a:t> </a:t>
            </a:r>
            <a:r>
              <a:t>"../node_modules/angular/angular"</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"./shared/myapp.service"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'../node_modules/angular-route/angular-route'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'../node_modules/jquery/dist/jquery'</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'./view1/view1'</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'./view2/view2'</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'./components/myapp.components'</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require</a:t>
            </a:r>
            <a:r>
              <a:rPr>
                <a:solidFill>
                  <a:srgbClr val="D4D4D4"/>
                </a:solidFill>
              </a:rPr>
              <a:t>(</a:t>
            </a:r>
            <a:r>
              <a:t>'./components/version/version'</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p>
          <a:p>
            <a:pPr marL="0" indent="0" defTabSz="457200">
              <a:lnSpc>
                <a:spcPts val="3200"/>
              </a:lnSpc>
              <a:spcBef>
                <a:spcPts val="0"/>
              </a:spcBef>
              <a:buSzTx/>
              <a:buNone/>
              <a:defRPr sz="1200">
                <a:solidFill>
                  <a:srgbClr val="608B4E"/>
                </a:solidFill>
                <a:latin typeface="Menlo"/>
                <a:ea typeface="Menlo"/>
                <a:cs typeface="Menlo"/>
                <a:sym typeface="Menlo"/>
              </a:defRPr>
            </a:pPr>
            <a:r>
              <a:t>// Declare app level module which depends on views, and components</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a:t>
            </a:r>
            <a:r>
              <a:rPr>
                <a:solidFill>
                  <a:srgbClr val="D4D4D4"/>
                </a:solidFill>
              </a:rPr>
              <a:t>, [</a:t>
            </a:r>
            <a:r>
              <a:t>'ngRoute'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'myApp.view1'</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'myApp.view2'</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'myApp.components'</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'myApp.version'</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4D4D4"/>
                </a:solidFill>
              </a:rPr>
              <a:t>  </a:t>
            </a:r>
            <a:r>
              <a:t>'myApp.shared'</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r>
              <a:t>]).</a:t>
            </a:r>
          </a:p>
          <a:p>
            <a:pPr marL="0" indent="0" defTabSz="457200">
              <a:lnSpc>
                <a:spcPts val="3200"/>
              </a:lnSpc>
              <a:spcBef>
                <a:spcPts val="0"/>
              </a:spcBef>
              <a:buSzTx/>
              <a:buNone/>
              <a:defRPr sz="1200">
                <a:solidFill>
                  <a:srgbClr val="CE9178"/>
                </a:solidFill>
                <a:latin typeface="Menlo"/>
                <a:ea typeface="Menlo"/>
                <a:cs typeface="Menlo"/>
                <a:sym typeface="Menlo"/>
              </a:defRPr>
            </a:pPr>
            <a:r>
              <a:rPr>
                <a:solidFill>
                  <a:srgbClr val="DCDCAA"/>
                </a:solidFill>
              </a:rPr>
              <a:t>config</a:t>
            </a:r>
            <a:r>
              <a:rPr>
                <a:solidFill>
                  <a:srgbClr val="D4D4D4"/>
                </a:solidFill>
              </a:rPr>
              <a:t>([</a:t>
            </a:r>
            <a:r>
              <a:t>'$routeProvider'</a:t>
            </a:r>
            <a:r>
              <a:rPr>
                <a:solidFill>
                  <a:srgbClr val="D4D4D4"/>
                </a:solidFill>
              </a:rPr>
              <a:t>, </a:t>
            </a:r>
            <a:r>
              <a:rPr>
                <a:solidFill>
                  <a:srgbClr val="569CD6"/>
                </a:solidFill>
              </a:rPr>
              <a:t>function</a:t>
            </a:r>
            <a:r>
              <a:rPr>
                <a:solidFill>
                  <a:srgbClr val="D4D4D4"/>
                </a:solidFill>
              </a:rPr>
              <a:t>(</a:t>
            </a:r>
            <a:r>
              <a:rPr>
                <a:solidFill>
                  <a:srgbClr val="9CDCFE"/>
                </a:solidFill>
              </a:rPr>
              <a:t>$routeProvider</a:t>
            </a:r>
            <a:r>
              <a:rPr>
                <a:solidFill>
                  <a:srgbClr val="D4D4D4"/>
                </a:solidFill>
              </a:rPr>
              <a:t>:</a:t>
            </a:r>
            <a:r>
              <a:rPr>
                <a:solidFill>
                  <a:srgbClr val="4EC9B0"/>
                </a:solidFill>
              </a:rPr>
              <a:t>any</a:t>
            </a:r>
            <a:r>
              <a:rPr>
                <a:solidFill>
                  <a:srgbClr val="D4D4D4"/>
                </a:solidFill>
              </a:rPr>
              <a:t>) {</a:t>
            </a:r>
            <a:endParaRPr>
              <a:solidFill>
                <a:srgbClr val="D4D4D4"/>
              </a:solidFill>
            </a:endParaRPr>
          </a:p>
          <a:p>
            <a:pPr marL="0" indent="0" defTabSz="457200">
              <a:lnSpc>
                <a:spcPts val="3200"/>
              </a:lnSpc>
              <a:spcBef>
                <a:spcPts val="0"/>
              </a:spcBef>
              <a:buSzTx/>
              <a:buNone/>
              <a:defRPr sz="1200">
                <a:solidFill>
                  <a:srgbClr val="9CDCFE"/>
                </a:solidFill>
                <a:latin typeface="Menlo"/>
                <a:ea typeface="Menlo"/>
                <a:cs typeface="Menlo"/>
                <a:sym typeface="Menlo"/>
              </a:defRPr>
            </a:pPr>
            <a:r>
              <a:rPr>
                <a:solidFill>
                  <a:srgbClr val="D4D4D4"/>
                </a:solidFill>
              </a:rPr>
              <a:t>  </a:t>
            </a:r>
            <a:r>
              <a:t>$routeProvider</a:t>
            </a:r>
            <a:r>
              <a:rPr>
                <a:solidFill>
                  <a:srgbClr val="D4D4D4"/>
                </a:solidFill>
              </a:rPr>
              <a:t>.</a:t>
            </a:r>
            <a:r>
              <a:rPr>
                <a:solidFill>
                  <a:srgbClr val="DCDCAA"/>
                </a:solidFill>
              </a:rPr>
              <a:t>otherwise</a:t>
            </a:r>
            <a:r>
              <a:rPr>
                <a:solidFill>
                  <a:srgbClr val="D4D4D4"/>
                </a:solidFill>
              </a:rPr>
              <a:t>({</a:t>
            </a:r>
            <a:r>
              <a:t>redirectTo:</a:t>
            </a:r>
            <a:r>
              <a:rPr>
                <a:solidFill>
                  <a:srgbClr val="D4D4D4"/>
                </a:solidFill>
              </a:rPr>
              <a:t> </a:t>
            </a:r>
            <a:r>
              <a:rPr>
                <a:solidFill>
                  <a:srgbClr val="CE9178"/>
                </a:solidFill>
              </a:rPr>
              <a:t>'/view1'</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r>
              <a:t>}]);</a:t>
            </a:r>
          </a:p>
          <a:p>
            <a:pPr marL="0" indent="0" defTabSz="457200">
              <a:lnSpc>
                <a:spcPts val="3200"/>
              </a:lnSpc>
              <a:spcBef>
                <a:spcPts val="0"/>
              </a:spcBef>
              <a:buSzTx/>
              <a:buNone/>
              <a:defRPr sz="1200">
                <a:solidFill>
                  <a:srgbClr val="D4D4D4"/>
                </a:solidFill>
                <a:latin typeface="Menlo"/>
                <a:ea typeface="Menlo"/>
                <a:cs typeface="Menlo"/>
                <a:sym typeface="Menlo"/>
              </a:defRPr>
            </a:pPr>
            <a:r>
              <a:t> </a:t>
            </a:r>
          </a:p>
          <a:p>
            <a:pPr marL="0" indent="0" defTabSz="457200">
              <a:lnSpc>
                <a:spcPts val="3200"/>
              </a:lnSpc>
              <a:spcBef>
                <a:spcPts val="0"/>
              </a:spcBef>
              <a:buSzTx/>
              <a:buNone/>
              <a:defRPr sz="1200">
                <a:solidFill>
                  <a:srgbClr val="DCDCAA"/>
                </a:solidFill>
                <a:latin typeface="Menlo"/>
                <a:ea typeface="Menlo"/>
                <a:cs typeface="Menlo"/>
                <a:sym typeface="Menlo"/>
              </a:defRPr>
            </a:pPr>
            <a:r>
              <a:rPr>
                <a:solidFill>
                  <a:srgbClr val="9CDCFE"/>
                </a:solidFill>
              </a:rPr>
              <a:t>angular</a:t>
            </a:r>
            <a:r>
              <a:rPr>
                <a:solidFill>
                  <a:srgbClr val="D4D4D4"/>
                </a:solidFill>
              </a:rPr>
              <a:t>.</a:t>
            </a:r>
            <a:r>
              <a:t>bootstrap</a:t>
            </a:r>
            <a:r>
              <a:rPr>
                <a:solidFill>
                  <a:srgbClr val="D4D4D4"/>
                </a:solidFill>
              </a:rPr>
              <a:t>(</a:t>
            </a:r>
            <a:r>
              <a:rPr>
                <a:solidFill>
                  <a:srgbClr val="9CDCFE"/>
                </a:solidFill>
              </a:rPr>
              <a:t>document</a:t>
            </a:r>
            <a:r>
              <a:rPr>
                <a:solidFill>
                  <a:srgbClr val="D4D4D4"/>
                </a:solidFill>
              </a:rPr>
              <a:t>,[</a:t>
            </a:r>
            <a:r>
              <a:rPr>
                <a:solidFill>
                  <a:srgbClr val="CE9178"/>
                </a:solidFill>
              </a:rPr>
              <a:t>"myApp"</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D4D4D4"/>
                </a:solidFill>
                <a:latin typeface="Menlo"/>
                <a:ea typeface="Menlo"/>
                <a:cs typeface="Menlo"/>
                <a:sym typeface="Menlo"/>
              </a:defRPr>
            </a:pPr>
          </a:p>
        </p:txBody>
      </p:sp>
      <p:sp>
        <p:nvSpPr>
          <p:cNvPr id="414" name="app.ts"/>
          <p:cNvSpPr/>
          <p:nvPr/>
        </p:nvSpPr>
        <p:spPr>
          <a:xfrm>
            <a:off x="619285" y="457906"/>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app.ts</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Lesson 12"/>
          <p:cNvSpPr/>
          <p:nvPr>
            <p:ph type="title"/>
          </p:nvPr>
        </p:nvSpPr>
        <p:spPr>
          <a:prstGeom prst="rect">
            <a:avLst/>
          </a:prstGeom>
        </p:spPr>
        <p:txBody>
          <a:bodyPr/>
          <a:lstStyle/>
          <a:p>
            <a:pPr/>
            <a:r>
              <a:t>Lesson 12</a:t>
            </a:r>
          </a:p>
        </p:txBody>
      </p:sp>
      <p:sp>
        <p:nvSpPr>
          <p:cNvPr id="417" name="Make an HTTP call for data and bind it to the grid on View1"/>
          <p:cNvSpPr/>
          <p:nvPr>
            <p:ph type="body" idx="1"/>
          </p:nvPr>
        </p:nvSpPr>
        <p:spPr>
          <a:xfrm>
            <a:off x="15359" y="1999409"/>
            <a:ext cx="12605743" cy="7939386"/>
          </a:xfrm>
          <a:prstGeom prst="rect">
            <a:avLst/>
          </a:prstGeom>
        </p:spPr>
        <p:txBody>
          <a:bodyPr/>
          <a:lstStyle>
            <a:lvl1pPr marL="421105" indent="-421105">
              <a:defRPr sz="3600"/>
            </a:lvl1pPr>
          </a:lstStyle>
          <a:p>
            <a:pPr/>
            <a:r>
              <a:t>Make an HTTP call for data and bind it to the grid on View1</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Lesson 12"/>
          <p:cNvSpPr/>
          <p:nvPr>
            <p:ph type="title"/>
          </p:nvPr>
        </p:nvSpPr>
        <p:spPr>
          <a:xfrm>
            <a:off x="952499" y="-323693"/>
            <a:ext cx="11099801" cy="2159001"/>
          </a:xfrm>
          <a:prstGeom prst="rect">
            <a:avLst/>
          </a:prstGeom>
        </p:spPr>
        <p:txBody>
          <a:bodyPr/>
          <a:lstStyle/>
          <a:p>
            <a:pPr/>
            <a:r>
              <a:t>Lesson 12</a:t>
            </a:r>
          </a:p>
        </p:txBody>
      </p:sp>
      <p:sp>
        <p:nvSpPr>
          <p:cNvPr id="420" name="[{…"/>
          <p:cNvSpPr/>
          <p:nvPr>
            <p:ph type="body" idx="1"/>
          </p:nvPr>
        </p:nvSpPr>
        <p:spPr>
          <a:xfrm>
            <a:off x="552747" y="1932235"/>
            <a:ext cx="12605743" cy="7939386"/>
          </a:xfrm>
          <a:prstGeom prst="rect">
            <a:avLst/>
          </a:prstGeom>
        </p:spPr>
        <p:txBody>
          <a:bodyPr/>
          <a:lstStyle/>
          <a:p>
            <a:pPr marL="0" indent="0" defTabSz="434340">
              <a:lnSpc>
                <a:spcPts val="4200"/>
              </a:lnSpc>
              <a:spcBef>
                <a:spcPts val="0"/>
              </a:spcBef>
              <a:buSzTx/>
              <a:buNone/>
              <a:defRPr sz="2090">
                <a:solidFill>
                  <a:srgbClr val="D4D4D4"/>
                </a:solidFill>
                <a:latin typeface="Menlo"/>
                <a:ea typeface="Menlo"/>
                <a:cs typeface="Menlo"/>
                <a:sym typeface="Menlo"/>
              </a:defRPr>
            </a:pPr>
            <a:r>
              <a:t>[{</a:t>
            </a:r>
          </a:p>
          <a:p>
            <a:pPr marL="0" indent="0" defTabSz="434340">
              <a:lnSpc>
                <a:spcPts val="4200"/>
              </a:lnSpc>
              <a:spcBef>
                <a:spcPts val="0"/>
              </a:spcBef>
              <a:buSzTx/>
              <a:buNone/>
              <a:defRPr sz="2090">
                <a:solidFill>
                  <a:srgbClr val="D4D4D4"/>
                </a:solidFill>
                <a:latin typeface="Menlo"/>
                <a:ea typeface="Menlo"/>
                <a:cs typeface="Menlo"/>
                <a:sym typeface="Menlo"/>
              </a:defRPr>
            </a:pPr>
            <a:r>
              <a:t>        </a:t>
            </a:r>
            <a:r>
              <a:rPr>
                <a:solidFill>
                  <a:srgbClr val="9CDCFE"/>
                </a:solidFill>
              </a:rPr>
              <a:t>"id"</a:t>
            </a:r>
            <a:r>
              <a:t>: </a:t>
            </a:r>
            <a:r>
              <a:rPr>
                <a:solidFill>
                  <a:srgbClr val="B5CEA8"/>
                </a:solidFill>
              </a:rPr>
              <a:t>1</a:t>
            </a:r>
            <a:r>
              <a:t>,</a:t>
            </a:r>
          </a:p>
          <a:p>
            <a:pPr marL="0" indent="0" defTabSz="434340">
              <a:lnSpc>
                <a:spcPts val="4200"/>
              </a:lnSpc>
              <a:spcBef>
                <a:spcPts val="0"/>
              </a:spcBef>
              <a:buSzTx/>
              <a:buNone/>
              <a:defRPr sz="2090">
                <a:solidFill>
                  <a:srgbClr val="9CDCFE"/>
                </a:solidFill>
                <a:latin typeface="Menlo"/>
                <a:ea typeface="Menlo"/>
                <a:cs typeface="Menlo"/>
                <a:sym typeface="Menlo"/>
              </a:defRPr>
            </a:pPr>
            <a:r>
              <a:rPr>
                <a:solidFill>
                  <a:srgbClr val="D4D4D4"/>
                </a:solidFill>
              </a:rPr>
              <a:t>        </a:t>
            </a:r>
            <a:r>
              <a:t>"FirstName"</a:t>
            </a:r>
            <a:r>
              <a:rPr>
                <a:solidFill>
                  <a:srgbClr val="D4D4D4"/>
                </a:solidFill>
              </a:rPr>
              <a:t>: </a:t>
            </a:r>
            <a:r>
              <a:rPr>
                <a:solidFill>
                  <a:srgbClr val="CE9178"/>
                </a:solidFill>
              </a:rPr>
              <a:t>"Tom"</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9CDCFE"/>
                </a:solidFill>
                <a:latin typeface="Menlo"/>
                <a:ea typeface="Menlo"/>
                <a:cs typeface="Menlo"/>
                <a:sym typeface="Menlo"/>
              </a:defRPr>
            </a:pPr>
            <a:r>
              <a:rPr>
                <a:solidFill>
                  <a:srgbClr val="D4D4D4"/>
                </a:solidFill>
              </a:rPr>
              <a:t>        </a:t>
            </a:r>
            <a:r>
              <a:t>"LastName"</a:t>
            </a:r>
            <a:r>
              <a:rPr>
                <a:solidFill>
                  <a:srgbClr val="D4D4D4"/>
                </a:solidFill>
              </a:rPr>
              <a:t>: </a:t>
            </a:r>
            <a:r>
              <a:rPr>
                <a:solidFill>
                  <a:srgbClr val="CE9178"/>
                </a:solidFill>
              </a:rPr>
              <a:t>"Smith"</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B5CEA8"/>
                </a:solidFill>
                <a:latin typeface="Menlo"/>
                <a:ea typeface="Menlo"/>
                <a:cs typeface="Menlo"/>
                <a:sym typeface="Menlo"/>
              </a:defRPr>
            </a:pPr>
            <a:r>
              <a:rPr>
                <a:solidFill>
                  <a:srgbClr val="D4D4D4"/>
                </a:solidFill>
              </a:rPr>
              <a:t>        </a:t>
            </a:r>
            <a:r>
              <a:rPr>
                <a:solidFill>
                  <a:srgbClr val="9CDCFE"/>
                </a:solidFill>
              </a:rPr>
              <a:t>"Phone"</a:t>
            </a:r>
            <a:r>
              <a:rPr>
                <a:solidFill>
                  <a:srgbClr val="D4D4D4"/>
                </a:solidFill>
              </a:rPr>
              <a:t>: </a:t>
            </a:r>
            <a:r>
              <a:t>22229994443</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CE9178"/>
                </a:solidFill>
                <a:latin typeface="Menlo"/>
                <a:ea typeface="Menlo"/>
                <a:cs typeface="Menlo"/>
                <a:sym typeface="Menlo"/>
              </a:defRPr>
            </a:pPr>
            <a:r>
              <a:rPr>
                <a:solidFill>
                  <a:srgbClr val="D4D4D4"/>
                </a:solidFill>
              </a:rPr>
              <a:t>        </a:t>
            </a:r>
            <a:r>
              <a:rPr>
                <a:solidFill>
                  <a:srgbClr val="9CDCFE"/>
                </a:solidFill>
              </a:rPr>
              <a:t>"Email"</a:t>
            </a:r>
            <a:r>
              <a:rPr>
                <a:solidFill>
                  <a:srgbClr val="D4D4D4"/>
                </a:solidFill>
              </a:rPr>
              <a:t>: </a:t>
            </a:r>
            <a:r>
              <a:t>"x@z.com"</a:t>
            </a:r>
            <a:endParaRPr>
              <a:solidFill>
                <a:srgbClr val="D4D4D4"/>
              </a:solidFill>
            </a:endParaRPr>
          </a:p>
          <a:p>
            <a:pPr marL="0" indent="0" defTabSz="434340">
              <a:lnSpc>
                <a:spcPts val="4200"/>
              </a:lnSpc>
              <a:spcBef>
                <a:spcPts val="0"/>
              </a:spcBef>
              <a:buSzTx/>
              <a:buNone/>
              <a:defRPr sz="2090">
                <a:solidFill>
                  <a:srgbClr val="D4D4D4"/>
                </a:solidFill>
                <a:latin typeface="Menlo"/>
                <a:ea typeface="Menlo"/>
                <a:cs typeface="Menlo"/>
                <a:sym typeface="Menlo"/>
              </a:defRPr>
            </a:pPr>
            <a:r>
              <a:t>    }, {</a:t>
            </a:r>
          </a:p>
          <a:p>
            <a:pPr marL="0" indent="0" defTabSz="434340">
              <a:lnSpc>
                <a:spcPts val="4200"/>
              </a:lnSpc>
              <a:spcBef>
                <a:spcPts val="0"/>
              </a:spcBef>
              <a:buSzTx/>
              <a:buNone/>
              <a:defRPr sz="2090">
                <a:solidFill>
                  <a:srgbClr val="D4D4D4"/>
                </a:solidFill>
                <a:latin typeface="Menlo"/>
                <a:ea typeface="Menlo"/>
                <a:cs typeface="Menlo"/>
                <a:sym typeface="Menlo"/>
              </a:defRPr>
            </a:pPr>
            <a:r>
              <a:t>        </a:t>
            </a:r>
            <a:r>
              <a:rPr>
                <a:solidFill>
                  <a:srgbClr val="9CDCFE"/>
                </a:solidFill>
              </a:rPr>
              <a:t>"id"</a:t>
            </a:r>
            <a:r>
              <a:t>: </a:t>
            </a:r>
            <a:r>
              <a:rPr>
                <a:solidFill>
                  <a:srgbClr val="B5CEA8"/>
                </a:solidFill>
              </a:rPr>
              <a:t>2</a:t>
            </a:r>
            <a:r>
              <a:t>,</a:t>
            </a:r>
          </a:p>
          <a:p>
            <a:pPr marL="0" indent="0" defTabSz="434340">
              <a:lnSpc>
                <a:spcPts val="4200"/>
              </a:lnSpc>
              <a:spcBef>
                <a:spcPts val="0"/>
              </a:spcBef>
              <a:buSzTx/>
              <a:buNone/>
              <a:defRPr sz="2090">
                <a:solidFill>
                  <a:srgbClr val="9CDCFE"/>
                </a:solidFill>
                <a:latin typeface="Menlo"/>
                <a:ea typeface="Menlo"/>
                <a:cs typeface="Menlo"/>
                <a:sym typeface="Menlo"/>
              </a:defRPr>
            </a:pPr>
            <a:r>
              <a:rPr>
                <a:solidFill>
                  <a:srgbClr val="D4D4D4"/>
                </a:solidFill>
              </a:rPr>
              <a:t>        </a:t>
            </a:r>
            <a:r>
              <a:t>"FirstName"</a:t>
            </a:r>
            <a:r>
              <a:rPr>
                <a:solidFill>
                  <a:srgbClr val="D4D4D4"/>
                </a:solidFill>
              </a:rPr>
              <a:t>: </a:t>
            </a:r>
            <a:r>
              <a:rPr>
                <a:solidFill>
                  <a:srgbClr val="CE9178"/>
                </a:solidFill>
              </a:rPr>
              <a:t>"Mary"</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CE9178"/>
                </a:solidFill>
                <a:latin typeface="Menlo"/>
                <a:ea typeface="Menlo"/>
                <a:cs typeface="Menlo"/>
                <a:sym typeface="Menlo"/>
              </a:defRPr>
            </a:pPr>
            <a:r>
              <a:rPr>
                <a:solidFill>
                  <a:srgbClr val="D4D4D4"/>
                </a:solidFill>
              </a:rPr>
              <a:t>        </a:t>
            </a:r>
            <a:r>
              <a:rPr>
                <a:solidFill>
                  <a:srgbClr val="9CDCFE"/>
                </a:solidFill>
              </a:rPr>
              <a:t>"LastName"</a:t>
            </a:r>
            <a:r>
              <a:rPr>
                <a:solidFill>
                  <a:srgbClr val="D4D4D4"/>
                </a:solidFill>
              </a:rPr>
              <a:t>: </a:t>
            </a:r>
            <a:r>
              <a:t>"Richardson"</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B5CEA8"/>
                </a:solidFill>
                <a:latin typeface="Menlo"/>
                <a:ea typeface="Menlo"/>
                <a:cs typeface="Menlo"/>
                <a:sym typeface="Menlo"/>
              </a:defRPr>
            </a:pPr>
            <a:r>
              <a:rPr>
                <a:solidFill>
                  <a:srgbClr val="D4D4D4"/>
                </a:solidFill>
              </a:rPr>
              <a:t>        </a:t>
            </a:r>
            <a:r>
              <a:rPr>
                <a:solidFill>
                  <a:srgbClr val="9CDCFE"/>
                </a:solidFill>
              </a:rPr>
              <a:t>"Phone"</a:t>
            </a:r>
            <a:r>
              <a:rPr>
                <a:solidFill>
                  <a:srgbClr val="D4D4D4"/>
                </a:solidFill>
              </a:rPr>
              <a:t>: </a:t>
            </a:r>
            <a:r>
              <a:t>66665554333</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CE9178"/>
                </a:solidFill>
                <a:latin typeface="Menlo"/>
                <a:ea typeface="Menlo"/>
                <a:cs typeface="Menlo"/>
                <a:sym typeface="Menlo"/>
              </a:defRPr>
            </a:pPr>
            <a:r>
              <a:rPr>
                <a:solidFill>
                  <a:srgbClr val="D4D4D4"/>
                </a:solidFill>
              </a:rPr>
              <a:t>        </a:t>
            </a:r>
            <a:r>
              <a:rPr>
                <a:solidFill>
                  <a:srgbClr val="9CDCFE"/>
                </a:solidFill>
              </a:rPr>
              <a:t>"Email"</a:t>
            </a:r>
            <a:r>
              <a:rPr>
                <a:solidFill>
                  <a:srgbClr val="D4D4D4"/>
                </a:solidFill>
              </a:rPr>
              <a:t>: </a:t>
            </a:r>
            <a:r>
              <a:t>"c@d.com"</a:t>
            </a:r>
            <a:endParaRPr>
              <a:solidFill>
                <a:srgbClr val="D4D4D4"/>
              </a:solidFill>
            </a:endParaRPr>
          </a:p>
          <a:p>
            <a:pPr marL="0" indent="0" defTabSz="434340">
              <a:lnSpc>
                <a:spcPts val="4200"/>
              </a:lnSpc>
              <a:spcBef>
                <a:spcPts val="0"/>
              </a:spcBef>
              <a:buSzTx/>
              <a:buNone/>
              <a:defRPr sz="2090">
                <a:solidFill>
                  <a:srgbClr val="D4D4D4"/>
                </a:solidFill>
                <a:latin typeface="Menlo"/>
                <a:ea typeface="Menlo"/>
                <a:cs typeface="Menlo"/>
                <a:sym typeface="Menlo"/>
              </a:defRPr>
            </a:pPr>
            <a:r>
              <a:t>    },</a:t>
            </a:r>
          </a:p>
          <a:p>
            <a:pPr marL="0" indent="0" defTabSz="434340">
              <a:lnSpc>
                <a:spcPts val="4200"/>
              </a:lnSpc>
              <a:spcBef>
                <a:spcPts val="0"/>
              </a:spcBef>
              <a:buSzTx/>
              <a:buNone/>
              <a:defRPr sz="2090">
                <a:solidFill>
                  <a:srgbClr val="D4D4D4"/>
                </a:solidFill>
                <a:latin typeface="Menlo"/>
                <a:ea typeface="Menlo"/>
                <a:cs typeface="Menlo"/>
                <a:sym typeface="Menlo"/>
              </a:defRPr>
            </a:pPr>
            <a:r>
              <a:t>    {</a:t>
            </a:r>
          </a:p>
          <a:p>
            <a:pPr marL="0" indent="0" defTabSz="434340">
              <a:lnSpc>
                <a:spcPts val="4200"/>
              </a:lnSpc>
              <a:spcBef>
                <a:spcPts val="0"/>
              </a:spcBef>
              <a:buSzTx/>
              <a:buNone/>
              <a:defRPr sz="2090">
                <a:solidFill>
                  <a:srgbClr val="D4D4D4"/>
                </a:solidFill>
                <a:latin typeface="Menlo"/>
                <a:ea typeface="Menlo"/>
                <a:cs typeface="Menlo"/>
                <a:sym typeface="Menlo"/>
              </a:defRPr>
            </a:pPr>
            <a:r>
              <a:t>        </a:t>
            </a:r>
            <a:r>
              <a:rPr>
                <a:solidFill>
                  <a:srgbClr val="9CDCFE"/>
                </a:solidFill>
              </a:rPr>
              <a:t>"id"</a:t>
            </a:r>
            <a:r>
              <a:t>: </a:t>
            </a:r>
            <a:r>
              <a:rPr>
                <a:solidFill>
                  <a:srgbClr val="B5CEA8"/>
                </a:solidFill>
              </a:rPr>
              <a:t>3</a:t>
            </a:r>
            <a:r>
              <a:t>,</a:t>
            </a:r>
          </a:p>
          <a:p>
            <a:pPr marL="0" indent="0" defTabSz="434340">
              <a:lnSpc>
                <a:spcPts val="4200"/>
              </a:lnSpc>
              <a:spcBef>
                <a:spcPts val="0"/>
              </a:spcBef>
              <a:buSzTx/>
              <a:buNone/>
              <a:defRPr sz="2090">
                <a:solidFill>
                  <a:srgbClr val="9CDCFE"/>
                </a:solidFill>
                <a:latin typeface="Menlo"/>
                <a:ea typeface="Menlo"/>
                <a:cs typeface="Menlo"/>
                <a:sym typeface="Menlo"/>
              </a:defRPr>
            </a:pPr>
            <a:r>
              <a:rPr>
                <a:solidFill>
                  <a:srgbClr val="D4D4D4"/>
                </a:solidFill>
              </a:rPr>
              <a:t>        </a:t>
            </a:r>
            <a:r>
              <a:t>"FirstName"</a:t>
            </a:r>
            <a:r>
              <a:rPr>
                <a:solidFill>
                  <a:srgbClr val="D4D4D4"/>
                </a:solidFill>
              </a:rPr>
              <a:t>: </a:t>
            </a:r>
            <a:r>
              <a:rPr>
                <a:solidFill>
                  <a:srgbClr val="CE9178"/>
                </a:solidFill>
              </a:rPr>
              <a:t>"Tom"</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9CDCFE"/>
                </a:solidFill>
                <a:latin typeface="Menlo"/>
                <a:ea typeface="Menlo"/>
                <a:cs typeface="Menlo"/>
                <a:sym typeface="Menlo"/>
              </a:defRPr>
            </a:pPr>
            <a:r>
              <a:rPr>
                <a:solidFill>
                  <a:srgbClr val="D4D4D4"/>
                </a:solidFill>
              </a:rPr>
              <a:t>        </a:t>
            </a:r>
            <a:r>
              <a:t>"LastName"</a:t>
            </a:r>
            <a:r>
              <a:rPr>
                <a:solidFill>
                  <a:srgbClr val="D4D4D4"/>
                </a:solidFill>
              </a:rPr>
              <a:t>: </a:t>
            </a:r>
            <a:r>
              <a:rPr>
                <a:solidFill>
                  <a:srgbClr val="CE9178"/>
                </a:solidFill>
              </a:rPr>
              <a:t>"Jones"</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B5CEA8"/>
                </a:solidFill>
                <a:latin typeface="Menlo"/>
                <a:ea typeface="Menlo"/>
                <a:cs typeface="Menlo"/>
                <a:sym typeface="Menlo"/>
              </a:defRPr>
            </a:pPr>
            <a:r>
              <a:rPr>
                <a:solidFill>
                  <a:srgbClr val="D4D4D4"/>
                </a:solidFill>
              </a:rPr>
              <a:t>        </a:t>
            </a:r>
            <a:r>
              <a:rPr>
                <a:solidFill>
                  <a:srgbClr val="9CDCFE"/>
                </a:solidFill>
              </a:rPr>
              <a:t>"Phone"</a:t>
            </a:r>
            <a:r>
              <a:rPr>
                <a:solidFill>
                  <a:srgbClr val="D4D4D4"/>
                </a:solidFill>
              </a:rPr>
              <a:t>: </a:t>
            </a:r>
            <a:r>
              <a:t>22223334443</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CE9178"/>
                </a:solidFill>
                <a:latin typeface="Menlo"/>
                <a:ea typeface="Menlo"/>
                <a:cs typeface="Menlo"/>
                <a:sym typeface="Menlo"/>
              </a:defRPr>
            </a:pPr>
            <a:r>
              <a:rPr>
                <a:solidFill>
                  <a:srgbClr val="D4D4D4"/>
                </a:solidFill>
              </a:rPr>
              <a:t>        </a:t>
            </a:r>
            <a:r>
              <a:rPr>
                <a:solidFill>
                  <a:srgbClr val="9CDCFE"/>
                </a:solidFill>
              </a:rPr>
              <a:t>"Email"</a:t>
            </a:r>
            <a:r>
              <a:rPr>
                <a:solidFill>
                  <a:srgbClr val="D4D4D4"/>
                </a:solidFill>
              </a:rPr>
              <a:t>: </a:t>
            </a:r>
            <a:r>
              <a:t>"a@b.com"</a:t>
            </a:r>
            <a:endParaRPr>
              <a:solidFill>
                <a:srgbClr val="D4D4D4"/>
              </a:solidFill>
            </a:endParaRPr>
          </a:p>
          <a:p>
            <a:pPr marL="0" indent="0" defTabSz="434340">
              <a:lnSpc>
                <a:spcPts val="4200"/>
              </a:lnSpc>
              <a:spcBef>
                <a:spcPts val="0"/>
              </a:spcBef>
              <a:buSzTx/>
              <a:buNone/>
              <a:defRPr sz="2090">
                <a:solidFill>
                  <a:srgbClr val="D4D4D4"/>
                </a:solidFill>
                <a:latin typeface="Menlo"/>
                <a:ea typeface="Menlo"/>
                <a:cs typeface="Menlo"/>
                <a:sym typeface="Menlo"/>
              </a:defRPr>
            </a:pPr>
            <a:r>
              <a:t>    }</a:t>
            </a:r>
          </a:p>
          <a:p>
            <a:pPr marL="0" indent="0" defTabSz="434340">
              <a:lnSpc>
                <a:spcPts val="4200"/>
              </a:lnSpc>
              <a:spcBef>
                <a:spcPts val="0"/>
              </a:spcBef>
              <a:buSzTx/>
              <a:buNone/>
              <a:defRPr sz="2090">
                <a:solidFill>
                  <a:srgbClr val="D4D4D4"/>
                </a:solidFill>
                <a:latin typeface="Menlo"/>
                <a:ea typeface="Menlo"/>
                <a:cs typeface="Menlo"/>
                <a:sym typeface="Menlo"/>
              </a:defRPr>
            </a:pPr>
            <a:r>
              <a:t>]</a:t>
            </a:r>
          </a:p>
        </p:txBody>
      </p:sp>
      <p:sp>
        <p:nvSpPr>
          <p:cNvPr id="421" name="data.json"/>
          <p:cNvSpPr/>
          <p:nvPr/>
        </p:nvSpPr>
        <p:spPr>
          <a:xfrm>
            <a:off x="1305718" y="868323"/>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data.json</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Lesson 12"/>
          <p:cNvSpPr/>
          <p:nvPr>
            <p:ph type="title"/>
          </p:nvPr>
        </p:nvSpPr>
        <p:spPr>
          <a:xfrm>
            <a:off x="952499" y="-390867"/>
            <a:ext cx="11099801" cy="2159001"/>
          </a:xfrm>
          <a:prstGeom prst="rect">
            <a:avLst/>
          </a:prstGeom>
        </p:spPr>
        <p:txBody>
          <a:bodyPr/>
          <a:lstStyle/>
          <a:p>
            <a:pPr/>
            <a:r>
              <a:t>Lesson 12</a:t>
            </a:r>
          </a:p>
        </p:txBody>
      </p:sp>
      <p:sp>
        <p:nvSpPr>
          <p:cNvPr id="424" name="static $inject = [&quot;$scope&quot;, &quot;$location&quot;, “DataMgr&quot;];…"/>
          <p:cNvSpPr/>
          <p:nvPr>
            <p:ph type="body" idx="1"/>
          </p:nvPr>
        </p:nvSpPr>
        <p:spPr>
          <a:xfrm>
            <a:off x="552747" y="2241233"/>
            <a:ext cx="12605743" cy="7939387"/>
          </a:xfrm>
          <a:prstGeom prst="rect">
            <a:avLst/>
          </a:prstGeom>
        </p:spPr>
        <p:txBody>
          <a:bodyPr/>
          <a:lstStyle/>
          <a:p>
            <a:pPr marL="0" indent="0" defTabSz="457200">
              <a:lnSpc>
                <a:spcPts val="3900"/>
              </a:lnSpc>
              <a:spcBef>
                <a:spcPts val="0"/>
              </a:spcBef>
              <a:buSzTx/>
              <a:buNone/>
              <a:defRPr sz="1800">
                <a:solidFill>
                  <a:srgbClr val="4EC9B0"/>
                </a:solidFill>
                <a:latin typeface="Menlo"/>
                <a:ea typeface="Menlo"/>
                <a:cs typeface="Menlo"/>
                <a:sym typeface="Menlo"/>
              </a:defRPr>
            </a:pPr>
            <a:r>
              <a:rPr>
                <a:solidFill>
                  <a:srgbClr val="D4D4D4"/>
                </a:solidFill>
              </a:rPr>
              <a:t> </a:t>
            </a:r>
          </a:p>
          <a:p>
            <a:pPr marL="0" indent="0" defTabSz="457200">
              <a:lnSpc>
                <a:spcPts val="3200"/>
              </a:lnSpc>
              <a:spcBef>
                <a:spcPts val="0"/>
              </a:spcBef>
              <a:buSzTx/>
              <a:buNone/>
              <a:defRPr sz="1200">
                <a:solidFill>
                  <a:srgbClr val="D4D4D4"/>
                </a:solidFill>
                <a:latin typeface="Menlo"/>
                <a:ea typeface="Menlo"/>
                <a:cs typeface="Menlo"/>
                <a:sym typeface="Menlo"/>
              </a:defRPr>
            </a:pPr>
          </a:p>
          <a:p>
            <a:pPr marL="0" indent="0" defTabSz="457200">
              <a:lnSpc>
                <a:spcPts val="3900"/>
              </a:lnSpc>
              <a:spcBef>
                <a:spcPts val="0"/>
              </a:spcBef>
              <a:buSzTx/>
              <a:buNone/>
              <a:defRPr sz="1800">
                <a:solidFill>
                  <a:srgbClr val="CE9178"/>
                </a:solidFill>
                <a:latin typeface="Menlo"/>
                <a:ea typeface="Menlo"/>
                <a:cs typeface="Menlo"/>
                <a:sym typeface="Menlo"/>
              </a:defRPr>
            </a:pPr>
            <a:r>
              <a:rPr>
                <a:solidFill>
                  <a:srgbClr val="D4D4D4"/>
                </a:solidFill>
              </a:rPr>
              <a:t>    </a:t>
            </a:r>
            <a:r>
              <a:rPr>
                <a:solidFill>
                  <a:srgbClr val="569CD6"/>
                </a:solidFill>
              </a:rPr>
              <a:t>static</a:t>
            </a:r>
            <a:r>
              <a:rPr>
                <a:solidFill>
                  <a:srgbClr val="D4D4D4"/>
                </a:solidFill>
              </a:rPr>
              <a:t> </a:t>
            </a:r>
            <a:r>
              <a:rPr>
                <a:solidFill>
                  <a:srgbClr val="9CDCFE"/>
                </a:solidFill>
              </a:rPr>
              <a:t>$inject</a:t>
            </a:r>
            <a:r>
              <a:rPr>
                <a:solidFill>
                  <a:srgbClr val="D4D4D4"/>
                </a:solidFill>
              </a:rPr>
              <a:t> = [</a:t>
            </a:r>
            <a:r>
              <a:t>"$scope"</a:t>
            </a:r>
            <a:r>
              <a:rPr>
                <a:solidFill>
                  <a:srgbClr val="D4D4D4"/>
                </a:solidFill>
              </a:rPr>
              <a:t>, </a:t>
            </a:r>
            <a:r>
              <a:t>"$location"</a:t>
            </a:r>
            <a:r>
              <a:rPr>
                <a:solidFill>
                  <a:srgbClr val="D4D4D4"/>
                </a:solidFill>
              </a:rPr>
              <a:t>, </a:t>
            </a:r>
            <a:r>
              <a:t>“DataMgr"</a:t>
            </a:r>
            <a:r>
              <a:rPr>
                <a:solidFill>
                  <a:srgbClr val="D4D4D4"/>
                </a:solidFill>
              </a:rPr>
              <a:t>];</a:t>
            </a:r>
            <a:endParaRPr>
              <a:solidFill>
                <a:srgbClr val="D4D4D4"/>
              </a:solidFill>
            </a:endParaRPr>
          </a:p>
          <a:p>
            <a:pPr marL="0" indent="0" defTabSz="457200">
              <a:lnSpc>
                <a:spcPts val="3900"/>
              </a:lnSpc>
              <a:spcBef>
                <a:spcPts val="0"/>
              </a:spcBef>
              <a:buSzTx/>
              <a:buNone/>
              <a:defRPr sz="1800">
                <a:solidFill>
                  <a:srgbClr val="CE9178"/>
                </a:solidFill>
                <a:latin typeface="Menlo"/>
                <a:ea typeface="Menlo"/>
                <a:cs typeface="Menlo"/>
                <a:sym typeface="Menlo"/>
              </a:defRPr>
            </a:pPr>
            <a:endParaRPr>
              <a:solidFill>
                <a:srgbClr val="D4D4D4"/>
              </a:solidFill>
            </a:endParaRPr>
          </a:p>
          <a:p>
            <a:pPr marL="0" indent="0" defTabSz="457200">
              <a:lnSpc>
                <a:spcPts val="3900"/>
              </a:lnSpc>
              <a:spcBef>
                <a:spcPts val="0"/>
              </a:spcBef>
              <a:buSzTx/>
              <a:buNone/>
              <a:defRPr sz="1800">
                <a:solidFill>
                  <a:srgbClr val="4EC9B0"/>
                </a:solidFill>
                <a:latin typeface="Menlo"/>
                <a:ea typeface="Menlo"/>
                <a:cs typeface="Menlo"/>
                <a:sym typeface="Menlo"/>
              </a:defRPr>
            </a:pPr>
            <a:r>
              <a:rPr>
                <a:solidFill>
                  <a:srgbClr val="569CD6"/>
                </a:solidFill>
              </a:rPr>
              <a:t>constructor</a:t>
            </a:r>
            <a:r>
              <a:rPr>
                <a:solidFill>
                  <a:srgbClr val="D4D4D4"/>
                </a:solidFill>
              </a:rPr>
              <a:t>(</a:t>
            </a:r>
            <a:r>
              <a:rPr>
                <a:solidFill>
                  <a:srgbClr val="569CD6"/>
                </a:solidFill>
              </a:rPr>
              <a:t>protected</a:t>
            </a:r>
            <a:r>
              <a:rPr>
                <a:solidFill>
                  <a:srgbClr val="D4D4D4"/>
                </a:solidFill>
              </a:rPr>
              <a:t> </a:t>
            </a:r>
            <a:r>
              <a:rPr>
                <a:solidFill>
                  <a:srgbClr val="9CDCFE"/>
                </a:solidFill>
              </a:rPr>
              <a:t>$scope</a:t>
            </a:r>
            <a:r>
              <a:rPr>
                <a:solidFill>
                  <a:srgbClr val="D4D4D4"/>
                </a:solidFill>
              </a:rPr>
              <a:t>: </a:t>
            </a:r>
            <a:r>
              <a:t>ContactsHomePageModule</a:t>
            </a:r>
            <a:r>
              <a:rPr>
                <a:solidFill>
                  <a:srgbClr val="D4D4D4"/>
                </a:solidFill>
              </a:rPr>
              <a:t>.</a:t>
            </a:r>
            <a:r>
              <a:t>IContactFieldsScope</a:t>
            </a:r>
            <a:r>
              <a:rPr>
                <a:solidFill>
                  <a:srgbClr val="D4D4D4"/>
                </a:solidFill>
              </a:rPr>
              <a:t>,</a:t>
            </a:r>
            <a:endParaRPr>
              <a:solidFill>
                <a:srgbClr val="D4D4D4"/>
              </a:solidFill>
            </a:endParaRPr>
          </a:p>
          <a:p>
            <a:pPr marL="0" indent="0" defTabSz="457200">
              <a:lnSpc>
                <a:spcPts val="3900"/>
              </a:lnSpc>
              <a:spcBef>
                <a:spcPts val="0"/>
              </a:spcBef>
              <a:buSzTx/>
              <a:buNone/>
              <a:defRPr sz="18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$location</a:t>
            </a:r>
            <a:r>
              <a:rPr>
                <a:solidFill>
                  <a:srgbClr val="D4D4D4"/>
                </a:solidFill>
              </a:rPr>
              <a:t>: </a:t>
            </a:r>
            <a:r>
              <a:t>ng</a:t>
            </a:r>
            <a:r>
              <a:rPr>
                <a:solidFill>
                  <a:srgbClr val="D4D4D4"/>
                </a:solidFill>
              </a:rPr>
              <a:t>.</a:t>
            </a:r>
            <a:r>
              <a:t>ILocationService</a:t>
            </a:r>
            <a:r>
              <a:rPr>
                <a:solidFill>
                  <a:srgbClr val="D4D4D4"/>
                </a:solidFill>
              </a:rPr>
              <a:t>,</a:t>
            </a:r>
            <a:endParaRPr>
              <a:solidFill>
                <a:srgbClr val="D4D4D4"/>
              </a:solidFill>
            </a:endParaRPr>
          </a:p>
          <a:p>
            <a:pPr marL="0" indent="0" defTabSz="457200">
              <a:lnSpc>
                <a:spcPts val="3900"/>
              </a:lnSpc>
              <a:spcBef>
                <a:spcPts val="0"/>
              </a:spcBef>
              <a:buSzTx/>
              <a:buNone/>
              <a:defRPr sz="18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dataMgr</a:t>
            </a:r>
            <a:r>
              <a:rPr>
                <a:solidFill>
                  <a:srgbClr val="D4D4D4"/>
                </a:solidFill>
              </a:rPr>
              <a:t>: </a:t>
            </a:r>
            <a:r>
              <a:t>DataMgr</a:t>
            </a:r>
            <a:r>
              <a:rPr>
                <a:solidFill>
                  <a:srgbClr val="D4D4D4"/>
                </a:solidFill>
              </a:rPr>
              <a:t>.</a:t>
            </a:r>
            <a:r>
              <a:t>myService</a:t>
            </a:r>
            <a:r>
              <a:rPr>
                <a:solidFill>
                  <a:srgbClr val="D4D4D4"/>
                </a:solidFill>
              </a:rPr>
              <a:t>.</a:t>
            </a:r>
            <a:r>
              <a:t>DataMgr</a:t>
            </a:r>
            <a:r>
              <a:rPr>
                <a:solidFill>
                  <a:srgbClr val="D4D4D4"/>
                </a:solidFill>
              </a:rPr>
              <a:t>) {</a:t>
            </a:r>
            <a:endParaRPr>
              <a:solidFill>
                <a:srgbClr val="D4D4D4"/>
              </a:solidFill>
            </a:endParaRPr>
          </a:p>
          <a:p>
            <a:pPr marL="0" indent="0" defTabSz="457200">
              <a:lnSpc>
                <a:spcPts val="3900"/>
              </a:lnSpc>
              <a:spcBef>
                <a:spcPts val="0"/>
              </a:spcBef>
              <a:buSzTx/>
              <a:buNone/>
              <a:defRPr sz="1800">
                <a:solidFill>
                  <a:srgbClr val="CE9178"/>
                </a:solidFill>
                <a:latin typeface="Menlo"/>
                <a:ea typeface="Menlo"/>
                <a:cs typeface="Menlo"/>
                <a:sym typeface="Menlo"/>
              </a:defRPr>
            </a:pPr>
            <a:r>
              <a:rPr>
                <a:solidFill>
                  <a:srgbClr val="D4D4D4"/>
                </a:solidFill>
              </a:rPr>
              <a:t>      </a:t>
            </a:r>
            <a:r>
              <a:rPr>
                <a:solidFill>
                  <a:srgbClr val="9CDCFE"/>
                </a:solidFill>
              </a:rPr>
              <a:t>$scope</a:t>
            </a:r>
            <a:r>
              <a:rPr>
                <a:solidFill>
                  <a:srgbClr val="D4D4D4"/>
                </a:solidFill>
              </a:rPr>
              <a:t>.</a:t>
            </a:r>
            <a:r>
              <a:rPr>
                <a:solidFill>
                  <a:srgbClr val="9CDCFE"/>
                </a:solidFill>
              </a:rPr>
              <a:t>PageTitle</a:t>
            </a:r>
            <a:r>
              <a:rPr>
                <a:solidFill>
                  <a:srgbClr val="D4D4D4"/>
                </a:solidFill>
              </a:rPr>
              <a:t> = </a:t>
            </a:r>
            <a:r>
              <a:t>"Contact Home Page"</a:t>
            </a:r>
            <a:r>
              <a:rPr>
                <a:solidFill>
                  <a:srgbClr val="D4D4D4"/>
                </a:solidFill>
              </a:rPr>
              <a:t>;</a:t>
            </a:r>
            <a:endParaRPr>
              <a:solidFill>
                <a:srgbClr val="D4D4D4"/>
              </a:solidFill>
            </a:endParaRPr>
          </a:p>
          <a:p>
            <a:pPr marL="0" indent="0" defTabSz="457200">
              <a:lnSpc>
                <a:spcPts val="3900"/>
              </a:lnSpc>
              <a:spcBef>
                <a:spcPts val="0"/>
              </a:spcBef>
              <a:buSzTx/>
              <a:buNone/>
              <a:defRPr sz="1800">
                <a:solidFill>
                  <a:srgbClr val="9CDCFE"/>
                </a:solidFill>
                <a:latin typeface="Menlo"/>
                <a:ea typeface="Menlo"/>
                <a:cs typeface="Menlo"/>
                <a:sym typeface="Menlo"/>
              </a:defRPr>
            </a:pPr>
            <a:r>
              <a:rPr>
                <a:solidFill>
                  <a:srgbClr val="D4D4D4"/>
                </a:solidFill>
              </a:rPr>
              <a:t>      </a:t>
            </a:r>
            <a:r>
              <a:t>$scope</a:t>
            </a:r>
            <a:r>
              <a:rPr>
                <a:solidFill>
                  <a:srgbClr val="D4D4D4"/>
                </a:solidFill>
              </a:rPr>
              <a:t>.</a:t>
            </a:r>
            <a:r>
              <a:t>AddRecordText</a:t>
            </a:r>
            <a:r>
              <a:rPr>
                <a:solidFill>
                  <a:srgbClr val="D4D4D4"/>
                </a:solidFill>
              </a:rPr>
              <a:t> = </a:t>
            </a:r>
            <a:r>
              <a:rPr>
                <a:solidFill>
                  <a:srgbClr val="CE9178"/>
                </a:solidFill>
              </a:rPr>
              <a:t>"New Contact"</a:t>
            </a:r>
            <a:endParaRPr>
              <a:solidFill>
                <a:srgbClr val="D4D4D4"/>
              </a:solidFill>
            </a:endParaRPr>
          </a:p>
          <a:p>
            <a:pPr marL="0" indent="0" defTabSz="457200">
              <a:lnSpc>
                <a:spcPts val="3900"/>
              </a:lnSpc>
              <a:spcBef>
                <a:spcPts val="0"/>
              </a:spcBef>
              <a:buSzTx/>
              <a:buNone/>
              <a:defRPr sz="1800">
                <a:solidFill>
                  <a:srgbClr val="9CDCFE"/>
                </a:solidFill>
                <a:latin typeface="Menlo"/>
                <a:ea typeface="Menlo"/>
                <a:cs typeface="Menlo"/>
                <a:sym typeface="Menlo"/>
              </a:defRPr>
            </a:pPr>
            <a:r>
              <a:rPr>
                <a:solidFill>
                  <a:srgbClr val="D4D4D4"/>
                </a:solidFill>
              </a:rPr>
              <a:t>      </a:t>
            </a:r>
            <a:r>
              <a:t>$scope</a:t>
            </a:r>
            <a:r>
              <a:rPr>
                <a:solidFill>
                  <a:srgbClr val="D4D4D4"/>
                </a:solidFill>
              </a:rPr>
              <a:t>.</a:t>
            </a:r>
            <a:r>
              <a:t>ContactRecords</a:t>
            </a:r>
            <a:r>
              <a:rPr>
                <a:solidFill>
                  <a:srgbClr val="D4D4D4"/>
                </a:solidFill>
              </a:rPr>
              <a:t> = </a:t>
            </a:r>
            <a:r>
              <a:rPr>
                <a:solidFill>
                  <a:srgbClr val="569CD6"/>
                </a:solidFill>
              </a:rPr>
              <a:t>this</a:t>
            </a:r>
            <a:r>
              <a:rPr>
                <a:solidFill>
                  <a:srgbClr val="D4D4D4"/>
                </a:solidFill>
              </a:rPr>
              <a:t>.</a:t>
            </a:r>
            <a:r>
              <a:t>data</a:t>
            </a:r>
            <a:endParaRPr>
              <a:solidFill>
                <a:srgbClr val="D4D4D4"/>
              </a:solidFill>
            </a:endParaRPr>
          </a:p>
          <a:p>
            <a:pPr marL="0" indent="0" defTabSz="457200">
              <a:lnSpc>
                <a:spcPts val="3900"/>
              </a:lnSpc>
              <a:spcBef>
                <a:spcPts val="0"/>
              </a:spcBef>
              <a:buSzTx/>
              <a:buNone/>
              <a:defRPr sz="1800">
                <a:solidFill>
                  <a:srgbClr val="DCDCAA"/>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loadData</a:t>
            </a:r>
            <a:r>
              <a:rPr>
                <a:solidFill>
                  <a:srgbClr val="D4D4D4"/>
                </a:solidFill>
              </a:rPr>
              <a:t>();</a:t>
            </a:r>
            <a:endParaRPr>
              <a:solidFill>
                <a:srgbClr val="D4D4D4"/>
              </a:solidFill>
            </a:endParaRPr>
          </a:p>
          <a:p>
            <a:pPr marL="0" indent="0" defTabSz="457200">
              <a:lnSpc>
                <a:spcPts val="3900"/>
              </a:lnSpc>
              <a:spcBef>
                <a:spcPts val="0"/>
              </a:spcBef>
              <a:buSzTx/>
              <a:buNone/>
              <a:defRPr sz="1800">
                <a:solidFill>
                  <a:srgbClr val="D4D4D4"/>
                </a:solidFill>
                <a:latin typeface="Menlo"/>
                <a:ea typeface="Menlo"/>
                <a:cs typeface="Menlo"/>
                <a:sym typeface="Menlo"/>
              </a:defRPr>
            </a:pPr>
            <a:r>
              <a:t>    }</a:t>
            </a:r>
          </a:p>
          <a:p>
            <a:pPr marL="0" indent="0" defTabSz="457200">
              <a:lnSpc>
                <a:spcPts val="3900"/>
              </a:lnSpc>
              <a:spcBef>
                <a:spcPts val="0"/>
              </a:spcBef>
              <a:buSzTx/>
              <a:buNone/>
              <a:defRPr sz="1800">
                <a:solidFill>
                  <a:srgbClr val="D4D4D4"/>
                </a:solidFill>
                <a:latin typeface="Menlo"/>
                <a:ea typeface="Menlo"/>
                <a:cs typeface="Menlo"/>
                <a:sym typeface="Menlo"/>
              </a:defRPr>
            </a:pPr>
          </a:p>
          <a:p>
            <a:pPr marL="0" indent="0" defTabSz="457200">
              <a:lnSpc>
                <a:spcPts val="3900"/>
              </a:lnSpc>
              <a:spcBef>
                <a:spcPts val="0"/>
              </a:spcBef>
              <a:buSzTx/>
              <a:buNone/>
              <a:defRPr sz="1800">
                <a:solidFill>
                  <a:srgbClr val="DCDCAA"/>
                </a:solidFill>
                <a:latin typeface="Menlo"/>
                <a:ea typeface="Menlo"/>
                <a:cs typeface="Menlo"/>
                <a:sym typeface="Menlo"/>
              </a:defRPr>
            </a:pPr>
            <a:r>
              <a:rPr>
                <a:solidFill>
                  <a:srgbClr val="D4D4D4"/>
                </a:solidFill>
              </a:rPr>
              <a:t>    </a:t>
            </a:r>
            <a:r>
              <a:t>loadData</a:t>
            </a:r>
            <a:r>
              <a:rPr>
                <a:solidFill>
                  <a:srgbClr val="D4D4D4"/>
                </a:solidFill>
              </a:rPr>
              <a:t>(){</a:t>
            </a:r>
            <a:endParaRPr>
              <a:solidFill>
                <a:srgbClr val="D4D4D4"/>
              </a:solidFill>
            </a:endParaRPr>
          </a:p>
          <a:p>
            <a:pPr marL="0" indent="0" defTabSz="457200">
              <a:lnSpc>
                <a:spcPts val="3900"/>
              </a:lnSpc>
              <a:spcBef>
                <a:spcPts val="0"/>
              </a:spcBef>
              <a:buSzTx/>
              <a:buNone/>
              <a:defRPr sz="1800">
                <a:solidFill>
                  <a:srgbClr val="CE9178"/>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rPr>
                <a:solidFill>
                  <a:srgbClr val="9CDCFE"/>
                </a:solidFill>
              </a:rPr>
              <a:t>dataMgr</a:t>
            </a:r>
            <a:r>
              <a:rPr>
                <a:solidFill>
                  <a:srgbClr val="D4D4D4"/>
                </a:solidFill>
              </a:rPr>
              <a:t>.</a:t>
            </a:r>
            <a:r>
              <a:rPr>
                <a:solidFill>
                  <a:srgbClr val="DCDCAA"/>
                </a:solidFill>
              </a:rPr>
              <a:t>getData</a:t>
            </a:r>
            <a:r>
              <a:rPr>
                <a:solidFill>
                  <a:srgbClr val="D4D4D4"/>
                </a:solidFill>
              </a:rPr>
              <a:t>(</a:t>
            </a:r>
            <a:r>
              <a:t>'shared/data.json'</a:t>
            </a:r>
            <a:r>
              <a:rPr>
                <a:solidFill>
                  <a:srgbClr val="D4D4D4"/>
                </a:solidFill>
              </a:rPr>
              <a:t>)</a:t>
            </a:r>
            <a:endParaRPr>
              <a:solidFill>
                <a:srgbClr val="D4D4D4"/>
              </a:solidFill>
            </a:endParaRPr>
          </a:p>
          <a:p>
            <a:pPr marL="0" indent="0" defTabSz="457200">
              <a:lnSpc>
                <a:spcPts val="3900"/>
              </a:lnSpc>
              <a:spcBef>
                <a:spcPts val="0"/>
              </a:spcBef>
              <a:buSzTx/>
              <a:buNone/>
              <a:defRPr sz="1800">
                <a:solidFill>
                  <a:srgbClr val="D4D4D4"/>
                </a:solidFill>
                <a:latin typeface="Menlo"/>
                <a:ea typeface="Menlo"/>
                <a:cs typeface="Menlo"/>
                <a:sym typeface="Menlo"/>
              </a:defRPr>
            </a:pPr>
            <a:r>
              <a:t>      .</a:t>
            </a:r>
            <a:r>
              <a:rPr>
                <a:solidFill>
                  <a:srgbClr val="DCDCAA"/>
                </a:solidFill>
              </a:rPr>
              <a:t>then</a:t>
            </a:r>
            <a:r>
              <a:t>((</a:t>
            </a:r>
            <a:r>
              <a:rPr>
                <a:solidFill>
                  <a:srgbClr val="9CDCFE"/>
                </a:solidFill>
              </a:rPr>
              <a:t>res</a:t>
            </a:r>
            <a:r>
              <a:t>:</a:t>
            </a:r>
            <a:r>
              <a:rPr>
                <a:solidFill>
                  <a:srgbClr val="4EC9B0"/>
                </a:solidFill>
              </a:rPr>
              <a:t>any</a:t>
            </a:r>
            <a:r>
              <a:t>)</a:t>
            </a:r>
            <a:r>
              <a:rPr>
                <a:solidFill>
                  <a:srgbClr val="569CD6"/>
                </a:solidFill>
              </a:rPr>
              <a:t>=&gt;</a:t>
            </a:r>
            <a:r>
              <a:t>{</a:t>
            </a:r>
          </a:p>
          <a:p>
            <a:pPr marL="0" indent="0" defTabSz="457200">
              <a:lnSpc>
                <a:spcPts val="3900"/>
              </a:lnSpc>
              <a:spcBef>
                <a:spcPts val="0"/>
              </a:spcBef>
              <a:buSzTx/>
              <a:buNone/>
              <a:defRPr sz="1800">
                <a:solidFill>
                  <a:srgbClr val="9CDCFE"/>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$scope</a:t>
            </a:r>
            <a:r>
              <a:rPr>
                <a:solidFill>
                  <a:srgbClr val="D4D4D4"/>
                </a:solidFill>
              </a:rPr>
              <a:t>.</a:t>
            </a:r>
            <a:r>
              <a:t>ContactRecords</a:t>
            </a:r>
            <a:r>
              <a:rPr>
                <a:solidFill>
                  <a:srgbClr val="D4D4D4"/>
                </a:solidFill>
              </a:rPr>
              <a:t>=</a:t>
            </a:r>
            <a:r>
              <a:t>res</a:t>
            </a:r>
            <a:r>
              <a:rPr>
                <a:solidFill>
                  <a:srgbClr val="D4D4D4"/>
                </a:solidFill>
              </a:rPr>
              <a:t>;</a:t>
            </a:r>
            <a:endParaRPr>
              <a:solidFill>
                <a:srgbClr val="D4D4D4"/>
              </a:solidFill>
            </a:endParaRPr>
          </a:p>
          <a:p>
            <a:pPr marL="0" indent="0" defTabSz="457200">
              <a:lnSpc>
                <a:spcPts val="3900"/>
              </a:lnSpc>
              <a:spcBef>
                <a:spcPts val="0"/>
              </a:spcBef>
              <a:buSzTx/>
              <a:buNone/>
              <a:defRPr sz="1800">
                <a:solidFill>
                  <a:srgbClr val="D4D4D4"/>
                </a:solidFill>
                <a:latin typeface="Menlo"/>
                <a:ea typeface="Menlo"/>
                <a:cs typeface="Menlo"/>
                <a:sym typeface="Menlo"/>
              </a:defRPr>
            </a:pPr>
            <a:r>
              <a:t>      })</a:t>
            </a:r>
          </a:p>
          <a:p>
            <a:pPr marL="0" indent="0" defTabSz="457200">
              <a:lnSpc>
                <a:spcPts val="3900"/>
              </a:lnSpc>
              <a:spcBef>
                <a:spcPts val="0"/>
              </a:spcBef>
              <a:buSzTx/>
              <a:buNone/>
              <a:defRPr sz="1800">
                <a:solidFill>
                  <a:srgbClr val="D4D4D4"/>
                </a:solidFill>
                <a:latin typeface="Menlo"/>
                <a:ea typeface="Menlo"/>
                <a:cs typeface="Menlo"/>
                <a:sym typeface="Menlo"/>
              </a:defRPr>
            </a:pPr>
            <a:r>
              <a:t>      .</a:t>
            </a:r>
            <a:r>
              <a:rPr>
                <a:solidFill>
                  <a:srgbClr val="DCDCAA"/>
                </a:solidFill>
              </a:rPr>
              <a:t>catch</a:t>
            </a:r>
            <a:r>
              <a:t>((</a:t>
            </a:r>
            <a:r>
              <a:rPr>
                <a:solidFill>
                  <a:srgbClr val="9CDCFE"/>
                </a:solidFill>
              </a:rPr>
              <a:t>e</a:t>
            </a:r>
            <a:r>
              <a:t>:</a:t>
            </a:r>
            <a:r>
              <a:rPr>
                <a:solidFill>
                  <a:srgbClr val="4EC9B0"/>
                </a:solidFill>
              </a:rPr>
              <a:t>any</a:t>
            </a:r>
            <a:r>
              <a:t>)</a:t>
            </a:r>
            <a:r>
              <a:rPr>
                <a:solidFill>
                  <a:srgbClr val="569CD6"/>
                </a:solidFill>
              </a:rPr>
              <a:t>=&gt;</a:t>
            </a:r>
            <a:r>
              <a:t>{</a:t>
            </a:r>
          </a:p>
          <a:p>
            <a:pPr marL="0" indent="0" defTabSz="457200">
              <a:lnSpc>
                <a:spcPts val="3900"/>
              </a:lnSpc>
              <a:spcBef>
                <a:spcPts val="0"/>
              </a:spcBef>
              <a:buSzTx/>
              <a:buNone/>
              <a:defRPr sz="1800">
                <a:solidFill>
                  <a:srgbClr val="D4D4D4"/>
                </a:solidFill>
                <a:latin typeface="Menlo"/>
                <a:ea typeface="Menlo"/>
                <a:cs typeface="Menlo"/>
                <a:sym typeface="Menlo"/>
              </a:defRPr>
            </a:pPr>
            <a:r>
              <a:t>        </a:t>
            </a:r>
            <a:r>
              <a:rPr>
                <a:solidFill>
                  <a:srgbClr val="4EC9B0"/>
                </a:solidFill>
              </a:rPr>
              <a:t>console</a:t>
            </a:r>
            <a:r>
              <a:t>.</a:t>
            </a:r>
            <a:r>
              <a:rPr>
                <a:solidFill>
                  <a:srgbClr val="DCDCAA"/>
                </a:solidFill>
              </a:rPr>
              <a:t>log</a:t>
            </a:r>
            <a:r>
              <a:t>(</a:t>
            </a:r>
            <a:r>
              <a:rPr>
                <a:solidFill>
                  <a:srgbClr val="9CDCFE"/>
                </a:solidFill>
              </a:rPr>
              <a:t>e</a:t>
            </a:r>
            <a:r>
              <a:t>);</a:t>
            </a:r>
          </a:p>
          <a:p>
            <a:pPr marL="0" indent="0" defTabSz="457200">
              <a:lnSpc>
                <a:spcPts val="3900"/>
              </a:lnSpc>
              <a:spcBef>
                <a:spcPts val="0"/>
              </a:spcBef>
              <a:buSzTx/>
              <a:buNone/>
              <a:defRPr sz="1800">
                <a:solidFill>
                  <a:srgbClr val="D4D4D4"/>
                </a:solidFill>
                <a:latin typeface="Menlo"/>
                <a:ea typeface="Menlo"/>
                <a:cs typeface="Menlo"/>
                <a:sym typeface="Menlo"/>
              </a:defRPr>
            </a:pPr>
            <a:r>
              <a:t>      })</a:t>
            </a:r>
          </a:p>
          <a:p>
            <a:pPr marL="0" indent="0" defTabSz="457200">
              <a:lnSpc>
                <a:spcPts val="3900"/>
              </a:lnSpc>
              <a:spcBef>
                <a:spcPts val="0"/>
              </a:spcBef>
              <a:buSzTx/>
              <a:buNone/>
              <a:defRPr sz="1800">
                <a:solidFill>
                  <a:srgbClr val="D4D4D4"/>
                </a:solidFill>
                <a:latin typeface="Menlo"/>
                <a:ea typeface="Menlo"/>
                <a:cs typeface="Menlo"/>
                <a:sym typeface="Menlo"/>
              </a:defRPr>
            </a:pPr>
            <a:r>
              <a:t>    }</a:t>
            </a:r>
          </a:p>
          <a:p>
            <a:pPr marL="0" indent="0" defTabSz="457200">
              <a:lnSpc>
                <a:spcPts val="3900"/>
              </a:lnSpc>
              <a:spcBef>
                <a:spcPts val="0"/>
              </a:spcBef>
              <a:buSzTx/>
              <a:buNone/>
              <a:defRPr sz="1800">
                <a:solidFill>
                  <a:srgbClr val="D4D4D4"/>
                </a:solidFill>
                <a:latin typeface="Menlo"/>
                <a:ea typeface="Menlo"/>
                <a:cs typeface="Menlo"/>
                <a:sym typeface="Menlo"/>
              </a:defRPr>
            </a:pPr>
          </a:p>
        </p:txBody>
      </p:sp>
      <p:sp>
        <p:nvSpPr>
          <p:cNvPr id="425" name="View1.ts"/>
          <p:cNvSpPr/>
          <p:nvPr/>
        </p:nvSpPr>
        <p:spPr>
          <a:xfrm>
            <a:off x="952500" y="1042974"/>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View1.ts</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Lesson 12"/>
          <p:cNvSpPr/>
          <p:nvPr>
            <p:ph type="title"/>
          </p:nvPr>
        </p:nvSpPr>
        <p:spPr>
          <a:xfrm>
            <a:off x="952500" y="-390867"/>
            <a:ext cx="11099800" cy="2159001"/>
          </a:xfrm>
          <a:prstGeom prst="rect">
            <a:avLst/>
          </a:prstGeom>
        </p:spPr>
        <p:txBody>
          <a:bodyPr/>
          <a:lstStyle/>
          <a:p>
            <a:pPr/>
            <a:r>
              <a:t>Lesson 12</a:t>
            </a:r>
          </a:p>
        </p:txBody>
      </p:sp>
      <p:sp>
        <p:nvSpPr>
          <p:cNvPr id="428" name="onEdit(id:number){…"/>
          <p:cNvSpPr/>
          <p:nvPr>
            <p:ph type="body" idx="1"/>
          </p:nvPr>
        </p:nvSpPr>
        <p:spPr>
          <a:xfrm>
            <a:off x="552747" y="2241233"/>
            <a:ext cx="12605743" cy="7939387"/>
          </a:xfrm>
          <a:prstGeom prst="rect">
            <a:avLst/>
          </a:prstGeom>
        </p:spPr>
        <p:txBody>
          <a:bodyPr/>
          <a:lstStyle/>
          <a:p>
            <a:pPr marL="0" indent="0" defTabSz="457200">
              <a:lnSpc>
                <a:spcPts val="5400"/>
              </a:lnSpc>
              <a:spcBef>
                <a:spcPts val="0"/>
              </a:spcBef>
              <a:buSzTx/>
              <a:buNone/>
              <a:defRPr sz="3000">
                <a:solidFill>
                  <a:srgbClr val="D4D4D4"/>
                </a:solidFill>
                <a:latin typeface="Menlo"/>
                <a:ea typeface="Menlo"/>
                <a:cs typeface="Menlo"/>
                <a:sym typeface="Menlo"/>
              </a:defRPr>
            </a:pPr>
          </a:p>
          <a:p>
            <a:pPr marL="0" indent="0" defTabSz="457200">
              <a:lnSpc>
                <a:spcPts val="4600"/>
              </a:lnSpc>
              <a:spcBef>
                <a:spcPts val="0"/>
              </a:spcBef>
              <a:buSzTx/>
              <a:buNone/>
              <a:defRPr sz="2400">
                <a:solidFill>
                  <a:srgbClr val="D4D4D4"/>
                </a:solidFill>
                <a:latin typeface="Menlo"/>
                <a:ea typeface="Menlo"/>
                <a:cs typeface="Menlo"/>
                <a:sym typeface="Menlo"/>
              </a:defRPr>
            </a:pPr>
          </a:p>
          <a:p>
            <a:pPr marL="0" indent="0" defTabSz="457200">
              <a:lnSpc>
                <a:spcPts val="4600"/>
              </a:lnSpc>
              <a:spcBef>
                <a:spcPts val="0"/>
              </a:spcBef>
              <a:buSzTx/>
              <a:buNone/>
              <a:defRPr sz="2400">
                <a:solidFill>
                  <a:srgbClr val="DCDCAA"/>
                </a:solidFill>
                <a:latin typeface="Menlo"/>
                <a:ea typeface="Menlo"/>
                <a:cs typeface="Menlo"/>
                <a:sym typeface="Menlo"/>
              </a:defRPr>
            </a:pPr>
            <a:r>
              <a:rPr>
                <a:solidFill>
                  <a:srgbClr val="D4D4D4"/>
                </a:solidFill>
              </a:rPr>
              <a:t>    </a:t>
            </a:r>
            <a:r>
              <a:t>onEdit</a:t>
            </a:r>
            <a:r>
              <a:rPr>
                <a:solidFill>
                  <a:srgbClr val="D4D4D4"/>
                </a:solidFill>
              </a:rPr>
              <a:t>(</a:t>
            </a:r>
            <a:r>
              <a:rPr>
                <a:solidFill>
                  <a:srgbClr val="9CDCFE"/>
                </a:solidFill>
              </a:rPr>
              <a:t>id</a:t>
            </a:r>
            <a:r>
              <a:rPr>
                <a:solidFill>
                  <a:srgbClr val="D4D4D4"/>
                </a:solidFill>
              </a:rPr>
              <a:t>:</a:t>
            </a:r>
            <a:r>
              <a:rPr>
                <a:solidFill>
                  <a:srgbClr val="4EC9B0"/>
                </a:solidFill>
              </a:rPr>
              <a:t>number</a:t>
            </a:r>
            <a:r>
              <a:rPr>
                <a:solidFill>
                  <a:srgbClr val="D4D4D4"/>
                </a:solidFill>
              </a:rPr>
              <a:t>){</a:t>
            </a:r>
            <a:endParaRPr>
              <a:solidFill>
                <a:srgbClr val="D4D4D4"/>
              </a:solidFill>
            </a:endParaRPr>
          </a:p>
          <a:p>
            <a:pPr marL="0" indent="0" defTabSz="457200">
              <a:lnSpc>
                <a:spcPts val="4600"/>
              </a:lnSpc>
              <a:spcBef>
                <a:spcPts val="0"/>
              </a:spcBef>
              <a:buSzTx/>
              <a:buNone/>
              <a:defRPr sz="2400">
                <a:solidFill>
                  <a:srgbClr val="9CDCFE"/>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$location</a:t>
            </a:r>
            <a:r>
              <a:rPr>
                <a:solidFill>
                  <a:srgbClr val="D4D4D4"/>
                </a:solidFill>
              </a:rPr>
              <a:t>.</a:t>
            </a:r>
            <a:r>
              <a:rPr>
                <a:solidFill>
                  <a:srgbClr val="DCDCAA"/>
                </a:solidFill>
              </a:rPr>
              <a:t>path</a:t>
            </a:r>
            <a:r>
              <a:rPr>
                <a:solidFill>
                  <a:srgbClr val="D4D4D4"/>
                </a:solidFill>
              </a:rPr>
              <a:t>(</a:t>
            </a:r>
            <a:r>
              <a:rPr>
                <a:solidFill>
                  <a:srgbClr val="CE9178"/>
                </a:solidFill>
              </a:rPr>
              <a:t>'/view2/'</a:t>
            </a:r>
            <a:r>
              <a:rPr>
                <a:solidFill>
                  <a:srgbClr val="D4D4D4"/>
                </a:solidFill>
              </a:rPr>
              <a:t>+</a:t>
            </a:r>
            <a:r>
              <a:t>id</a:t>
            </a:r>
            <a:r>
              <a:rPr>
                <a:solidFill>
                  <a:srgbClr val="D4D4D4"/>
                </a:solidFill>
              </a:rPr>
              <a:t>)</a:t>
            </a:r>
            <a:endParaRPr>
              <a:solidFill>
                <a:srgbClr val="D4D4D4"/>
              </a:solidFill>
            </a:endParaRPr>
          </a:p>
          <a:p>
            <a:pPr marL="0" indent="0" defTabSz="457200">
              <a:lnSpc>
                <a:spcPts val="4600"/>
              </a:lnSpc>
              <a:spcBef>
                <a:spcPts val="0"/>
              </a:spcBef>
              <a:buSzTx/>
              <a:buNone/>
              <a:defRPr sz="2400">
                <a:solidFill>
                  <a:srgbClr val="D4D4D4"/>
                </a:solidFill>
                <a:latin typeface="Menlo"/>
                <a:ea typeface="Menlo"/>
                <a:cs typeface="Menlo"/>
                <a:sym typeface="Menlo"/>
              </a:defRPr>
            </a:pPr>
            <a:r>
              <a:t>    }</a:t>
            </a:r>
          </a:p>
          <a:p>
            <a:pPr marL="0" indent="0" defTabSz="457200">
              <a:lnSpc>
                <a:spcPts val="4600"/>
              </a:lnSpc>
              <a:spcBef>
                <a:spcPts val="0"/>
              </a:spcBef>
              <a:buSzTx/>
              <a:buNone/>
              <a:defRPr sz="2400">
                <a:solidFill>
                  <a:srgbClr val="D4D4D4"/>
                </a:solidFill>
                <a:latin typeface="Menlo"/>
                <a:ea typeface="Menlo"/>
                <a:cs typeface="Menlo"/>
                <a:sym typeface="Menlo"/>
              </a:defRPr>
            </a:pPr>
          </a:p>
          <a:p>
            <a:pPr marL="0" indent="0" defTabSz="457200">
              <a:lnSpc>
                <a:spcPts val="4600"/>
              </a:lnSpc>
              <a:spcBef>
                <a:spcPts val="0"/>
              </a:spcBef>
              <a:buSzTx/>
              <a:buNone/>
              <a:defRPr sz="2400">
                <a:solidFill>
                  <a:srgbClr val="DCDCAA"/>
                </a:solidFill>
                <a:latin typeface="Menlo"/>
                <a:ea typeface="Menlo"/>
                <a:cs typeface="Menlo"/>
                <a:sym typeface="Menlo"/>
              </a:defRPr>
            </a:pPr>
            <a:r>
              <a:rPr>
                <a:solidFill>
                  <a:srgbClr val="D4D4D4"/>
                </a:solidFill>
              </a:rPr>
              <a:t>    </a:t>
            </a:r>
            <a:r>
              <a:t>onDelete</a:t>
            </a:r>
            <a:r>
              <a:rPr>
                <a:solidFill>
                  <a:srgbClr val="D4D4D4"/>
                </a:solidFill>
              </a:rPr>
              <a:t>(</a:t>
            </a:r>
            <a:r>
              <a:rPr>
                <a:solidFill>
                  <a:srgbClr val="9CDCFE"/>
                </a:solidFill>
              </a:rPr>
              <a:t>id</a:t>
            </a:r>
            <a:r>
              <a:rPr>
                <a:solidFill>
                  <a:srgbClr val="D4D4D4"/>
                </a:solidFill>
              </a:rPr>
              <a:t>:</a:t>
            </a:r>
            <a:r>
              <a:rPr>
                <a:solidFill>
                  <a:srgbClr val="4EC9B0"/>
                </a:solidFill>
              </a:rPr>
              <a:t>number</a:t>
            </a:r>
            <a:r>
              <a:rPr>
                <a:solidFill>
                  <a:srgbClr val="D4D4D4"/>
                </a:solidFill>
              </a:rPr>
              <a:t>){</a:t>
            </a:r>
            <a:endParaRPr>
              <a:solidFill>
                <a:srgbClr val="D4D4D4"/>
              </a:solidFill>
            </a:endParaRPr>
          </a:p>
          <a:p>
            <a:pPr marL="0" indent="0" defTabSz="457200">
              <a:lnSpc>
                <a:spcPts val="4600"/>
              </a:lnSpc>
              <a:spcBef>
                <a:spcPts val="0"/>
              </a:spcBef>
              <a:buSzTx/>
              <a:buNone/>
              <a:defRPr sz="2400">
                <a:solidFill>
                  <a:srgbClr val="DCDCAA"/>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rPr>
                <a:solidFill>
                  <a:srgbClr val="9CDCFE"/>
                </a:solidFill>
              </a:rPr>
              <a:t>dataMgr</a:t>
            </a:r>
            <a:r>
              <a:rPr>
                <a:solidFill>
                  <a:srgbClr val="D4D4D4"/>
                </a:solidFill>
              </a:rPr>
              <a:t>.</a:t>
            </a:r>
            <a:r>
              <a:t>deleteData</a:t>
            </a:r>
            <a:r>
              <a:rPr>
                <a:solidFill>
                  <a:srgbClr val="D4D4D4"/>
                </a:solidFill>
              </a:rPr>
              <a:t>(</a:t>
            </a:r>
            <a:r>
              <a:rPr>
                <a:solidFill>
                  <a:srgbClr val="9CDCFE"/>
                </a:solidFill>
              </a:rPr>
              <a:t>id</a:t>
            </a:r>
            <a:r>
              <a:rPr>
                <a:solidFill>
                  <a:srgbClr val="D4D4D4"/>
                </a:solidFill>
              </a:rPr>
              <a:t>);</a:t>
            </a:r>
            <a:endParaRPr>
              <a:solidFill>
                <a:srgbClr val="D4D4D4"/>
              </a:solidFill>
            </a:endParaRPr>
          </a:p>
          <a:p>
            <a:pPr marL="0" indent="0" defTabSz="457200">
              <a:lnSpc>
                <a:spcPts val="4600"/>
              </a:lnSpc>
              <a:spcBef>
                <a:spcPts val="0"/>
              </a:spcBef>
              <a:buSzTx/>
              <a:buNone/>
              <a:defRPr sz="2400">
                <a:solidFill>
                  <a:srgbClr val="D4D4D4"/>
                </a:solidFill>
                <a:latin typeface="Menlo"/>
                <a:ea typeface="Menlo"/>
                <a:cs typeface="Menlo"/>
                <a:sym typeface="Menlo"/>
              </a:defRPr>
            </a:pPr>
            <a:r>
              <a:t>    }</a:t>
            </a:r>
          </a:p>
          <a:p>
            <a:pPr marL="0" indent="0" defTabSz="457200">
              <a:lnSpc>
                <a:spcPts val="4600"/>
              </a:lnSpc>
              <a:spcBef>
                <a:spcPts val="0"/>
              </a:spcBef>
              <a:buSzTx/>
              <a:buNone/>
              <a:defRPr sz="2400">
                <a:solidFill>
                  <a:srgbClr val="DCDCAA"/>
                </a:solidFill>
                <a:latin typeface="Menlo"/>
                <a:ea typeface="Menlo"/>
                <a:cs typeface="Menlo"/>
                <a:sym typeface="Menlo"/>
              </a:defRPr>
            </a:pPr>
            <a:r>
              <a:rPr>
                <a:solidFill>
                  <a:srgbClr val="D4D4D4"/>
                </a:solidFill>
              </a:rPr>
              <a:t>    </a:t>
            </a:r>
            <a:r>
              <a:t>onAddNewContact</a:t>
            </a:r>
            <a:r>
              <a:rPr>
                <a:solidFill>
                  <a:srgbClr val="D4D4D4"/>
                </a:solidFill>
              </a:rPr>
              <a:t>() {</a:t>
            </a:r>
            <a:endParaRPr>
              <a:solidFill>
                <a:srgbClr val="D4D4D4"/>
              </a:solidFill>
            </a:endParaRPr>
          </a:p>
          <a:p>
            <a:pPr marL="0" indent="0" defTabSz="457200">
              <a:lnSpc>
                <a:spcPts val="4600"/>
              </a:lnSpc>
              <a:spcBef>
                <a:spcPts val="0"/>
              </a:spcBef>
              <a:buSzTx/>
              <a:buNone/>
              <a:defRPr sz="2400">
                <a:solidFill>
                  <a:srgbClr val="9CDCFE"/>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$location</a:t>
            </a:r>
            <a:r>
              <a:rPr>
                <a:solidFill>
                  <a:srgbClr val="D4D4D4"/>
                </a:solidFill>
              </a:rPr>
              <a:t>.</a:t>
            </a:r>
            <a:r>
              <a:rPr>
                <a:solidFill>
                  <a:srgbClr val="DCDCAA"/>
                </a:solidFill>
              </a:rPr>
              <a:t>path</a:t>
            </a:r>
            <a:r>
              <a:rPr>
                <a:solidFill>
                  <a:srgbClr val="D4D4D4"/>
                </a:solidFill>
              </a:rPr>
              <a:t>(</a:t>
            </a:r>
            <a:r>
              <a:rPr>
                <a:solidFill>
                  <a:srgbClr val="CE9178"/>
                </a:solidFill>
              </a:rPr>
              <a:t>"/view2"</a:t>
            </a:r>
            <a:r>
              <a:rPr>
                <a:solidFill>
                  <a:srgbClr val="D4D4D4"/>
                </a:solidFill>
              </a:rPr>
              <a:t>);</a:t>
            </a:r>
            <a:endParaRPr>
              <a:solidFill>
                <a:srgbClr val="D4D4D4"/>
              </a:solidFill>
            </a:endParaRPr>
          </a:p>
          <a:p>
            <a:pPr marL="0" indent="0" defTabSz="457200">
              <a:lnSpc>
                <a:spcPts val="4600"/>
              </a:lnSpc>
              <a:spcBef>
                <a:spcPts val="0"/>
              </a:spcBef>
              <a:buSzTx/>
              <a:buNone/>
              <a:defRPr sz="2400">
                <a:solidFill>
                  <a:srgbClr val="D4D4D4"/>
                </a:solidFill>
                <a:latin typeface="Menlo"/>
                <a:ea typeface="Menlo"/>
                <a:cs typeface="Menlo"/>
                <a:sym typeface="Menlo"/>
              </a:defRPr>
            </a:pPr>
            <a:r>
              <a:t>    }</a:t>
            </a:r>
          </a:p>
          <a:p>
            <a:pPr marL="0" indent="0" defTabSz="457200">
              <a:lnSpc>
                <a:spcPts val="4600"/>
              </a:lnSpc>
              <a:spcBef>
                <a:spcPts val="0"/>
              </a:spcBef>
              <a:buSzTx/>
              <a:buNone/>
              <a:defRPr sz="2400">
                <a:solidFill>
                  <a:srgbClr val="D4D4D4"/>
                </a:solidFill>
                <a:latin typeface="Menlo"/>
                <a:ea typeface="Menlo"/>
                <a:cs typeface="Menlo"/>
                <a:sym typeface="Menlo"/>
              </a:defRPr>
            </a:pPr>
          </a:p>
        </p:txBody>
      </p:sp>
      <p:sp>
        <p:nvSpPr>
          <p:cNvPr id="429" name="View1.ts"/>
          <p:cNvSpPr/>
          <p:nvPr/>
        </p:nvSpPr>
        <p:spPr>
          <a:xfrm>
            <a:off x="952500" y="1042974"/>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tsconfig options"/>
          <p:cNvSpPr/>
          <p:nvPr>
            <p:ph type="title"/>
          </p:nvPr>
        </p:nvSpPr>
        <p:spPr>
          <a:prstGeom prst="rect">
            <a:avLst/>
          </a:prstGeom>
        </p:spPr>
        <p:txBody>
          <a:bodyPr/>
          <a:lstStyle/>
          <a:p>
            <a:pPr/>
            <a:r>
              <a:t>tsconfig options</a:t>
            </a:r>
          </a:p>
        </p:txBody>
      </p:sp>
      <p:sp>
        <p:nvSpPr>
          <p:cNvPr id="145" name="{…"/>
          <p:cNvSpPr/>
          <p:nvPr>
            <p:ph type="body" idx="1"/>
          </p:nvPr>
        </p:nvSpPr>
        <p:spPr>
          <a:prstGeom prst="rect">
            <a:avLst/>
          </a:prstGeom>
        </p:spPr>
        <p:txBody>
          <a:bodyPr/>
          <a:lstStyle/>
          <a:p>
            <a:pPr marL="0" indent="0" defTabSz="233679">
              <a:spcBef>
                <a:spcPts val="1600"/>
              </a:spcBef>
              <a:buSzTx/>
              <a:buNone/>
              <a:defRPr sz="1520"/>
            </a:pPr>
            <a:r>
              <a:t>{</a:t>
            </a:r>
          </a:p>
          <a:p>
            <a:pPr marL="0" indent="0" defTabSz="233679">
              <a:spcBef>
                <a:spcPts val="1600"/>
              </a:spcBef>
              <a:buSzTx/>
              <a:buNone/>
              <a:defRPr sz="1520"/>
            </a:pPr>
            <a:r>
              <a:t>  "compilerOptions": {</a:t>
            </a:r>
          </a:p>
          <a:p>
            <a:pPr marL="0" indent="0" defTabSz="233679">
              <a:spcBef>
                <a:spcPts val="1600"/>
              </a:spcBef>
              <a:buSzTx/>
              <a:buNone/>
              <a:defRPr sz="1520"/>
            </a:pPr>
          </a:p>
          <a:p>
            <a:pPr marL="0" indent="0" defTabSz="233679">
              <a:spcBef>
                <a:spcPts val="1600"/>
              </a:spcBef>
              <a:buSzTx/>
              <a:buNone/>
              <a:defRPr sz="1520"/>
            </a:pPr>
            <a:r>
              <a:t>    /* Basic Options */                       </a:t>
            </a:r>
          </a:p>
          <a:p>
            <a:pPr marL="0" indent="0" defTabSz="233679">
              <a:spcBef>
                <a:spcPts val="1600"/>
              </a:spcBef>
              <a:buSzTx/>
              <a:buNone/>
              <a:defRPr sz="1520"/>
            </a:pPr>
            <a:r>
              <a:t>    "target": "es5",                       /* Specify ECMAScript target version: 'ES3' (default), 'ES5', 'ES2015', 'ES2016', 'ES2017', or 'ESNEXT'. */</a:t>
            </a:r>
          </a:p>
          <a:p>
            <a:pPr marL="0" indent="0" defTabSz="233679">
              <a:spcBef>
                <a:spcPts val="1600"/>
              </a:spcBef>
              <a:buSzTx/>
              <a:buNone/>
              <a:defRPr sz="1520"/>
            </a:pPr>
            <a:r>
              <a:t>    "module": "commonjs",                  /* Specify module code generation: 'commonjs', 'amd', 'system', 'umd' or 'es2015'. */</a:t>
            </a:r>
          </a:p>
          <a:p>
            <a:pPr marL="0" indent="0" defTabSz="233679">
              <a:spcBef>
                <a:spcPts val="1600"/>
              </a:spcBef>
              <a:buSzTx/>
              <a:buNone/>
              <a:defRPr sz="1520"/>
            </a:pPr>
            <a:r>
              <a:t>    "lib": [],                             /* Specify library files to be included in the compilation:  */</a:t>
            </a:r>
          </a:p>
          <a:p>
            <a:pPr marL="0" indent="0" defTabSz="233679">
              <a:spcBef>
                <a:spcPts val="1600"/>
              </a:spcBef>
              <a:buSzTx/>
              <a:buNone/>
              <a:defRPr sz="1520"/>
            </a:pPr>
            <a:r>
              <a:t>    "allowJs": true,                       /* Allow javascript files to be compiled. */</a:t>
            </a:r>
          </a:p>
          <a:p>
            <a:pPr marL="0" indent="0" defTabSz="233679">
              <a:spcBef>
                <a:spcPts val="1600"/>
              </a:spcBef>
              <a:buSzTx/>
              <a:buNone/>
              <a:defRPr sz="1520"/>
            </a:pPr>
            <a:r>
              <a:t>    "checkJs": true,                       /* Report errors in .js files. */</a:t>
            </a:r>
          </a:p>
          <a:p>
            <a:pPr marL="0" indent="0" defTabSz="233679">
              <a:spcBef>
                <a:spcPts val="1600"/>
              </a:spcBef>
              <a:buSzTx/>
              <a:buNone/>
              <a:defRPr sz="1520"/>
            </a:pPr>
            <a:r>
              <a:t>    "jsx": "preserve",                     /* Specify JSX code generation: 'preserve', 'react-native', or 'react'. */</a:t>
            </a:r>
          </a:p>
          <a:p>
            <a:pPr marL="0" indent="0" defTabSz="233679">
              <a:spcBef>
                <a:spcPts val="1600"/>
              </a:spcBef>
              <a:buSzTx/>
              <a:buNone/>
              <a:defRPr sz="1520"/>
            </a:pPr>
            <a:r>
              <a:t>    "declaration": true,                   /* Generates corresponding '.d.ts' file. */</a:t>
            </a:r>
          </a:p>
          <a:p>
            <a:pPr marL="0" indent="0" defTabSz="233679">
              <a:spcBef>
                <a:spcPts val="1600"/>
              </a:spcBef>
              <a:buSzTx/>
              <a:buNone/>
              <a:defRPr sz="1520"/>
            </a:pPr>
            <a:r>
              <a:t>    "sourceMap": true,                     /* Generates corresponding '.map' file. */</a:t>
            </a:r>
          </a:p>
          <a:p>
            <a:pPr marL="0" indent="0" defTabSz="233679">
              <a:spcBef>
                <a:spcPts val="1600"/>
              </a:spcBef>
              <a:buSzTx/>
              <a:buNone/>
              <a:defRPr sz="1520"/>
            </a:pPr>
            <a:r>
              <a:t>    "outFile": "./",                       /* Concatenate and emit output to single file. */</a:t>
            </a:r>
          </a:p>
          <a:p>
            <a:pPr marL="0" indent="0" defTabSz="233679">
              <a:spcBef>
                <a:spcPts val="1600"/>
              </a:spcBef>
              <a:buSzTx/>
              <a:buNone/>
              <a:defRPr sz="1520"/>
            </a:pPr>
            <a:r>
              <a:t>    "outDir": "./",                        /* Redirect output structure to the directory. */</a:t>
            </a:r>
          </a:p>
          <a:p>
            <a:pPr marL="0" indent="0" defTabSz="233679">
              <a:spcBef>
                <a:spcPts val="1600"/>
              </a:spcBef>
              <a:buSzTx/>
              <a:buNone/>
              <a:defRPr sz="1520"/>
            </a:pPr>
            <a:r>
              <a:t>    "rootDir": "./",                       /* Specify the root directory of input files. Use to control the output directory structure with --outDir. */</a:t>
            </a:r>
          </a:p>
          <a:p>
            <a:pPr marL="0" indent="0" defTabSz="233679">
              <a:spcBef>
                <a:spcPts val="1600"/>
              </a:spcBef>
              <a:buSzTx/>
              <a:buNone/>
              <a:defRPr sz="1520"/>
            </a:pPr>
            <a:r>
              <a:t>    "removeComments": true,                /* Do not emit comments to output. */</a:t>
            </a:r>
          </a:p>
          <a:p>
            <a:pPr marL="0" indent="0" defTabSz="233679">
              <a:spcBef>
                <a:spcPts val="1600"/>
              </a:spcBef>
              <a:buSzTx/>
              <a:buNone/>
              <a:defRPr sz="1520"/>
            </a:pPr>
            <a:r>
              <a:t>    "noEmit": true,                        /* Do not emit outputs. */</a:t>
            </a:r>
          </a:p>
          <a:p>
            <a:pPr marL="0" indent="0" defTabSz="233679">
              <a:spcBef>
                <a:spcPts val="1600"/>
              </a:spcBef>
              <a:buSzTx/>
              <a:buNone/>
              <a:defRPr sz="1520"/>
            </a:pPr>
            <a:r>
              <a:t>    "importHelpers": true,                 /* Import emit helpers from 'tslib'. */</a:t>
            </a:r>
          </a:p>
          <a:p>
            <a:pPr marL="0" indent="0" defTabSz="233679">
              <a:spcBef>
                <a:spcPts val="1600"/>
              </a:spcBef>
              <a:buSzTx/>
              <a:buNone/>
              <a:defRPr sz="1520"/>
            </a:pPr>
            <a:r>
              <a:t>    "downlevelIteration": true,            /* Provide full support for iterables in 'for-of', spread, and destructuring when targeting 'ES5' or 'ES3'. */</a:t>
            </a:r>
          </a:p>
          <a:p>
            <a:pPr marL="0" indent="0" defTabSz="233679">
              <a:spcBef>
                <a:spcPts val="1600"/>
              </a:spcBef>
              <a:buSzTx/>
              <a:buNone/>
              <a:defRPr sz="1520"/>
            </a:pPr>
            <a:r>
              <a:t>    "isolatedModules": true,               /* Transpile each file as a separate module (similar to 'ts.transpileModule'). */</a:t>
            </a:r>
          </a:p>
          <a:p>
            <a:pPr marL="0" indent="0" defTabSz="233679">
              <a:spcBef>
                <a:spcPts val="1600"/>
              </a:spcBef>
              <a:buSzTx/>
              <a:buNone/>
              <a:defRPr sz="1520"/>
            </a:pPr>
          </a:p>
          <a:p>
            <a:pPr marL="0" indent="0" defTabSz="233679">
              <a:spcBef>
                <a:spcPts val="1600"/>
              </a:spcBef>
              <a:buSzTx/>
              <a:buNone/>
              <a:defRPr sz="1520"/>
            </a:pPr>
            <a:r>
              <a:t>    /* Strict Type-Checking Options */        </a:t>
            </a:r>
          </a:p>
          <a:p>
            <a:pPr marL="0" indent="0" defTabSz="233679">
              <a:spcBef>
                <a:spcPts val="1600"/>
              </a:spcBef>
              <a:buSzTx/>
              <a:buNone/>
              <a:defRPr sz="1520"/>
            </a:pPr>
            <a:r>
              <a:t>    "strict": true,                        /* Enable all strict type-checking options. */</a:t>
            </a:r>
          </a:p>
          <a:p>
            <a:pPr marL="0" indent="0" defTabSz="233679">
              <a:spcBef>
                <a:spcPts val="1600"/>
              </a:spcBef>
              <a:buSzTx/>
              <a:buNone/>
              <a:defRPr sz="1520"/>
            </a:pPr>
            <a:r>
              <a:t>    "noImplicitAny": true,                 /* Raise error on expressions and declarations with an implied 'any' type. */</a:t>
            </a:r>
          </a:p>
          <a:p>
            <a:pPr marL="0" indent="0" defTabSz="233679">
              <a:spcBef>
                <a:spcPts val="1600"/>
              </a:spcBef>
              <a:buSzTx/>
              <a:buNone/>
              <a:defRPr sz="1520"/>
            </a:pPr>
            <a:r>
              <a:t>    "strictNullChecks": true,              /* Enable strict null checks. */</a:t>
            </a:r>
          </a:p>
          <a:p>
            <a:pPr marL="0" indent="0" defTabSz="233679">
              <a:spcBef>
                <a:spcPts val="1600"/>
              </a:spcBef>
              <a:buSzTx/>
              <a:buNone/>
              <a:defRPr sz="1520"/>
            </a:pPr>
            <a:r>
              <a:t>    "noImplicitThis": true,                /* Raise error on 'this' expressions with an implied 'any' type. */</a:t>
            </a:r>
          </a:p>
          <a:p>
            <a:pPr marL="0" indent="0" defTabSz="233679">
              <a:spcBef>
                <a:spcPts val="1600"/>
              </a:spcBef>
              <a:buSzTx/>
              <a:buNone/>
              <a:defRPr sz="1520"/>
            </a:pPr>
            <a:r>
              <a:t>    "alwaysStrict": true,                  /* Parse in strict mode and emit "use strict" for each source file. */</a:t>
            </a:r>
          </a:p>
          <a:p>
            <a:pPr marL="0" indent="0" defTabSz="233679">
              <a:spcBef>
                <a:spcPts val="1600"/>
              </a:spcBef>
              <a:buSzTx/>
              <a:buNone/>
              <a:defRPr sz="1520"/>
            </a:pPr>
          </a:p>
          <a:p>
            <a:pPr marL="0" indent="0" defTabSz="233679">
              <a:spcBef>
                <a:spcPts val="1600"/>
              </a:spcBef>
              <a:buSzTx/>
              <a:buNone/>
              <a:defRPr sz="1520"/>
            </a:pPr>
            <a:r>
              <a:t>    /* Additional Checks */                   </a:t>
            </a:r>
          </a:p>
          <a:p>
            <a:pPr marL="0" indent="0" defTabSz="233679">
              <a:spcBef>
                <a:spcPts val="1600"/>
              </a:spcBef>
              <a:buSzTx/>
              <a:buNone/>
              <a:defRPr sz="1520"/>
            </a:pPr>
            <a:r>
              <a:t>    "noUnusedLocals": true,                /* Report errors on unused locals. */</a:t>
            </a:r>
          </a:p>
          <a:p>
            <a:pPr marL="0" indent="0" defTabSz="233679">
              <a:spcBef>
                <a:spcPts val="1600"/>
              </a:spcBef>
              <a:buSzTx/>
              <a:buNone/>
              <a:defRPr sz="1520"/>
            </a:pPr>
            <a:r>
              <a:t>    "noUnusedParameters": true,            /* Report errors on unused parameters. */</a:t>
            </a:r>
          </a:p>
          <a:p>
            <a:pPr marL="0" indent="0" defTabSz="233679">
              <a:spcBef>
                <a:spcPts val="1600"/>
              </a:spcBef>
              <a:buSzTx/>
              <a:buNone/>
              <a:defRPr sz="1520"/>
            </a:pPr>
            <a:r>
              <a:t>    "noImplicitReturns": true,             /* Report error when not all code paths in function return a value. */</a:t>
            </a:r>
          </a:p>
          <a:p>
            <a:pPr marL="0" indent="0" defTabSz="233679">
              <a:spcBef>
                <a:spcPts val="1600"/>
              </a:spcBef>
              <a:buSzTx/>
              <a:buNone/>
              <a:defRPr sz="1520"/>
            </a:pPr>
            <a:r>
              <a:t>    "noFallthroughCasesInSwitch": true,    /* Report errors for fallthrough cases in switch statement. */</a:t>
            </a:r>
          </a:p>
          <a:p>
            <a:pPr marL="0" indent="0" defTabSz="233679">
              <a:spcBef>
                <a:spcPts val="1600"/>
              </a:spcBef>
              <a:buSzTx/>
              <a:buNone/>
              <a:defRPr sz="1520"/>
            </a:pPr>
          </a:p>
          <a:p>
            <a:pPr marL="0" indent="0" defTabSz="233679">
              <a:spcBef>
                <a:spcPts val="1600"/>
              </a:spcBef>
              <a:buSzTx/>
              <a:buNone/>
              <a:defRPr sz="1520"/>
            </a:pPr>
            <a:r>
              <a:t>    /* Module Resolution Options */           </a:t>
            </a:r>
          </a:p>
          <a:p>
            <a:pPr marL="0" indent="0" defTabSz="233679">
              <a:spcBef>
                <a:spcPts val="1600"/>
              </a:spcBef>
              <a:buSzTx/>
              <a:buNone/>
              <a:defRPr sz="1520"/>
            </a:pPr>
            <a:r>
              <a:t>    "moduleResolution": "node",            /* Specify module resolution strategy: 'node' (Node.js) or 'classic' (TypeScript pre-1.6). */</a:t>
            </a:r>
          </a:p>
          <a:p>
            <a:pPr marL="0" indent="0" defTabSz="233679">
              <a:spcBef>
                <a:spcPts val="1600"/>
              </a:spcBef>
              <a:buSzTx/>
              <a:buNone/>
              <a:defRPr sz="1520"/>
            </a:pPr>
            <a:r>
              <a:t>    "baseUrl": "./",                       /* Base directory to resolve non-absolute module names. */</a:t>
            </a:r>
          </a:p>
          <a:p>
            <a:pPr marL="0" indent="0" defTabSz="233679">
              <a:spcBef>
                <a:spcPts val="1600"/>
              </a:spcBef>
              <a:buSzTx/>
              <a:buNone/>
              <a:defRPr sz="1520"/>
            </a:pPr>
            <a:r>
              <a:t>    "paths": {},                           /* A series of entries which re-map imports to lookup locations relative to the 'baseUrl'. */</a:t>
            </a:r>
          </a:p>
          <a:p>
            <a:pPr marL="0" indent="0" defTabSz="233679">
              <a:spcBef>
                <a:spcPts val="1600"/>
              </a:spcBef>
              <a:buSzTx/>
              <a:buNone/>
              <a:defRPr sz="1520"/>
            </a:pPr>
            <a:r>
              <a:t>    "rootDirs": [],                        /* List of root folders whose combined content represents the structure of the project at runtime. */</a:t>
            </a:r>
          </a:p>
          <a:p>
            <a:pPr marL="0" indent="0" defTabSz="233679">
              <a:spcBef>
                <a:spcPts val="1600"/>
              </a:spcBef>
              <a:buSzTx/>
              <a:buNone/>
              <a:defRPr sz="1520"/>
            </a:pPr>
            <a:r>
              <a:t>    "typeRoots": [],                       /* List of folders to include type definitions from. */</a:t>
            </a:r>
          </a:p>
          <a:p>
            <a:pPr marL="0" indent="0" defTabSz="233679">
              <a:spcBef>
                <a:spcPts val="1600"/>
              </a:spcBef>
              <a:buSzTx/>
              <a:buNone/>
              <a:defRPr sz="1520"/>
            </a:pPr>
            <a:r>
              <a:t>    "types": [],                           /* Type declaration files to be included in compilation. */</a:t>
            </a:r>
          </a:p>
          <a:p>
            <a:pPr marL="0" indent="0" defTabSz="233679">
              <a:spcBef>
                <a:spcPts val="1600"/>
              </a:spcBef>
              <a:buSzTx/>
              <a:buNone/>
              <a:defRPr sz="1520"/>
            </a:pPr>
            <a:r>
              <a:t>    "allowSyntheticDefaultImports": true,  /* Allow default imports from modules with no default export. This does not affect code emit, just typechecking. */</a:t>
            </a:r>
          </a:p>
          <a:p>
            <a:pPr marL="0" indent="0" defTabSz="233679">
              <a:spcBef>
                <a:spcPts val="1600"/>
              </a:spcBef>
              <a:buSzTx/>
              <a:buNone/>
              <a:defRPr sz="1520"/>
            </a:pPr>
          </a:p>
          <a:p>
            <a:pPr marL="0" indent="0" defTabSz="233679">
              <a:spcBef>
                <a:spcPts val="1600"/>
              </a:spcBef>
              <a:buSzTx/>
              <a:buNone/>
              <a:defRPr sz="1520"/>
            </a:pPr>
            <a:r>
              <a:t>    /* Source Map Options */                  </a:t>
            </a:r>
          </a:p>
          <a:p>
            <a:pPr marL="0" indent="0" defTabSz="233679">
              <a:spcBef>
                <a:spcPts val="1600"/>
              </a:spcBef>
              <a:buSzTx/>
              <a:buNone/>
              <a:defRPr sz="1520"/>
            </a:pPr>
            <a:r>
              <a:t>    "sourceRoot": "./",                    /* Specify the location where debugger should locate TypeScript files instead of source locations. */</a:t>
            </a:r>
          </a:p>
          <a:p>
            <a:pPr marL="0" indent="0" defTabSz="233679">
              <a:spcBef>
                <a:spcPts val="1600"/>
              </a:spcBef>
              <a:buSzTx/>
              <a:buNone/>
              <a:defRPr sz="1520"/>
            </a:pPr>
            <a:r>
              <a:t>    "mapRoot": "./",                       /* Specify the location where debugger should locate map files instead of generated locations. */</a:t>
            </a:r>
          </a:p>
          <a:p>
            <a:pPr marL="0" indent="0" defTabSz="233679">
              <a:spcBef>
                <a:spcPts val="1600"/>
              </a:spcBef>
              <a:buSzTx/>
              <a:buNone/>
              <a:defRPr sz="1520"/>
            </a:pPr>
            <a:r>
              <a:t>    "inlineSourceMap": true,               /* Emit a single file with source maps instead of having a separate file. */</a:t>
            </a:r>
          </a:p>
          <a:p>
            <a:pPr marL="0" indent="0" defTabSz="233679">
              <a:spcBef>
                <a:spcPts val="1600"/>
              </a:spcBef>
              <a:buSzTx/>
              <a:buNone/>
              <a:defRPr sz="1520"/>
            </a:pPr>
            <a:r>
              <a:t>    "inlineSources": true,                 /* Emit the source alongside the sourcemaps within a single file; requires '--inlineSourceMap' or '--sourceMap' to be set. */</a:t>
            </a:r>
          </a:p>
          <a:p>
            <a:pPr marL="0" indent="0" defTabSz="233679">
              <a:spcBef>
                <a:spcPts val="1600"/>
              </a:spcBef>
              <a:buSzTx/>
              <a:buNone/>
              <a:defRPr sz="1520"/>
            </a:pPr>
          </a:p>
          <a:p>
            <a:pPr marL="0" indent="0" defTabSz="233679">
              <a:spcBef>
                <a:spcPts val="1600"/>
              </a:spcBef>
              <a:buSzTx/>
              <a:buNone/>
              <a:defRPr sz="1520"/>
            </a:pPr>
            <a:r>
              <a:t>    /* Experimental Options */                </a:t>
            </a:r>
          </a:p>
          <a:p>
            <a:pPr marL="0" indent="0" defTabSz="233679">
              <a:spcBef>
                <a:spcPts val="1600"/>
              </a:spcBef>
              <a:buSzTx/>
              <a:buNone/>
              <a:defRPr sz="1520"/>
            </a:pPr>
            <a:r>
              <a:t>    "experimentalDecorators": true,        /* Enables experimental support for ES7 decorators. */</a:t>
            </a:r>
          </a:p>
          <a:p>
            <a:pPr marL="0" indent="0" defTabSz="233679">
              <a:spcBef>
                <a:spcPts val="1600"/>
              </a:spcBef>
              <a:buSzTx/>
              <a:buNone/>
              <a:defRPr sz="1520"/>
            </a:pPr>
            <a:r>
              <a:t>    "emitDecoratorMetadata": true          /* Enables experimental support for emitting type metadata for decorators. */</a:t>
            </a:r>
          </a:p>
          <a:p>
            <a:pPr marL="0" indent="0" defTabSz="233679">
              <a:spcBef>
                <a:spcPts val="1600"/>
              </a:spcBef>
              <a:buSzTx/>
              <a:buNone/>
              <a:defRPr sz="1520"/>
            </a:pPr>
            <a:r>
              <a:t>  }</a:t>
            </a:r>
          </a:p>
          <a:p>
            <a:pPr marL="0" indent="0" defTabSz="233679">
              <a:spcBef>
                <a:spcPts val="1600"/>
              </a:spcBef>
              <a:buSzTx/>
              <a:buNone/>
              <a:defRPr sz="1520"/>
            </a:pPr>
            <a:r>
              <a:t>}</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Lesson 12"/>
          <p:cNvSpPr/>
          <p:nvPr>
            <p:ph type="title"/>
          </p:nvPr>
        </p:nvSpPr>
        <p:spPr>
          <a:xfrm>
            <a:off x="952500" y="-390867"/>
            <a:ext cx="11099800" cy="2159001"/>
          </a:xfrm>
          <a:prstGeom prst="rect">
            <a:avLst/>
          </a:prstGeom>
        </p:spPr>
        <p:txBody>
          <a:bodyPr/>
          <a:lstStyle/>
          <a:p>
            <a:pPr/>
            <a:r>
              <a:t>Lesson 12</a:t>
            </a:r>
          </a:p>
        </p:txBody>
      </p:sp>
      <p:sp>
        <p:nvSpPr>
          <p:cNvPr id="432" name="&lt;button id=&quot;btn&quot; class=&quot;btn btn-primary&quot; ng-click=&quot;ctrl.onAddNewContact($event)&quot;&gt;…"/>
          <p:cNvSpPr/>
          <p:nvPr>
            <p:ph type="body" idx="1"/>
          </p:nvPr>
        </p:nvSpPr>
        <p:spPr>
          <a:xfrm>
            <a:off x="552747" y="2241233"/>
            <a:ext cx="12605743" cy="7939387"/>
          </a:xfrm>
          <a:prstGeom prst="rect">
            <a:avLst/>
          </a:prstGeom>
        </p:spPr>
        <p:txBody>
          <a:bodyPr/>
          <a:lstStyle/>
          <a:p>
            <a:pPr marL="0" indent="0" defTabSz="457200">
              <a:lnSpc>
                <a:spcPts val="4500"/>
              </a:lnSpc>
              <a:spcBef>
                <a:spcPts val="0"/>
              </a:spcBef>
              <a:buSzTx/>
              <a:buNone/>
              <a:defRPr sz="2300">
                <a:solidFill>
                  <a:srgbClr val="CE9178"/>
                </a:solidFill>
                <a:latin typeface="Menlo"/>
                <a:ea typeface="Menlo"/>
                <a:cs typeface="Menlo"/>
                <a:sym typeface="Menlo"/>
              </a:defRPr>
            </a:pPr>
            <a:r>
              <a:rPr>
                <a:solidFill>
                  <a:srgbClr val="808080"/>
                </a:solidFill>
              </a:rPr>
              <a:t>&lt;</a:t>
            </a:r>
            <a:r>
              <a:rPr>
                <a:solidFill>
                  <a:srgbClr val="569CD6"/>
                </a:solidFill>
              </a:rPr>
              <a:t>button</a:t>
            </a:r>
            <a:r>
              <a:rPr>
                <a:solidFill>
                  <a:srgbClr val="D4D4D4"/>
                </a:solidFill>
              </a:rPr>
              <a:t> </a:t>
            </a:r>
            <a:r>
              <a:rPr>
                <a:solidFill>
                  <a:srgbClr val="9CDCFE"/>
                </a:solidFill>
              </a:rPr>
              <a:t>id</a:t>
            </a:r>
            <a:r>
              <a:rPr>
                <a:solidFill>
                  <a:srgbClr val="D4D4D4"/>
                </a:solidFill>
              </a:rPr>
              <a:t>=</a:t>
            </a:r>
            <a:r>
              <a:t>"btn"</a:t>
            </a:r>
            <a:r>
              <a:rPr>
                <a:solidFill>
                  <a:srgbClr val="D4D4D4"/>
                </a:solidFill>
              </a:rPr>
              <a:t> </a:t>
            </a:r>
            <a:r>
              <a:rPr>
                <a:solidFill>
                  <a:srgbClr val="9CDCFE"/>
                </a:solidFill>
              </a:rPr>
              <a:t>class</a:t>
            </a:r>
            <a:r>
              <a:rPr>
                <a:solidFill>
                  <a:srgbClr val="D4D4D4"/>
                </a:solidFill>
              </a:rPr>
              <a:t>=</a:t>
            </a:r>
            <a:r>
              <a:t>"btn btn-primary"</a:t>
            </a:r>
            <a:r>
              <a:rPr>
                <a:solidFill>
                  <a:srgbClr val="D4D4D4"/>
                </a:solidFill>
              </a:rPr>
              <a:t> </a:t>
            </a:r>
            <a:r>
              <a:rPr>
                <a:solidFill>
                  <a:srgbClr val="9CDCFE"/>
                </a:solidFill>
              </a:rPr>
              <a:t>ng-click</a:t>
            </a:r>
            <a:r>
              <a:rPr>
                <a:solidFill>
                  <a:srgbClr val="D4D4D4"/>
                </a:solidFill>
              </a:rPr>
              <a:t>=</a:t>
            </a:r>
            <a:r>
              <a:t>"ctrl.onAddNewContact($event)"</a:t>
            </a:r>
            <a:r>
              <a:rPr>
                <a:solidFill>
                  <a:srgbClr val="808080"/>
                </a:solidFill>
              </a:rPr>
              <a:t>&gt;</a:t>
            </a:r>
            <a:endParaRPr>
              <a:solidFill>
                <a:srgbClr val="D4D4D4"/>
              </a:solidFill>
            </a:endParaRPr>
          </a:p>
          <a:p>
            <a:pPr marL="0" indent="0" defTabSz="457200">
              <a:lnSpc>
                <a:spcPts val="4500"/>
              </a:lnSpc>
              <a:spcBef>
                <a:spcPts val="0"/>
              </a:spcBef>
              <a:buSzTx/>
              <a:buNone/>
              <a:defRPr sz="2300">
                <a:solidFill>
                  <a:srgbClr val="D4D4D4"/>
                </a:solidFill>
                <a:latin typeface="Menlo"/>
                <a:ea typeface="Menlo"/>
                <a:cs typeface="Menlo"/>
                <a:sym typeface="Menlo"/>
              </a:defRPr>
            </a:pPr>
            <a:r>
              <a:t>                </a:t>
            </a:r>
            <a:r>
              <a:rPr>
                <a:solidFill>
                  <a:srgbClr val="808080"/>
                </a:solidFill>
              </a:rPr>
              <a:t>&lt;</a:t>
            </a:r>
            <a:r>
              <a:rPr>
                <a:solidFill>
                  <a:srgbClr val="569CD6"/>
                </a:solidFill>
              </a:rPr>
              <a:t>span</a:t>
            </a:r>
            <a:r>
              <a:t> </a:t>
            </a:r>
            <a:r>
              <a:rPr>
                <a:solidFill>
                  <a:srgbClr val="9CDCFE"/>
                </a:solidFill>
              </a:rPr>
              <a:t>ng-bind</a:t>
            </a:r>
            <a:r>
              <a:t>=</a:t>
            </a:r>
            <a:r>
              <a:rPr>
                <a:solidFill>
                  <a:srgbClr val="CE9178"/>
                </a:solidFill>
              </a:rPr>
              <a:t>"AddRecordText"</a:t>
            </a:r>
            <a:r>
              <a:rPr>
                <a:solidFill>
                  <a:srgbClr val="808080"/>
                </a:solidFill>
              </a:rPr>
              <a:t>&gt;&lt;/</a:t>
            </a:r>
            <a:r>
              <a:rPr>
                <a:solidFill>
                  <a:srgbClr val="569CD6"/>
                </a:solidFill>
              </a:rPr>
              <a:t>span</a:t>
            </a:r>
            <a:r>
              <a:rPr>
                <a:solidFill>
                  <a:srgbClr val="808080"/>
                </a:solidFill>
              </a:rPr>
              <a:t>&gt;</a:t>
            </a:r>
          </a:p>
          <a:p>
            <a:pPr marL="0" indent="0" defTabSz="457200">
              <a:lnSpc>
                <a:spcPts val="4500"/>
              </a:lnSpc>
              <a:spcBef>
                <a:spcPts val="0"/>
              </a:spcBef>
              <a:buSzTx/>
              <a:buNone/>
              <a:defRPr sz="2300">
                <a:solidFill>
                  <a:srgbClr val="D4D4D4"/>
                </a:solidFill>
                <a:latin typeface="Menlo"/>
                <a:ea typeface="Menlo"/>
                <a:cs typeface="Menlo"/>
                <a:sym typeface="Menlo"/>
              </a:defRPr>
            </a:pPr>
            <a:r>
              <a:t>            </a:t>
            </a:r>
            <a:r>
              <a:rPr>
                <a:solidFill>
                  <a:srgbClr val="808080"/>
                </a:solidFill>
              </a:rPr>
              <a:t>&lt;/</a:t>
            </a:r>
            <a:r>
              <a:rPr>
                <a:solidFill>
                  <a:srgbClr val="569CD6"/>
                </a:solidFill>
              </a:rPr>
              <a:t>button</a:t>
            </a:r>
            <a:r>
              <a:rPr>
                <a:solidFill>
                  <a:srgbClr val="808080"/>
                </a:solidFill>
              </a:rPr>
              <a:t>&gt;</a:t>
            </a:r>
            <a:endParaRPr>
              <a:solidFill>
                <a:srgbClr val="808080"/>
              </a:solidFill>
            </a:endParaRPr>
          </a:p>
          <a:p>
            <a:pPr marL="0" indent="0" defTabSz="457200">
              <a:lnSpc>
                <a:spcPts val="4900"/>
              </a:lnSpc>
              <a:spcBef>
                <a:spcPts val="0"/>
              </a:spcBef>
              <a:buSzTx/>
              <a:buNone/>
              <a:defRPr sz="2600">
                <a:solidFill>
                  <a:srgbClr val="D4D4D4"/>
                </a:solidFill>
                <a:latin typeface="Menlo"/>
                <a:ea typeface="Menlo"/>
                <a:cs typeface="Menlo"/>
                <a:sym typeface="Menlo"/>
              </a:defRPr>
            </a:pPr>
            <a:endParaRPr>
              <a:solidFill>
                <a:srgbClr val="808080"/>
              </a:solidFill>
            </a:endParaR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808080"/>
                </a:solidFill>
              </a:rPr>
              <a:t>&lt;</a:t>
            </a:r>
            <a:r>
              <a:rPr>
                <a:solidFill>
                  <a:srgbClr val="569CD6"/>
                </a:solidFill>
              </a:rPr>
              <a:t>button</a:t>
            </a:r>
            <a:r>
              <a:rPr>
                <a:solidFill>
                  <a:srgbClr val="D4D4D4"/>
                </a:solidFill>
              </a:rPr>
              <a:t> </a:t>
            </a:r>
            <a:r>
              <a:rPr>
                <a:solidFill>
                  <a:srgbClr val="9CDCFE"/>
                </a:solidFill>
              </a:rPr>
              <a:t>type</a:t>
            </a:r>
            <a:r>
              <a:rPr>
                <a:solidFill>
                  <a:srgbClr val="D4D4D4"/>
                </a:solidFill>
              </a:rPr>
              <a:t>=</a:t>
            </a:r>
            <a:r>
              <a:t>"button"</a:t>
            </a:r>
            <a:r>
              <a:rPr>
                <a:solidFill>
                  <a:srgbClr val="D4D4D4"/>
                </a:solidFill>
              </a:rPr>
              <a:t> </a:t>
            </a:r>
            <a:r>
              <a:rPr>
                <a:solidFill>
                  <a:srgbClr val="9CDCFE"/>
                </a:solidFill>
              </a:rPr>
              <a:t>class</a:t>
            </a:r>
            <a:r>
              <a:rPr>
                <a:solidFill>
                  <a:srgbClr val="D4D4D4"/>
                </a:solidFill>
              </a:rPr>
              <a:t>=</a:t>
            </a:r>
            <a:r>
              <a:t>"btn btn-info btn-sm"</a:t>
            </a:r>
            <a:r>
              <a:rPr>
                <a:solidFill>
                  <a:srgbClr val="808080"/>
                </a:solidFill>
              </a:rPr>
              <a:t>&gt;</a:t>
            </a:r>
            <a:endParaRPr>
              <a:solidFill>
                <a:srgbClr val="D4D4D4"/>
              </a:solidFill>
            </a:endParaRPr>
          </a:p>
          <a:p>
            <a:pPr marL="0" indent="0" defTabSz="457200">
              <a:lnSpc>
                <a:spcPts val="4300"/>
              </a:lnSpc>
              <a:spcBef>
                <a:spcPts val="0"/>
              </a:spcBef>
              <a:buSzTx/>
              <a:buNone/>
              <a:defRPr sz="2100">
                <a:solidFill>
                  <a:srgbClr val="D4D4D4"/>
                </a:solidFill>
                <a:latin typeface="Menlo"/>
                <a:ea typeface="Menlo"/>
                <a:cs typeface="Menlo"/>
                <a:sym typeface="Menlo"/>
              </a:defRPr>
            </a:pPr>
            <a:r>
              <a:t>                                </a:t>
            </a:r>
            <a:r>
              <a:rPr>
                <a:solidFill>
                  <a:srgbClr val="808080"/>
                </a:solidFill>
              </a:rPr>
              <a:t>&lt;</a:t>
            </a:r>
            <a:r>
              <a:rPr>
                <a:solidFill>
                  <a:srgbClr val="569CD6"/>
                </a:solidFill>
              </a:rPr>
              <a:t>span</a:t>
            </a:r>
            <a:r>
              <a:t> </a:t>
            </a:r>
            <a:r>
              <a:rPr>
                <a:solidFill>
                  <a:srgbClr val="9CDCFE"/>
                </a:solidFill>
              </a:rPr>
              <a:t>class</a:t>
            </a:r>
            <a:r>
              <a:t>=</a:t>
            </a:r>
            <a:r>
              <a:rPr>
                <a:solidFill>
                  <a:srgbClr val="CE9178"/>
                </a:solidFill>
              </a:rPr>
              <a:t>""</a:t>
            </a:r>
            <a:r>
              <a:t> </a:t>
            </a:r>
            <a:r>
              <a:rPr>
                <a:solidFill>
                  <a:srgbClr val="9CDCFE"/>
                </a:solidFill>
              </a:rPr>
              <a:t>ng-click</a:t>
            </a:r>
            <a:r>
              <a:t>=</a:t>
            </a:r>
            <a:r>
              <a:rPr>
                <a:solidFill>
                  <a:srgbClr val="CE9178"/>
                </a:solidFill>
              </a:rPr>
              <a:t>"ctrl.onEdit(contact.id)"</a:t>
            </a:r>
            <a:r>
              <a:rPr>
                <a:solidFill>
                  <a:srgbClr val="808080"/>
                </a:solidFill>
              </a:rPr>
              <a:t>&gt;</a:t>
            </a:r>
            <a:r>
              <a:t>Edit</a:t>
            </a:r>
            <a:r>
              <a:rPr>
                <a:solidFill>
                  <a:srgbClr val="808080"/>
                </a:solidFill>
              </a:rPr>
              <a:t>&lt;/</a:t>
            </a:r>
            <a:r>
              <a:rPr>
                <a:solidFill>
                  <a:srgbClr val="569CD6"/>
                </a:solidFill>
              </a:rPr>
              <a:t>span</a:t>
            </a:r>
            <a:r>
              <a:rPr>
                <a:solidFill>
                  <a:srgbClr val="808080"/>
                </a:solidFill>
              </a:rPr>
              <a:t>&gt;</a:t>
            </a:r>
            <a:r>
              <a:t>  </a:t>
            </a:r>
          </a:p>
          <a:p>
            <a:pPr marL="0" indent="0" defTabSz="457200">
              <a:lnSpc>
                <a:spcPts val="4300"/>
              </a:lnSpc>
              <a:spcBef>
                <a:spcPts val="0"/>
              </a:spcBef>
              <a:buSzTx/>
              <a:buNone/>
              <a:defRPr sz="2100">
                <a:solidFill>
                  <a:srgbClr val="D4D4D4"/>
                </a:solidFill>
                <a:latin typeface="Menlo"/>
                <a:ea typeface="Menlo"/>
                <a:cs typeface="Menlo"/>
                <a:sym typeface="Menlo"/>
              </a:defRPr>
            </a:pPr>
            <a:r>
              <a:t>                        </a:t>
            </a:r>
            <a:r>
              <a:rPr>
                <a:solidFill>
                  <a:srgbClr val="808080"/>
                </a:solidFill>
              </a:rPr>
              <a:t>&lt;/</a:t>
            </a:r>
            <a:r>
              <a:rPr>
                <a:solidFill>
                  <a:srgbClr val="569CD6"/>
                </a:solidFill>
              </a:rPr>
              <a:t>button</a:t>
            </a:r>
            <a:r>
              <a:rPr>
                <a:solidFill>
                  <a:srgbClr val="808080"/>
                </a:solidFill>
              </a:rPr>
              <a:t>&gt;</a:t>
            </a:r>
          </a:p>
          <a:p>
            <a:pPr marL="0" indent="0" defTabSz="457200">
              <a:lnSpc>
                <a:spcPts val="4300"/>
              </a:lnSpc>
              <a:spcBef>
                <a:spcPts val="0"/>
              </a:spcBef>
              <a:buSzTx/>
              <a:buNone/>
              <a:defRPr sz="2100">
                <a:solidFill>
                  <a:srgbClr val="D4D4D4"/>
                </a:solidFill>
                <a:latin typeface="Menlo"/>
                <a:ea typeface="Menlo"/>
                <a:cs typeface="Menlo"/>
                <a:sym typeface="Menlo"/>
              </a:defRPr>
            </a:pPr>
            <a:r>
              <a:t>                        </a:t>
            </a:r>
            <a:r>
              <a:rPr>
                <a:solidFill>
                  <a:srgbClr val="808080"/>
                </a:solidFill>
              </a:rPr>
              <a:t>&lt;</a:t>
            </a:r>
            <a:r>
              <a:rPr>
                <a:solidFill>
                  <a:srgbClr val="569CD6"/>
                </a:solidFill>
              </a:rPr>
              <a:t>button</a:t>
            </a:r>
            <a:r>
              <a:t> </a:t>
            </a:r>
            <a:r>
              <a:rPr>
                <a:solidFill>
                  <a:srgbClr val="9CDCFE"/>
                </a:solidFill>
              </a:rPr>
              <a:t>type</a:t>
            </a:r>
            <a:r>
              <a:t>=</a:t>
            </a:r>
            <a:r>
              <a:rPr>
                <a:solidFill>
                  <a:srgbClr val="CE9178"/>
                </a:solidFill>
              </a:rPr>
              <a:t>"button"</a:t>
            </a:r>
            <a:r>
              <a:t> </a:t>
            </a:r>
            <a:r>
              <a:rPr>
                <a:solidFill>
                  <a:srgbClr val="9CDCFE"/>
                </a:solidFill>
              </a:rPr>
              <a:t>class</a:t>
            </a:r>
            <a:r>
              <a:t>=</a:t>
            </a:r>
            <a:r>
              <a:rPr>
                <a:solidFill>
                  <a:srgbClr val="CE9178"/>
                </a:solidFill>
              </a:rPr>
              <a:t>"btn btn-danger btn-sm"</a:t>
            </a:r>
            <a:r>
              <a:rPr>
                <a:solidFill>
                  <a:srgbClr val="808080"/>
                </a:solidFill>
              </a:rPr>
              <a:t>&gt;</a:t>
            </a:r>
          </a:p>
          <a:p>
            <a:pPr marL="0" indent="0" defTabSz="457200">
              <a:lnSpc>
                <a:spcPts val="4300"/>
              </a:lnSpc>
              <a:spcBef>
                <a:spcPts val="0"/>
              </a:spcBef>
              <a:buSzTx/>
              <a:buNone/>
              <a:defRPr sz="2100">
                <a:solidFill>
                  <a:srgbClr val="D4D4D4"/>
                </a:solidFill>
                <a:latin typeface="Menlo"/>
                <a:ea typeface="Menlo"/>
                <a:cs typeface="Menlo"/>
                <a:sym typeface="Menlo"/>
              </a:defRPr>
            </a:pPr>
            <a:r>
              <a:t>                            </a:t>
            </a:r>
            <a:r>
              <a:rPr>
                <a:solidFill>
                  <a:srgbClr val="808080"/>
                </a:solidFill>
              </a:rPr>
              <a:t>&lt;</a:t>
            </a:r>
            <a:r>
              <a:rPr>
                <a:solidFill>
                  <a:srgbClr val="569CD6"/>
                </a:solidFill>
              </a:rPr>
              <a:t>span</a:t>
            </a:r>
            <a:r>
              <a:t> </a:t>
            </a:r>
            <a:r>
              <a:rPr>
                <a:solidFill>
                  <a:srgbClr val="9CDCFE"/>
                </a:solidFill>
              </a:rPr>
              <a:t>class</a:t>
            </a:r>
            <a:r>
              <a:t>=</a:t>
            </a:r>
            <a:r>
              <a:rPr>
                <a:solidFill>
                  <a:srgbClr val="CE9178"/>
                </a:solidFill>
              </a:rPr>
              <a:t>""</a:t>
            </a:r>
            <a:r>
              <a:t> </a:t>
            </a:r>
            <a:r>
              <a:rPr>
                <a:solidFill>
                  <a:srgbClr val="9CDCFE"/>
                </a:solidFill>
              </a:rPr>
              <a:t>ng-click</a:t>
            </a:r>
            <a:r>
              <a:t>=</a:t>
            </a:r>
            <a:r>
              <a:rPr>
                <a:solidFill>
                  <a:srgbClr val="CE9178"/>
                </a:solidFill>
              </a:rPr>
              <a:t>"ctrl.onDelete(contact.id)"</a:t>
            </a:r>
            <a:r>
              <a:rPr>
                <a:solidFill>
                  <a:srgbClr val="808080"/>
                </a:solidFill>
              </a:rPr>
              <a:t>&gt;</a:t>
            </a:r>
            <a:r>
              <a:t>Trash</a:t>
            </a:r>
            <a:r>
              <a:rPr>
                <a:solidFill>
                  <a:srgbClr val="808080"/>
                </a:solidFill>
              </a:rPr>
              <a:t>&lt;/</a:t>
            </a:r>
            <a:r>
              <a:rPr>
                <a:solidFill>
                  <a:srgbClr val="569CD6"/>
                </a:solidFill>
              </a:rPr>
              <a:t>span</a:t>
            </a:r>
            <a:r>
              <a:rPr>
                <a:solidFill>
                  <a:srgbClr val="808080"/>
                </a:solidFill>
              </a:rPr>
              <a:t>&gt;</a:t>
            </a:r>
            <a:r>
              <a:t>  </a:t>
            </a:r>
          </a:p>
          <a:p>
            <a:pPr marL="0" indent="0" defTabSz="457200">
              <a:lnSpc>
                <a:spcPts val="4300"/>
              </a:lnSpc>
              <a:spcBef>
                <a:spcPts val="0"/>
              </a:spcBef>
              <a:buSzTx/>
              <a:buNone/>
              <a:defRPr sz="2100">
                <a:solidFill>
                  <a:srgbClr val="D4D4D4"/>
                </a:solidFill>
                <a:latin typeface="Menlo"/>
                <a:ea typeface="Menlo"/>
                <a:cs typeface="Menlo"/>
                <a:sym typeface="Menlo"/>
              </a:defRPr>
            </a:pPr>
            <a:r>
              <a:t>                        </a:t>
            </a:r>
            <a:r>
              <a:rPr>
                <a:solidFill>
                  <a:srgbClr val="808080"/>
                </a:solidFill>
              </a:rPr>
              <a:t>&lt;/</a:t>
            </a:r>
            <a:r>
              <a:rPr>
                <a:solidFill>
                  <a:srgbClr val="569CD6"/>
                </a:solidFill>
              </a:rPr>
              <a:t>button</a:t>
            </a:r>
            <a:r>
              <a:rPr>
                <a:solidFill>
                  <a:srgbClr val="808080"/>
                </a:solidFill>
              </a:rPr>
              <a:t>&gt;</a:t>
            </a:r>
          </a:p>
          <a:p>
            <a:pPr marL="0" indent="0" defTabSz="457200">
              <a:lnSpc>
                <a:spcPts val="4000"/>
              </a:lnSpc>
              <a:spcBef>
                <a:spcPts val="0"/>
              </a:spcBef>
              <a:buSzTx/>
              <a:buNone/>
              <a:defRPr sz="1900">
                <a:solidFill>
                  <a:srgbClr val="D4D4D4"/>
                </a:solidFill>
                <a:latin typeface="Menlo"/>
                <a:ea typeface="Menlo"/>
                <a:cs typeface="Menlo"/>
                <a:sym typeface="Menlo"/>
              </a:defRPr>
            </a:pPr>
          </a:p>
        </p:txBody>
      </p:sp>
      <p:sp>
        <p:nvSpPr>
          <p:cNvPr id="433" name="View1.html"/>
          <p:cNvSpPr/>
          <p:nvPr/>
        </p:nvSpPr>
        <p:spPr>
          <a:xfrm>
            <a:off x="952500" y="1042974"/>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View1.html</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Lesson 13"/>
          <p:cNvSpPr/>
          <p:nvPr>
            <p:ph type="title"/>
          </p:nvPr>
        </p:nvSpPr>
        <p:spPr>
          <a:prstGeom prst="rect">
            <a:avLst/>
          </a:prstGeom>
        </p:spPr>
        <p:txBody>
          <a:bodyPr/>
          <a:lstStyle/>
          <a:p>
            <a:pPr/>
            <a:r>
              <a:t>Lesson 13</a:t>
            </a:r>
          </a:p>
        </p:txBody>
      </p:sp>
      <p:sp>
        <p:nvSpPr>
          <p:cNvPr id="436" name="Add Routing with Parameters"/>
          <p:cNvSpPr/>
          <p:nvPr>
            <p:ph type="body" idx="1"/>
          </p:nvPr>
        </p:nvSpPr>
        <p:spPr>
          <a:xfrm>
            <a:off x="15359" y="1999409"/>
            <a:ext cx="12605743" cy="7939386"/>
          </a:xfrm>
          <a:prstGeom prst="rect">
            <a:avLst/>
          </a:prstGeom>
        </p:spPr>
        <p:txBody>
          <a:bodyPr/>
          <a:lstStyle>
            <a:lvl1pPr marL="421105" indent="-421105">
              <a:defRPr sz="3600"/>
            </a:lvl1pPr>
          </a:lstStyle>
          <a:p>
            <a:pPr/>
            <a:r>
              <a:t>Add Routing with Parameters</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Lesson 13"/>
          <p:cNvSpPr/>
          <p:nvPr>
            <p:ph type="title"/>
          </p:nvPr>
        </p:nvSpPr>
        <p:spPr>
          <a:prstGeom prst="rect">
            <a:avLst/>
          </a:prstGeom>
        </p:spPr>
        <p:txBody>
          <a:bodyPr/>
          <a:lstStyle/>
          <a:p>
            <a:pPr/>
            <a:r>
              <a:t>Lesson 13</a:t>
            </a:r>
          </a:p>
        </p:txBody>
      </p:sp>
      <p:sp>
        <p:nvSpPr>
          <p:cNvPr id="439" name="angular.module('myApp.view1', ['ngRoute'])…"/>
          <p:cNvSpPr/>
          <p:nvPr>
            <p:ph type="body" idx="1"/>
          </p:nvPr>
        </p:nvSpPr>
        <p:spPr>
          <a:xfrm>
            <a:off x="660225" y="2187495"/>
            <a:ext cx="12605743" cy="7939386"/>
          </a:xfrm>
          <a:prstGeom prst="rect">
            <a:avLst/>
          </a:prstGeom>
        </p:spPr>
        <p:txBody>
          <a:bodyPr/>
          <a:lstStyle/>
          <a:p>
            <a:pPr marL="0" indent="0" defTabSz="457200">
              <a:lnSpc>
                <a:spcPts val="4300"/>
              </a:lnSpc>
              <a:spcBef>
                <a:spcPts val="0"/>
              </a:spcBef>
              <a:buSzTx/>
              <a:buNone/>
              <a:defRPr sz="2100">
                <a:solidFill>
                  <a:srgbClr val="D4D4D4"/>
                </a:solidFill>
                <a:latin typeface="Menlo"/>
                <a:ea typeface="Menlo"/>
                <a:cs typeface="Menlo"/>
                <a:sym typeface="Menlo"/>
              </a:defRPr>
            </a:p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9CDCFE"/>
                </a:solidFill>
              </a:rPr>
              <a:t>angular</a:t>
            </a:r>
            <a:r>
              <a:rPr>
                <a:solidFill>
                  <a:srgbClr val="D4D4D4"/>
                </a:solidFill>
              </a:rPr>
              <a:t>.</a:t>
            </a:r>
            <a:r>
              <a:rPr>
                <a:solidFill>
                  <a:srgbClr val="DCDCAA"/>
                </a:solidFill>
              </a:rPr>
              <a:t>module</a:t>
            </a:r>
            <a:r>
              <a:rPr>
                <a:solidFill>
                  <a:srgbClr val="D4D4D4"/>
                </a:solidFill>
              </a:rPr>
              <a:t>(</a:t>
            </a:r>
            <a:r>
              <a:t>'myApp.view1'</a:t>
            </a:r>
            <a:r>
              <a:rPr>
                <a:solidFill>
                  <a:srgbClr val="D4D4D4"/>
                </a:solidFill>
              </a:rPr>
              <a:t>, [</a:t>
            </a:r>
            <a:r>
              <a:t>'ngRoute'</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D4D4D4"/>
                </a:solidFill>
                <a:latin typeface="Menlo"/>
                <a:ea typeface="Menlo"/>
                <a:cs typeface="Menlo"/>
                <a:sym typeface="Menlo"/>
              </a:defRPr>
            </a:p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D4D4D4"/>
                </a:solidFill>
              </a:rPr>
              <a:t>  .</a:t>
            </a:r>
            <a:r>
              <a:rPr>
                <a:solidFill>
                  <a:srgbClr val="DCDCAA"/>
                </a:solidFill>
              </a:rPr>
              <a:t>config</a:t>
            </a:r>
            <a:r>
              <a:rPr>
                <a:solidFill>
                  <a:srgbClr val="D4D4D4"/>
                </a:solidFill>
              </a:rPr>
              <a:t>([</a:t>
            </a:r>
            <a:r>
              <a:t>'$routeProvider'</a:t>
            </a:r>
            <a:r>
              <a:rPr>
                <a:solidFill>
                  <a:srgbClr val="D4D4D4"/>
                </a:solidFill>
              </a:rPr>
              <a:t>, </a:t>
            </a:r>
            <a:r>
              <a:rPr>
                <a:solidFill>
                  <a:srgbClr val="569CD6"/>
                </a:solidFill>
              </a:rPr>
              <a:t>function</a:t>
            </a:r>
            <a:r>
              <a:rPr>
                <a:solidFill>
                  <a:srgbClr val="D4D4D4"/>
                </a:solidFill>
              </a:rPr>
              <a:t> (</a:t>
            </a:r>
            <a:r>
              <a:rPr>
                <a:solidFill>
                  <a:srgbClr val="9CDCFE"/>
                </a:solidFill>
              </a:rPr>
              <a:t>$routeProvider</a:t>
            </a:r>
            <a:r>
              <a:rPr>
                <a:solidFill>
                  <a:srgbClr val="D4D4D4"/>
                </a:solidFill>
              </a:rPr>
              <a:t>: </a:t>
            </a:r>
            <a:r>
              <a:rPr>
                <a:solidFill>
                  <a:srgbClr val="4EC9B0"/>
                </a:solidFill>
              </a:rPr>
              <a:t>any</a:t>
            </a:r>
            <a:r>
              <a:rPr>
                <a:solidFill>
                  <a:srgbClr val="D4D4D4"/>
                </a:solidFill>
              </a:rPr>
              <a:t>) {</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    </a:t>
            </a:r>
            <a:r>
              <a:t>$routeProvider</a:t>
            </a:r>
            <a:r>
              <a:rPr>
                <a:solidFill>
                  <a:srgbClr val="D4D4D4"/>
                </a:solidFill>
              </a:rPr>
              <a:t>.</a:t>
            </a:r>
            <a:r>
              <a:rPr>
                <a:solidFill>
                  <a:srgbClr val="DCDCAA"/>
                </a:solidFill>
              </a:rPr>
              <a:t>when</a:t>
            </a:r>
            <a:r>
              <a:rPr>
                <a:solidFill>
                  <a:srgbClr val="D4D4D4"/>
                </a:solidFill>
              </a:rPr>
              <a:t>(</a:t>
            </a:r>
            <a:r>
              <a:rPr>
                <a:solidFill>
                  <a:srgbClr val="CE9178"/>
                </a:solidFill>
              </a:rPr>
              <a:t>'/view1'</a:t>
            </a:r>
            <a:r>
              <a:rPr>
                <a:solidFill>
                  <a:srgbClr val="D4D4D4"/>
                </a:solidFill>
              </a:rPr>
              <a:t>, {</a:t>
            </a:r>
            <a:endParaRPr>
              <a:solidFill>
                <a:srgbClr val="D4D4D4"/>
              </a:solidFill>
            </a:endParaR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D4D4D4"/>
                </a:solidFill>
              </a:rPr>
              <a:t>      </a:t>
            </a:r>
            <a:r>
              <a:rPr>
                <a:solidFill>
                  <a:srgbClr val="9CDCFE"/>
                </a:solidFill>
              </a:rPr>
              <a:t>templateUrl:</a:t>
            </a:r>
            <a:r>
              <a:rPr>
                <a:solidFill>
                  <a:srgbClr val="D4D4D4"/>
                </a:solidFill>
              </a:rPr>
              <a:t> </a:t>
            </a:r>
            <a:r>
              <a:t>'view1/view1.html'</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      </a:t>
            </a:r>
            <a:r>
              <a:t>controller:</a:t>
            </a:r>
            <a:r>
              <a:rPr>
                <a:solidFill>
                  <a:srgbClr val="D4D4D4"/>
                </a:solidFill>
              </a:rPr>
              <a:t> </a:t>
            </a:r>
            <a:r>
              <a:rPr>
                <a:solidFill>
                  <a:srgbClr val="CE9178"/>
                </a:solidFill>
              </a:rPr>
              <a:t>'View1Ctrl'</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      </a:t>
            </a:r>
            <a:r>
              <a:t>controllerAs:</a:t>
            </a:r>
            <a:r>
              <a:rPr>
                <a:solidFill>
                  <a:srgbClr val="D4D4D4"/>
                </a:solidFill>
              </a:rPr>
              <a:t> </a:t>
            </a:r>
            <a:r>
              <a:rPr>
                <a:solidFill>
                  <a:srgbClr val="CE9178"/>
                </a:solidFill>
              </a:rPr>
              <a:t>'ctrl'</a:t>
            </a:r>
            <a:endParaRPr>
              <a:solidFill>
                <a:srgbClr val="D4D4D4"/>
              </a:solidFill>
            </a:endParaRPr>
          </a:p>
          <a:p>
            <a:pPr marL="0" indent="0" defTabSz="457200">
              <a:lnSpc>
                <a:spcPts val="4300"/>
              </a:lnSpc>
              <a:spcBef>
                <a:spcPts val="0"/>
              </a:spcBef>
              <a:buSzTx/>
              <a:buNone/>
              <a:defRPr sz="2100">
                <a:solidFill>
                  <a:srgbClr val="D4D4D4"/>
                </a:solidFill>
                <a:latin typeface="Menlo"/>
                <a:ea typeface="Menlo"/>
                <a:cs typeface="Menlo"/>
                <a:sym typeface="Menlo"/>
              </a:defRPr>
            </a:pPr>
            <a:r>
              <a:t>    })</a:t>
            </a: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D4D4D4"/>
                </a:solidFill>
              </a:rPr>
              <a:t>    .</a:t>
            </a:r>
            <a:r>
              <a:rPr>
                <a:solidFill>
                  <a:srgbClr val="DCDCAA"/>
                </a:solidFill>
              </a:rPr>
              <a:t>when</a:t>
            </a:r>
            <a:r>
              <a:rPr>
                <a:solidFill>
                  <a:srgbClr val="D4D4D4"/>
                </a:solidFill>
              </a:rPr>
              <a:t>(</a:t>
            </a:r>
            <a:r>
              <a:t>'/view2/:id'</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CE9178"/>
                </a:solidFill>
                <a:latin typeface="Menlo"/>
                <a:ea typeface="Menlo"/>
                <a:cs typeface="Menlo"/>
                <a:sym typeface="Menlo"/>
              </a:defRPr>
            </a:pPr>
            <a:r>
              <a:rPr>
                <a:solidFill>
                  <a:srgbClr val="D4D4D4"/>
                </a:solidFill>
              </a:rPr>
              <a:t>      </a:t>
            </a:r>
            <a:r>
              <a:rPr>
                <a:solidFill>
                  <a:srgbClr val="9CDCFE"/>
                </a:solidFill>
              </a:rPr>
              <a:t>templateUrl:</a:t>
            </a:r>
            <a:r>
              <a:rPr>
                <a:solidFill>
                  <a:srgbClr val="D4D4D4"/>
                </a:solidFill>
              </a:rPr>
              <a:t> </a:t>
            </a:r>
            <a:r>
              <a:t>'view2/view2.html'</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      </a:t>
            </a:r>
            <a:r>
              <a:t>controller:</a:t>
            </a:r>
            <a:r>
              <a:rPr>
                <a:solidFill>
                  <a:srgbClr val="D4D4D4"/>
                </a:solidFill>
              </a:rPr>
              <a:t> </a:t>
            </a:r>
            <a:r>
              <a:rPr>
                <a:solidFill>
                  <a:srgbClr val="CE9178"/>
                </a:solidFill>
              </a:rPr>
              <a:t>'View2Ctrl'</a:t>
            </a:r>
            <a:r>
              <a:rPr>
                <a:solidFill>
                  <a:srgbClr val="D4D4D4"/>
                </a:solidFill>
              </a:rPr>
              <a:t>,</a:t>
            </a:r>
            <a:endParaRPr>
              <a:solidFill>
                <a:srgbClr val="D4D4D4"/>
              </a:solidFill>
            </a:endParaRPr>
          </a:p>
          <a:p>
            <a:pPr marL="0" indent="0" defTabSz="457200">
              <a:lnSpc>
                <a:spcPts val="4300"/>
              </a:lnSpc>
              <a:spcBef>
                <a:spcPts val="0"/>
              </a:spcBef>
              <a:buSzTx/>
              <a:buNone/>
              <a:defRPr sz="2100">
                <a:solidFill>
                  <a:srgbClr val="9CDCFE"/>
                </a:solidFill>
                <a:latin typeface="Menlo"/>
                <a:ea typeface="Menlo"/>
                <a:cs typeface="Menlo"/>
                <a:sym typeface="Menlo"/>
              </a:defRPr>
            </a:pPr>
            <a:r>
              <a:rPr>
                <a:solidFill>
                  <a:srgbClr val="D4D4D4"/>
                </a:solidFill>
              </a:rPr>
              <a:t>      </a:t>
            </a:r>
            <a:r>
              <a:t>controllerAs:</a:t>
            </a:r>
            <a:r>
              <a:rPr>
                <a:solidFill>
                  <a:srgbClr val="D4D4D4"/>
                </a:solidFill>
              </a:rPr>
              <a:t> </a:t>
            </a:r>
            <a:r>
              <a:rPr>
                <a:solidFill>
                  <a:srgbClr val="CE9178"/>
                </a:solidFill>
              </a:rPr>
              <a:t>'ctrl'</a:t>
            </a:r>
            <a:endParaRPr>
              <a:solidFill>
                <a:srgbClr val="D4D4D4"/>
              </a:solidFill>
            </a:endParaRPr>
          </a:p>
          <a:p>
            <a:pPr marL="0" indent="0" defTabSz="457200">
              <a:lnSpc>
                <a:spcPts val="4300"/>
              </a:lnSpc>
              <a:spcBef>
                <a:spcPts val="0"/>
              </a:spcBef>
              <a:buSzTx/>
              <a:buNone/>
              <a:defRPr sz="2100">
                <a:solidFill>
                  <a:srgbClr val="D4D4D4"/>
                </a:solidFill>
                <a:latin typeface="Menlo"/>
                <a:ea typeface="Menlo"/>
                <a:cs typeface="Menlo"/>
                <a:sym typeface="Menlo"/>
              </a:defRPr>
            </a:pPr>
            <a:r>
              <a:t>    });</a:t>
            </a:r>
          </a:p>
          <a:p>
            <a:pPr marL="0" indent="0" defTabSz="457200">
              <a:lnSpc>
                <a:spcPts val="4300"/>
              </a:lnSpc>
              <a:spcBef>
                <a:spcPts val="0"/>
              </a:spcBef>
              <a:buSzTx/>
              <a:buNone/>
              <a:defRPr sz="2100">
                <a:solidFill>
                  <a:srgbClr val="D4D4D4"/>
                </a:solidFill>
                <a:latin typeface="Menlo"/>
                <a:ea typeface="Menlo"/>
                <a:cs typeface="Menlo"/>
                <a:sym typeface="Menlo"/>
              </a:defRPr>
            </a:pPr>
            <a:r>
              <a:t>  }])</a:t>
            </a:r>
          </a:p>
        </p:txBody>
      </p:sp>
      <p:sp>
        <p:nvSpPr>
          <p:cNvPr id="440" name="View1.ts"/>
          <p:cNvSpPr/>
          <p:nvPr/>
        </p:nvSpPr>
        <p:spPr>
          <a:xfrm>
            <a:off x="858457" y="1432580"/>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View1.ts</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Lesson 13"/>
          <p:cNvSpPr/>
          <p:nvPr>
            <p:ph type="title"/>
          </p:nvPr>
        </p:nvSpPr>
        <p:spPr>
          <a:prstGeom prst="rect">
            <a:avLst/>
          </a:prstGeom>
        </p:spPr>
        <p:txBody>
          <a:bodyPr/>
          <a:lstStyle/>
          <a:p>
            <a:pPr/>
            <a:r>
              <a:t>Lesson 13</a:t>
            </a:r>
          </a:p>
        </p:txBody>
      </p:sp>
      <p:sp>
        <p:nvSpPr>
          <p:cNvPr id="443" name="Communicate between components with PubSub"/>
          <p:cNvSpPr/>
          <p:nvPr>
            <p:ph type="body" idx="1"/>
          </p:nvPr>
        </p:nvSpPr>
        <p:spPr>
          <a:xfrm>
            <a:off x="15359" y="1999409"/>
            <a:ext cx="12605743" cy="7939386"/>
          </a:xfrm>
          <a:prstGeom prst="rect">
            <a:avLst/>
          </a:prstGeom>
        </p:spPr>
        <p:txBody>
          <a:bodyPr/>
          <a:lstStyle>
            <a:lvl1pPr marL="421105" indent="-421105">
              <a:defRPr sz="3600"/>
            </a:lvl1pPr>
          </a:lstStyle>
          <a:p>
            <a:pPr/>
            <a:r>
              <a:t>Communicate between components with PubSub</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Lesson 13"/>
          <p:cNvSpPr/>
          <p:nvPr>
            <p:ph type="title"/>
          </p:nvPr>
        </p:nvSpPr>
        <p:spPr>
          <a:xfrm>
            <a:off x="952499" y="-417736"/>
            <a:ext cx="11099801" cy="2159001"/>
          </a:xfrm>
          <a:prstGeom prst="rect">
            <a:avLst/>
          </a:prstGeom>
        </p:spPr>
        <p:txBody>
          <a:bodyPr/>
          <a:lstStyle/>
          <a:p>
            <a:pPr/>
            <a:r>
              <a:t>Lesson 13</a:t>
            </a:r>
          </a:p>
        </p:txBody>
      </p:sp>
      <p:sp>
        <p:nvSpPr>
          <p:cNvPr id="446" name="interface HeaderModel {…"/>
          <p:cNvSpPr/>
          <p:nvPr>
            <p:ph type="body" idx="1"/>
          </p:nvPr>
        </p:nvSpPr>
        <p:spPr>
          <a:xfrm>
            <a:off x="345631" y="2093452"/>
            <a:ext cx="12605743" cy="7939386"/>
          </a:xfrm>
          <a:prstGeom prst="rect">
            <a:avLst/>
          </a:prstGeom>
        </p:spPr>
        <p:txBody>
          <a:bodyPr/>
          <a:lstStyle/>
          <a:p>
            <a:pPr marL="0" indent="0" defTabSz="434340">
              <a:lnSpc>
                <a:spcPts val="4200"/>
              </a:lnSpc>
              <a:spcBef>
                <a:spcPts val="0"/>
              </a:spcBef>
              <a:buSzTx/>
              <a:buNone/>
              <a:defRPr sz="2090">
                <a:solidFill>
                  <a:srgbClr val="4EC9B0"/>
                </a:solidFill>
                <a:latin typeface="Menlo"/>
                <a:ea typeface="Menlo"/>
                <a:cs typeface="Menlo"/>
                <a:sym typeface="Menlo"/>
              </a:defRPr>
            </a:pPr>
            <a:r>
              <a:rPr>
                <a:solidFill>
                  <a:srgbClr val="569CD6"/>
                </a:solidFill>
              </a:rPr>
              <a:t>interface</a:t>
            </a:r>
            <a:r>
              <a:rPr>
                <a:solidFill>
                  <a:srgbClr val="D4D4D4"/>
                </a:solidFill>
              </a:rPr>
              <a:t> </a:t>
            </a:r>
            <a:r>
              <a:t>HeaderModel</a:t>
            </a:r>
            <a:r>
              <a:rPr>
                <a:solidFill>
                  <a:srgbClr val="D4D4D4"/>
                </a:solidFill>
              </a:rPr>
              <a:t> {</a:t>
            </a:r>
            <a:endParaRPr>
              <a:solidFill>
                <a:srgbClr val="D4D4D4"/>
              </a:solidFill>
            </a:endParaRPr>
          </a:p>
          <a:p>
            <a:pPr marL="0" indent="0" defTabSz="434340">
              <a:lnSpc>
                <a:spcPts val="4200"/>
              </a:lnSpc>
              <a:spcBef>
                <a:spcPts val="0"/>
              </a:spcBef>
              <a:buSzTx/>
              <a:buNone/>
              <a:defRPr sz="2090">
                <a:solidFill>
                  <a:srgbClr val="9CDCFE"/>
                </a:solidFill>
                <a:latin typeface="Menlo"/>
                <a:ea typeface="Menlo"/>
                <a:cs typeface="Menlo"/>
                <a:sym typeface="Menlo"/>
              </a:defRPr>
            </a:pPr>
            <a:r>
              <a:rPr>
                <a:solidFill>
                  <a:srgbClr val="D4D4D4"/>
                </a:solidFill>
              </a:rPr>
              <a:t>  </a:t>
            </a:r>
            <a:r>
              <a:t>fileSaved</a:t>
            </a:r>
            <a:r>
              <a:rPr>
                <a:solidFill>
                  <a:srgbClr val="D4D4D4"/>
                </a:solidFill>
              </a:rPr>
              <a:t>: </a:t>
            </a:r>
            <a:r>
              <a:rPr>
                <a:solidFill>
                  <a:srgbClr val="4EC9B0"/>
                </a:solidFill>
              </a:rPr>
              <a:t>string</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D4D4D4"/>
                </a:solidFill>
                <a:latin typeface="Menlo"/>
                <a:ea typeface="Menlo"/>
                <a:cs typeface="Menlo"/>
                <a:sym typeface="Menlo"/>
              </a:defRPr>
            </a:pPr>
            <a:r>
              <a:t>}</a:t>
            </a:r>
          </a:p>
          <a:p>
            <a:pPr marL="0" indent="0" defTabSz="434340">
              <a:lnSpc>
                <a:spcPts val="4200"/>
              </a:lnSpc>
              <a:spcBef>
                <a:spcPts val="0"/>
              </a:spcBef>
              <a:buSzTx/>
              <a:buNone/>
              <a:defRPr sz="2090">
                <a:solidFill>
                  <a:srgbClr val="4EC9B0"/>
                </a:solidFill>
                <a:latin typeface="Menlo"/>
                <a:ea typeface="Menlo"/>
                <a:cs typeface="Menlo"/>
                <a:sym typeface="Menlo"/>
              </a:defRPr>
            </a:pPr>
            <a:r>
              <a:rPr>
                <a:solidFill>
                  <a:srgbClr val="D4D4D4"/>
                </a:solidFill>
              </a:rPr>
              <a:t> </a:t>
            </a:r>
            <a:r>
              <a:rPr>
                <a:solidFill>
                  <a:srgbClr val="C586C0"/>
                </a:solidFill>
              </a:rPr>
              <a:t>export</a:t>
            </a:r>
            <a:r>
              <a:rPr>
                <a:solidFill>
                  <a:srgbClr val="D4D4D4"/>
                </a:solidFill>
              </a:rPr>
              <a:t> </a:t>
            </a:r>
            <a:r>
              <a:rPr>
                <a:solidFill>
                  <a:srgbClr val="569CD6"/>
                </a:solidFill>
              </a:rPr>
              <a:t>class</a:t>
            </a:r>
            <a:r>
              <a:rPr>
                <a:solidFill>
                  <a:srgbClr val="D4D4D4"/>
                </a:solidFill>
              </a:rPr>
              <a:t> </a:t>
            </a:r>
            <a:r>
              <a:t>HeaderComponentController</a:t>
            </a:r>
            <a:r>
              <a:rPr>
                <a:solidFill>
                  <a:srgbClr val="D4D4D4"/>
                </a:solidFill>
              </a:rPr>
              <a:t> {</a:t>
            </a:r>
            <a:endParaRPr>
              <a:solidFill>
                <a:srgbClr val="D4D4D4"/>
              </a:solidFill>
            </a:endParaRPr>
          </a:p>
          <a:p>
            <a:pPr marL="0" indent="0" defTabSz="434340">
              <a:lnSpc>
                <a:spcPts val="4200"/>
              </a:lnSpc>
              <a:spcBef>
                <a:spcPts val="0"/>
              </a:spcBef>
              <a:buSzTx/>
              <a:buNone/>
              <a:defRPr sz="2090">
                <a:solidFill>
                  <a:srgbClr val="569CD6"/>
                </a:solidFill>
                <a:latin typeface="Menlo"/>
                <a:ea typeface="Menlo"/>
                <a:cs typeface="Menlo"/>
                <a:sym typeface="Menlo"/>
              </a:defRPr>
            </a:pPr>
            <a:r>
              <a:rPr>
                <a:solidFill>
                  <a:srgbClr val="D4D4D4"/>
                </a:solidFill>
              </a:rPr>
              <a:t>  </a:t>
            </a:r>
            <a:r>
              <a:t>private</a:t>
            </a:r>
            <a:r>
              <a:rPr>
                <a:solidFill>
                  <a:srgbClr val="D4D4D4"/>
                </a:solidFill>
              </a:rPr>
              <a:t> </a:t>
            </a:r>
            <a:r>
              <a:rPr>
                <a:solidFill>
                  <a:srgbClr val="9CDCFE"/>
                </a:solidFill>
              </a:rPr>
              <a:t>_</a:t>
            </a:r>
            <a:endParaRPr>
              <a:solidFill>
                <a:srgbClr val="D4D4D4"/>
              </a:solidFill>
            </a:endParaRPr>
          </a:p>
          <a:p>
            <a:pPr marL="0" indent="0" defTabSz="434340">
              <a:lnSpc>
                <a:spcPts val="4200"/>
              </a:lnSpc>
              <a:spcBef>
                <a:spcPts val="0"/>
              </a:spcBef>
              <a:buSzTx/>
              <a:buNone/>
              <a:defRPr sz="2090">
                <a:solidFill>
                  <a:srgbClr val="569CD6"/>
                </a:solidFill>
                <a:latin typeface="Menlo"/>
                <a:ea typeface="Menlo"/>
                <a:cs typeface="Menlo"/>
                <a:sym typeface="Menlo"/>
              </a:defRPr>
            </a:pPr>
            <a:r>
              <a:rPr>
                <a:solidFill>
                  <a:srgbClr val="D4D4D4"/>
                </a:solidFill>
              </a:rPr>
              <a:t>  </a:t>
            </a:r>
            <a:r>
              <a:t>private</a:t>
            </a:r>
            <a:r>
              <a:rPr>
                <a:solidFill>
                  <a:srgbClr val="D4D4D4"/>
                </a:solidFill>
              </a:rPr>
              <a:t> </a:t>
            </a:r>
            <a:r>
              <a:rPr>
                <a:solidFill>
                  <a:srgbClr val="9CDCFE"/>
                </a:solidFill>
              </a:rPr>
              <a:t>res</a:t>
            </a:r>
            <a:r>
              <a:rPr>
                <a:solidFill>
                  <a:srgbClr val="D4D4D4"/>
                </a:solidFill>
              </a:rPr>
              <a:t>: </a:t>
            </a:r>
            <a:r>
              <a:rPr>
                <a:solidFill>
                  <a:srgbClr val="4EC9B0"/>
                </a:solidFill>
              </a:rPr>
              <a:t>any</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model</a:t>
            </a:r>
            <a:r>
              <a:rPr>
                <a:solidFill>
                  <a:srgbClr val="D4D4D4"/>
                </a:solidFill>
              </a:rPr>
              <a:t>: </a:t>
            </a:r>
            <a:r>
              <a:t>HeaderModel</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569CD6"/>
                </a:solidFill>
                <a:latin typeface="Menlo"/>
                <a:ea typeface="Menlo"/>
                <a:cs typeface="Menlo"/>
                <a:sym typeface="Menlo"/>
              </a:defRPr>
            </a:pPr>
            <a:r>
              <a:rPr>
                <a:solidFill>
                  <a:srgbClr val="D4D4D4"/>
                </a:solidFill>
              </a:rPr>
              <a:t>  </a:t>
            </a:r>
            <a:r>
              <a:t>constructor</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$http</a:t>
            </a:r>
            <a:r>
              <a:rPr>
                <a:solidFill>
                  <a:srgbClr val="D4D4D4"/>
                </a:solidFill>
              </a:rPr>
              <a:t>: </a:t>
            </a:r>
            <a:r>
              <a:t>IHttpService</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569CD6"/>
                </a:solidFill>
                <a:latin typeface="Menlo"/>
                <a:ea typeface="Menlo"/>
                <a:cs typeface="Menlo"/>
                <a:sym typeface="Menlo"/>
              </a:defRPr>
            </a:pPr>
            <a:r>
              <a:rPr>
                <a:solidFill>
                  <a:srgbClr val="D4D4D4"/>
                </a:solidFill>
              </a:rPr>
              <a:t>    </a:t>
            </a:r>
            <a:r>
              <a:t>private</a:t>
            </a:r>
            <a:r>
              <a:rPr>
                <a:solidFill>
                  <a:srgbClr val="D4D4D4"/>
                </a:solidFill>
              </a:rPr>
              <a:t> </a:t>
            </a:r>
            <a:r>
              <a:rPr>
                <a:solidFill>
                  <a:srgbClr val="9CDCFE"/>
                </a:solidFill>
              </a:rPr>
              <a:t>$scope</a:t>
            </a:r>
            <a:r>
              <a:rPr>
                <a:solidFill>
                  <a:srgbClr val="D4D4D4"/>
                </a:solidFill>
              </a:rPr>
              <a:t>: </a:t>
            </a:r>
            <a:r>
              <a:rPr>
                <a:solidFill>
                  <a:srgbClr val="4EC9B0"/>
                </a:solidFill>
              </a:rPr>
              <a:t>ng</a:t>
            </a:r>
            <a:r>
              <a:rPr>
                <a:solidFill>
                  <a:srgbClr val="D4D4D4"/>
                </a:solidFill>
              </a:rPr>
              <a:t>.</a:t>
            </a:r>
            <a:r>
              <a:rPr>
                <a:solidFill>
                  <a:srgbClr val="4EC9B0"/>
                </a:solidFill>
              </a:rPr>
              <a:t>IScope</a:t>
            </a:r>
            <a:endParaRPr>
              <a:solidFill>
                <a:srgbClr val="D4D4D4"/>
              </a:solidFill>
            </a:endParaRPr>
          </a:p>
          <a:p>
            <a:pPr marL="0" indent="0" defTabSz="434340">
              <a:lnSpc>
                <a:spcPts val="4200"/>
              </a:lnSpc>
              <a:spcBef>
                <a:spcPts val="0"/>
              </a:spcBef>
              <a:buSzTx/>
              <a:buNone/>
              <a:defRPr sz="2090">
                <a:solidFill>
                  <a:srgbClr val="D4D4D4"/>
                </a:solidFill>
                <a:latin typeface="Menlo"/>
                <a:ea typeface="Menlo"/>
                <a:cs typeface="Menlo"/>
                <a:sym typeface="Menlo"/>
              </a:defRPr>
            </a:pPr>
            <a:r>
              <a:t>  ) {</a:t>
            </a:r>
          </a:p>
          <a:p>
            <a:pPr marL="0" indent="0" defTabSz="434340">
              <a:lnSpc>
                <a:spcPts val="4200"/>
              </a:lnSpc>
              <a:spcBef>
                <a:spcPts val="0"/>
              </a:spcBef>
              <a:buSzTx/>
              <a:buNone/>
              <a:defRPr sz="2090">
                <a:solidFill>
                  <a:srgbClr val="4EC9B0"/>
                </a:solidFill>
                <a:latin typeface="Menlo"/>
                <a:ea typeface="Menlo"/>
                <a:cs typeface="Menlo"/>
                <a:sym typeface="Menlo"/>
              </a:defRPr>
            </a:pPr>
            <a:r>
              <a:rPr>
                <a:solidFill>
                  <a:srgbClr val="D4D4D4"/>
                </a:solidFill>
              </a:rPr>
              <a:t>    </a:t>
            </a:r>
            <a:r>
              <a:rPr>
                <a:solidFill>
                  <a:srgbClr val="9CDCFE"/>
                </a:solidFill>
              </a:rPr>
              <a:t>$scope</a:t>
            </a:r>
            <a:r>
              <a:rPr>
                <a:solidFill>
                  <a:srgbClr val="D4D4D4"/>
                </a:solidFill>
              </a:rPr>
              <a:t>.</a:t>
            </a:r>
            <a:r>
              <a:rPr>
                <a:solidFill>
                  <a:srgbClr val="DCDCAA"/>
                </a:solidFill>
              </a:rPr>
              <a:t>$on</a:t>
            </a:r>
            <a:r>
              <a:rPr>
                <a:solidFill>
                  <a:srgbClr val="D4D4D4"/>
                </a:solidFill>
              </a:rPr>
              <a:t>(</a:t>
            </a:r>
            <a:r>
              <a:rPr>
                <a:solidFill>
                  <a:srgbClr val="CE9178"/>
                </a:solidFill>
              </a:rPr>
              <a:t>'fileSaved'</a:t>
            </a:r>
            <a:r>
              <a:rPr>
                <a:solidFill>
                  <a:srgbClr val="D4D4D4"/>
                </a:solidFill>
              </a:rPr>
              <a:t>, (</a:t>
            </a:r>
            <a:r>
              <a:rPr>
                <a:solidFill>
                  <a:srgbClr val="9CDCFE"/>
                </a:solidFill>
              </a:rPr>
              <a:t>event</a:t>
            </a:r>
            <a:r>
              <a:rPr>
                <a:solidFill>
                  <a:srgbClr val="D4D4D4"/>
                </a:solidFill>
              </a:rPr>
              <a:t>: </a:t>
            </a:r>
            <a:r>
              <a:t>ng</a:t>
            </a:r>
            <a:r>
              <a:rPr>
                <a:solidFill>
                  <a:srgbClr val="D4D4D4"/>
                </a:solidFill>
              </a:rPr>
              <a:t>.</a:t>
            </a:r>
            <a:r>
              <a:t>IAngularEvent</a:t>
            </a:r>
            <a:r>
              <a:rPr>
                <a:solidFill>
                  <a:srgbClr val="D4D4D4"/>
                </a:solidFill>
              </a:rPr>
              <a:t>, </a:t>
            </a:r>
            <a:r>
              <a:rPr>
                <a:solidFill>
                  <a:srgbClr val="9CDCFE"/>
                </a:solidFill>
              </a:rPr>
              <a:t>data</a:t>
            </a:r>
            <a:r>
              <a:rPr>
                <a:solidFill>
                  <a:srgbClr val="D4D4D4"/>
                </a:solidFill>
              </a:rPr>
              <a:t>: </a:t>
            </a:r>
            <a:r>
              <a:t>string</a:t>
            </a:r>
            <a:r>
              <a:rPr>
                <a:solidFill>
                  <a:srgbClr val="D4D4D4"/>
                </a:solidFill>
              </a:rPr>
              <a:t>) </a:t>
            </a:r>
            <a:r>
              <a:rPr>
                <a:solidFill>
                  <a:srgbClr val="569CD6"/>
                </a:solidFill>
              </a:rPr>
              <a:t>=&gt;</a:t>
            </a:r>
            <a:r>
              <a:rPr>
                <a:solidFill>
                  <a:srgbClr val="D4D4D4"/>
                </a:solidFill>
              </a:rPr>
              <a:t> {</a:t>
            </a:r>
            <a:endParaRPr>
              <a:solidFill>
                <a:srgbClr val="D4D4D4"/>
              </a:solidFill>
            </a:endParaRPr>
          </a:p>
          <a:p>
            <a:pPr marL="0" indent="0" defTabSz="434340">
              <a:lnSpc>
                <a:spcPts val="4200"/>
              </a:lnSpc>
              <a:spcBef>
                <a:spcPts val="0"/>
              </a:spcBef>
              <a:buSzTx/>
              <a:buNone/>
              <a:defRPr sz="2090">
                <a:solidFill>
                  <a:srgbClr val="CE9178"/>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rPr>
                <a:solidFill>
                  <a:srgbClr val="9CDCFE"/>
                </a:solidFill>
              </a:rPr>
              <a:t>model</a:t>
            </a:r>
            <a:r>
              <a:rPr>
                <a:solidFill>
                  <a:srgbClr val="D4D4D4"/>
                </a:solidFill>
              </a:rPr>
              <a:t> = </a:t>
            </a:r>
            <a:r>
              <a:rPr>
                <a:solidFill>
                  <a:srgbClr val="569CD6"/>
                </a:solidFill>
              </a:rPr>
              <a:t>new</a:t>
            </a:r>
            <a:r>
              <a:rPr>
                <a:solidFill>
                  <a:srgbClr val="D4D4D4"/>
                </a:solidFill>
              </a:rPr>
              <a:t> </a:t>
            </a:r>
            <a:r>
              <a:rPr>
                <a:solidFill>
                  <a:srgbClr val="4EC9B0"/>
                </a:solidFill>
              </a:rPr>
              <a:t>Model</a:t>
            </a:r>
            <a:r>
              <a:rPr>
                <a:solidFill>
                  <a:srgbClr val="D4D4D4"/>
                </a:solidFill>
              </a:rPr>
              <a:t>(</a:t>
            </a:r>
            <a:r>
              <a:t>'File Saved'</a:t>
            </a:r>
            <a:r>
              <a:rPr>
                <a:solidFill>
                  <a:srgbClr val="D4D4D4"/>
                </a:solidFill>
              </a:rPr>
              <a:t>);</a:t>
            </a:r>
            <a:endParaRPr>
              <a:solidFill>
                <a:srgbClr val="D4D4D4"/>
              </a:solidFill>
            </a:endParaRPr>
          </a:p>
          <a:p>
            <a:pPr marL="0" indent="0" defTabSz="434340">
              <a:lnSpc>
                <a:spcPts val="4200"/>
              </a:lnSpc>
              <a:spcBef>
                <a:spcPts val="0"/>
              </a:spcBef>
              <a:buSzTx/>
              <a:buNone/>
              <a:defRPr sz="2090">
                <a:solidFill>
                  <a:srgbClr val="D4D4D4"/>
                </a:solidFill>
                <a:latin typeface="Menlo"/>
                <a:ea typeface="Menlo"/>
                <a:cs typeface="Menlo"/>
                <a:sym typeface="Menlo"/>
              </a:defRPr>
            </a:pPr>
            <a:r>
              <a:t>    }</a:t>
            </a:r>
          </a:p>
          <a:p>
            <a:pPr marL="0" indent="0" defTabSz="434340">
              <a:lnSpc>
                <a:spcPts val="4200"/>
              </a:lnSpc>
              <a:spcBef>
                <a:spcPts val="0"/>
              </a:spcBef>
              <a:buSzTx/>
              <a:buNone/>
              <a:defRPr sz="2090">
                <a:solidFill>
                  <a:srgbClr val="D4D4D4"/>
                </a:solidFill>
                <a:latin typeface="Menlo"/>
                <a:ea typeface="Menlo"/>
                <a:cs typeface="Menlo"/>
                <a:sym typeface="Menlo"/>
              </a:defRPr>
            </a:pPr>
            <a:r>
              <a:t>    </a:t>
            </a:r>
          </a:p>
          <a:p>
            <a:pPr marL="0" indent="0" defTabSz="434340">
              <a:lnSpc>
                <a:spcPts val="4200"/>
              </a:lnSpc>
              <a:spcBef>
                <a:spcPts val="0"/>
              </a:spcBef>
              <a:buSzTx/>
              <a:buNone/>
              <a:defRPr sz="2090">
                <a:solidFill>
                  <a:srgbClr val="D4D4D4"/>
                </a:solidFill>
                <a:latin typeface="Menlo"/>
                <a:ea typeface="Menlo"/>
                <a:cs typeface="Menlo"/>
                <a:sym typeface="Menlo"/>
              </a:defRPr>
            </a:pPr>
            <a:r>
              <a:t>    );</a:t>
            </a:r>
          </a:p>
          <a:p>
            <a:pPr marL="0" indent="0" defTabSz="434340">
              <a:lnSpc>
                <a:spcPts val="4200"/>
              </a:lnSpc>
              <a:spcBef>
                <a:spcPts val="0"/>
              </a:spcBef>
              <a:buSzTx/>
              <a:buNone/>
              <a:defRPr sz="2090">
                <a:solidFill>
                  <a:srgbClr val="D4D4D4"/>
                </a:solidFill>
                <a:latin typeface="Menlo"/>
                <a:ea typeface="Menlo"/>
                <a:cs typeface="Menlo"/>
                <a:sym typeface="Menlo"/>
              </a:defRPr>
            </a:pPr>
          </a:p>
          <a:p>
            <a:pPr marL="0" indent="0" defTabSz="434340">
              <a:lnSpc>
                <a:spcPts val="4200"/>
              </a:lnSpc>
              <a:spcBef>
                <a:spcPts val="0"/>
              </a:spcBef>
              <a:buSzTx/>
              <a:buNone/>
              <a:defRPr sz="2090">
                <a:solidFill>
                  <a:srgbClr val="D4D4D4"/>
                </a:solidFill>
                <a:latin typeface="Menlo"/>
                <a:ea typeface="Menlo"/>
                <a:cs typeface="Menlo"/>
                <a:sym typeface="Menlo"/>
              </a:defRPr>
            </a:pPr>
            <a:r>
              <a:t>  }</a:t>
            </a:r>
          </a:p>
          <a:p>
            <a:pPr marL="0" indent="0" defTabSz="434340">
              <a:lnSpc>
                <a:spcPts val="4200"/>
              </a:lnSpc>
              <a:spcBef>
                <a:spcPts val="0"/>
              </a:spcBef>
              <a:buSzTx/>
              <a:buNone/>
              <a:defRPr sz="2090">
                <a:solidFill>
                  <a:srgbClr val="D4D4D4"/>
                </a:solidFill>
                <a:latin typeface="Menlo"/>
                <a:ea typeface="Menlo"/>
                <a:cs typeface="Menlo"/>
                <a:sym typeface="Menlo"/>
              </a:defRPr>
            </a:pPr>
            <a:r>
              <a:t>}</a:t>
            </a:r>
          </a:p>
          <a:p>
            <a:pPr marL="0" indent="0" defTabSz="434340">
              <a:lnSpc>
                <a:spcPts val="4100"/>
              </a:lnSpc>
              <a:spcBef>
                <a:spcPts val="0"/>
              </a:spcBef>
              <a:buSzTx/>
              <a:buNone/>
              <a:defRPr sz="1994">
                <a:solidFill>
                  <a:srgbClr val="4EC9B0"/>
                </a:solidFill>
                <a:latin typeface="Menlo"/>
                <a:ea typeface="Menlo"/>
                <a:cs typeface="Menlo"/>
                <a:sym typeface="Menlo"/>
              </a:defRPr>
            </a:pPr>
            <a:r>
              <a:rPr>
                <a:solidFill>
                  <a:srgbClr val="569CD6"/>
                </a:solidFill>
              </a:rPr>
              <a:t>class</a:t>
            </a:r>
            <a:r>
              <a:rPr>
                <a:solidFill>
                  <a:srgbClr val="D4D4D4"/>
                </a:solidFill>
              </a:rPr>
              <a:t> </a:t>
            </a:r>
            <a:r>
              <a:t>Model</a:t>
            </a:r>
            <a:r>
              <a:rPr>
                <a:solidFill>
                  <a:srgbClr val="D4D4D4"/>
                </a:solidFill>
              </a:rPr>
              <a:t> </a:t>
            </a:r>
            <a:r>
              <a:rPr>
                <a:solidFill>
                  <a:srgbClr val="569CD6"/>
                </a:solidFill>
              </a:rPr>
              <a:t>implements</a:t>
            </a:r>
            <a:r>
              <a:rPr>
                <a:solidFill>
                  <a:srgbClr val="D4D4D4"/>
                </a:solidFill>
              </a:rPr>
              <a:t> </a:t>
            </a:r>
            <a:r>
              <a:t>HeaderModel</a:t>
            </a:r>
            <a:r>
              <a:rPr>
                <a:solidFill>
                  <a:srgbClr val="D4D4D4"/>
                </a:solidFill>
              </a:rPr>
              <a:t> {</a:t>
            </a:r>
            <a:endParaRPr>
              <a:solidFill>
                <a:srgbClr val="D4D4D4"/>
              </a:solidFill>
            </a:endParaRPr>
          </a:p>
          <a:p>
            <a:pPr marL="0" indent="0" defTabSz="434340">
              <a:lnSpc>
                <a:spcPts val="4100"/>
              </a:lnSpc>
              <a:spcBef>
                <a:spcPts val="0"/>
              </a:spcBef>
              <a:buSzTx/>
              <a:buNone/>
              <a:defRPr sz="1994">
                <a:solidFill>
                  <a:srgbClr val="569CD6"/>
                </a:solidFill>
                <a:latin typeface="Menlo"/>
                <a:ea typeface="Menlo"/>
                <a:cs typeface="Menlo"/>
                <a:sym typeface="Menlo"/>
              </a:defRPr>
            </a:pPr>
            <a:r>
              <a:rPr>
                <a:solidFill>
                  <a:srgbClr val="D4D4D4"/>
                </a:solidFill>
              </a:rPr>
              <a:t>  </a:t>
            </a:r>
            <a:r>
              <a:t>constructor</a:t>
            </a:r>
            <a:r>
              <a:rPr>
                <a:solidFill>
                  <a:srgbClr val="D4D4D4"/>
                </a:solidFill>
              </a:rPr>
              <a:t>(</a:t>
            </a:r>
            <a:endParaRPr>
              <a:solidFill>
                <a:srgbClr val="D4D4D4"/>
              </a:solidFill>
            </a:endParaRPr>
          </a:p>
          <a:p>
            <a:pPr marL="0" indent="0" defTabSz="434340">
              <a:lnSpc>
                <a:spcPts val="4100"/>
              </a:lnSpc>
              <a:spcBef>
                <a:spcPts val="0"/>
              </a:spcBef>
              <a:buSzTx/>
              <a:buNone/>
              <a:defRPr sz="1994">
                <a:solidFill>
                  <a:srgbClr val="9CDCFE"/>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t>fileSaved</a:t>
            </a:r>
            <a:r>
              <a:rPr>
                <a:solidFill>
                  <a:srgbClr val="D4D4D4"/>
                </a:solidFill>
              </a:rPr>
              <a:t>: </a:t>
            </a:r>
            <a:r>
              <a:rPr>
                <a:solidFill>
                  <a:srgbClr val="4EC9B0"/>
                </a:solidFill>
              </a:rPr>
              <a:t>string</a:t>
            </a:r>
            <a:endParaRPr>
              <a:solidFill>
                <a:srgbClr val="D4D4D4"/>
              </a:solidFill>
            </a:endParaRPr>
          </a:p>
          <a:p>
            <a:pPr marL="0" indent="0" defTabSz="434340">
              <a:lnSpc>
                <a:spcPts val="4100"/>
              </a:lnSpc>
              <a:spcBef>
                <a:spcPts val="0"/>
              </a:spcBef>
              <a:buSzTx/>
              <a:buNone/>
              <a:defRPr sz="1994">
                <a:solidFill>
                  <a:srgbClr val="D4D4D4"/>
                </a:solidFill>
                <a:latin typeface="Menlo"/>
                <a:ea typeface="Menlo"/>
                <a:cs typeface="Menlo"/>
                <a:sym typeface="Menlo"/>
              </a:defRPr>
            </a:pPr>
            <a:r>
              <a:t>  ) { }</a:t>
            </a:r>
          </a:p>
          <a:p>
            <a:pPr marL="0" indent="0" defTabSz="434340">
              <a:lnSpc>
                <a:spcPts val="4100"/>
              </a:lnSpc>
              <a:spcBef>
                <a:spcPts val="0"/>
              </a:spcBef>
              <a:buSzTx/>
              <a:buNone/>
              <a:defRPr sz="1994">
                <a:solidFill>
                  <a:srgbClr val="D4D4D4"/>
                </a:solidFill>
                <a:latin typeface="Menlo"/>
                <a:ea typeface="Menlo"/>
                <a:cs typeface="Menlo"/>
                <a:sym typeface="Menlo"/>
              </a:defRPr>
            </a:pPr>
            <a:r>
              <a:t>}</a:t>
            </a:r>
          </a:p>
          <a:p>
            <a:pPr marL="0" indent="0" defTabSz="434340">
              <a:lnSpc>
                <a:spcPts val="3000"/>
              </a:lnSpc>
              <a:spcBef>
                <a:spcPts val="0"/>
              </a:spcBef>
              <a:buSzTx/>
              <a:buNone/>
              <a:defRPr sz="1140">
                <a:solidFill>
                  <a:srgbClr val="D4D4D4"/>
                </a:solidFill>
                <a:latin typeface="Menlo"/>
                <a:ea typeface="Menlo"/>
                <a:cs typeface="Menlo"/>
                <a:sym typeface="Menlo"/>
              </a:defRPr>
            </a:pPr>
          </a:p>
        </p:txBody>
      </p:sp>
      <p:sp>
        <p:nvSpPr>
          <p:cNvPr id="447" name="header.component.ts"/>
          <p:cNvSpPr/>
          <p:nvPr/>
        </p:nvSpPr>
        <p:spPr>
          <a:xfrm>
            <a:off x="1098602" y="613063"/>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header.component.ts</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Lesson 13"/>
          <p:cNvSpPr/>
          <p:nvPr>
            <p:ph type="title"/>
          </p:nvPr>
        </p:nvSpPr>
        <p:spPr>
          <a:prstGeom prst="rect">
            <a:avLst/>
          </a:prstGeom>
        </p:spPr>
        <p:txBody>
          <a:bodyPr/>
          <a:lstStyle/>
          <a:p>
            <a:pPr/>
            <a:r>
              <a:t>Lesson 13</a:t>
            </a:r>
          </a:p>
        </p:txBody>
      </p:sp>
      <p:sp>
        <p:nvSpPr>
          <p:cNvPr id="450" name="&lt;div class=&quot;row&quot;&gt;…"/>
          <p:cNvSpPr/>
          <p:nvPr>
            <p:ph type="body" idx="1"/>
          </p:nvPr>
        </p:nvSpPr>
        <p:spPr>
          <a:xfrm>
            <a:off x="552747" y="1932235"/>
            <a:ext cx="12605743" cy="7939386"/>
          </a:xfrm>
          <a:prstGeom prst="rect">
            <a:avLst/>
          </a:prstGeom>
        </p:spPr>
        <p:txBody>
          <a:bodyPr/>
          <a:lstStyle/>
          <a:p>
            <a:pPr marL="0" indent="0" defTabSz="457200">
              <a:lnSpc>
                <a:spcPts val="4600"/>
              </a:lnSpc>
              <a:spcBef>
                <a:spcPts val="0"/>
              </a:spcBef>
              <a:buSzTx/>
              <a:buNone/>
              <a:defRPr sz="2400">
                <a:solidFill>
                  <a:srgbClr val="9CDCFE"/>
                </a:solidFill>
                <a:latin typeface="Menlo"/>
                <a:ea typeface="Menlo"/>
                <a:cs typeface="Menlo"/>
                <a:sym typeface="Menlo"/>
              </a:defRPr>
            </a:pPr>
            <a:r>
              <a:rPr>
                <a:solidFill>
                  <a:srgbClr val="808080"/>
                </a:solidFill>
              </a:rPr>
              <a:t>&lt;</a:t>
            </a:r>
            <a:r>
              <a:rPr>
                <a:solidFill>
                  <a:srgbClr val="569CD6"/>
                </a:solidFill>
              </a:rPr>
              <a:t>div</a:t>
            </a:r>
            <a:r>
              <a:rPr>
                <a:solidFill>
                  <a:srgbClr val="D4D4D4"/>
                </a:solidFill>
              </a:rPr>
              <a:t> </a:t>
            </a:r>
            <a:r>
              <a:t>class</a:t>
            </a:r>
            <a:r>
              <a:rPr>
                <a:solidFill>
                  <a:srgbClr val="D4D4D4"/>
                </a:solidFill>
              </a:rPr>
              <a:t>=</a:t>
            </a:r>
            <a:r>
              <a:rPr>
                <a:solidFill>
                  <a:srgbClr val="CE9178"/>
                </a:solidFill>
              </a:rPr>
              <a:t>"row"</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608B4E"/>
                </a:solidFill>
                <a:latin typeface="Menlo"/>
                <a:ea typeface="Menlo"/>
                <a:cs typeface="Menlo"/>
                <a:sym typeface="Menlo"/>
              </a:defRPr>
            </a:pPr>
            <a:r>
              <a:rPr>
                <a:solidFill>
                  <a:srgbClr val="D4D4D4"/>
                </a:solidFill>
              </a:rPr>
              <a:t>    </a:t>
            </a:r>
            <a:r>
              <a:t>&lt;!--Angular seed app: v&lt;span app-version&gt;&lt;/span&gt;--&gt;</a:t>
            </a:r>
            <a:endParaRPr>
              <a:solidFill>
                <a:srgbClr val="D4D4D4"/>
              </a:solidFill>
            </a:endParaRPr>
          </a:p>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"col-md-12"</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CE9178"/>
                </a:solidFill>
                <a:latin typeface="Menlo"/>
                <a:ea typeface="Menlo"/>
                <a:cs typeface="Menlo"/>
                <a:sym typeface="Menlo"/>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class</a:t>
            </a:r>
            <a:r>
              <a:rPr>
                <a:solidFill>
                  <a:srgbClr val="D4D4D4"/>
                </a:solidFill>
              </a:rPr>
              <a:t>=</a:t>
            </a:r>
            <a:r>
              <a:t>"text-center"</a:t>
            </a:r>
            <a:r>
              <a:rPr>
                <a:solidFill>
                  <a:srgbClr val="808080"/>
                </a:solidFill>
              </a:rPr>
              <a:t>&gt;</a:t>
            </a:r>
            <a:endParaRPr>
              <a:solidFill>
                <a:srgbClr val="D4D4D4"/>
              </a:solidFill>
            </a:endParaRP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h2</a:t>
            </a:r>
            <a:r>
              <a:rPr>
                <a:solidFill>
                  <a:srgbClr val="808080"/>
                </a:solidFill>
              </a:rPr>
              <a:t>&gt;</a:t>
            </a:r>
            <a:r>
              <a:t>Header</a:t>
            </a:r>
            <a:r>
              <a:rPr>
                <a:solidFill>
                  <a:srgbClr val="808080"/>
                </a:solidFill>
              </a:rPr>
              <a:t>&lt;/</a:t>
            </a:r>
            <a:r>
              <a:rPr>
                <a:solidFill>
                  <a:srgbClr val="569CD6"/>
                </a:solidFill>
              </a:rPr>
              <a:t>h2</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span</a:t>
            </a:r>
            <a:r>
              <a:t> </a:t>
            </a:r>
            <a:r>
              <a:rPr>
                <a:solidFill>
                  <a:srgbClr val="9CDCFE"/>
                </a:solidFill>
              </a:rPr>
              <a:t>id</a:t>
            </a:r>
            <a:r>
              <a:t>=</a:t>
            </a:r>
            <a:r>
              <a:rPr>
                <a:solidFill>
                  <a:srgbClr val="CE9178"/>
                </a:solidFill>
              </a:rPr>
              <a:t>"fileSaved"</a:t>
            </a:r>
            <a:r>
              <a:rPr>
                <a:solidFill>
                  <a:srgbClr val="808080"/>
                </a:solidFill>
              </a:rPr>
              <a:t>&gt;</a:t>
            </a:r>
            <a:r>
              <a:t>{{$ctrl.model.fileSaved}}</a:t>
            </a:r>
            <a:r>
              <a:rPr>
                <a:solidFill>
                  <a:srgbClr val="808080"/>
                </a:solidFill>
              </a:rPr>
              <a:t>&lt;/</a:t>
            </a:r>
            <a:r>
              <a:rPr>
                <a:solidFill>
                  <a:srgbClr val="569CD6"/>
                </a:solidFill>
              </a:rPr>
              <a:t>span</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57200">
              <a:lnSpc>
                <a:spcPts val="4600"/>
              </a:lnSpc>
              <a:spcBef>
                <a:spcPts val="0"/>
              </a:spcBef>
              <a:buSzTx/>
              <a:buNone/>
              <a:defRPr sz="2400">
                <a:solidFill>
                  <a:srgbClr val="D4D4D4"/>
                </a:solidFill>
                <a:latin typeface="Menlo"/>
                <a:ea typeface="Menlo"/>
                <a:cs typeface="Menlo"/>
                <a:sym typeface="Menlo"/>
              </a:defRPr>
            </a:pPr>
            <a:r>
              <a:t>    </a:t>
            </a:r>
            <a:r>
              <a:rPr>
                <a:solidFill>
                  <a:srgbClr val="808080"/>
                </a:solidFill>
              </a:rPr>
              <a:t>&lt;/</a:t>
            </a:r>
            <a:r>
              <a:rPr>
                <a:solidFill>
                  <a:srgbClr val="569CD6"/>
                </a:solidFill>
              </a:rPr>
              <a:t>div</a:t>
            </a:r>
            <a:r>
              <a:rPr>
                <a:solidFill>
                  <a:srgbClr val="808080"/>
                </a:solidFill>
              </a:rPr>
              <a:t>&gt;</a:t>
            </a:r>
          </a:p>
          <a:p>
            <a:pPr marL="0" indent="0" defTabSz="457200">
              <a:lnSpc>
                <a:spcPts val="4600"/>
              </a:lnSpc>
              <a:spcBef>
                <a:spcPts val="0"/>
              </a:spcBef>
              <a:buSzTx/>
              <a:buNone/>
              <a:defRPr sz="2400">
                <a:solidFill>
                  <a:srgbClr val="569CD6"/>
                </a:solidFill>
                <a:latin typeface="Menlo"/>
                <a:ea typeface="Menlo"/>
                <a:cs typeface="Menlo"/>
                <a:sym typeface="Menlo"/>
              </a:defRPr>
            </a:pPr>
            <a:r>
              <a:rPr>
                <a:solidFill>
                  <a:srgbClr val="808080"/>
                </a:solidFill>
              </a:rPr>
              <a:t>&lt;/</a:t>
            </a:r>
            <a:r>
              <a:t>div</a:t>
            </a:r>
            <a:r>
              <a:rPr>
                <a:solidFill>
                  <a:srgbClr val="808080"/>
                </a:solidFill>
              </a:rPr>
              <a:t>&gt;</a:t>
            </a:r>
            <a:endParaRPr>
              <a:solidFill>
                <a:srgbClr val="D4D4D4"/>
              </a:solidFill>
            </a:endParaRPr>
          </a:p>
        </p:txBody>
      </p:sp>
      <p:sp>
        <p:nvSpPr>
          <p:cNvPr id="451" name="header.component.html"/>
          <p:cNvSpPr/>
          <p:nvPr/>
        </p:nvSpPr>
        <p:spPr>
          <a:xfrm>
            <a:off x="1305718" y="1714709"/>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header.component.html</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Lesson 13"/>
          <p:cNvSpPr/>
          <p:nvPr>
            <p:ph type="title"/>
          </p:nvPr>
        </p:nvSpPr>
        <p:spPr>
          <a:xfrm>
            <a:off x="845022" y="-283389"/>
            <a:ext cx="11099801" cy="2159001"/>
          </a:xfrm>
          <a:prstGeom prst="rect">
            <a:avLst/>
          </a:prstGeom>
        </p:spPr>
        <p:txBody>
          <a:bodyPr/>
          <a:lstStyle/>
          <a:p>
            <a:pPr/>
            <a:r>
              <a:t>Lesson 13</a:t>
            </a:r>
          </a:p>
        </p:txBody>
      </p:sp>
      <p:sp>
        <p:nvSpPr>
          <p:cNvPr id="454" name="import * as DataMgr from &quot;../shared/myapp.service&quot;;…"/>
          <p:cNvSpPr/>
          <p:nvPr>
            <p:ph type="body" idx="1"/>
          </p:nvPr>
        </p:nvSpPr>
        <p:spPr>
          <a:xfrm>
            <a:off x="552747" y="1932235"/>
            <a:ext cx="12605743" cy="7939386"/>
          </a:xfrm>
          <a:prstGeom prst="rect">
            <a:avLst/>
          </a:prstGeom>
        </p:spPr>
        <p:txBody>
          <a:bodyPr/>
          <a:lstStyle/>
          <a:p>
            <a:pPr lvl="3" marL="0" indent="685800" defTabSz="457200">
              <a:lnSpc>
                <a:spcPts val="4300"/>
              </a:lnSpc>
              <a:spcBef>
                <a:spcPts val="0"/>
              </a:spcBef>
              <a:buSzTx/>
              <a:buNone/>
              <a:defRPr sz="2100">
                <a:solidFill>
                  <a:srgbClr val="CE9178"/>
                </a:solidFill>
                <a:latin typeface="Menlo"/>
                <a:ea typeface="Menlo"/>
                <a:cs typeface="Menlo"/>
                <a:sym typeface="Menlo"/>
              </a:defRPr>
            </a:pPr>
            <a:r>
              <a:rPr>
                <a:solidFill>
                  <a:srgbClr val="C586C0"/>
                </a:solidFill>
              </a:rPr>
              <a:t>import</a:t>
            </a:r>
            <a:r>
              <a:rPr>
                <a:solidFill>
                  <a:srgbClr val="D4D4D4"/>
                </a:solidFill>
              </a:rPr>
              <a:t> </a:t>
            </a:r>
            <a:r>
              <a:rPr>
                <a:solidFill>
                  <a:srgbClr val="569CD6"/>
                </a:solidFill>
              </a:rPr>
              <a:t>*</a:t>
            </a:r>
            <a:r>
              <a:rPr>
                <a:solidFill>
                  <a:srgbClr val="D4D4D4"/>
                </a:solidFill>
              </a:rPr>
              <a:t> </a:t>
            </a:r>
            <a:r>
              <a:rPr>
                <a:solidFill>
                  <a:srgbClr val="C586C0"/>
                </a:solidFill>
              </a:rPr>
              <a:t>as</a:t>
            </a:r>
            <a:r>
              <a:rPr>
                <a:solidFill>
                  <a:srgbClr val="D4D4D4"/>
                </a:solidFill>
              </a:rPr>
              <a:t> </a:t>
            </a:r>
            <a:r>
              <a:rPr>
                <a:solidFill>
                  <a:srgbClr val="9CDCFE"/>
                </a:solidFill>
              </a:rPr>
              <a:t>DataMgr</a:t>
            </a:r>
            <a:r>
              <a:rPr>
                <a:solidFill>
                  <a:srgbClr val="D4D4D4"/>
                </a:solidFill>
              </a:rPr>
              <a:t> </a:t>
            </a:r>
            <a:r>
              <a:rPr>
                <a:solidFill>
                  <a:srgbClr val="C586C0"/>
                </a:solidFill>
              </a:rPr>
              <a:t>from</a:t>
            </a:r>
            <a:r>
              <a:rPr>
                <a:solidFill>
                  <a:srgbClr val="D4D4D4"/>
                </a:solidFill>
              </a:rPr>
              <a:t> </a:t>
            </a:r>
            <a:r>
              <a:t>"../shared/myapp.service"</a:t>
            </a:r>
            <a:r>
              <a:rPr>
                <a:solidFill>
                  <a:srgbClr val="D4D4D4"/>
                </a:solidFill>
              </a:rPr>
              <a:t>;</a:t>
            </a:r>
            <a:endParaRPr>
              <a:solidFill>
                <a:srgbClr val="D4D4D4"/>
              </a:solidFill>
            </a:endParaRPr>
          </a:p>
          <a:p>
            <a:pPr marL="0" indent="0" defTabSz="457200">
              <a:lnSpc>
                <a:spcPts val="3200"/>
              </a:lnSpc>
              <a:spcBef>
                <a:spcPts val="0"/>
              </a:spcBef>
              <a:buSzTx/>
              <a:buNone/>
              <a:defRPr sz="1200">
                <a:solidFill>
                  <a:srgbClr val="CE9178"/>
                </a:solidFill>
                <a:latin typeface="Menlo"/>
                <a:ea typeface="Menlo"/>
                <a:cs typeface="Menlo"/>
                <a:sym typeface="Menlo"/>
              </a:defRPr>
            </a:pPr>
          </a:p>
          <a:p>
            <a:pPr marL="0" indent="0" defTabSz="457200">
              <a:lnSpc>
                <a:spcPts val="4900"/>
              </a:lnSpc>
              <a:spcBef>
                <a:spcPts val="0"/>
              </a:spcBef>
              <a:buSzTx/>
              <a:buNone/>
              <a:defRPr sz="2600">
                <a:solidFill>
                  <a:srgbClr val="9CDCFE"/>
                </a:solidFill>
                <a:latin typeface="Menlo"/>
                <a:ea typeface="Menlo"/>
                <a:cs typeface="Menlo"/>
                <a:sym typeface="Menlo"/>
              </a:defRPr>
            </a:pPr>
            <a:r>
              <a:t>   </a:t>
            </a:r>
            <a:r>
              <a:rPr>
                <a:solidFill>
                  <a:srgbClr val="D4D4D4"/>
                </a:solidFill>
              </a:rPr>
              <a:t> </a:t>
            </a:r>
            <a:r>
              <a:rPr>
                <a:solidFill>
                  <a:srgbClr val="569CD6"/>
                </a:solidFill>
              </a:rPr>
              <a:t>public</a:t>
            </a:r>
            <a:r>
              <a:rPr>
                <a:solidFill>
                  <a:srgbClr val="D4D4D4"/>
                </a:solidFill>
              </a:rPr>
              <a:t> </a:t>
            </a:r>
            <a:r>
              <a:t>hasError</a:t>
            </a:r>
            <a:r>
              <a:rPr>
                <a:solidFill>
                  <a:srgbClr val="D4D4D4"/>
                </a:solidFill>
              </a:rPr>
              <a:t>: </a:t>
            </a:r>
            <a:r>
              <a:rPr>
                <a:solidFill>
                  <a:srgbClr val="4EC9B0"/>
                </a:solidFill>
              </a:rPr>
              <a:t>boolean</a:t>
            </a:r>
            <a:r>
              <a:rPr>
                <a:solidFill>
                  <a:srgbClr val="D4D4D4"/>
                </a:solidFill>
              </a:rPr>
              <a:t>;</a:t>
            </a:r>
          </a:p>
          <a:p>
            <a:pPr marL="0" indent="0" defTabSz="457200">
              <a:lnSpc>
                <a:spcPts val="4900"/>
              </a:lnSpc>
              <a:spcBef>
                <a:spcPts val="0"/>
              </a:spcBef>
              <a:buSzTx/>
              <a:buNone/>
              <a:defRPr sz="2600">
                <a:solidFill>
                  <a:srgbClr val="4EC9B0"/>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rPr>
                <a:solidFill>
                  <a:srgbClr val="9CDCFE"/>
                </a:solidFill>
              </a:rPr>
              <a:t>user</a:t>
            </a:r>
            <a:r>
              <a:rPr>
                <a:solidFill>
                  <a:srgbClr val="D4D4D4"/>
                </a:solidFill>
              </a:rPr>
              <a:t>: </a:t>
            </a:r>
            <a:r>
              <a:t>IContactRecord</a:t>
            </a:r>
            <a:r>
              <a:rPr>
                <a:solidFill>
                  <a:srgbClr val="D4D4D4"/>
                </a:solidFill>
              </a:rPr>
              <a:t>;</a:t>
            </a:r>
            <a:endParaRPr>
              <a:solidFill>
                <a:srgbClr val="D4D4D4"/>
              </a:solidFill>
            </a:endParaRPr>
          </a:p>
          <a:p>
            <a:pPr marL="0" indent="0" defTabSz="457200">
              <a:lnSpc>
                <a:spcPts val="4900"/>
              </a:lnSpc>
              <a:spcBef>
                <a:spcPts val="0"/>
              </a:spcBef>
              <a:buSzTx/>
              <a:buNone/>
              <a:defRPr sz="2600">
                <a:solidFill>
                  <a:srgbClr val="9CDCFE"/>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t>currentRecord</a:t>
            </a:r>
            <a:r>
              <a:rPr>
                <a:solidFill>
                  <a:srgbClr val="D4D4D4"/>
                </a:solidFill>
              </a:rPr>
              <a:t>:</a:t>
            </a:r>
            <a:r>
              <a:rPr>
                <a:solidFill>
                  <a:srgbClr val="4EC9B0"/>
                </a:solidFill>
              </a:rPr>
              <a:t>number</a:t>
            </a:r>
            <a:r>
              <a:rPr>
                <a:solidFill>
                  <a:srgbClr val="D4D4D4"/>
                </a:solidFill>
              </a:rPr>
              <a:t>;</a:t>
            </a:r>
            <a:endParaRPr>
              <a:solidFill>
                <a:srgbClr val="D4D4D4"/>
              </a:solidFill>
            </a:endParaRPr>
          </a:p>
          <a:p>
            <a:pPr marL="0" indent="0" defTabSz="457200">
              <a:lnSpc>
                <a:spcPts val="4900"/>
              </a:lnSpc>
              <a:spcBef>
                <a:spcPts val="0"/>
              </a:spcBef>
              <a:buSzTx/>
              <a:buNone/>
              <a:defRPr sz="2600">
                <a:solidFill>
                  <a:srgbClr val="D4D4D4"/>
                </a:solidFill>
                <a:latin typeface="Menlo"/>
                <a:ea typeface="Menlo"/>
                <a:cs typeface="Menlo"/>
                <a:sym typeface="Menlo"/>
              </a:defRPr>
            </a:pPr>
          </a:p>
          <a:p>
            <a:pPr marL="0" indent="0" defTabSz="457200">
              <a:lnSpc>
                <a:spcPts val="4900"/>
              </a:lnSpc>
              <a:spcBef>
                <a:spcPts val="0"/>
              </a:spcBef>
              <a:buSzTx/>
              <a:buNone/>
              <a:defRPr sz="2600">
                <a:solidFill>
                  <a:srgbClr val="CE9178"/>
                </a:solidFill>
                <a:latin typeface="Menlo"/>
                <a:ea typeface="Menlo"/>
                <a:cs typeface="Menlo"/>
                <a:sym typeface="Menlo"/>
              </a:defRPr>
            </a:pPr>
            <a:r>
              <a:rPr>
                <a:solidFill>
                  <a:srgbClr val="D4D4D4"/>
                </a:solidFill>
              </a:rPr>
              <a:t>    </a:t>
            </a:r>
            <a:r>
              <a:rPr>
                <a:solidFill>
                  <a:srgbClr val="569CD6"/>
                </a:solidFill>
              </a:rPr>
              <a:t>static</a:t>
            </a:r>
            <a:r>
              <a:rPr>
                <a:solidFill>
                  <a:srgbClr val="D4D4D4"/>
                </a:solidFill>
              </a:rPr>
              <a:t> </a:t>
            </a:r>
            <a:r>
              <a:rPr>
                <a:solidFill>
                  <a:srgbClr val="9CDCFE"/>
                </a:solidFill>
              </a:rPr>
              <a:t>$inject</a:t>
            </a:r>
            <a:r>
              <a:rPr>
                <a:solidFill>
                  <a:srgbClr val="D4D4D4"/>
                </a:solidFill>
              </a:rPr>
              <a:t> = [</a:t>
            </a:r>
            <a:r>
              <a:t>"$scope"</a:t>
            </a:r>
            <a:r>
              <a:rPr>
                <a:solidFill>
                  <a:srgbClr val="D4D4D4"/>
                </a:solidFill>
              </a:rPr>
              <a:t>, </a:t>
            </a:r>
            <a:r>
              <a:t>"DataMgr"</a:t>
            </a:r>
            <a:r>
              <a:rPr>
                <a:solidFill>
                  <a:srgbClr val="D4D4D4"/>
                </a:solidFill>
              </a:rPr>
              <a:t>, </a:t>
            </a:r>
            <a:r>
              <a:t>"$location"</a:t>
            </a:r>
            <a:r>
              <a:rPr>
                <a:solidFill>
                  <a:srgbClr val="D4D4D4"/>
                </a:solidFill>
              </a:rPr>
              <a:t>, </a:t>
            </a:r>
            <a:r>
              <a:t>"$routeParams"</a:t>
            </a:r>
            <a:r>
              <a:rPr>
                <a:solidFill>
                  <a:srgbClr val="D4D4D4"/>
                </a:solidFill>
              </a:rPr>
              <a:t>,</a:t>
            </a:r>
            <a:r>
              <a:t>"$rootScope"</a:t>
            </a:r>
            <a:r>
              <a:rPr>
                <a:solidFill>
                  <a:srgbClr val="D4D4D4"/>
                </a:solidFill>
              </a:rPr>
              <a:t>];</a:t>
            </a:r>
            <a:endParaRPr>
              <a:solidFill>
                <a:srgbClr val="D4D4D4"/>
              </a:solidFill>
            </a:endParaRPr>
          </a:p>
          <a:p>
            <a:pPr marL="0" indent="0" defTabSz="457200">
              <a:lnSpc>
                <a:spcPts val="4900"/>
              </a:lnSpc>
              <a:spcBef>
                <a:spcPts val="0"/>
              </a:spcBef>
              <a:buSzTx/>
              <a:buNone/>
              <a:defRPr sz="2600">
                <a:solidFill>
                  <a:srgbClr val="569CD6"/>
                </a:solidFill>
                <a:latin typeface="Menlo"/>
                <a:ea typeface="Menlo"/>
                <a:cs typeface="Menlo"/>
                <a:sym typeface="Menlo"/>
              </a:defRPr>
            </a:pPr>
            <a:r>
              <a:rPr>
                <a:solidFill>
                  <a:srgbClr val="D4D4D4"/>
                </a:solidFill>
              </a:rPr>
              <a:t>    </a:t>
            </a:r>
            <a:r>
              <a:t>constructor</a:t>
            </a:r>
            <a:r>
              <a:rPr>
                <a:solidFill>
                  <a:srgbClr val="D4D4D4"/>
                </a:solidFill>
              </a:rPr>
              <a:t>(</a:t>
            </a:r>
            <a:r>
              <a:t>private</a:t>
            </a:r>
            <a:r>
              <a:rPr>
                <a:solidFill>
                  <a:srgbClr val="D4D4D4"/>
                </a:solidFill>
              </a:rPr>
              <a:t> </a:t>
            </a:r>
            <a:r>
              <a:rPr>
                <a:solidFill>
                  <a:srgbClr val="9CDCFE"/>
                </a:solidFill>
              </a:rPr>
              <a:t>$scope</a:t>
            </a:r>
            <a:r>
              <a:rPr>
                <a:solidFill>
                  <a:srgbClr val="D4D4D4"/>
                </a:solidFill>
              </a:rPr>
              <a:t>: </a:t>
            </a:r>
            <a:r>
              <a:rPr>
                <a:solidFill>
                  <a:srgbClr val="4EC9B0"/>
                </a:solidFill>
              </a:rPr>
              <a:t>ng</a:t>
            </a:r>
            <a:r>
              <a:rPr>
                <a:solidFill>
                  <a:srgbClr val="D4D4D4"/>
                </a:solidFill>
              </a:rPr>
              <a:t>.</a:t>
            </a:r>
            <a:r>
              <a:rPr>
                <a:solidFill>
                  <a:srgbClr val="4EC9B0"/>
                </a:solidFill>
              </a:rPr>
              <a:t>IScope</a:t>
            </a:r>
            <a:r>
              <a:rPr>
                <a:solidFill>
                  <a:srgbClr val="D4D4D4"/>
                </a:solidFill>
              </a:rPr>
              <a:t>,</a:t>
            </a:r>
            <a:endParaRPr>
              <a:solidFill>
                <a:srgbClr val="D4D4D4"/>
              </a:solidFill>
            </a:endParaRPr>
          </a:p>
          <a:p>
            <a:pPr marL="0" indent="0" defTabSz="457200">
              <a:lnSpc>
                <a:spcPts val="4900"/>
              </a:lnSpc>
              <a:spcBef>
                <a:spcPts val="0"/>
              </a:spcBef>
              <a:buSzTx/>
              <a:buNone/>
              <a:defRPr sz="26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dataMgr</a:t>
            </a:r>
            <a:r>
              <a:rPr>
                <a:solidFill>
                  <a:srgbClr val="D4D4D4"/>
                </a:solidFill>
              </a:rPr>
              <a:t>: </a:t>
            </a:r>
            <a:r>
              <a:t>DataMgr</a:t>
            </a:r>
            <a:r>
              <a:rPr>
                <a:solidFill>
                  <a:srgbClr val="D4D4D4"/>
                </a:solidFill>
              </a:rPr>
              <a:t>.</a:t>
            </a:r>
            <a:r>
              <a:t>myService</a:t>
            </a:r>
            <a:r>
              <a:rPr>
                <a:solidFill>
                  <a:srgbClr val="D4D4D4"/>
                </a:solidFill>
              </a:rPr>
              <a:t>.</a:t>
            </a:r>
            <a:r>
              <a:t>DataMgr</a:t>
            </a:r>
            <a:r>
              <a:rPr>
                <a:solidFill>
                  <a:srgbClr val="D4D4D4"/>
                </a:solidFill>
              </a:rPr>
              <a:t>,</a:t>
            </a:r>
            <a:endParaRPr>
              <a:solidFill>
                <a:srgbClr val="D4D4D4"/>
              </a:solidFill>
            </a:endParaRPr>
          </a:p>
          <a:p>
            <a:pPr marL="0" indent="0" defTabSz="457200">
              <a:lnSpc>
                <a:spcPts val="4900"/>
              </a:lnSpc>
              <a:spcBef>
                <a:spcPts val="0"/>
              </a:spcBef>
              <a:buSzTx/>
              <a:buNone/>
              <a:defRPr sz="26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$location</a:t>
            </a:r>
            <a:r>
              <a:rPr>
                <a:solidFill>
                  <a:srgbClr val="D4D4D4"/>
                </a:solidFill>
              </a:rPr>
              <a:t>: </a:t>
            </a:r>
            <a:r>
              <a:t>ng</a:t>
            </a:r>
            <a:r>
              <a:rPr>
                <a:solidFill>
                  <a:srgbClr val="D4D4D4"/>
                </a:solidFill>
              </a:rPr>
              <a:t>.</a:t>
            </a:r>
            <a:r>
              <a:t>ILocationService</a:t>
            </a:r>
            <a:r>
              <a:rPr>
                <a:solidFill>
                  <a:srgbClr val="D4D4D4"/>
                </a:solidFill>
              </a:rPr>
              <a:t>,</a:t>
            </a:r>
            <a:endParaRPr>
              <a:solidFill>
                <a:srgbClr val="D4D4D4"/>
              </a:solidFill>
            </a:endParaRPr>
          </a:p>
          <a:p>
            <a:pPr marL="0" indent="0" defTabSz="457200">
              <a:lnSpc>
                <a:spcPts val="4900"/>
              </a:lnSpc>
              <a:spcBef>
                <a:spcPts val="0"/>
              </a:spcBef>
              <a:buSzTx/>
              <a:buNone/>
              <a:defRPr sz="26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$routeParams</a:t>
            </a:r>
            <a:r>
              <a:rPr>
                <a:solidFill>
                  <a:srgbClr val="D4D4D4"/>
                </a:solidFill>
              </a:rPr>
              <a:t>: </a:t>
            </a:r>
            <a:r>
              <a:t>ng</a:t>
            </a:r>
            <a:r>
              <a:rPr>
                <a:solidFill>
                  <a:srgbClr val="D4D4D4"/>
                </a:solidFill>
              </a:rPr>
              <a:t>.</a:t>
            </a:r>
            <a:r>
              <a:t>route</a:t>
            </a:r>
            <a:r>
              <a:rPr>
                <a:solidFill>
                  <a:srgbClr val="D4D4D4"/>
                </a:solidFill>
              </a:rPr>
              <a:t>.</a:t>
            </a:r>
            <a:r>
              <a:t>IRouteParamsService</a:t>
            </a:r>
            <a:r>
              <a:rPr>
                <a:solidFill>
                  <a:srgbClr val="D4D4D4"/>
                </a:solidFill>
              </a:rPr>
              <a:t>,</a:t>
            </a:r>
            <a:endParaRPr>
              <a:solidFill>
                <a:srgbClr val="D4D4D4"/>
              </a:solidFill>
            </a:endParaRPr>
          </a:p>
          <a:p>
            <a:pPr marL="0" indent="0" defTabSz="457200">
              <a:lnSpc>
                <a:spcPts val="4900"/>
              </a:lnSpc>
              <a:spcBef>
                <a:spcPts val="0"/>
              </a:spcBef>
              <a:buSzTx/>
              <a:buNone/>
              <a:defRPr sz="2600">
                <a:solidFill>
                  <a:srgbClr val="4EC9B0"/>
                </a:solidFill>
                <a:latin typeface="Menlo"/>
                <a:ea typeface="Menlo"/>
                <a:cs typeface="Menlo"/>
                <a:sym typeface="Menlo"/>
              </a:defRPr>
            </a:pPr>
            <a:r>
              <a:rPr>
                <a:solidFill>
                  <a:srgbClr val="D4D4D4"/>
                </a:solidFill>
              </a:rPr>
              <a:t>      </a:t>
            </a:r>
            <a:r>
              <a:rPr>
                <a:solidFill>
                  <a:srgbClr val="569CD6"/>
                </a:solidFill>
              </a:rPr>
              <a:t>private</a:t>
            </a:r>
            <a:r>
              <a:rPr>
                <a:solidFill>
                  <a:srgbClr val="D4D4D4"/>
                </a:solidFill>
              </a:rPr>
              <a:t> </a:t>
            </a:r>
            <a:r>
              <a:rPr>
                <a:solidFill>
                  <a:srgbClr val="9CDCFE"/>
                </a:solidFill>
              </a:rPr>
              <a:t>$rootScope</a:t>
            </a:r>
            <a:r>
              <a:rPr>
                <a:solidFill>
                  <a:srgbClr val="D4D4D4"/>
                </a:solidFill>
              </a:rPr>
              <a:t>: </a:t>
            </a:r>
            <a:r>
              <a:t>ng</a:t>
            </a:r>
            <a:r>
              <a:rPr>
                <a:solidFill>
                  <a:srgbClr val="D4D4D4"/>
                </a:solidFill>
              </a:rPr>
              <a:t>.</a:t>
            </a:r>
            <a:r>
              <a:t>IRootScopeService</a:t>
            </a:r>
            <a:r>
              <a:rPr>
                <a:solidFill>
                  <a:srgbClr val="D4D4D4"/>
                </a:solidFill>
              </a:rPr>
              <a:t>) {</a:t>
            </a:r>
            <a:endParaRPr>
              <a:solidFill>
                <a:srgbClr val="D4D4D4"/>
              </a:solidFill>
            </a:endParaRPr>
          </a:p>
          <a:p>
            <a:pPr marL="0" indent="0" defTabSz="457200">
              <a:lnSpc>
                <a:spcPts val="4900"/>
              </a:lnSpc>
              <a:spcBef>
                <a:spcPts val="0"/>
              </a:spcBef>
              <a:buSzTx/>
              <a:buNone/>
              <a:defRPr sz="2600">
                <a:solidFill>
                  <a:srgbClr val="D4D4D4"/>
                </a:solidFill>
                <a:latin typeface="Menlo"/>
                <a:ea typeface="Menlo"/>
                <a:cs typeface="Menlo"/>
                <a:sym typeface="Menlo"/>
              </a:defRPr>
            </a:pPr>
            <a:r>
              <a:t>    }</a:t>
            </a:r>
          </a:p>
        </p:txBody>
      </p:sp>
      <p:sp>
        <p:nvSpPr>
          <p:cNvPr id="455" name="View2.ts"/>
          <p:cNvSpPr/>
          <p:nvPr/>
        </p:nvSpPr>
        <p:spPr>
          <a:xfrm>
            <a:off x="722430" y="801149"/>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View2.ts</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Lesson 13"/>
          <p:cNvSpPr/>
          <p:nvPr>
            <p:ph type="title"/>
          </p:nvPr>
        </p:nvSpPr>
        <p:spPr>
          <a:xfrm>
            <a:off x="845022" y="-283389"/>
            <a:ext cx="11099801" cy="2159001"/>
          </a:xfrm>
          <a:prstGeom prst="rect">
            <a:avLst/>
          </a:prstGeom>
        </p:spPr>
        <p:txBody>
          <a:bodyPr/>
          <a:lstStyle/>
          <a:p>
            <a:pPr/>
            <a:r>
              <a:t>Lesson 13</a:t>
            </a:r>
          </a:p>
        </p:txBody>
      </p:sp>
      <p:sp>
        <p:nvSpPr>
          <p:cNvPr id="458" name="submitForm(form: any): void {…"/>
          <p:cNvSpPr/>
          <p:nvPr>
            <p:ph type="body" idx="1"/>
          </p:nvPr>
        </p:nvSpPr>
        <p:spPr>
          <a:xfrm>
            <a:off x="552747" y="1932235"/>
            <a:ext cx="12605743" cy="7939386"/>
          </a:xfrm>
          <a:prstGeom prst="rect">
            <a:avLst/>
          </a:prstGeom>
        </p:spPr>
        <p:txBody>
          <a:bodyPr/>
          <a:lstStyle/>
          <a:p>
            <a:pPr marL="0" indent="0" defTabSz="457200">
              <a:lnSpc>
                <a:spcPts val="5100"/>
              </a:lnSpc>
              <a:spcBef>
                <a:spcPts val="0"/>
              </a:spcBef>
              <a:buSzTx/>
              <a:buNone/>
              <a:defRPr sz="2800">
                <a:solidFill>
                  <a:srgbClr val="DCDCAA"/>
                </a:solidFill>
                <a:latin typeface="Menlo"/>
                <a:ea typeface="Menlo"/>
                <a:cs typeface="Menlo"/>
                <a:sym typeface="Menlo"/>
              </a:defRPr>
            </a:pPr>
            <a:r>
              <a:rPr>
                <a:solidFill>
                  <a:srgbClr val="D4D4D4"/>
                </a:solidFill>
              </a:rPr>
              <a:t> </a:t>
            </a:r>
            <a:r>
              <a:t>submitForm</a:t>
            </a:r>
            <a:r>
              <a:rPr>
                <a:solidFill>
                  <a:srgbClr val="D4D4D4"/>
                </a:solidFill>
              </a:rPr>
              <a:t>(</a:t>
            </a:r>
            <a:r>
              <a:rPr>
                <a:solidFill>
                  <a:srgbClr val="9CDCFE"/>
                </a:solidFill>
              </a:rPr>
              <a:t>form</a:t>
            </a:r>
            <a:r>
              <a:rPr>
                <a:solidFill>
                  <a:srgbClr val="D4D4D4"/>
                </a:solidFill>
              </a:rPr>
              <a:t>: </a:t>
            </a:r>
            <a:r>
              <a:rPr>
                <a:solidFill>
                  <a:srgbClr val="4EC9B0"/>
                </a:solidFill>
              </a:rPr>
              <a:t>any</a:t>
            </a:r>
            <a:r>
              <a:rPr>
                <a:solidFill>
                  <a:srgbClr val="D4D4D4"/>
                </a:solidFill>
              </a:rPr>
              <a:t>): </a:t>
            </a:r>
            <a:r>
              <a:rPr>
                <a:solidFill>
                  <a:srgbClr val="4EC9B0"/>
                </a:solidFill>
              </a:rPr>
              <a:t>void</a:t>
            </a:r>
            <a:r>
              <a:rPr>
                <a:solidFill>
                  <a:srgbClr val="D4D4D4"/>
                </a:solidFill>
              </a:rPr>
              <a:t> {</a:t>
            </a:r>
            <a:endParaRPr>
              <a:solidFill>
                <a:srgbClr val="D4D4D4"/>
              </a:solidFill>
            </a:endParaRPr>
          </a:p>
          <a:p>
            <a:pPr marL="0" indent="0" defTabSz="457200">
              <a:lnSpc>
                <a:spcPts val="5100"/>
              </a:lnSpc>
              <a:spcBef>
                <a:spcPts val="0"/>
              </a:spcBef>
              <a:buSzTx/>
              <a:buNone/>
              <a:defRPr sz="2800">
                <a:solidFill>
                  <a:srgbClr val="4EC9B0"/>
                </a:solidFill>
                <a:latin typeface="Menlo"/>
                <a:ea typeface="Menlo"/>
                <a:cs typeface="Menlo"/>
                <a:sym typeface="Menlo"/>
              </a:defRPr>
            </a:pPr>
            <a:r>
              <a:rPr>
                <a:solidFill>
                  <a:srgbClr val="D4D4D4"/>
                </a:solidFill>
              </a:rPr>
              <a:t>      </a:t>
            </a:r>
            <a:r>
              <a:t>console</a:t>
            </a:r>
            <a:r>
              <a:rPr>
                <a:solidFill>
                  <a:srgbClr val="D4D4D4"/>
                </a:solidFill>
              </a:rPr>
              <a:t>.</a:t>
            </a:r>
            <a:r>
              <a:rPr>
                <a:solidFill>
                  <a:srgbClr val="DCDCAA"/>
                </a:solidFill>
              </a:rPr>
              <a:t>log</a:t>
            </a:r>
            <a:r>
              <a:rPr>
                <a:solidFill>
                  <a:srgbClr val="D4D4D4"/>
                </a:solidFill>
              </a:rPr>
              <a:t>(</a:t>
            </a:r>
            <a:r>
              <a:rPr>
                <a:solidFill>
                  <a:srgbClr val="569CD6"/>
                </a:solidFill>
              </a:rPr>
              <a:t>this</a:t>
            </a:r>
            <a:r>
              <a:rPr>
                <a:solidFill>
                  <a:srgbClr val="D4D4D4"/>
                </a:solidFill>
              </a:rPr>
              <a:t>);</a:t>
            </a:r>
            <a:endParaRPr>
              <a:solidFill>
                <a:srgbClr val="D4D4D4"/>
              </a:solidFill>
            </a:endParaRPr>
          </a:p>
          <a:p>
            <a:pPr marL="0" indent="0" defTabSz="457200">
              <a:lnSpc>
                <a:spcPts val="5100"/>
              </a:lnSpc>
              <a:spcBef>
                <a:spcPts val="0"/>
              </a:spcBef>
              <a:buSzTx/>
              <a:buNone/>
              <a:defRPr sz="2800">
                <a:solidFill>
                  <a:srgbClr val="4EC9B0"/>
                </a:solidFill>
                <a:latin typeface="Menlo"/>
                <a:ea typeface="Menlo"/>
                <a:cs typeface="Menlo"/>
                <a:sym typeface="Menlo"/>
              </a:defRPr>
            </a:pPr>
            <a:r>
              <a:rPr>
                <a:solidFill>
                  <a:srgbClr val="D4D4D4"/>
                </a:solidFill>
              </a:rPr>
              <a:t>      </a:t>
            </a:r>
            <a:r>
              <a:t>console</a:t>
            </a:r>
            <a:r>
              <a:rPr>
                <a:solidFill>
                  <a:srgbClr val="D4D4D4"/>
                </a:solidFill>
              </a:rPr>
              <a:t>.</a:t>
            </a:r>
            <a:r>
              <a:rPr>
                <a:solidFill>
                  <a:srgbClr val="DCDCAA"/>
                </a:solidFill>
              </a:rPr>
              <a:t>log</a:t>
            </a:r>
            <a:r>
              <a:rPr>
                <a:solidFill>
                  <a:srgbClr val="D4D4D4"/>
                </a:solidFill>
              </a:rPr>
              <a:t>(</a:t>
            </a:r>
            <a:r>
              <a:rPr>
                <a:solidFill>
                  <a:srgbClr val="9CDCFE"/>
                </a:solidFill>
              </a:rPr>
              <a:t>form</a:t>
            </a:r>
            <a:r>
              <a:rPr>
                <a:solidFill>
                  <a:srgbClr val="D4D4D4"/>
                </a:solidFill>
              </a:rPr>
              <a:t>);</a:t>
            </a:r>
            <a:endParaRPr>
              <a:solidFill>
                <a:srgbClr val="D4D4D4"/>
              </a:solidFill>
            </a:endParaRPr>
          </a:p>
          <a:p>
            <a:pPr marL="0" indent="0" defTabSz="457200">
              <a:lnSpc>
                <a:spcPts val="5100"/>
              </a:lnSpc>
              <a:spcBef>
                <a:spcPts val="0"/>
              </a:spcBef>
              <a:buSzTx/>
              <a:buNone/>
              <a:defRPr sz="2800">
                <a:solidFill>
                  <a:srgbClr val="DCDCAA"/>
                </a:solidFill>
                <a:latin typeface="Menlo"/>
                <a:ea typeface="Menlo"/>
                <a:cs typeface="Menlo"/>
                <a:sym typeface="Menlo"/>
              </a:defRPr>
            </a:pPr>
            <a:r>
              <a:rPr>
                <a:solidFill>
                  <a:srgbClr val="D4D4D4"/>
                </a:solidFill>
              </a:rPr>
              <a:t>      </a:t>
            </a:r>
            <a:r>
              <a:rPr>
                <a:solidFill>
                  <a:srgbClr val="C586C0"/>
                </a:solidFill>
              </a:rPr>
              <a:t>if</a:t>
            </a:r>
            <a:r>
              <a:rPr>
                <a:solidFill>
                  <a:srgbClr val="D4D4D4"/>
                </a:solidFill>
              </a:rPr>
              <a:t> (</a:t>
            </a:r>
            <a:r>
              <a:rPr>
                <a:solidFill>
                  <a:srgbClr val="9CDCFE"/>
                </a:solidFill>
              </a:rPr>
              <a:t>angular</a:t>
            </a:r>
            <a:r>
              <a:rPr>
                <a:solidFill>
                  <a:srgbClr val="D4D4D4"/>
                </a:solidFill>
              </a:rPr>
              <a:t>.</a:t>
            </a:r>
            <a:r>
              <a:t>isUndefined</a:t>
            </a:r>
            <a:r>
              <a:rPr>
                <a:solidFill>
                  <a:srgbClr val="D4D4D4"/>
                </a:solidFill>
              </a:rPr>
              <a:t>(</a:t>
            </a:r>
            <a:r>
              <a:rPr>
                <a:solidFill>
                  <a:srgbClr val="9CDCFE"/>
                </a:solidFill>
              </a:rPr>
              <a:t>form</a:t>
            </a:r>
            <a:r>
              <a:rPr>
                <a:solidFill>
                  <a:srgbClr val="D4D4D4"/>
                </a:solidFill>
              </a:rPr>
              <a:t>.</a:t>
            </a:r>
            <a:r>
              <a:rPr>
                <a:solidFill>
                  <a:srgbClr val="9CDCFE"/>
                </a:solidFill>
              </a:rPr>
              <a:t>id</a:t>
            </a:r>
            <a:r>
              <a:rPr>
                <a:solidFill>
                  <a:srgbClr val="D4D4D4"/>
                </a:solidFill>
              </a:rPr>
              <a:t>)) {</a:t>
            </a:r>
            <a:endParaRPr>
              <a:solidFill>
                <a:srgbClr val="D4D4D4"/>
              </a:solidFill>
            </a:endParaRPr>
          </a:p>
          <a:p>
            <a:pPr marL="0" indent="0" defTabSz="457200">
              <a:lnSpc>
                <a:spcPts val="5100"/>
              </a:lnSpc>
              <a:spcBef>
                <a:spcPts val="0"/>
              </a:spcBef>
              <a:buSzTx/>
              <a:buNone/>
              <a:defRPr sz="2800">
                <a:solidFill>
                  <a:srgbClr val="D4D4D4"/>
                </a:solidFill>
                <a:latin typeface="Menlo"/>
                <a:ea typeface="Menlo"/>
                <a:cs typeface="Menlo"/>
                <a:sym typeface="Menlo"/>
              </a:defRPr>
            </a:pPr>
            <a:r>
              <a:t>        </a:t>
            </a:r>
            <a:r>
              <a:rPr>
                <a:solidFill>
                  <a:srgbClr val="9CDCFE"/>
                </a:solidFill>
              </a:rPr>
              <a:t>form</a:t>
            </a:r>
            <a:r>
              <a:t>.</a:t>
            </a:r>
            <a:r>
              <a:rPr>
                <a:solidFill>
                  <a:srgbClr val="9CDCFE"/>
                </a:solidFill>
              </a:rPr>
              <a:t>id</a:t>
            </a:r>
            <a:r>
              <a:t> = </a:t>
            </a:r>
            <a:r>
              <a:rPr>
                <a:solidFill>
                  <a:srgbClr val="4EC9B0"/>
                </a:solidFill>
              </a:rPr>
              <a:t>Math</a:t>
            </a:r>
            <a:r>
              <a:t>.</a:t>
            </a:r>
            <a:r>
              <a:rPr>
                <a:solidFill>
                  <a:srgbClr val="DCDCAA"/>
                </a:solidFill>
              </a:rPr>
              <a:t>round</a:t>
            </a:r>
            <a:r>
              <a:t>(</a:t>
            </a:r>
            <a:r>
              <a:rPr>
                <a:solidFill>
                  <a:srgbClr val="4EC9B0"/>
                </a:solidFill>
              </a:rPr>
              <a:t>Math</a:t>
            </a:r>
            <a:r>
              <a:t>.</a:t>
            </a:r>
            <a:r>
              <a:rPr>
                <a:solidFill>
                  <a:srgbClr val="DCDCAA"/>
                </a:solidFill>
              </a:rPr>
              <a:t>random</a:t>
            </a:r>
            <a:r>
              <a:t>() * </a:t>
            </a:r>
            <a:r>
              <a:rPr>
                <a:solidFill>
                  <a:srgbClr val="B5CEA8"/>
                </a:solidFill>
              </a:rPr>
              <a:t>100000</a:t>
            </a:r>
            <a:r>
              <a:t>);</a:t>
            </a:r>
          </a:p>
          <a:p>
            <a:pPr marL="0" indent="0" defTabSz="457200">
              <a:lnSpc>
                <a:spcPts val="5100"/>
              </a:lnSpc>
              <a:spcBef>
                <a:spcPts val="0"/>
              </a:spcBef>
              <a:buSzTx/>
              <a:buNone/>
              <a:defRPr sz="2800">
                <a:solidFill>
                  <a:srgbClr val="D4D4D4"/>
                </a:solidFill>
                <a:latin typeface="Menlo"/>
                <a:ea typeface="Menlo"/>
                <a:cs typeface="Menlo"/>
                <a:sym typeface="Menlo"/>
              </a:defRPr>
            </a:pPr>
            <a:r>
              <a:t>        </a:t>
            </a:r>
            <a:r>
              <a:rPr>
                <a:solidFill>
                  <a:srgbClr val="569CD6"/>
                </a:solidFill>
              </a:rPr>
              <a:t>this</a:t>
            </a:r>
            <a:r>
              <a:t>.</a:t>
            </a:r>
            <a:r>
              <a:rPr>
                <a:solidFill>
                  <a:srgbClr val="9CDCFE"/>
                </a:solidFill>
              </a:rPr>
              <a:t>dataMgr</a:t>
            </a:r>
            <a:r>
              <a:t>.</a:t>
            </a:r>
            <a:r>
              <a:rPr>
                <a:solidFill>
                  <a:srgbClr val="DCDCAA"/>
                </a:solidFill>
              </a:rPr>
              <a:t>postData</a:t>
            </a:r>
            <a:r>
              <a:t>(</a:t>
            </a:r>
            <a:r>
              <a:rPr>
                <a:solidFill>
                  <a:srgbClr val="9CDCFE"/>
                </a:solidFill>
              </a:rPr>
              <a:t>form</a:t>
            </a:r>
            <a:r>
              <a:t>);</a:t>
            </a:r>
          </a:p>
          <a:p>
            <a:pPr marL="0" indent="0" defTabSz="457200">
              <a:lnSpc>
                <a:spcPts val="5100"/>
              </a:lnSpc>
              <a:spcBef>
                <a:spcPts val="0"/>
              </a:spcBef>
              <a:buSzTx/>
              <a:buNone/>
              <a:defRPr sz="2800">
                <a:solidFill>
                  <a:srgbClr val="D4D4D4"/>
                </a:solidFill>
                <a:latin typeface="Menlo"/>
                <a:ea typeface="Menlo"/>
                <a:cs typeface="Menlo"/>
                <a:sym typeface="Menlo"/>
              </a:defRPr>
            </a:pPr>
            <a:r>
              <a:t>      }</a:t>
            </a:r>
            <a:r>
              <a:rPr>
                <a:solidFill>
                  <a:srgbClr val="C586C0"/>
                </a:solidFill>
              </a:rPr>
              <a:t>else</a:t>
            </a:r>
            <a:r>
              <a:t>{</a:t>
            </a:r>
          </a:p>
          <a:p>
            <a:pPr marL="0" indent="0" defTabSz="457200">
              <a:lnSpc>
                <a:spcPts val="5100"/>
              </a:lnSpc>
              <a:spcBef>
                <a:spcPts val="0"/>
              </a:spcBef>
              <a:buSzTx/>
              <a:buNone/>
              <a:defRPr sz="2800">
                <a:solidFill>
                  <a:srgbClr val="9CDCFE"/>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dataMgr</a:t>
            </a:r>
            <a:r>
              <a:rPr>
                <a:solidFill>
                  <a:srgbClr val="D4D4D4"/>
                </a:solidFill>
              </a:rPr>
              <a:t>.</a:t>
            </a:r>
            <a:r>
              <a:rPr>
                <a:solidFill>
                  <a:srgbClr val="DCDCAA"/>
                </a:solidFill>
              </a:rPr>
              <a:t>updateData</a:t>
            </a:r>
            <a:r>
              <a:rPr>
                <a:solidFill>
                  <a:srgbClr val="D4D4D4"/>
                </a:solidFill>
              </a:rPr>
              <a:t>(</a:t>
            </a:r>
            <a:r>
              <a:rPr>
                <a:solidFill>
                  <a:srgbClr val="569CD6"/>
                </a:solidFill>
              </a:rPr>
              <a:t>this</a:t>
            </a:r>
            <a:r>
              <a:rPr>
                <a:solidFill>
                  <a:srgbClr val="D4D4D4"/>
                </a:solidFill>
              </a:rPr>
              <a:t>.</a:t>
            </a:r>
            <a:r>
              <a:t>currentRecord</a:t>
            </a:r>
            <a:r>
              <a:rPr>
                <a:solidFill>
                  <a:srgbClr val="D4D4D4"/>
                </a:solidFill>
              </a:rPr>
              <a:t>, </a:t>
            </a:r>
            <a:r>
              <a:t>form</a:t>
            </a:r>
            <a:r>
              <a:rPr>
                <a:solidFill>
                  <a:srgbClr val="D4D4D4"/>
                </a:solidFill>
              </a:rPr>
              <a:t>)</a:t>
            </a:r>
            <a:endParaRPr>
              <a:solidFill>
                <a:srgbClr val="D4D4D4"/>
              </a:solidFill>
            </a:endParaRPr>
          </a:p>
          <a:p>
            <a:pPr marL="0" indent="0" defTabSz="457200">
              <a:lnSpc>
                <a:spcPts val="5100"/>
              </a:lnSpc>
              <a:spcBef>
                <a:spcPts val="0"/>
              </a:spcBef>
              <a:buSzTx/>
              <a:buNone/>
              <a:defRPr sz="2800">
                <a:solidFill>
                  <a:srgbClr val="D4D4D4"/>
                </a:solidFill>
                <a:latin typeface="Menlo"/>
                <a:ea typeface="Menlo"/>
                <a:cs typeface="Menlo"/>
                <a:sym typeface="Menlo"/>
              </a:defRPr>
            </a:pPr>
            <a:r>
              <a:t>      }</a:t>
            </a:r>
          </a:p>
          <a:p>
            <a:pPr marL="0" indent="0" defTabSz="457200">
              <a:lnSpc>
                <a:spcPts val="5100"/>
              </a:lnSpc>
              <a:spcBef>
                <a:spcPts val="0"/>
              </a:spcBef>
              <a:buSzTx/>
              <a:buNone/>
              <a:defRPr sz="2800">
                <a:solidFill>
                  <a:srgbClr val="CE9178"/>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rPr>
                <a:solidFill>
                  <a:srgbClr val="9CDCFE"/>
                </a:solidFill>
              </a:rPr>
              <a:t>$rootScope</a:t>
            </a:r>
            <a:r>
              <a:rPr>
                <a:solidFill>
                  <a:srgbClr val="D4D4D4"/>
                </a:solidFill>
              </a:rPr>
              <a:t>.</a:t>
            </a:r>
            <a:r>
              <a:rPr>
                <a:solidFill>
                  <a:srgbClr val="DCDCAA"/>
                </a:solidFill>
              </a:rPr>
              <a:t>$broadcast</a:t>
            </a:r>
            <a:r>
              <a:rPr>
                <a:solidFill>
                  <a:srgbClr val="D4D4D4"/>
                </a:solidFill>
              </a:rPr>
              <a:t>(</a:t>
            </a:r>
            <a:r>
              <a:t>"fileSaved"</a:t>
            </a:r>
            <a:r>
              <a:rPr>
                <a:solidFill>
                  <a:srgbClr val="D4D4D4"/>
                </a:solidFill>
              </a:rPr>
              <a:t>,</a:t>
            </a:r>
            <a:r>
              <a:rPr>
                <a:solidFill>
                  <a:srgbClr val="569CD6"/>
                </a:solidFill>
              </a:rPr>
              <a:t>true</a:t>
            </a:r>
            <a:r>
              <a:rPr>
                <a:solidFill>
                  <a:srgbClr val="D4D4D4"/>
                </a:solidFill>
              </a:rPr>
              <a:t>);</a:t>
            </a:r>
            <a:endParaRPr>
              <a:solidFill>
                <a:srgbClr val="D4D4D4"/>
              </a:solidFill>
            </a:endParaRPr>
          </a:p>
          <a:p>
            <a:pPr marL="0" indent="0" defTabSz="457200">
              <a:lnSpc>
                <a:spcPts val="5100"/>
              </a:lnSpc>
              <a:spcBef>
                <a:spcPts val="0"/>
              </a:spcBef>
              <a:buSzTx/>
              <a:buNone/>
              <a:defRPr sz="2800">
                <a:solidFill>
                  <a:srgbClr val="9CDCFE"/>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$location</a:t>
            </a:r>
            <a:r>
              <a:rPr>
                <a:solidFill>
                  <a:srgbClr val="D4D4D4"/>
                </a:solidFill>
              </a:rPr>
              <a:t>.</a:t>
            </a:r>
            <a:r>
              <a:rPr>
                <a:solidFill>
                  <a:srgbClr val="DCDCAA"/>
                </a:solidFill>
              </a:rPr>
              <a:t>path</a:t>
            </a:r>
            <a:r>
              <a:rPr>
                <a:solidFill>
                  <a:srgbClr val="D4D4D4"/>
                </a:solidFill>
              </a:rPr>
              <a:t>(</a:t>
            </a:r>
            <a:r>
              <a:rPr>
                <a:solidFill>
                  <a:srgbClr val="CE9178"/>
                </a:solidFill>
              </a:rPr>
              <a:t>"/view1"</a:t>
            </a:r>
            <a:r>
              <a:rPr>
                <a:solidFill>
                  <a:srgbClr val="D4D4D4"/>
                </a:solidFill>
              </a:rPr>
              <a:t>);</a:t>
            </a:r>
            <a:endParaRPr>
              <a:solidFill>
                <a:srgbClr val="D4D4D4"/>
              </a:solidFill>
            </a:endParaRPr>
          </a:p>
          <a:p>
            <a:pPr marL="0" indent="0" defTabSz="457200">
              <a:lnSpc>
                <a:spcPts val="5100"/>
              </a:lnSpc>
              <a:spcBef>
                <a:spcPts val="0"/>
              </a:spcBef>
              <a:buSzTx/>
              <a:buNone/>
              <a:defRPr sz="2800">
                <a:solidFill>
                  <a:srgbClr val="D4D4D4"/>
                </a:solidFill>
                <a:latin typeface="Menlo"/>
                <a:ea typeface="Menlo"/>
                <a:cs typeface="Menlo"/>
                <a:sym typeface="Menlo"/>
              </a:defRPr>
            </a:pPr>
            <a:r>
              <a:t>    }</a:t>
            </a:r>
          </a:p>
        </p:txBody>
      </p:sp>
      <p:sp>
        <p:nvSpPr>
          <p:cNvPr id="459" name="View2.ts"/>
          <p:cNvSpPr/>
          <p:nvPr/>
        </p:nvSpPr>
        <p:spPr>
          <a:xfrm>
            <a:off x="722430" y="801149"/>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View2.ts</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Lesson 14"/>
          <p:cNvSpPr/>
          <p:nvPr>
            <p:ph type="title"/>
          </p:nvPr>
        </p:nvSpPr>
        <p:spPr>
          <a:prstGeom prst="rect">
            <a:avLst/>
          </a:prstGeom>
        </p:spPr>
        <p:txBody>
          <a:bodyPr/>
          <a:lstStyle/>
          <a:p>
            <a:pPr/>
            <a:r>
              <a:t>Lesson 14</a:t>
            </a:r>
          </a:p>
        </p:txBody>
      </p:sp>
      <p:sp>
        <p:nvSpPr>
          <p:cNvPr id="462" name="Load selected record from View1 in View2"/>
          <p:cNvSpPr/>
          <p:nvPr>
            <p:ph type="body" idx="1"/>
          </p:nvPr>
        </p:nvSpPr>
        <p:spPr>
          <a:xfrm>
            <a:off x="15359" y="1999409"/>
            <a:ext cx="12605743" cy="7939386"/>
          </a:xfrm>
          <a:prstGeom prst="rect">
            <a:avLst/>
          </a:prstGeom>
        </p:spPr>
        <p:txBody>
          <a:bodyPr/>
          <a:lstStyle>
            <a:lvl1pPr marL="421105" indent="-421105">
              <a:defRPr sz="3600"/>
            </a:lvl1pPr>
          </a:lstStyle>
          <a:p>
            <a:pPr/>
            <a:r>
              <a:t>Load selected record from View1 in View2</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Lesson 14"/>
          <p:cNvSpPr/>
          <p:nvPr>
            <p:ph type="title"/>
          </p:nvPr>
        </p:nvSpPr>
        <p:spPr>
          <a:xfrm>
            <a:off x="952499" y="-162477"/>
            <a:ext cx="11099801" cy="2159001"/>
          </a:xfrm>
          <a:prstGeom prst="rect">
            <a:avLst/>
          </a:prstGeom>
        </p:spPr>
        <p:txBody>
          <a:bodyPr/>
          <a:lstStyle/>
          <a:p>
            <a:pPr/>
            <a:r>
              <a:t>Lesson 14</a:t>
            </a:r>
          </a:p>
        </p:txBody>
      </p:sp>
      <p:sp>
        <p:nvSpPr>
          <p:cNvPr id="465" name="onInit(): void {…"/>
          <p:cNvSpPr/>
          <p:nvPr>
            <p:ph type="body" idx="1"/>
          </p:nvPr>
        </p:nvSpPr>
        <p:spPr>
          <a:xfrm>
            <a:off x="552747" y="1932235"/>
            <a:ext cx="12605743" cy="7939386"/>
          </a:xfrm>
          <a:prstGeom prst="rect">
            <a:avLst/>
          </a:prstGeom>
        </p:spPr>
        <p:txBody>
          <a:bodyPr/>
          <a:lstStyle/>
          <a:p>
            <a:pPr marL="0" indent="0" defTabSz="457200">
              <a:lnSpc>
                <a:spcPts val="4000"/>
              </a:lnSpc>
              <a:spcBef>
                <a:spcPts val="0"/>
              </a:spcBef>
              <a:buSzTx/>
              <a:buNone/>
              <a:defRPr sz="1900">
                <a:solidFill>
                  <a:srgbClr val="D4D4D4"/>
                </a:solidFill>
                <a:latin typeface="Menlo"/>
                <a:ea typeface="Menlo"/>
                <a:cs typeface="Menlo"/>
                <a:sym typeface="Menlo"/>
              </a:defRPr>
            </a:pPr>
          </a:p>
          <a:p>
            <a:pPr marL="0" indent="0" defTabSz="457200">
              <a:lnSpc>
                <a:spcPts val="4000"/>
              </a:lnSpc>
              <a:spcBef>
                <a:spcPts val="0"/>
              </a:spcBef>
              <a:buSzTx/>
              <a:buNone/>
              <a:defRPr sz="1900">
                <a:solidFill>
                  <a:srgbClr val="DCDCAA"/>
                </a:solidFill>
                <a:latin typeface="Menlo"/>
                <a:ea typeface="Menlo"/>
                <a:cs typeface="Menlo"/>
                <a:sym typeface="Menlo"/>
              </a:defRPr>
            </a:pPr>
            <a:r>
              <a:rPr>
                <a:solidFill>
                  <a:srgbClr val="D4D4D4"/>
                </a:solidFill>
              </a:rPr>
              <a:t>    </a:t>
            </a:r>
            <a:r>
              <a:t>onInit</a:t>
            </a:r>
            <a:r>
              <a:rPr>
                <a:solidFill>
                  <a:srgbClr val="D4D4D4"/>
                </a:solidFill>
              </a:rPr>
              <a:t>(): </a:t>
            </a:r>
            <a:r>
              <a:rPr>
                <a:solidFill>
                  <a:srgbClr val="4EC9B0"/>
                </a:solidFill>
              </a:rPr>
              <a:t>void</a:t>
            </a:r>
            <a:r>
              <a:rPr>
                <a:solidFill>
                  <a:srgbClr val="D4D4D4"/>
                </a:solidFill>
              </a:rPr>
              <a:t> {</a:t>
            </a:r>
            <a:endParaRPr>
              <a:solidFill>
                <a:srgbClr val="D4D4D4"/>
              </a:solidFill>
            </a:endParaRPr>
          </a:p>
          <a:p>
            <a:pPr marL="0" indent="0" defTabSz="457200">
              <a:lnSpc>
                <a:spcPts val="4000"/>
              </a:lnSpc>
              <a:spcBef>
                <a:spcPts val="0"/>
              </a:spcBef>
              <a:buSzTx/>
              <a:buNone/>
              <a:defRPr sz="1900">
                <a:solidFill>
                  <a:srgbClr val="9CDCFE"/>
                </a:solidFill>
                <a:latin typeface="Menlo"/>
                <a:ea typeface="Menlo"/>
                <a:cs typeface="Menlo"/>
                <a:sym typeface="Menlo"/>
              </a:defRPr>
            </a:pPr>
            <a:r>
              <a:rPr>
                <a:solidFill>
                  <a:srgbClr val="D4D4D4"/>
                </a:solidFill>
              </a:rPr>
              <a:t>      </a:t>
            </a:r>
            <a:r>
              <a:rPr>
                <a:solidFill>
                  <a:srgbClr val="C586C0"/>
                </a:solidFill>
              </a:rPr>
              <a:t>if</a:t>
            </a:r>
            <a:r>
              <a:rPr>
                <a:solidFill>
                  <a:srgbClr val="D4D4D4"/>
                </a:solidFill>
              </a:rPr>
              <a:t> (</a:t>
            </a:r>
            <a:r>
              <a:t>angular</a:t>
            </a:r>
            <a:r>
              <a:rPr>
                <a:solidFill>
                  <a:srgbClr val="D4D4D4"/>
                </a:solidFill>
              </a:rPr>
              <a:t>.</a:t>
            </a:r>
            <a:r>
              <a:rPr>
                <a:solidFill>
                  <a:srgbClr val="DCDCAA"/>
                </a:solidFill>
              </a:rPr>
              <a:t>isDefined</a:t>
            </a:r>
            <a:r>
              <a:rPr>
                <a:solidFill>
                  <a:srgbClr val="D4D4D4"/>
                </a:solidFill>
              </a:rPr>
              <a:t>(</a:t>
            </a:r>
            <a:r>
              <a:rPr>
                <a:solidFill>
                  <a:srgbClr val="569CD6"/>
                </a:solidFill>
              </a:rPr>
              <a:t>this</a:t>
            </a:r>
            <a:r>
              <a:rPr>
                <a:solidFill>
                  <a:srgbClr val="D4D4D4"/>
                </a:solidFill>
              </a:rPr>
              <a:t>.</a:t>
            </a:r>
            <a:r>
              <a:t>$routeParams</a:t>
            </a:r>
            <a:r>
              <a:rPr>
                <a:solidFill>
                  <a:srgbClr val="D4D4D4"/>
                </a:solidFill>
              </a:rPr>
              <a:t>.</a:t>
            </a:r>
            <a:r>
              <a:t>id</a:t>
            </a:r>
            <a:r>
              <a:rPr>
                <a:solidFill>
                  <a:srgbClr val="D4D4D4"/>
                </a:solidFill>
              </a:rPr>
              <a:t>)) {</a:t>
            </a:r>
            <a:endParaRPr>
              <a:solidFill>
                <a:srgbClr val="D4D4D4"/>
              </a:solidFill>
            </a:endParaRPr>
          </a:p>
          <a:p>
            <a:pPr marL="0" indent="0" defTabSz="457200">
              <a:lnSpc>
                <a:spcPts val="4000"/>
              </a:lnSpc>
              <a:spcBef>
                <a:spcPts val="0"/>
              </a:spcBef>
              <a:buSzTx/>
              <a:buNone/>
              <a:defRPr sz="1900">
                <a:solidFill>
                  <a:srgbClr val="9CDCFE"/>
                </a:solidFill>
                <a:latin typeface="Menlo"/>
                <a:ea typeface="Menlo"/>
                <a:cs typeface="Menlo"/>
                <a:sym typeface="Menlo"/>
              </a:defRPr>
            </a:pPr>
            <a:r>
              <a:rPr>
                <a:solidFill>
                  <a:srgbClr val="D4D4D4"/>
                </a:solidFill>
              </a:rPr>
              <a:t>        </a:t>
            </a:r>
            <a:r>
              <a:rPr>
                <a:solidFill>
                  <a:srgbClr val="569CD6"/>
                </a:solidFill>
              </a:rPr>
              <a:t>let</a:t>
            </a:r>
            <a:r>
              <a:rPr>
                <a:solidFill>
                  <a:srgbClr val="D4D4D4"/>
                </a:solidFill>
              </a:rPr>
              <a:t> </a:t>
            </a:r>
            <a:r>
              <a:t>record</a:t>
            </a:r>
            <a:r>
              <a:rPr>
                <a:solidFill>
                  <a:srgbClr val="D4D4D4"/>
                </a:solidFill>
              </a:rPr>
              <a:t> = </a:t>
            </a:r>
            <a:r>
              <a:rPr>
                <a:solidFill>
                  <a:srgbClr val="569CD6"/>
                </a:solidFill>
              </a:rPr>
              <a:t>this</a:t>
            </a:r>
            <a:r>
              <a:rPr>
                <a:solidFill>
                  <a:srgbClr val="D4D4D4"/>
                </a:solidFill>
              </a:rPr>
              <a:t>.</a:t>
            </a:r>
            <a:r>
              <a:t>dataMgr</a:t>
            </a:r>
            <a:r>
              <a:rPr>
                <a:solidFill>
                  <a:srgbClr val="D4D4D4"/>
                </a:solidFill>
              </a:rPr>
              <a:t>.</a:t>
            </a:r>
            <a:r>
              <a:t>ContactData</a:t>
            </a:r>
            <a:r>
              <a:rPr>
                <a:solidFill>
                  <a:srgbClr val="D4D4D4"/>
                </a:solidFill>
              </a:rPr>
              <a:t>.</a:t>
            </a:r>
            <a:r>
              <a:rPr>
                <a:solidFill>
                  <a:srgbClr val="DCDCAA"/>
                </a:solidFill>
              </a:rPr>
              <a:t>forEach</a:t>
            </a:r>
            <a:r>
              <a:rPr>
                <a:solidFill>
                  <a:srgbClr val="D4D4D4"/>
                </a:solidFill>
              </a:rPr>
              <a:t>((</a:t>
            </a:r>
            <a:r>
              <a:t>v</a:t>
            </a:r>
            <a:r>
              <a:rPr>
                <a:solidFill>
                  <a:srgbClr val="D4D4D4"/>
                </a:solidFill>
              </a:rPr>
              <a:t>, </a:t>
            </a:r>
            <a:r>
              <a:t>i</a:t>
            </a:r>
            <a:r>
              <a:rPr>
                <a:solidFill>
                  <a:srgbClr val="D4D4D4"/>
                </a:solidFill>
              </a:rPr>
              <a:t>, </a:t>
            </a:r>
            <a:r>
              <a:t>arr</a:t>
            </a:r>
            <a:r>
              <a:rPr>
                <a:solidFill>
                  <a:srgbClr val="D4D4D4"/>
                </a:solidFill>
              </a:rPr>
              <a:t>) </a:t>
            </a:r>
            <a:r>
              <a:rPr>
                <a:solidFill>
                  <a:srgbClr val="569CD6"/>
                </a:solidFill>
              </a:rPr>
              <a:t>=&gt;</a:t>
            </a:r>
            <a:r>
              <a:rPr>
                <a:solidFill>
                  <a:srgbClr val="D4D4D4"/>
                </a:solidFill>
              </a:rPr>
              <a:t> {</a:t>
            </a:r>
            <a:endParaRPr>
              <a:solidFill>
                <a:srgbClr val="D4D4D4"/>
              </a:solidFill>
            </a:endParaRPr>
          </a:p>
          <a:p>
            <a:pPr marL="0" indent="0" defTabSz="457200">
              <a:lnSpc>
                <a:spcPts val="4000"/>
              </a:lnSpc>
              <a:spcBef>
                <a:spcPts val="0"/>
              </a:spcBef>
              <a:buSzTx/>
              <a:buNone/>
              <a:defRPr sz="1900">
                <a:solidFill>
                  <a:srgbClr val="9CDCFE"/>
                </a:solidFill>
                <a:latin typeface="Menlo"/>
                <a:ea typeface="Menlo"/>
                <a:cs typeface="Menlo"/>
                <a:sym typeface="Menlo"/>
              </a:defRPr>
            </a:pPr>
            <a:r>
              <a:rPr>
                <a:solidFill>
                  <a:srgbClr val="D4D4D4"/>
                </a:solidFill>
              </a:rPr>
              <a:t>          </a:t>
            </a:r>
            <a:r>
              <a:rPr>
                <a:solidFill>
                  <a:srgbClr val="C586C0"/>
                </a:solidFill>
              </a:rPr>
              <a:t>if</a:t>
            </a:r>
            <a:r>
              <a:rPr>
                <a:solidFill>
                  <a:srgbClr val="D4D4D4"/>
                </a:solidFill>
              </a:rPr>
              <a:t> (</a:t>
            </a:r>
            <a:r>
              <a:t>v</a:t>
            </a:r>
            <a:r>
              <a:rPr>
                <a:solidFill>
                  <a:srgbClr val="D4D4D4"/>
                </a:solidFill>
              </a:rPr>
              <a:t>.</a:t>
            </a:r>
            <a:r>
              <a:t>id</a:t>
            </a:r>
            <a:r>
              <a:rPr>
                <a:solidFill>
                  <a:srgbClr val="D4D4D4"/>
                </a:solidFill>
              </a:rPr>
              <a:t> === </a:t>
            </a:r>
            <a:r>
              <a:rPr>
                <a:solidFill>
                  <a:srgbClr val="4EC9B0"/>
                </a:solidFill>
              </a:rPr>
              <a:t>Number</a:t>
            </a:r>
            <a:r>
              <a:rPr>
                <a:solidFill>
                  <a:srgbClr val="D4D4D4"/>
                </a:solidFill>
              </a:rPr>
              <a:t>(</a:t>
            </a:r>
            <a:r>
              <a:rPr>
                <a:solidFill>
                  <a:srgbClr val="569CD6"/>
                </a:solidFill>
              </a:rPr>
              <a:t>this</a:t>
            </a:r>
            <a:r>
              <a:rPr>
                <a:solidFill>
                  <a:srgbClr val="D4D4D4"/>
                </a:solidFill>
              </a:rPr>
              <a:t>.</a:t>
            </a:r>
            <a:r>
              <a:t>$routeParams</a:t>
            </a:r>
            <a:r>
              <a:rPr>
                <a:solidFill>
                  <a:srgbClr val="D4D4D4"/>
                </a:solidFill>
              </a:rPr>
              <a:t>.</a:t>
            </a:r>
            <a:r>
              <a:t>id</a:t>
            </a:r>
            <a:r>
              <a:rPr>
                <a:solidFill>
                  <a:srgbClr val="D4D4D4"/>
                </a:solidFill>
              </a:rPr>
              <a:t>)) {</a:t>
            </a:r>
          </a:p>
          <a:p>
            <a:pPr marL="0" indent="0" defTabSz="457200">
              <a:lnSpc>
                <a:spcPts val="4000"/>
              </a:lnSpc>
              <a:spcBef>
                <a:spcPts val="0"/>
              </a:spcBef>
              <a:buSzTx/>
              <a:buNone/>
              <a:defRPr sz="1900">
                <a:solidFill>
                  <a:srgbClr val="D4D4D4"/>
                </a:solidFill>
                <a:latin typeface="Menlo"/>
                <a:ea typeface="Menlo"/>
                <a:cs typeface="Menlo"/>
                <a:sym typeface="Menlo"/>
              </a:defRPr>
            </a:pPr>
            <a:r>
              <a:t>            </a:t>
            </a:r>
            <a:r>
              <a:rPr>
                <a:solidFill>
                  <a:srgbClr val="569CD6"/>
                </a:solidFill>
              </a:rPr>
              <a:t>this</a:t>
            </a:r>
            <a:r>
              <a:t>.</a:t>
            </a:r>
            <a:r>
              <a:rPr>
                <a:solidFill>
                  <a:srgbClr val="9CDCFE"/>
                </a:solidFill>
              </a:rPr>
              <a:t>user</a:t>
            </a:r>
            <a:r>
              <a:t> = </a:t>
            </a:r>
            <a:r>
              <a:rPr>
                <a:solidFill>
                  <a:srgbClr val="569CD6"/>
                </a:solidFill>
              </a:rPr>
              <a:t>new</a:t>
            </a:r>
            <a:r>
              <a:t> </a:t>
            </a:r>
            <a:r>
              <a:rPr>
                <a:solidFill>
                  <a:srgbClr val="4EC9B0"/>
                </a:solidFill>
              </a:rPr>
              <a:t>User</a:t>
            </a:r>
            <a:r>
              <a:t>(</a:t>
            </a:r>
            <a:r>
              <a:rPr>
                <a:solidFill>
                  <a:srgbClr val="9CDCFE"/>
                </a:solidFill>
              </a:rPr>
              <a:t>v</a:t>
            </a:r>
            <a:r>
              <a:t>.</a:t>
            </a:r>
            <a:r>
              <a:rPr>
                <a:solidFill>
                  <a:srgbClr val="9CDCFE"/>
                </a:solidFill>
              </a:rPr>
              <a:t>id</a:t>
            </a:r>
            <a:r>
              <a:t>, </a:t>
            </a:r>
            <a:r>
              <a:rPr>
                <a:solidFill>
                  <a:srgbClr val="9CDCFE"/>
                </a:solidFill>
              </a:rPr>
              <a:t>v</a:t>
            </a:r>
            <a:r>
              <a:t>.</a:t>
            </a:r>
            <a:r>
              <a:rPr>
                <a:solidFill>
                  <a:srgbClr val="9CDCFE"/>
                </a:solidFill>
              </a:rPr>
              <a:t>FirstName</a:t>
            </a:r>
            <a:r>
              <a:t>, </a:t>
            </a:r>
            <a:r>
              <a:rPr>
                <a:solidFill>
                  <a:srgbClr val="9CDCFE"/>
                </a:solidFill>
              </a:rPr>
              <a:t>v</a:t>
            </a:r>
            <a:r>
              <a:t>.</a:t>
            </a:r>
            <a:r>
              <a:rPr>
                <a:solidFill>
                  <a:srgbClr val="9CDCFE"/>
                </a:solidFill>
              </a:rPr>
              <a:t>LastName</a:t>
            </a:r>
            <a:r>
              <a:t>, </a:t>
            </a:r>
            <a:r>
              <a:rPr>
                <a:solidFill>
                  <a:srgbClr val="9CDCFE"/>
                </a:solidFill>
              </a:rPr>
              <a:t>v</a:t>
            </a:r>
            <a:r>
              <a:t>.</a:t>
            </a:r>
            <a:r>
              <a:rPr>
                <a:solidFill>
                  <a:srgbClr val="9CDCFE"/>
                </a:solidFill>
              </a:rPr>
              <a:t>Email</a:t>
            </a:r>
            <a:r>
              <a:t>, </a:t>
            </a:r>
            <a:r>
              <a:rPr>
                <a:solidFill>
                  <a:srgbClr val="9CDCFE"/>
                </a:solidFill>
              </a:rPr>
              <a:t>v</a:t>
            </a:r>
            <a:r>
              <a:t>.</a:t>
            </a:r>
            <a:r>
              <a:rPr>
                <a:solidFill>
                  <a:srgbClr val="9CDCFE"/>
                </a:solidFill>
              </a:rPr>
              <a:t>Phone</a:t>
            </a:r>
            <a:r>
              <a:t>);</a:t>
            </a:r>
          </a:p>
          <a:p>
            <a:pPr marL="0" indent="0" defTabSz="457200">
              <a:lnSpc>
                <a:spcPts val="4000"/>
              </a:lnSpc>
              <a:spcBef>
                <a:spcPts val="0"/>
              </a:spcBef>
              <a:buSzTx/>
              <a:buNone/>
              <a:defRPr sz="1900">
                <a:solidFill>
                  <a:srgbClr val="9CDCFE"/>
                </a:solidFill>
                <a:latin typeface="Menlo"/>
                <a:ea typeface="Menlo"/>
                <a:cs typeface="Menlo"/>
                <a:sym typeface="Menlo"/>
              </a:defRPr>
            </a:pPr>
            <a:r>
              <a:rPr>
                <a:solidFill>
                  <a:srgbClr val="D4D4D4"/>
                </a:solidFill>
              </a:rPr>
              <a:t>            </a:t>
            </a:r>
            <a:r>
              <a:rPr>
                <a:solidFill>
                  <a:srgbClr val="569CD6"/>
                </a:solidFill>
              </a:rPr>
              <a:t>this</a:t>
            </a:r>
            <a:r>
              <a:rPr>
                <a:solidFill>
                  <a:srgbClr val="D4D4D4"/>
                </a:solidFill>
              </a:rPr>
              <a:t>.</a:t>
            </a:r>
            <a:r>
              <a:t>currentRecord</a:t>
            </a:r>
            <a:r>
              <a:rPr>
                <a:solidFill>
                  <a:srgbClr val="D4D4D4"/>
                </a:solidFill>
              </a:rPr>
              <a:t> = </a:t>
            </a:r>
            <a:r>
              <a:t>i</a:t>
            </a:r>
            <a:r>
              <a:rPr>
                <a:solidFill>
                  <a:srgbClr val="D4D4D4"/>
                </a:solidFill>
              </a:rPr>
              <a:t>;</a:t>
            </a:r>
            <a:endParaRPr>
              <a:solidFill>
                <a:srgbClr val="D4D4D4"/>
              </a:solidFill>
            </a:endParaRPr>
          </a:p>
          <a:p>
            <a:pPr marL="0" indent="0" defTabSz="457200">
              <a:lnSpc>
                <a:spcPts val="4000"/>
              </a:lnSpc>
              <a:spcBef>
                <a:spcPts val="0"/>
              </a:spcBef>
              <a:buSzTx/>
              <a:buNone/>
              <a:defRPr sz="1900">
                <a:solidFill>
                  <a:srgbClr val="D4D4D4"/>
                </a:solidFill>
                <a:latin typeface="Menlo"/>
                <a:ea typeface="Menlo"/>
                <a:cs typeface="Menlo"/>
                <a:sym typeface="Menlo"/>
              </a:defRPr>
            </a:pPr>
            <a:r>
              <a:t>          }</a:t>
            </a:r>
          </a:p>
          <a:p>
            <a:pPr marL="0" indent="0" defTabSz="457200">
              <a:lnSpc>
                <a:spcPts val="4000"/>
              </a:lnSpc>
              <a:spcBef>
                <a:spcPts val="0"/>
              </a:spcBef>
              <a:buSzTx/>
              <a:buNone/>
              <a:defRPr sz="1900">
                <a:solidFill>
                  <a:srgbClr val="D4D4D4"/>
                </a:solidFill>
                <a:latin typeface="Menlo"/>
                <a:ea typeface="Menlo"/>
                <a:cs typeface="Menlo"/>
                <a:sym typeface="Menlo"/>
              </a:defRPr>
            </a:pPr>
            <a:r>
              <a:t>        })</a:t>
            </a:r>
          </a:p>
          <a:p>
            <a:pPr marL="0" indent="0" defTabSz="457200">
              <a:lnSpc>
                <a:spcPts val="4000"/>
              </a:lnSpc>
              <a:spcBef>
                <a:spcPts val="0"/>
              </a:spcBef>
              <a:buSzTx/>
              <a:buNone/>
              <a:defRPr sz="1900">
                <a:solidFill>
                  <a:srgbClr val="D4D4D4"/>
                </a:solidFill>
                <a:latin typeface="Menlo"/>
                <a:ea typeface="Menlo"/>
                <a:cs typeface="Menlo"/>
                <a:sym typeface="Menlo"/>
              </a:defRPr>
            </a:pPr>
            <a:r>
              <a:t>      };</a:t>
            </a:r>
          </a:p>
          <a:p>
            <a:pPr marL="0" indent="0" defTabSz="457200">
              <a:lnSpc>
                <a:spcPts val="4000"/>
              </a:lnSpc>
              <a:spcBef>
                <a:spcPts val="0"/>
              </a:spcBef>
              <a:buSzTx/>
              <a:buNone/>
              <a:defRPr sz="1900">
                <a:solidFill>
                  <a:srgbClr val="D4D4D4"/>
                </a:solidFill>
                <a:latin typeface="Menlo"/>
                <a:ea typeface="Menlo"/>
                <a:cs typeface="Menlo"/>
                <a:sym typeface="Menlo"/>
              </a:defRPr>
            </a:pPr>
            <a:r>
              <a:t>    }</a:t>
            </a:r>
          </a:p>
          <a:p>
            <a:pPr marL="0" indent="0" defTabSz="457200">
              <a:lnSpc>
                <a:spcPts val="3200"/>
              </a:lnSpc>
              <a:spcBef>
                <a:spcPts val="0"/>
              </a:spcBef>
              <a:buSzTx/>
              <a:buNone/>
              <a:defRPr sz="1200">
                <a:solidFill>
                  <a:srgbClr val="D4D4D4"/>
                </a:solidFill>
                <a:latin typeface="Menlo"/>
                <a:ea typeface="Menlo"/>
                <a:cs typeface="Menlo"/>
                <a:sym typeface="Menlo"/>
              </a:defRPr>
            </a:pPr>
          </a:p>
          <a:p>
            <a:pPr lvl="2" marL="0" indent="457200" defTabSz="457200">
              <a:lnSpc>
                <a:spcPts val="4200"/>
              </a:lnSpc>
              <a:spcBef>
                <a:spcPts val="0"/>
              </a:spcBef>
              <a:buSzTx/>
              <a:buNone/>
              <a:defRPr sz="2000">
                <a:solidFill>
                  <a:srgbClr val="4EC9B0"/>
                </a:solidFill>
                <a:latin typeface="Menlo"/>
                <a:ea typeface="Menlo"/>
                <a:cs typeface="Menlo"/>
                <a:sym typeface="Menlo"/>
              </a:defRPr>
            </a:pPr>
            <a:r>
              <a:rPr>
                <a:solidFill>
                  <a:srgbClr val="569CD6"/>
                </a:solidFill>
              </a:rPr>
              <a:t>class</a:t>
            </a:r>
            <a:r>
              <a:rPr>
                <a:solidFill>
                  <a:srgbClr val="D4D4D4"/>
                </a:solidFill>
              </a:rPr>
              <a:t> </a:t>
            </a:r>
            <a:r>
              <a:t>User</a:t>
            </a:r>
            <a:r>
              <a:rPr>
                <a:solidFill>
                  <a:srgbClr val="D4D4D4"/>
                </a:solidFill>
              </a:rPr>
              <a:t> </a:t>
            </a:r>
            <a:r>
              <a:rPr>
                <a:solidFill>
                  <a:srgbClr val="569CD6"/>
                </a:solidFill>
              </a:rPr>
              <a:t>implements</a:t>
            </a:r>
            <a:r>
              <a:rPr>
                <a:solidFill>
                  <a:srgbClr val="D4D4D4"/>
                </a:solidFill>
              </a:rPr>
              <a:t> </a:t>
            </a:r>
            <a:r>
              <a:t>IContactRecord</a:t>
            </a:r>
            <a:r>
              <a:rPr>
                <a:solidFill>
                  <a:srgbClr val="D4D4D4"/>
                </a:solidFill>
              </a:rPr>
              <a:t> {</a:t>
            </a:r>
            <a:endParaRPr>
              <a:solidFill>
                <a:srgbClr val="D4D4D4"/>
              </a:solidFill>
            </a:endParaRPr>
          </a:p>
          <a:p>
            <a:pPr lvl="2" marL="0" indent="457200" defTabSz="457200">
              <a:lnSpc>
                <a:spcPts val="4200"/>
              </a:lnSpc>
              <a:spcBef>
                <a:spcPts val="0"/>
              </a:spcBef>
              <a:buSzTx/>
              <a:buNone/>
              <a:defRPr sz="2000">
                <a:solidFill>
                  <a:srgbClr val="569CD6"/>
                </a:solidFill>
                <a:latin typeface="Menlo"/>
                <a:ea typeface="Menlo"/>
                <a:cs typeface="Menlo"/>
                <a:sym typeface="Menlo"/>
              </a:defRPr>
            </a:pPr>
            <a:r>
              <a:rPr>
                <a:solidFill>
                  <a:srgbClr val="D4D4D4"/>
                </a:solidFill>
              </a:rPr>
              <a:t>  </a:t>
            </a:r>
            <a:r>
              <a:t>constructor</a:t>
            </a:r>
            <a:r>
              <a:rPr>
                <a:solidFill>
                  <a:srgbClr val="D4D4D4"/>
                </a:solidFill>
              </a:rPr>
              <a:t>(</a:t>
            </a:r>
            <a:endParaRPr>
              <a:solidFill>
                <a:srgbClr val="D4D4D4"/>
              </a:solidFill>
            </a:endParaRPr>
          </a:p>
          <a:p>
            <a:pPr lvl="2" marL="0" indent="457200" defTabSz="457200">
              <a:lnSpc>
                <a:spcPts val="4200"/>
              </a:lnSpc>
              <a:spcBef>
                <a:spcPts val="0"/>
              </a:spcBef>
              <a:buSzTx/>
              <a:buNone/>
              <a:defRPr sz="2000">
                <a:solidFill>
                  <a:srgbClr val="569CD6"/>
                </a:solidFill>
                <a:latin typeface="Menlo"/>
                <a:ea typeface="Menlo"/>
                <a:cs typeface="Menlo"/>
                <a:sym typeface="Menlo"/>
              </a:defRPr>
            </a:pPr>
            <a:r>
              <a:rPr>
                <a:solidFill>
                  <a:srgbClr val="D4D4D4"/>
                </a:solidFill>
              </a:rPr>
              <a:t>    </a:t>
            </a:r>
            <a:r>
              <a:t>public</a:t>
            </a:r>
            <a:r>
              <a:rPr>
                <a:solidFill>
                  <a:srgbClr val="D4D4D4"/>
                </a:solidFill>
              </a:rPr>
              <a:t> </a:t>
            </a:r>
            <a:r>
              <a:rPr>
                <a:solidFill>
                  <a:srgbClr val="9CDCFE"/>
                </a:solidFill>
              </a:rPr>
              <a:t>id</a:t>
            </a:r>
            <a:r>
              <a:rPr>
                <a:solidFill>
                  <a:srgbClr val="D4D4D4"/>
                </a:solidFill>
              </a:rPr>
              <a:t>,</a:t>
            </a:r>
            <a:endParaRPr>
              <a:solidFill>
                <a:srgbClr val="D4D4D4"/>
              </a:solidFill>
            </a:endParaRPr>
          </a:p>
          <a:p>
            <a:pPr lvl="2" marL="0" indent="457200" defTabSz="457200">
              <a:lnSpc>
                <a:spcPts val="4200"/>
              </a:lnSpc>
              <a:spcBef>
                <a:spcPts val="0"/>
              </a:spcBef>
              <a:buSzTx/>
              <a:buNone/>
              <a:defRPr sz="2000">
                <a:solidFill>
                  <a:srgbClr val="9CDCFE"/>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t>FirstName</a:t>
            </a:r>
            <a:r>
              <a:rPr>
                <a:solidFill>
                  <a:srgbClr val="D4D4D4"/>
                </a:solidFill>
              </a:rPr>
              <a:t>?,</a:t>
            </a:r>
            <a:endParaRPr>
              <a:solidFill>
                <a:srgbClr val="D4D4D4"/>
              </a:solidFill>
            </a:endParaRPr>
          </a:p>
          <a:p>
            <a:pPr lvl="2" marL="0" indent="457200" defTabSz="457200">
              <a:lnSpc>
                <a:spcPts val="4200"/>
              </a:lnSpc>
              <a:spcBef>
                <a:spcPts val="0"/>
              </a:spcBef>
              <a:buSzTx/>
              <a:buNone/>
              <a:defRPr sz="2000">
                <a:solidFill>
                  <a:srgbClr val="9CDCFE"/>
                </a:solidFill>
                <a:latin typeface="Menlo"/>
                <a:ea typeface="Menlo"/>
                <a:cs typeface="Menlo"/>
                <a:sym typeface="Menlo"/>
              </a:defRPr>
            </a:pPr>
            <a:r>
              <a:rPr>
                <a:solidFill>
                  <a:srgbClr val="D4D4D4"/>
                </a:solidFill>
              </a:rPr>
              <a:t>    </a:t>
            </a:r>
            <a:r>
              <a:rPr>
                <a:solidFill>
                  <a:srgbClr val="569CD6"/>
                </a:solidFill>
              </a:rPr>
              <a:t>public</a:t>
            </a:r>
            <a:r>
              <a:rPr>
                <a:solidFill>
                  <a:srgbClr val="D4D4D4"/>
                </a:solidFill>
              </a:rPr>
              <a:t> </a:t>
            </a:r>
            <a:r>
              <a:t>LastName</a:t>
            </a:r>
            <a:r>
              <a:rPr>
                <a:solidFill>
                  <a:srgbClr val="D4D4D4"/>
                </a:solidFill>
              </a:rPr>
              <a:t>?,</a:t>
            </a:r>
            <a:endParaRPr>
              <a:solidFill>
                <a:srgbClr val="D4D4D4"/>
              </a:solidFill>
            </a:endParaRPr>
          </a:p>
          <a:p>
            <a:pPr lvl="2" marL="0" indent="457200" defTabSz="457200">
              <a:lnSpc>
                <a:spcPts val="4200"/>
              </a:lnSpc>
              <a:spcBef>
                <a:spcPts val="0"/>
              </a:spcBef>
              <a:buSzTx/>
              <a:buNone/>
              <a:defRPr sz="2000">
                <a:solidFill>
                  <a:srgbClr val="569CD6"/>
                </a:solidFill>
                <a:latin typeface="Menlo"/>
                <a:ea typeface="Menlo"/>
                <a:cs typeface="Menlo"/>
                <a:sym typeface="Menlo"/>
              </a:defRPr>
            </a:pPr>
            <a:r>
              <a:rPr>
                <a:solidFill>
                  <a:srgbClr val="D4D4D4"/>
                </a:solidFill>
              </a:rPr>
              <a:t>    </a:t>
            </a:r>
            <a:r>
              <a:t>public</a:t>
            </a:r>
            <a:r>
              <a:rPr>
                <a:solidFill>
                  <a:srgbClr val="D4D4D4"/>
                </a:solidFill>
              </a:rPr>
              <a:t> </a:t>
            </a:r>
            <a:r>
              <a:rPr>
                <a:solidFill>
                  <a:srgbClr val="9CDCFE"/>
                </a:solidFill>
              </a:rPr>
              <a:t>Email</a:t>
            </a:r>
            <a:r>
              <a:rPr>
                <a:solidFill>
                  <a:srgbClr val="D4D4D4"/>
                </a:solidFill>
              </a:rPr>
              <a:t>?,</a:t>
            </a:r>
            <a:endParaRPr>
              <a:solidFill>
                <a:srgbClr val="D4D4D4"/>
              </a:solidFill>
            </a:endParaRPr>
          </a:p>
          <a:p>
            <a:pPr lvl="2" marL="0" indent="457200" defTabSz="457200">
              <a:lnSpc>
                <a:spcPts val="4200"/>
              </a:lnSpc>
              <a:spcBef>
                <a:spcPts val="0"/>
              </a:spcBef>
              <a:buSzTx/>
              <a:buNone/>
              <a:defRPr sz="2000">
                <a:solidFill>
                  <a:srgbClr val="569CD6"/>
                </a:solidFill>
                <a:latin typeface="Menlo"/>
                <a:ea typeface="Menlo"/>
                <a:cs typeface="Menlo"/>
                <a:sym typeface="Menlo"/>
              </a:defRPr>
            </a:pPr>
            <a:r>
              <a:rPr>
                <a:solidFill>
                  <a:srgbClr val="D4D4D4"/>
                </a:solidFill>
              </a:rPr>
              <a:t>    </a:t>
            </a:r>
            <a:r>
              <a:t>public</a:t>
            </a:r>
            <a:r>
              <a:rPr>
                <a:solidFill>
                  <a:srgbClr val="D4D4D4"/>
                </a:solidFill>
              </a:rPr>
              <a:t> </a:t>
            </a:r>
            <a:r>
              <a:rPr>
                <a:solidFill>
                  <a:srgbClr val="9CDCFE"/>
                </a:solidFill>
              </a:rPr>
              <a:t>Phone</a:t>
            </a:r>
            <a:r>
              <a:rPr>
                <a:solidFill>
                  <a:srgbClr val="D4D4D4"/>
                </a:solidFill>
              </a:rPr>
              <a:t>?</a:t>
            </a:r>
            <a:endParaRPr>
              <a:solidFill>
                <a:srgbClr val="D4D4D4"/>
              </a:solidFill>
            </a:endParaRPr>
          </a:p>
          <a:p>
            <a:pPr lvl="2" marL="0" indent="457200" defTabSz="457200">
              <a:lnSpc>
                <a:spcPts val="4200"/>
              </a:lnSpc>
              <a:spcBef>
                <a:spcPts val="0"/>
              </a:spcBef>
              <a:buSzTx/>
              <a:buNone/>
              <a:defRPr sz="2000">
                <a:solidFill>
                  <a:srgbClr val="D4D4D4"/>
                </a:solidFill>
                <a:latin typeface="Menlo"/>
                <a:ea typeface="Menlo"/>
                <a:cs typeface="Menlo"/>
                <a:sym typeface="Menlo"/>
              </a:defRPr>
            </a:pPr>
            <a:r>
              <a:t>  ) { }</a:t>
            </a:r>
          </a:p>
          <a:p>
            <a:pPr lvl="2" marL="0" indent="457200" defTabSz="457200">
              <a:lnSpc>
                <a:spcPts val="4200"/>
              </a:lnSpc>
              <a:spcBef>
                <a:spcPts val="0"/>
              </a:spcBef>
              <a:buSzTx/>
              <a:buNone/>
              <a:defRPr sz="2000">
                <a:solidFill>
                  <a:srgbClr val="D4D4D4"/>
                </a:solidFill>
                <a:latin typeface="Menlo"/>
                <a:ea typeface="Menlo"/>
                <a:cs typeface="Menlo"/>
                <a:sym typeface="Menlo"/>
              </a:defRPr>
            </a:pPr>
            <a:r>
              <a:t>}</a:t>
            </a:r>
          </a:p>
          <a:p>
            <a:pPr marL="0" indent="0" defTabSz="457200">
              <a:lnSpc>
                <a:spcPts val="3200"/>
              </a:lnSpc>
              <a:spcBef>
                <a:spcPts val="0"/>
              </a:spcBef>
              <a:buSzTx/>
              <a:buNone/>
              <a:defRPr sz="1200">
                <a:solidFill>
                  <a:srgbClr val="D4D4D4"/>
                </a:solidFill>
                <a:latin typeface="Menlo"/>
                <a:ea typeface="Menlo"/>
                <a:cs typeface="Menlo"/>
                <a:sym typeface="Menlo"/>
              </a:defRPr>
            </a:pPr>
          </a:p>
        </p:txBody>
      </p:sp>
      <p:sp>
        <p:nvSpPr>
          <p:cNvPr id="466" name="View2.ts"/>
          <p:cNvSpPr/>
          <p:nvPr/>
        </p:nvSpPr>
        <p:spPr>
          <a:xfrm>
            <a:off x="816473" y="948931"/>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View2.ts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