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0036-26D2-4AEE-8682-E434F7B6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26E8-B7A1-4069-8A3D-2E0F1620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D33E-1590-415C-A54E-1971E3DC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89F5-23E8-48FA-A5F3-9B64CF70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5F51-9779-42D5-BBF3-1A3B9E0B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0C85-6855-4B8A-ABCF-82C7AFF0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0CA39-3613-425B-8C12-9B2E15E0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D84A6-F9AD-414C-BA35-27189DE9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232D-6410-44CF-8E02-FBA803C9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C182-FE48-46DC-B4E2-AD39109B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BBB62-A5A7-4E7F-85EE-02D56CC0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8CDA-2D92-4C2B-AC59-ADCF34C8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90FE-9CCB-4BEE-8954-7EA05E10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6557-166E-4D42-98CE-42DFCB42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7E7E-9483-4B6D-A11C-60F11522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9A23-489F-45C3-A201-1A88023C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BB6F-3A73-4E2A-A9B6-534D11C6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1AA90-EF6E-428A-8675-81DDC90A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F409-F873-41B8-8E06-8C0A966D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D2EC-39BC-4109-8743-66A2A67D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B448-0D87-45CF-8ED4-F60B7EF9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6034-DBF8-458F-B99D-B29A56A6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3B23-1D5A-4D0D-A3B3-98147C2A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0A52-16C3-4581-BBA0-F16D7B85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637D-F37F-4F0B-B178-A92DDB0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FBBF-2F25-4BD8-AEDB-2F21128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C9A8-F5A3-418E-8B2A-E6D38F121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5BBC-2B4A-46F2-8723-B2373DE7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96780-1072-416F-B13D-DA3165E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74C5-59CD-406E-9A77-7635A11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7E1F-EF12-4F93-9FC3-B426CF47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0785-A640-4A90-AA31-C915D652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370B-F24F-4C08-8111-30FE4F30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BE6FD-D79F-4DDD-ACFE-DE462758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E4CC-9345-410D-98D1-DC8AE2954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DC6B-BAF5-4A2E-81EC-2D2CD930D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86BF3-11A2-4526-932E-8338E4C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4A465-77C7-4BEE-AE74-CA06CFEE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AE3B7-C2D3-4BFA-B716-337C7752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F413-4F4D-44F6-9CD2-CCE084F2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D5D45-1993-4FE8-9AF9-D54CE943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CDC1-58F8-45FB-87F4-B3098A56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DD93F-9CD5-46DF-91B9-4FED00DD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FC523-44F1-4B2D-BD80-3EEF3968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C2881-4826-4CF1-9A19-D1C1228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3511-F05D-4342-AD2D-9327BDB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D3A2-8922-4BC4-9DEC-2A43DC4E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7D98-7902-4AE9-BCFF-240D8D40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89440-C077-4FA0-90A5-01214A285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4BB1-C733-4911-862A-B71CD916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BC3C-0354-4197-B5E8-DAAD98FC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A9D6-7089-4697-9E02-6CB6A5C3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50E7-2DB3-4E86-9FEB-8E5EC3DE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3412B-7795-4DC4-8CC1-43D20463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C5EB-4686-486D-9A8A-8B4685404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B131D-B1CF-4FDB-BD2C-202DFA19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F7394-2C3B-4851-A71B-DFD5105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1EBE-9171-4859-AC2F-8E511B33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535C9-9023-4C74-B621-50962002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2E08-347F-4DCE-8D3E-9E3D724D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8717-D13A-48E9-9BB2-03867EE54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538A-F9CF-4F9D-BF13-ABD9F189195B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804A-7434-4D9F-BD2F-EEA70FB71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46E4-1028-4B17-BFFD-631CEF480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6940-5367-4145-BD38-A8985018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29.xml"/><Relationship Id="rId7" Type="http://schemas.openxmlformats.org/officeDocument/2006/relationships/image" Target="../media/image5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67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A76F-E874-42C5-83FE-665304E1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995363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Weighted Lasso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F690-B382-4295-B455-38A0527F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522"/>
            <a:ext cx="9144000" cy="1655762"/>
          </a:xfrm>
        </p:spPr>
        <p:txBody>
          <a:bodyPr/>
          <a:lstStyle/>
          <a:p>
            <a:r>
              <a:rPr lang="en-US" dirty="0"/>
              <a:t>Tun Lee Ng &amp; Michael Newton</a:t>
            </a:r>
          </a:p>
          <a:p>
            <a:r>
              <a:rPr lang="en-US" dirty="0"/>
              <a:t>Aug 29 2018</a:t>
            </a:r>
          </a:p>
        </p:txBody>
      </p:sp>
    </p:spTree>
    <p:extLst>
      <p:ext uri="{BB962C8B-B14F-4D97-AF65-F5344CB8AC3E}">
        <p14:creationId xmlns:p14="http://schemas.microsoft.com/office/powerpoint/2010/main" val="172593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AF4CF-F63A-408E-A200-46F2921FF2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08" y="2214683"/>
            <a:ext cx="7430477" cy="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C7D003-27BC-429E-A1BA-F1B12E9B2EC9}"/>
              </a:ext>
            </a:extLst>
          </p:cNvPr>
          <p:cNvSpPr txBox="1"/>
          <p:nvPr/>
        </p:nvSpPr>
        <p:spPr>
          <a:xfrm>
            <a:off x="764931" y="1582615"/>
            <a:ext cx="103309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Results in parts (a) and (b) of Theorem 2.2 remain the same if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Penalty term still depends on sample path, and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Unless we assume more assumptions…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7F708F-1F14-45C6-ADB9-558BEF9F82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52" y="2950575"/>
            <a:ext cx="4399999" cy="380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AE51E4-2C28-45B2-8406-54603277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603" y="4335134"/>
            <a:ext cx="3562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2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D50688-BEA5-4C72-B2EE-A2C1BCFC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45" y="237394"/>
            <a:ext cx="6632824" cy="2593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DF060-3144-4E0E-80B6-9F100E30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54" y="2875085"/>
            <a:ext cx="6855060" cy="3842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5B7A0-5E9B-410C-9D9F-0D1A1B448A5A}"/>
              </a:ext>
            </a:extLst>
          </p:cNvPr>
          <p:cNvSpPr txBox="1"/>
          <p:nvPr/>
        </p:nvSpPr>
        <p:spPr>
          <a:xfrm>
            <a:off x="422030" y="3033346"/>
            <a:ext cx="327073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Penalty term does not depend on sample path anymore, but the mean of the Normal limiting distribution still depends on sample path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059A18-3CB4-4A5E-95C1-D45D5BEA700B}"/>
              </a:ext>
            </a:extLst>
          </p:cNvPr>
          <p:cNvCxnSpPr>
            <a:cxnSpLocks/>
          </p:cNvCxnSpPr>
          <p:nvPr/>
        </p:nvCxnSpPr>
        <p:spPr>
          <a:xfrm>
            <a:off x="3815862" y="4264269"/>
            <a:ext cx="1468315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09296" y="132145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D2563-9CFC-42AF-BA07-7270BCAF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28" y="1109768"/>
            <a:ext cx="8717144" cy="56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7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A76F-E874-42C5-83FE-665304E1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577" y="2514599"/>
            <a:ext cx="8176846" cy="995363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Sketch of Proofs</a:t>
            </a:r>
          </a:p>
        </p:txBody>
      </p:sp>
    </p:spTree>
    <p:extLst>
      <p:ext uri="{BB962C8B-B14F-4D97-AF65-F5344CB8AC3E}">
        <p14:creationId xmlns:p14="http://schemas.microsoft.com/office/powerpoint/2010/main" val="420262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2.1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C031B0-8891-47DC-B550-346933F5AA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35" y="2279570"/>
            <a:ext cx="10449530" cy="760000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B0F855E5-885D-4CF5-9474-1FEB4F5343B3}"/>
              </a:ext>
            </a:extLst>
          </p:cNvPr>
          <p:cNvSpPr/>
          <p:nvPr/>
        </p:nvSpPr>
        <p:spPr>
          <a:xfrm rot="5400000">
            <a:off x="7661494" y="2691266"/>
            <a:ext cx="270634" cy="12269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756138" y="1149320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72AD5F-7920-48F4-BAD3-2FA3E7A84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59"/>
          <a:stretch/>
        </p:blipFill>
        <p:spPr>
          <a:xfrm>
            <a:off x="4961792" y="3507424"/>
            <a:ext cx="805962" cy="695325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5347187" y="2637090"/>
            <a:ext cx="270634" cy="12269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1C8AB-1FEF-4B70-B897-00397C4575BF}"/>
              </a:ext>
            </a:extLst>
          </p:cNvPr>
          <p:cNvSpPr txBox="1"/>
          <p:nvPr/>
        </p:nvSpPr>
        <p:spPr>
          <a:xfrm>
            <a:off x="4615962" y="4018083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65B778-5A91-4E52-99C6-5448C1E71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931"/>
          <a:stretch/>
        </p:blipFill>
        <p:spPr>
          <a:xfrm>
            <a:off x="7472362" y="3507424"/>
            <a:ext cx="805963" cy="542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B4C873-C69D-4D4D-8479-F9E14CC62C5A}"/>
              </a:ext>
            </a:extLst>
          </p:cNvPr>
          <p:cNvSpPr txBox="1"/>
          <p:nvPr/>
        </p:nvSpPr>
        <p:spPr>
          <a:xfrm>
            <a:off x="7183315" y="3933028"/>
            <a:ext cx="18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3.1</a:t>
            </a:r>
          </a:p>
        </p:txBody>
      </p:sp>
    </p:spTree>
    <p:extLst>
      <p:ext uri="{BB962C8B-B14F-4D97-AF65-F5344CB8AC3E}">
        <p14:creationId xmlns:p14="http://schemas.microsoft.com/office/powerpoint/2010/main" val="180620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0F855E5-885D-4CF5-9474-1FEB4F5343B3}"/>
              </a:ext>
            </a:extLst>
          </p:cNvPr>
          <p:cNvSpPr/>
          <p:nvPr/>
        </p:nvSpPr>
        <p:spPr>
          <a:xfrm rot="5400000">
            <a:off x="6592765" y="2326705"/>
            <a:ext cx="270634" cy="9632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756138" y="1149320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4599841" y="2183163"/>
            <a:ext cx="270634" cy="12269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1C8AB-1FEF-4B70-B897-00397C4575BF}"/>
              </a:ext>
            </a:extLst>
          </p:cNvPr>
          <p:cNvSpPr txBox="1"/>
          <p:nvPr/>
        </p:nvSpPr>
        <p:spPr>
          <a:xfrm>
            <a:off x="4024948" y="3336747"/>
            <a:ext cx="17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65B778-5A91-4E52-99C6-5448C1E71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31"/>
          <a:stretch/>
        </p:blipFill>
        <p:spPr>
          <a:xfrm>
            <a:off x="6403731" y="2880891"/>
            <a:ext cx="805963" cy="542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B4C873-C69D-4D4D-8479-F9E14CC62C5A}"/>
              </a:ext>
            </a:extLst>
          </p:cNvPr>
          <p:cNvSpPr txBox="1"/>
          <p:nvPr/>
        </p:nvSpPr>
        <p:spPr>
          <a:xfrm>
            <a:off x="6207371" y="3232302"/>
            <a:ext cx="184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970159"/>
            <a:ext cx="11790485" cy="602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87106B-09F7-40BD-AA25-DCF8EC0B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544" y="2854515"/>
            <a:ext cx="2038350" cy="5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4599841" y="1400860"/>
            <a:ext cx="270634" cy="12269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1C8AB-1FEF-4B70-B897-00397C4575BF}"/>
              </a:ext>
            </a:extLst>
          </p:cNvPr>
          <p:cNvSpPr txBox="1"/>
          <p:nvPr/>
        </p:nvSpPr>
        <p:spPr>
          <a:xfrm>
            <a:off x="5859841" y="2118748"/>
            <a:ext cx="203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3.4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87106B-09F7-40BD-AA25-DCF8EC0BB6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20" b="25067"/>
          <a:stretch/>
        </p:blipFill>
        <p:spPr>
          <a:xfrm>
            <a:off x="3821491" y="2140575"/>
            <a:ext cx="2038350" cy="3564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FB5D73-C5AC-4172-A7DA-02C565036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47" y="2682614"/>
            <a:ext cx="6997842" cy="2645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C12CE-4413-4D5E-833D-8B010BDA09A7}"/>
              </a:ext>
            </a:extLst>
          </p:cNvPr>
          <p:cNvSpPr txBox="1"/>
          <p:nvPr/>
        </p:nvSpPr>
        <p:spPr>
          <a:xfrm>
            <a:off x="8414238" y="2788120"/>
            <a:ext cx="34202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Because: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59971-F41E-4A2C-AABB-348C80CB8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497" y="3197033"/>
            <a:ext cx="3028217" cy="11215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3C714-8391-4FCC-BC1E-3A1591D34311}"/>
              </a:ext>
            </a:extLst>
          </p:cNvPr>
          <p:cNvCxnSpPr/>
          <p:nvPr/>
        </p:nvCxnSpPr>
        <p:spPr>
          <a:xfrm flipV="1">
            <a:off x="7332785" y="3692769"/>
            <a:ext cx="949569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0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4599841" y="1400860"/>
            <a:ext cx="270634" cy="12269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1C8AB-1FEF-4B70-B897-00397C4575BF}"/>
              </a:ext>
            </a:extLst>
          </p:cNvPr>
          <p:cNvSpPr txBox="1"/>
          <p:nvPr/>
        </p:nvSpPr>
        <p:spPr>
          <a:xfrm>
            <a:off x="5859841" y="2118748"/>
            <a:ext cx="203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3.4 </a:t>
            </a:r>
            <a:r>
              <a:rPr lang="en-US" sz="2000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87106B-09F7-40BD-AA25-DCF8EC0BB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20" b="25067"/>
          <a:stretch/>
        </p:blipFill>
        <p:spPr>
          <a:xfrm>
            <a:off x="3821491" y="2140575"/>
            <a:ext cx="2038350" cy="3564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FB5D73-C5AC-4172-A7DA-02C565036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47" y="2682614"/>
            <a:ext cx="6997842" cy="2645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C12CE-4413-4D5E-833D-8B010BDA09A7}"/>
              </a:ext>
            </a:extLst>
          </p:cNvPr>
          <p:cNvSpPr txBox="1"/>
          <p:nvPr/>
        </p:nvSpPr>
        <p:spPr>
          <a:xfrm>
            <a:off x="8414238" y="2788120"/>
            <a:ext cx="34202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Because: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59971-F41E-4A2C-AABB-348C80CB8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497" y="3197033"/>
            <a:ext cx="3028217" cy="11215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3C714-8391-4FCC-BC1E-3A1591D34311}"/>
              </a:ext>
            </a:extLst>
          </p:cNvPr>
          <p:cNvCxnSpPr/>
          <p:nvPr/>
        </p:nvCxnSpPr>
        <p:spPr>
          <a:xfrm flipV="1">
            <a:off x="7332785" y="3692769"/>
            <a:ext cx="949569" cy="87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0D23F6C-2270-488A-9428-5D7FF63938AB}"/>
              </a:ext>
            </a:extLst>
          </p:cNvPr>
          <p:cNvSpPr/>
          <p:nvPr/>
        </p:nvSpPr>
        <p:spPr>
          <a:xfrm rot="5400000">
            <a:off x="1843674" y="4733974"/>
            <a:ext cx="296568" cy="14849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034CCAC-597A-4C19-80C0-56A19A3F3DD8}"/>
              </a:ext>
            </a:extLst>
          </p:cNvPr>
          <p:cNvSpPr/>
          <p:nvPr/>
        </p:nvSpPr>
        <p:spPr>
          <a:xfrm rot="5400000">
            <a:off x="5552397" y="3376117"/>
            <a:ext cx="296566" cy="40138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B9865-8F52-45A5-8B0A-054746A14E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4" y="5531309"/>
            <a:ext cx="3446112" cy="318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A58FF-A9E5-412B-928A-6B4014996E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7013" y="5624708"/>
            <a:ext cx="1152525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FF4CB1B-8139-4E06-9E58-E224AE0B7F47}"/>
              </a:ext>
            </a:extLst>
          </p:cNvPr>
          <p:cNvSpPr txBox="1"/>
          <p:nvPr/>
        </p:nvSpPr>
        <p:spPr>
          <a:xfrm>
            <a:off x="1088548" y="6010482"/>
            <a:ext cx="203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by Lemma 3.3</a:t>
            </a:r>
          </a:p>
        </p:txBody>
      </p:sp>
    </p:spTree>
    <p:extLst>
      <p:ext uri="{BB962C8B-B14F-4D97-AF65-F5344CB8AC3E}">
        <p14:creationId xmlns:p14="http://schemas.microsoft.com/office/powerpoint/2010/main" val="86844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3261B0-06CE-45A3-9BD3-916602725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019" y="2730378"/>
            <a:ext cx="6591300" cy="29622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26E8EE-7371-4590-B48D-660BC35E3220}"/>
              </a:ext>
            </a:extLst>
          </p:cNvPr>
          <p:cNvCxnSpPr/>
          <p:nvPr/>
        </p:nvCxnSpPr>
        <p:spPr>
          <a:xfrm flipH="1">
            <a:off x="3429000" y="1907931"/>
            <a:ext cx="4633546" cy="82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6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9894642" y="484676"/>
            <a:ext cx="446208" cy="3327890"/>
          </a:xfrm>
          <a:prstGeom prst="rightBrace">
            <a:avLst>
              <a:gd name="adj1" fmla="val 8333"/>
              <a:gd name="adj2" fmla="val 497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6AA78B-AE19-44E2-83AD-B8370A6D5C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7" y="2461857"/>
            <a:ext cx="10506758" cy="738543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E86DDB-698E-48C8-AC36-407434B60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84" y="3555409"/>
            <a:ext cx="6324600" cy="542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B98075-10C7-4DCD-8EAB-BE6B8794E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23" y="4098334"/>
            <a:ext cx="3448050" cy="476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8EB7F9-902B-4B7C-95F5-49D23156F4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064"/>
          <a:stretch/>
        </p:blipFill>
        <p:spPr>
          <a:xfrm>
            <a:off x="869823" y="4641259"/>
            <a:ext cx="5448300" cy="4524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A3FCE1-E10B-4B2C-95E9-7BD851E9C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823" y="5055323"/>
            <a:ext cx="2562225" cy="571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3D5E2E-8C93-42F9-88FF-2132871CDECC}"/>
              </a:ext>
            </a:extLst>
          </p:cNvPr>
          <p:cNvSpPr txBox="1"/>
          <p:nvPr/>
        </p:nvSpPr>
        <p:spPr>
          <a:xfrm>
            <a:off x="544465" y="3625596"/>
            <a:ext cx="670672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1819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F2AE6B2-129C-417D-841D-9E232544D4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23" y="2052998"/>
            <a:ext cx="8019050" cy="3363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AE5B2C-0DA2-42F2-BED3-8BCE3A5EB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37" y="4346691"/>
            <a:ext cx="4750778" cy="784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2B228E-7992-466D-91D0-D692F3529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437" y="5131418"/>
            <a:ext cx="5438523" cy="10158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87EB450-B575-4160-88D1-647304064C81}"/>
              </a:ext>
            </a:extLst>
          </p:cNvPr>
          <p:cNvSpPr txBox="1">
            <a:spLocks/>
          </p:cNvSpPr>
          <p:nvPr/>
        </p:nvSpPr>
        <p:spPr>
          <a:xfrm>
            <a:off x="808237" y="388721"/>
            <a:ext cx="2541632" cy="71031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A110B9-5198-469C-BE5F-67D04D464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019" y="828336"/>
            <a:ext cx="2484708" cy="790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04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9894642" y="484676"/>
            <a:ext cx="446208" cy="3327890"/>
          </a:xfrm>
          <a:prstGeom prst="rightBrace">
            <a:avLst>
              <a:gd name="adj1" fmla="val 8333"/>
              <a:gd name="adj2" fmla="val 497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6AA78B-AE19-44E2-83AD-B8370A6D5C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7" y="2461857"/>
            <a:ext cx="10506758" cy="738543"/>
          </a:xfrm>
          <a:prstGeom prst="rect">
            <a:avLst/>
          </a:prstGeom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E86DDB-698E-48C8-AC36-407434B60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84" y="3555409"/>
            <a:ext cx="6324600" cy="542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B98075-10C7-4DCD-8EAB-BE6B8794E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23" y="4098334"/>
            <a:ext cx="3448050" cy="476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8EB7F9-902B-4B7C-95F5-49D23156F4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064"/>
          <a:stretch/>
        </p:blipFill>
        <p:spPr>
          <a:xfrm>
            <a:off x="869823" y="4641259"/>
            <a:ext cx="5448300" cy="4524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A3FCE1-E10B-4B2C-95E9-7BD851E9C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823" y="5055323"/>
            <a:ext cx="2562225" cy="571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3D5E2E-8C93-42F9-88FF-2132871CDECC}"/>
              </a:ext>
            </a:extLst>
          </p:cNvPr>
          <p:cNvSpPr txBox="1"/>
          <p:nvPr/>
        </p:nvSpPr>
        <p:spPr>
          <a:xfrm>
            <a:off x="544465" y="3625596"/>
            <a:ext cx="670672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B57C9-15E9-4AB0-B641-9850C7FBB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011" y="3657601"/>
            <a:ext cx="4634655" cy="24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1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2.2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7A1C-BFA8-463B-A6FF-EC6F4487169F}"/>
              </a:ext>
            </a:extLst>
          </p:cNvPr>
          <p:cNvSpPr txBox="1"/>
          <p:nvPr/>
        </p:nvSpPr>
        <p:spPr>
          <a:xfrm>
            <a:off x="5627076" y="356002"/>
            <a:ext cx="584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Conditional on data,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9ABFC82-4EA4-476A-91DE-6BCD43DCA9DB}"/>
              </a:ext>
            </a:extLst>
          </p:cNvPr>
          <p:cNvSpPr/>
          <p:nvPr/>
        </p:nvSpPr>
        <p:spPr>
          <a:xfrm rot="5400000">
            <a:off x="9894642" y="484676"/>
            <a:ext cx="446208" cy="3327890"/>
          </a:xfrm>
          <a:prstGeom prst="rightBrace">
            <a:avLst>
              <a:gd name="adj1" fmla="val 8333"/>
              <a:gd name="adj2" fmla="val 497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0E2369-C0E8-40F4-8C1C-30B530F1E2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" y="1233292"/>
            <a:ext cx="11790485" cy="6020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6AA78B-AE19-44E2-83AD-B8370A6D5C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7" y="2461857"/>
            <a:ext cx="10506758" cy="738543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EB2652-3A8A-459B-9A94-EF5E61124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18" y="3572866"/>
            <a:ext cx="8144436" cy="2853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71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2.3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CF02E-93B3-45A9-AA6D-2D1255B3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19237"/>
            <a:ext cx="88392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2.3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71A2-C835-4A4D-A4A5-3A0C05F4D7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7" y="2926047"/>
            <a:ext cx="4828248" cy="37243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D70A61-83D4-4B9B-A980-BE4F6E8FA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27" y="1208839"/>
            <a:ext cx="7835130" cy="35829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15E96-9417-47F0-B49F-D8C2750CFA7B}"/>
              </a:ext>
            </a:extLst>
          </p:cNvPr>
          <p:cNvCxnSpPr>
            <a:cxnSpLocks/>
          </p:cNvCxnSpPr>
          <p:nvPr/>
        </p:nvCxnSpPr>
        <p:spPr>
          <a:xfrm flipH="1">
            <a:off x="2936633" y="2926047"/>
            <a:ext cx="1257298" cy="89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0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616620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Theorem 2.3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CF02E-93B3-45A9-AA6D-2D1255B3C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82"/>
          <a:stretch/>
        </p:blipFill>
        <p:spPr>
          <a:xfrm>
            <a:off x="621323" y="1528029"/>
            <a:ext cx="9379061" cy="336049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AA1D5C8-3AD1-45DB-BCB6-93101665BF9C}"/>
              </a:ext>
            </a:extLst>
          </p:cNvPr>
          <p:cNvSpPr/>
          <p:nvPr/>
        </p:nvSpPr>
        <p:spPr>
          <a:xfrm rot="5400000">
            <a:off x="5885484" y="4065477"/>
            <a:ext cx="360485" cy="20065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94AF075-5332-41A3-8A0A-B9B147827D35}"/>
              </a:ext>
            </a:extLst>
          </p:cNvPr>
          <p:cNvSpPr/>
          <p:nvPr/>
        </p:nvSpPr>
        <p:spPr>
          <a:xfrm rot="5400000">
            <a:off x="8429391" y="4065478"/>
            <a:ext cx="360485" cy="200657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538CF-448F-4CA1-86BD-76A37F6AD4B2}"/>
              </a:ext>
            </a:extLst>
          </p:cNvPr>
          <p:cNvSpPr txBox="1"/>
          <p:nvPr/>
        </p:nvSpPr>
        <p:spPr>
          <a:xfrm>
            <a:off x="4950069" y="5249008"/>
            <a:ext cx="2187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0 by Lemma 3.7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2EB2D-A805-4C17-805A-C0D9732C3C40}"/>
              </a:ext>
            </a:extLst>
          </p:cNvPr>
          <p:cNvSpPr txBox="1"/>
          <p:nvPr/>
        </p:nvSpPr>
        <p:spPr>
          <a:xfrm>
            <a:off x="7614437" y="5249008"/>
            <a:ext cx="2250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0 by Lemma 3.9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4B3EF8-7497-4A8F-9AD0-630F5F709050}"/>
              </a:ext>
            </a:extLst>
          </p:cNvPr>
          <p:cNvCxnSpPr>
            <a:cxnSpLocks/>
          </p:cNvCxnSpPr>
          <p:nvPr/>
        </p:nvCxnSpPr>
        <p:spPr>
          <a:xfrm flipH="1">
            <a:off x="7061223" y="1916723"/>
            <a:ext cx="179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FF3A8E-932F-4453-861E-CA6183BFF324}"/>
              </a:ext>
            </a:extLst>
          </p:cNvPr>
          <p:cNvSpPr txBox="1"/>
          <p:nvPr/>
        </p:nvSpPr>
        <p:spPr>
          <a:xfrm>
            <a:off x="8853854" y="1716668"/>
            <a:ext cx="327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Establish this in Lemma 3.6</a:t>
            </a:r>
          </a:p>
        </p:txBody>
      </p:sp>
    </p:spTree>
    <p:extLst>
      <p:ext uri="{BB962C8B-B14F-4D97-AF65-F5344CB8AC3E}">
        <p14:creationId xmlns:p14="http://schemas.microsoft.com/office/powerpoint/2010/main" val="265555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Down 25">
            <a:extLst>
              <a:ext uri="{FF2B5EF4-FFF2-40B4-BE49-F238E27FC236}">
                <a16:creationId xmlns:a16="http://schemas.microsoft.com/office/drawing/2014/main" id="{A20703D7-8A14-464B-83F2-AB59DDAD2BB6}"/>
              </a:ext>
            </a:extLst>
          </p:cNvPr>
          <p:cNvSpPr/>
          <p:nvPr/>
        </p:nvSpPr>
        <p:spPr>
          <a:xfrm>
            <a:off x="4933948" y="2628900"/>
            <a:ext cx="402983" cy="182000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3.6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72F972-B169-48ED-BDCB-5A7DE221FC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1280689"/>
            <a:ext cx="8844123" cy="6049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448E96-AFCB-4146-BC3D-629065F30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799"/>
          <a:stretch/>
        </p:blipFill>
        <p:spPr>
          <a:xfrm>
            <a:off x="1143002" y="2144022"/>
            <a:ext cx="4774221" cy="4672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F44CD2-2583-41A7-AB90-570583FF7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078" y="1930611"/>
            <a:ext cx="1500554" cy="8941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0D6F26-A05A-4C37-894B-4F859045426E}"/>
              </a:ext>
            </a:extLst>
          </p:cNvPr>
          <p:cNvSpPr txBox="1"/>
          <p:nvPr/>
        </p:nvSpPr>
        <p:spPr>
          <a:xfrm>
            <a:off x="3760177" y="3126791"/>
            <a:ext cx="30157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KKT and properties of sub-differential to establish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47B7996-3E80-4656-8BA6-BE97F2141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235" y="4433295"/>
            <a:ext cx="8674711" cy="7988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E865DB-A585-4D51-9561-2B474E0E8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536" y="5237939"/>
            <a:ext cx="7562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495C4-3BC7-4942-99F5-C05E1FA3EF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1" y="1397000"/>
            <a:ext cx="2360000" cy="29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83CD2-6E2F-4896-B49F-35AD2EFE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31" y="1792960"/>
            <a:ext cx="9934575" cy="357187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3.6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3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3B0AD-5797-450A-B538-3895CD913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5" y="1477472"/>
            <a:ext cx="6464351" cy="1573457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DABAF444-6E50-451D-A774-855EBC0F6D7A}"/>
              </a:ext>
            </a:extLst>
          </p:cNvPr>
          <p:cNvSpPr/>
          <p:nvPr/>
        </p:nvSpPr>
        <p:spPr>
          <a:xfrm>
            <a:off x="252562" y="1406769"/>
            <a:ext cx="291903" cy="20222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E9DE9CC-8166-4341-97A4-0C48614D7D7B}"/>
              </a:ext>
            </a:extLst>
          </p:cNvPr>
          <p:cNvSpPr/>
          <p:nvPr/>
        </p:nvSpPr>
        <p:spPr>
          <a:xfrm>
            <a:off x="7077808" y="1310054"/>
            <a:ext cx="222911" cy="21189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468E0B-FB03-429F-9F40-A6330DBEEC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527" y="1916724"/>
            <a:ext cx="2972107" cy="89582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43FE6958-743C-4840-B8DC-3B8A1D76F8A2}"/>
              </a:ext>
            </a:extLst>
          </p:cNvPr>
          <p:cNvSpPr/>
          <p:nvPr/>
        </p:nvSpPr>
        <p:spPr>
          <a:xfrm>
            <a:off x="3729401" y="3288695"/>
            <a:ext cx="394191" cy="15734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99C140-162E-43E5-8268-1647298F2990}"/>
              </a:ext>
            </a:extLst>
          </p:cNvPr>
          <p:cNvSpPr txBox="1"/>
          <p:nvPr/>
        </p:nvSpPr>
        <p:spPr>
          <a:xfrm>
            <a:off x="3142515" y="3679093"/>
            <a:ext cx="157675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Simplify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B88840-78DF-48C3-B03A-AFCBD77D6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3" y="4931541"/>
            <a:ext cx="5881688" cy="8100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A4D72B-8D5A-40ED-986C-FF33B7499A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92" y="5618120"/>
            <a:ext cx="4902027" cy="735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8F28C0-D39B-4314-BA64-F24EDA87C1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08" y="5259342"/>
            <a:ext cx="678754" cy="2886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3DF01F-5E5B-4C8A-AD87-38E648FC98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77" y="5841470"/>
            <a:ext cx="698350" cy="288604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6F73DB4-3116-465B-B893-0D947EB1CD52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3.6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23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3.7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02C2C2-0CCA-4CE4-B4DC-667FA2B9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9" y="1122537"/>
            <a:ext cx="10357997" cy="976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87A0C-6AC7-47E9-B943-8ECD0DA8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3" y="2351269"/>
            <a:ext cx="5317259" cy="694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4A622-5432-430D-AB81-05BB312A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5" y="3285726"/>
            <a:ext cx="4786704" cy="164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349A6-9947-47DA-863D-2D172044E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104" y="5413464"/>
            <a:ext cx="2375219" cy="4784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D75F9-4D86-4931-99FE-04D8CA063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043" y="3258619"/>
            <a:ext cx="3566380" cy="138468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DD118-A31E-46CC-AE1D-0A41E9E66AF8}"/>
              </a:ext>
            </a:extLst>
          </p:cNvPr>
          <p:cNvCxnSpPr/>
          <p:nvPr/>
        </p:nvCxnSpPr>
        <p:spPr>
          <a:xfrm flipH="1">
            <a:off x="5134708" y="3851031"/>
            <a:ext cx="961292" cy="167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4F75F-334F-4BD5-A482-1298F862BA15}"/>
              </a:ext>
            </a:extLst>
          </p:cNvPr>
          <p:cNvCxnSpPr>
            <a:cxnSpLocks/>
          </p:cNvCxnSpPr>
          <p:nvPr/>
        </p:nvCxnSpPr>
        <p:spPr>
          <a:xfrm flipH="1" flipV="1">
            <a:off x="2488224" y="4835769"/>
            <a:ext cx="755488" cy="439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5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3.7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02C2C2-0CCA-4CE4-B4DC-667FA2B9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5" y="1076359"/>
            <a:ext cx="8432480" cy="773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287A0C-6AC7-47E9-B943-8ECD0DA8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2" y="2156014"/>
            <a:ext cx="4772536" cy="623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4A622-5432-430D-AB81-05BB312A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4" y="2875369"/>
            <a:ext cx="4340250" cy="1494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6E8FE3-E066-4D43-9D59-E45C1B316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123" y="1910342"/>
            <a:ext cx="6913465" cy="47205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6C5BC-3E0C-4FF3-BDBA-C66779E63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289" y="4694583"/>
            <a:ext cx="2146619" cy="4324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1D790-011D-4982-BD7C-5F2770774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289" y="5403187"/>
            <a:ext cx="2084792" cy="69218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5105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3CF24-D726-4317-B1B0-D0B3DC0D0038}"/>
              </a:ext>
            </a:extLst>
          </p:cNvPr>
          <p:cNvSpPr txBox="1">
            <a:spLocks/>
          </p:cNvSpPr>
          <p:nvPr/>
        </p:nvSpPr>
        <p:spPr>
          <a:xfrm>
            <a:off x="808237" y="388721"/>
            <a:ext cx="2005301" cy="6311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63621B-3E1E-43BB-B974-CFD48294BB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4" y="2867656"/>
            <a:ext cx="9725717" cy="1548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5C5D76-F2F7-4956-A6CE-7538EA28E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118" y="4894492"/>
            <a:ext cx="2625267" cy="643548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CB460-5024-432E-BDC4-F95E92833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315" y="4822972"/>
            <a:ext cx="2072005" cy="1177533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EB7F9A3-9FB4-4425-97B9-F5ACB9343B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71" y="1319960"/>
            <a:ext cx="10228572" cy="11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3.8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FC8BC7-3587-4D44-A422-4D903A37F8E5}"/>
              </a:ext>
            </a:extLst>
          </p:cNvPr>
          <p:cNvGrpSpPr/>
          <p:nvPr/>
        </p:nvGrpSpPr>
        <p:grpSpPr>
          <a:xfrm>
            <a:off x="1062950" y="1144743"/>
            <a:ext cx="8379987" cy="4359242"/>
            <a:chOff x="1062951" y="1320589"/>
            <a:chExt cx="7741994" cy="42168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3B42B2D-5B7D-4CCB-9094-CA735911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51" y="1320589"/>
              <a:ext cx="7741994" cy="421682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63581E-BFB6-4A59-B775-130A4FA933FD}"/>
                </a:ext>
              </a:extLst>
            </p:cNvPr>
            <p:cNvSpPr txBox="1"/>
            <p:nvPr/>
          </p:nvSpPr>
          <p:spPr>
            <a:xfrm>
              <a:off x="1119811" y="1523024"/>
              <a:ext cx="92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Denote</a:t>
              </a:r>
            </a:p>
          </p:txBody>
        </p:sp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CE878D3-C793-47EE-A967-EFF81F7519D1}"/>
              </a:ext>
            </a:extLst>
          </p:cNvPr>
          <p:cNvSpPr/>
          <p:nvPr/>
        </p:nvSpPr>
        <p:spPr>
          <a:xfrm rot="5400000">
            <a:off x="6769286" y="3244520"/>
            <a:ext cx="318103" cy="48181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55BB5D-0586-4556-B863-0F0922206B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52" y="5900587"/>
            <a:ext cx="3446112" cy="318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B964F-ABB4-4924-964A-FE1E70406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167" y="5707951"/>
            <a:ext cx="857250" cy="600075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8E7B855B-E44E-46E2-A927-6BEFBB984A95}"/>
              </a:ext>
            </a:extLst>
          </p:cNvPr>
          <p:cNvSpPr/>
          <p:nvPr/>
        </p:nvSpPr>
        <p:spPr>
          <a:xfrm rot="5400000">
            <a:off x="2614921" y="4676795"/>
            <a:ext cx="318103" cy="19255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3934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3.9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234EA-0122-47EC-AB3B-845264F0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6" y="1223625"/>
            <a:ext cx="9434804" cy="8027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20001-8676-4D9B-9812-6048D97045C7}"/>
              </a:ext>
            </a:extLst>
          </p:cNvPr>
          <p:cNvGrpSpPr/>
          <p:nvPr/>
        </p:nvGrpSpPr>
        <p:grpSpPr>
          <a:xfrm>
            <a:off x="544465" y="2309234"/>
            <a:ext cx="10718482" cy="697735"/>
            <a:chOff x="544465" y="2309234"/>
            <a:chExt cx="10718482" cy="6977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32B7E5-5F2A-43EB-9602-62733BF5931F}"/>
                </a:ext>
              </a:extLst>
            </p:cNvPr>
            <p:cNvGrpSpPr/>
            <p:nvPr/>
          </p:nvGrpSpPr>
          <p:grpSpPr>
            <a:xfrm>
              <a:off x="544465" y="2309234"/>
              <a:ext cx="8406104" cy="697735"/>
              <a:chOff x="544465" y="2309234"/>
              <a:chExt cx="9163050" cy="762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2E14EED-B627-466C-A30F-C1115CA39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465" y="2309234"/>
                <a:ext cx="3857625" cy="58102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052CE90-98EC-4A00-805B-1BDD3F55B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2090" y="2309234"/>
                <a:ext cx="5305425" cy="76200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99BF17-BC3A-41E4-85EC-99CC27C5A025}"/>
                </a:ext>
              </a:extLst>
            </p:cNvPr>
            <p:cNvSpPr txBox="1"/>
            <p:nvPr/>
          </p:nvSpPr>
          <p:spPr>
            <a:xfrm>
              <a:off x="9086619" y="2379592"/>
              <a:ext cx="2176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by Lemma 3.8 </a:t>
              </a:r>
              <a:endParaRPr lang="en-US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231FF-E32D-435A-8339-513F3A22DD4C}"/>
              </a:ext>
            </a:extLst>
          </p:cNvPr>
          <p:cNvGrpSpPr/>
          <p:nvPr/>
        </p:nvGrpSpPr>
        <p:grpSpPr>
          <a:xfrm>
            <a:off x="544465" y="3289817"/>
            <a:ext cx="5877292" cy="1277945"/>
            <a:chOff x="655394" y="3168170"/>
            <a:chExt cx="5877292" cy="127794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430519-230B-4488-BBEB-954731958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394" y="3168170"/>
              <a:ext cx="5789369" cy="6341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904DE6-8D49-4603-9298-0693B413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394" y="3636571"/>
              <a:ext cx="5877292" cy="80954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13355CC-811C-4F07-B33D-1CCD86076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11" y="5017996"/>
            <a:ext cx="4980522" cy="110074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50DAE1-7157-4705-8851-CC9E53E79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422" y="4853017"/>
            <a:ext cx="3213955" cy="14502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0744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C5AF77-9398-456A-A15D-1212243E876E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389483" cy="7734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of Lemma 3.9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85588F-604D-4EAA-AFCF-F7605EFEF47C}"/>
              </a:ext>
            </a:extLst>
          </p:cNvPr>
          <p:cNvGrpSpPr/>
          <p:nvPr/>
        </p:nvGrpSpPr>
        <p:grpSpPr>
          <a:xfrm>
            <a:off x="5125915" y="167315"/>
            <a:ext cx="6937131" cy="6488462"/>
            <a:chOff x="5278012" y="273030"/>
            <a:chExt cx="6723488" cy="612776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3377208-E85C-43DF-A3A4-4F8547878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8012" y="273030"/>
              <a:ext cx="6723488" cy="49847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D185C8-9818-4216-9928-284F91BD0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094" y="5128786"/>
              <a:ext cx="5271936" cy="1272013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3B707B6-076D-42C3-941B-BF37E0D99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0" y="3171868"/>
            <a:ext cx="4780451" cy="10565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77FA44-021C-426A-8ACB-9211E3805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565" y="4505144"/>
            <a:ext cx="2807458" cy="12668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4B86D-643D-40BF-874D-82A36F3A0451}"/>
              </a:ext>
            </a:extLst>
          </p:cNvPr>
          <p:cNvCxnSpPr>
            <a:cxnSpLocks/>
          </p:cNvCxnSpPr>
          <p:nvPr/>
        </p:nvCxnSpPr>
        <p:spPr>
          <a:xfrm>
            <a:off x="5328138" y="3815862"/>
            <a:ext cx="1090247" cy="94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801D-6305-4E06-AF0E-5EDACEEECCCA}"/>
              </a:ext>
            </a:extLst>
          </p:cNvPr>
          <p:cNvCxnSpPr/>
          <p:nvPr/>
        </p:nvCxnSpPr>
        <p:spPr>
          <a:xfrm flipV="1">
            <a:off x="4528038" y="5037992"/>
            <a:ext cx="1890347" cy="27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7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3CF24-D726-4317-B1B0-D0B3DC0D0038}"/>
              </a:ext>
            </a:extLst>
          </p:cNvPr>
          <p:cNvSpPr txBox="1">
            <a:spLocks/>
          </p:cNvSpPr>
          <p:nvPr/>
        </p:nvSpPr>
        <p:spPr>
          <a:xfrm>
            <a:off x="738226" y="285812"/>
            <a:ext cx="2005301" cy="6311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63621B-3E1E-43BB-B974-CFD48294BB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4" y="2375289"/>
            <a:ext cx="9725717" cy="1548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5C5D76-F2F7-4956-A6CE-7538EA28EB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2287" y="4233888"/>
            <a:ext cx="2625267" cy="643548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CB460-5024-432E-BDC4-F95E928332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5276" y="4101218"/>
            <a:ext cx="2072005" cy="1177533"/>
          </a:xfrm>
          <a:prstGeom prst="rect">
            <a:avLst/>
          </a:prstGeom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7C3216-E060-4988-BEE7-F79F2A30D5C7}"/>
              </a:ext>
            </a:extLst>
          </p:cNvPr>
          <p:cNvCxnSpPr/>
          <p:nvPr/>
        </p:nvCxnSpPr>
        <p:spPr>
          <a:xfrm flipH="1">
            <a:off x="1740877" y="4774223"/>
            <a:ext cx="967154" cy="4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4F9BA1-7336-4CA0-925B-B27F386578DF}"/>
              </a:ext>
            </a:extLst>
          </p:cNvPr>
          <p:cNvCxnSpPr/>
          <p:nvPr/>
        </p:nvCxnSpPr>
        <p:spPr>
          <a:xfrm>
            <a:off x="3657600" y="4774223"/>
            <a:ext cx="549954" cy="42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05B523-EE35-4FB2-9431-4B6F306451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4" y="5277763"/>
            <a:ext cx="1746667" cy="27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699D20-56F2-4BCB-A5B8-0359A3B831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18" y="5237763"/>
            <a:ext cx="2539048" cy="314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8519A0-8CE9-4025-A479-E8659D75EA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2" y="4322960"/>
            <a:ext cx="2912381" cy="27428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DE4502-D904-41EA-9A08-2E00AFCBBFBE}"/>
              </a:ext>
            </a:extLst>
          </p:cNvPr>
          <p:cNvCxnSpPr/>
          <p:nvPr/>
        </p:nvCxnSpPr>
        <p:spPr>
          <a:xfrm flipV="1">
            <a:off x="8308731" y="4460103"/>
            <a:ext cx="770260" cy="9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D551AEF-7AC4-45CC-A788-36B81CC2EE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81" y="5637636"/>
            <a:ext cx="3070475" cy="31428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3639A1-799B-437C-9967-194D8B9E5A45}"/>
              </a:ext>
            </a:extLst>
          </p:cNvPr>
          <p:cNvCxnSpPr/>
          <p:nvPr/>
        </p:nvCxnSpPr>
        <p:spPr>
          <a:xfrm>
            <a:off x="8122361" y="5123737"/>
            <a:ext cx="571500" cy="54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DADD7B3-04E3-4483-8F81-EC811D75DEA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4" y="1047039"/>
            <a:ext cx="10228572" cy="11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7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FB4F9-CABE-4325-BC99-BB8DC114285F}"/>
              </a:ext>
            </a:extLst>
          </p:cNvPr>
          <p:cNvSpPr txBox="1">
            <a:spLocks/>
          </p:cNvSpPr>
          <p:nvPr/>
        </p:nvSpPr>
        <p:spPr>
          <a:xfrm>
            <a:off x="808236" y="228859"/>
            <a:ext cx="2005301" cy="6311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00477-BBE2-4838-BCAD-329E3EEB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83" y="1016003"/>
            <a:ext cx="6715125" cy="103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3B6B7-0368-401C-90CB-E5DE853A5A91}"/>
              </a:ext>
            </a:extLst>
          </p:cNvPr>
          <p:cNvSpPr txBox="1"/>
          <p:nvPr/>
        </p:nvSpPr>
        <p:spPr>
          <a:xfrm>
            <a:off x="438920" y="1242729"/>
            <a:ext cx="426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Similarly,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FD5E1-B4BE-4202-8FEE-5957C5BF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170" y="1071446"/>
            <a:ext cx="2219325" cy="952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8F360-E245-43DC-B0CC-291B55B1C170}"/>
              </a:ext>
            </a:extLst>
          </p:cNvPr>
          <p:cNvCxnSpPr>
            <a:cxnSpLocks/>
          </p:cNvCxnSpPr>
          <p:nvPr/>
        </p:nvCxnSpPr>
        <p:spPr>
          <a:xfrm flipV="1">
            <a:off x="8960391" y="1502588"/>
            <a:ext cx="794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39FA1C-28FD-430F-A849-34168694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20" y="2485370"/>
            <a:ext cx="9191625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0BBDC-B52B-4DF6-AD08-A1252E5BF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45" y="4478612"/>
            <a:ext cx="9686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A76F-E874-42C5-83FE-665304E15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281" y="2699238"/>
            <a:ext cx="8109438" cy="995363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Asymptotic Results</a:t>
            </a:r>
          </a:p>
        </p:txBody>
      </p:sp>
    </p:spTree>
    <p:extLst>
      <p:ext uri="{BB962C8B-B14F-4D97-AF65-F5344CB8AC3E}">
        <p14:creationId xmlns:p14="http://schemas.microsoft.com/office/powerpoint/2010/main" val="20227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D1514-00B6-4CD0-995A-E756CEBF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227628"/>
            <a:ext cx="98202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62988-5A13-415F-99F2-02F19240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169376"/>
            <a:ext cx="9896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5F693-F63C-443C-91A3-E728BB0616D1}"/>
              </a:ext>
            </a:extLst>
          </p:cNvPr>
          <p:cNvSpPr txBox="1">
            <a:spLocks/>
          </p:cNvSpPr>
          <p:nvPr/>
        </p:nvSpPr>
        <p:spPr>
          <a:xfrm>
            <a:off x="544465" y="167314"/>
            <a:ext cx="4247343" cy="82621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Results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E6118-F3A5-4BAF-961E-A0D998B5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137139"/>
            <a:ext cx="96297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4.334"/>
  <p:tag name="ORIGINALWIDTH" val="3157.105"/>
  <p:tag name="LATEXADDIN" val="\documentclass{article}&#10;\usepackage{amsmath,amssymb,amsthm,amsfonts,bm,bbm}&#10;\pagestyle{empty}&#10;\begin{document}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\begin{itemize}&#10;\item $Y_i$ is the centered response&#10;\item $\x' = (x_{i1}, \ldots, x_{ip})$ is the $p \times 1$  centered covariate vector&#10;\item $\be = (\beta_1, \ldots, \beta_p)'$ are the regression parameters&#10;\item $\{\epsilon_i\}$ iid with mean 0 and variance $\sigma^2$&#10;\item \quad&#10;\item \quad&#10;\end{itemize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2925.384"/>
  <p:tag name="LATEXADDIN" val="\documentclass{article}&#10;\usepackage{amsmath}&#10;\pagestyle{empty}&#10;\begin{document}&#10;&#10;&#10;$\widehat{\beta}_n^{\text{OLS}}$ is replaced with $\widehat{\beta}_n^{\text{LAS}}$ with penalty $\lambda_n^* = o (\sqrt{n})$.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732.283"/>
  <p:tag name="LATEXADDIN" val="\documentclass{article}&#10;\usepackage{amsmath}&#10;\pagestyle{empty}&#10;\begin{document}&#10;&#10;$\lambda_n^* = \mathcal{O}(n^ \delta)$ for some &#10;$\frac{1}{2} \leq \delta &lt; 1$,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4113.985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\begin{document}&#10;&#10;$$&#10;(\bnw - \be_0)&#10;= \argmin_{\bu}&#10;\left\{&#10;-2 \bu' \left( \dfrac{X' D_n \ep}{n} \right) &#10;+ \bu' \left( \dfrac{X' D_n X}{n} \right) \bu&#10;+ \dfrac{\lambda_n}{n} \| \be_0 + \bu \|_1&#10;\right\}&#10;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9798"/>
  <p:tag name="ORIGINALWIDTH" val="1754.781"/>
  <p:tag name="LATEXADDIN" val="\documentclass{article}&#10;\usepackage{amsmath,bm}&#10;\pagestyle{empty}&#10;&#10;\newcommand{\CONV}[1]{\stackrel{\text{#1}}{\longrightarrow}} % convergence mode&#10;&#10;\begin{document}&#10;&#10;$\CONV{c.d.} N (\bm{0}, I)$ by Lindeberg's CLT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4.4544"/>
  <p:tag name="ORIGINALWIDTH" val="5184.852"/>
  <p:tag name="LATEXADDIN" val="\documentclass{article}&#10;\usepackage{amsmath,amssymb,amsthm,amsfonts,bm,bbm}&#10;\pagestyle{empty}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$$&#10;=\dfrac{\lambda_n}{\sqrt{n}} \sum_{j=1}^p&#10;  \left\{&#10;   \left| \sqrt{n}&#10;    \left[&#10;     \beta_{o,j}&#10;     + \left(&#10;       \widehat{\beta}_{n,j}^{\text{OLS}} - \beta_{o,j} &#10;       \right)&#10;    \right]  &#10;    + \mu_j&#10;   \right|&#10;   - \left| \sqrt{n}&#10;     \left[&#10;      \beta_{o,j}&#10;      + \left(&#10;        \widehat{\beta}_{n,j}^{\text{OLS}} - \beta_{o,j} &#10;        \right)&#10;     \right]  &#10;     \right|&#10;  \right\} &#10;:= \dfrac{\lambda_n}{\sqrt{n}}&#10;   \sum_{j=1}^p&#10;   p_n(u_j)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9.6738"/>
  <p:tag name="ORIGINALWIDTH" val="3829.021"/>
  <p:tag name="LATEXADDIN" val="\documentclass{article}&#10;\usepackage{amsmath,bm}&#10;\pagestyle{empty}&#10;\begin{document}&#10;&#10;\begin{itemize}&#10;\item $\bm{\beta}_0$ = true regression parameters of $\bm{\beta}$.&#10;\item Some elements of $\bm{\beta}_0$ are zero, corresponding to irrelevant predictors&#10;\item Suppose $q$ out of $p$ predictors are relevant. Then make partition:&#10;\end{itemize}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4.4544"/>
  <p:tag name="ORIGINALWIDTH" val="5184.852"/>
  <p:tag name="LATEXADDIN" val="\documentclass{article}&#10;\usepackage{amsmath,amssymb,amsthm,amsfonts,bm,bbm}&#10;\pagestyle{empty}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$$&#10;=\dfrac{\lambda_n}{\sqrt{n}} \sum_{j=1}^p&#10;  \left\{&#10;   \left| \sqrt{n}&#10;    \left[&#10;     \beta_{o,j}&#10;     + \left(&#10;       \widehat{\beta}_{n,j}^{\text{OLS}} - \beta_{o,j} &#10;       \right)&#10;    \right]  &#10;    + \mu_j&#10;   \right|&#10;   - \left| \sqrt{n}&#10;     \left[&#10;      \beta_{o,j}&#10;      + \left(&#10;        \widehat{\beta}_{n,j}^{\text{OLS}} - \beta_{o,j} &#10;        \right)&#10;     \right]  &#10;     \right|&#10;  \right\} &#10;:= \dfrac{\lambda_n}{\sqrt{n}}&#10;   \sum_{j=1}^p&#10;   p_n(u_j)&#10;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.9613"/>
  <p:tag name="ORIGINALWIDTH" val="6050.244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sqrt{n} \left( \bnw - \bLS \right)&#10;= \argmin_{\bu} &#10;\left\{&#10;-2 \bu' \left( \dfrac{X' D_n \eLS}{\sqrt{n}} \right)&#10;+ \bu' \left( \dfrac{X' D_n X}{n} \right) \bu&#10;+ \dfrac{\lambda_n}{\sqrt{n}} &#10;\left[&#10;\left\| \sqrt{n} \bLS + \bu \right\|_1&#10;- \left\| \sqrt{n} \bLS \right\|_1&#10;\right]&#10;\right\}&#10;$$&#10;&#10;\end{document}&#10;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4.4544"/>
  <p:tag name="ORIGINALWIDTH" val="5184.852"/>
  <p:tag name="LATEXADDIN" val="\documentclass{article}&#10;\usepackage{amsmath,amssymb,amsthm,amsfonts,bm,bbm}&#10;\pagestyle{empty}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$$&#10;=\dfrac{\lambda_n}{\sqrt{n}} \sum_{j=1}^p&#10;  \left\{&#10;   \left| \sqrt{n}&#10;    \left[&#10;     \beta_{o,j}&#10;     + \left(&#10;       \widehat{\beta}_{n,j}^{\text{OLS}} - \beta_{o,j} &#10;       \right)&#10;    \right]  &#10;    + \mu_j&#10;   \right|&#10;   - \left| \sqrt{n}&#10;     \left[&#10;      \beta_{o,j}&#10;      + \left(&#10;        \widehat{\beta}_{n,j}^{\text{OLS}} - \beta_{o,j} &#10;        \right)&#10;     \right]  &#10;     \right|&#10;  \right\} &#10;:= \dfrac{\lambda_n}{\sqrt{n}}&#10;   \sum_{j=1}^p&#10;   p_n(u_j)&#10;$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5.013"/>
  <p:tag name="ORIGINALWIDTH" val="2456.693"/>
  <p:tag name="LATEXADDIN" val="\documentclass{article}&#10;\usepackage{amsmath,amssymb,amsthm,amsfonts,bm,bbm}&#10;\pagestyle{empty}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 \begin{align*}&#10;  &amp;P\left(&#10;   \bnw (\lambda_n) \stackrel{s}{=} \be_0&#10;   \bigg| \text{data}&#10;   \right) \\ &#10;   &amp;\geq P \left( &#10;     A_n^w \bigcap B_n^w &#10;     \big| \text{data}&#10;     \right) \\&#10;   &amp;= 1- P \left[&#10;     \left( &#10;      A_n^w \bigcap B_n^w &#10;     \right)^c&#10;     \bigg| \text{data}&#10;    \right] \\&#10;   &amp;= 1- P \left[&#10;      \left( A_n^w \right)^c &#10;      \bigcup &#10;      \left( B_n^w  \right)^c&#10;      \bigg| \text{data}&#10;     \right] \\&#10;  &amp;\geq 1 - \left\{&#10;      P \left[ &#10;        \left( A_n^w \right)^c&#10;        \bigg| \text{data} &#10;        \right]&#10;       + P \left[ &#10;          \left( B_n^w \right)^c&#10;          \bigg| \text{data} &#10;          \right]&#10;      \right\} \\&#10;  &amp;= 1 - o \left( e ^ {-n^ {2c - 1} } \right),&#10; \end{align*}&#10;&#10;&#10;&#10;\end{document}"/>
  <p:tag name="IGUANATEXSIZE" val="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2118"/>
  <p:tag name="ORIGINALWIDTH" val="4461.942"/>
  <p:tag name="LATEXADDIN" val="\documentclass{article}&#10;\usepackage{amsmath,amssymb,amsthm,amsfonts,bm}&#10;\pagestyle{empty}&#10;&#10;\DeclareMathOperator*{\argmax}{arg\,max} %argmax&#10;\DeclareMathOperator*{\argmin}{arg\,min} %argmin&#10;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&#10;\begin{document}&#10;&#10;$$&#10;\left(&#10;\bnw - \be_0 &#10;\right) &#10;\bigg| \text{data}&#10;= \argmin_{\bu_n}&#10;\left\{&#10;- 2 \bu_n' \left(X' D_n \ep_n\right)&#10;+ \bu_n' \left( X' D_n X \right) \bu&#10;+ \lambda_n &#10;  \left(  &#10;   \left\| \be_0 + \bu_n \right\|_1 &#10;  \right)&#10;\right\}&#10;$$&#10;&#10;&#10;\end{document}"/>
  <p:tag name="IGUANATEX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.7357"/>
  <p:tag name="ORIGINALWIDTH" val="929.1339"/>
  <p:tag name="LATEXADDIN" val="\documentclass{article}&#10;\usepackage{amsmath,bm}&#10;\pagestyle{empty}&#10;\begin{document}&#10;&#10;If $\exists \,\, \widehat{\bm{u}}_n$ such that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.222"/>
  <p:tag name="ORIGINALWIDTH" val="743.907"/>
  <p:tag name="LATEXADDIN" val="\documentclass{article}&#10;\usepackage{amsmath,bm}&#10;\pagestyle{empty}&#10;\begin{document}&#10;&#10;&#10;$$&#10;\subseteq &#10;\left\{&#10;\widehat{\bm{\beta}}_n^w &#10;\stackrel{s}{=}&#10;\bm{\beta}_0&#10;\right\}&#10;$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285.7143"/>
  <p:tag name="LATEXADDIN" val="\documentclass{article}&#10;\usepackage{amsmath,bm}&#10;\pagestyle{empty}&#10;\begin{document}&#10;&#10;&#10;$$&#10;= A_n^w&#10;$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4848"/>
  <p:tag name="ORIGINALWIDTH" val="293.9632"/>
  <p:tag name="LATEXADDIN" val="\documentclass{article}&#10;\usepackage{amsmath,bm}&#10;\pagestyle{empty}&#10;\begin{document}&#10;&#10;&#10;$$&#10;= B_n^w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9.1938"/>
  <p:tag name="ORIGINALWIDTH" val="4026.997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\begin{document}&#10;&#10;$$&#10;\bnw = \argmin_{\be}&#10; \left\{&#10;  \sumin W_i ( y_i - \x' \be )^2 &#10;  + \lambda_n \sum_{j=1}^p |\beta_j|&#10; \right\},&#10;\quad \text{where} \quad&#10;W_i \stackrel{iid}{\sim} \exp(1). &#10;$$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9798"/>
  <p:tag name="ORIGINALWIDTH" val="1754.781"/>
  <p:tag name="LATEXADDIN" val="\documentclass{article}&#10;\usepackage{amsmath,bm}&#10;\pagestyle{empty}&#10;&#10;\newcommand{\CONV}[1]{\stackrel{\text{#1}}{\longrightarrow}} % convergence mode&#10;&#10;\begin{document}&#10;&#10;$\CONV{c.d.} N (\bm{0}, I)$ by Lindeberg's CLT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9.6738"/>
  <p:tag name="ORIGINALWIDTH" val="3829.021"/>
  <p:tag name="LATEXADDIN" val="\documentclass{article}&#10;\usepackage{amsmath,bm}&#10;\pagestyle{empty}&#10;\begin{document}&#10;&#10;\begin{itemize}&#10;\item $\bm{\beta}_0$ = true regression parameters of $\bm{\beta}$.&#10;\item Some elements of $\bm{\beta}_0$ are zero, corresponding to irrelevant predictors&#10;\item Suppose $q$ out of $p$ predictors are relevant. Then make partition:&#10;\end{itemize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687.664"/>
  <p:tag name="LATEXADDIN" val="\documentclass{article}&#10;\usepackage{amsmath}&#10;\pagestyle{empty}&#10;\begin{document}&#10;&#10;$n \times q$ matrix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99.6251"/>
  <p:tag name="LATEXADDIN" val="\documentclass{article}&#10;\usepackage{amsmath}&#10;\pagestyle{empty}&#10;\begin{document}&#10;&#10;$n \times (p-q)$ matrix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46.607"/>
  <p:tag name="LATEXADDIN" val="\documentclass{article}&#10;\usepackage{amsmath}&#10;\pagestyle{empty}&#10;\begin{document}&#10;&#10;&#10;$q \times 1$ non-zero vector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208.849"/>
  <p:tag name="LATEXADDIN" val="\documentclass{article}&#10;\usepackage{amsmath}&#10;\pagestyle{empty}&#10;\begin{document}&#10;&#10;&#10;$(p-q) \times 1$ zero vector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9.1938"/>
  <p:tag name="ORIGINALWIDTH" val="4026.997"/>
  <p:tag name="LATEXADDIN" val="\documentclass{article}&#10;\usepackage{amsmath,amssymb,amsthm,amsfonts,bm,bbm}&#10;\pagestyle{empty}&#10;&#10;\DeclareMathOperator*{\argmax}{arg\,max} %argmax&#10;\DeclareMathOperator*{\argmin}{arg\,min} %argmin&#10;&#10;\newcommand{\EX}{\mathbb{E}} % expected value&#10;\newcommand{\bnw}{\widehat{\bm{\beta}}_n^w} % weighted lasso estimator&#10;\newcommand{\bhat}{\widehat{\bm{\beta}}_n} % strongly consistent estimator&#10;\newcommand{\bLAS}{\widehat{\bm{\beta}}_n^{\text{LAS}}} % lasso estimator&#10;\newcommand{\bLS}{\widehat{\bm{\beta}}_n^{\text{OLS}}} % LSE &#10;\newcommand{\be}{\bm{\beta}} % beta vector&#10;\newcommand{\ep}{\bm{\epsilon}} % epsilon vector&#10;\newcommand{\eLS}{\bm{e}_n^{\text{OLS}}} % LSE residual vector&#10;\newcommand{\sumin}{\sum_{i=1}^n} % sum from i = 1 to n&#10;\newcommand{\dn}{\frac{1}{n}} % 1/n&#10;\newcommand{\dqn}{\frac{1}{\sqrt{n}}} % 1/sqrt{n}&#10;\newcommand{\CONV}[1]{\stackrel{\text{#1}}{\longrightarrow}} % convergence mode&#10;\newcommand{\overbar}[1]{\mkern 2mu\overline{\mkern-2mu#1\mkern-2mu}\mkern 2mu}&#10;\newcommand{\x}{\bm{x}_i} % i-th row of design matrix X&#10;\newcommand{\bu}{\bm{u}} % vector u&#10;&#10;\begin{document}&#10;&#10;$$&#10;\bnw = \argmin_{\be}&#10; \left\{&#10;  \sumin W_i ( y_i - \x' \be )^2 &#10;  + \lambda_n \sum_{j=1}^p |\beta_j|&#10; \right\},&#10;\quad \text{where} \quad&#10;W_i \stackrel{iid}{\sim} \exp(1). &#10;$$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261</Words>
  <Application>Microsoft Office PowerPoint</Application>
  <PresentationFormat>Widescreen</PresentationFormat>
  <Paragraphs>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Weighted Lasso Bootstrap</vt:lpstr>
      <vt:lpstr>PowerPoint Presentation</vt:lpstr>
      <vt:lpstr>PowerPoint Presentation</vt:lpstr>
      <vt:lpstr>PowerPoint Presentation</vt:lpstr>
      <vt:lpstr>PowerPoint Presentation</vt:lpstr>
      <vt:lpstr>Asymptotic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Sketch of Proofs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Lasso Bootstrap</dc:title>
  <dc:creator>HP</dc:creator>
  <cp:lastModifiedBy>HP</cp:lastModifiedBy>
  <cp:revision>37</cp:revision>
  <dcterms:created xsi:type="dcterms:W3CDTF">2018-08-30T17:53:09Z</dcterms:created>
  <dcterms:modified xsi:type="dcterms:W3CDTF">2018-08-30T23:55:43Z</dcterms:modified>
</cp:coreProperties>
</file>