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102" y="703080"/>
            <a:ext cx="6247898" cy="563563"/>
          </a:xfrm>
        </p:spPr>
        <p:txBody>
          <a:bodyPr>
            <a:noAutofit/>
          </a:bodyPr>
          <a:lstStyle/>
          <a:p>
            <a:pPr algn="l"/>
            <a:r>
              <a:rPr lang="en-GB" sz="2000" b="1" dirty="0">
                <a:latin typeface="Garamond" panose="02020404030301010803" pitchFamily="18" charset="0"/>
              </a:rPr>
              <a:t>Title: Insights From British Airways Reviews Analysis</a:t>
            </a:r>
          </a:p>
        </p:txBody>
      </p:sp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8AB104C7-B016-0BDC-7CFC-1666EFC7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95"/>
            <a:ext cx="5534877" cy="2809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6AFB82-22BA-5D50-D3DC-7AC7373187F1}"/>
              </a:ext>
            </a:extLst>
          </p:cNvPr>
          <p:cNvSpPr txBox="1"/>
          <p:nvPr/>
        </p:nvSpPr>
        <p:spPr>
          <a:xfrm>
            <a:off x="1895674" y="296148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aramond" panose="02020404030301010803" pitchFamily="18" charset="0"/>
              </a:rPr>
              <a:t>Word cloud</a:t>
            </a:r>
          </a:p>
        </p:txBody>
      </p:sp>
      <p:pic>
        <p:nvPicPr>
          <p:cNvPr id="13" name="Picture 12" descr="A diagram of a positive distribution with Ryugyong Hotel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E5C40EA9-6D88-D31D-44D2-64012B87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808"/>
            <a:ext cx="4790364" cy="307616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C812DA-D31E-EC37-7E5A-C9E3DFBB6707}"/>
              </a:ext>
            </a:extLst>
          </p:cNvPr>
          <p:cNvSpPr txBox="1"/>
          <p:nvPr/>
        </p:nvSpPr>
        <p:spPr>
          <a:xfrm>
            <a:off x="767994" y="6423352"/>
            <a:ext cx="355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</a:rPr>
              <a:t>Sentiment Scale</a:t>
            </a:r>
            <a:r>
              <a:rPr lang="en-US" sz="1200" dirty="0">
                <a:latin typeface="Garamond" panose="02020404030301010803" pitchFamily="18" charset="0"/>
              </a:rPr>
              <a:t>: -1 (Negative), 0 (Neutral), 1 (Positive)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5017A-DD9F-E9CB-A0AF-C89C7BA91A37}"/>
              </a:ext>
            </a:extLst>
          </p:cNvPr>
          <p:cNvSpPr txBox="1"/>
          <p:nvPr/>
        </p:nvSpPr>
        <p:spPr>
          <a:xfrm>
            <a:off x="5944102" y="1266643"/>
            <a:ext cx="564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Total Reviews Analyzed</a:t>
            </a:r>
            <a:r>
              <a:rPr lang="en-US" sz="2000" dirty="0">
                <a:latin typeface="Garamond" panose="02020404030301010803" pitchFamily="18" charset="0"/>
              </a:rPr>
              <a:t>: 1,000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Average Sentiment Score</a:t>
            </a:r>
            <a:r>
              <a:rPr lang="en-US" sz="2000" dirty="0">
                <a:latin typeface="Garamond" panose="02020404030301010803" pitchFamily="18" charset="0"/>
              </a:rPr>
              <a:t>: 0.35 (Neutral)</a:t>
            </a: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660B86-7869-7790-D55C-FF5D209AEEFD}"/>
              </a:ext>
            </a:extLst>
          </p:cNvPr>
          <p:cNvSpPr txBox="1">
            <a:spLocks/>
          </p:cNvSpPr>
          <p:nvPr/>
        </p:nvSpPr>
        <p:spPr>
          <a:xfrm>
            <a:off x="5944102" y="4138903"/>
            <a:ext cx="5642848" cy="11784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latin typeface="Garamond" panose="02020404030301010803" pitchFamily="18" charset="0"/>
              </a:rPr>
              <a:t>Key Insights: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</a:rPr>
              <a:t>Out of 1000 reviews, </a:t>
            </a:r>
            <a:r>
              <a:rPr lang="en-GB" sz="2000" dirty="0">
                <a:solidFill>
                  <a:schemeClr val="accent6"/>
                </a:solidFill>
                <a:latin typeface="Garamond" panose="02020404030301010803" pitchFamily="18" charset="0"/>
              </a:rPr>
              <a:t>546 were positive</a:t>
            </a:r>
            <a:r>
              <a:rPr lang="en-GB" sz="2000" dirty="0">
                <a:latin typeface="Garamond" panose="02020404030301010803" pitchFamily="18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latin typeface="Garamond" panose="02020404030301010803" pitchFamily="18" charset="0"/>
              </a:rPr>
              <a:t>437 were negative </a:t>
            </a:r>
            <a:r>
              <a:rPr lang="en-GB" sz="2000" dirty="0">
                <a:latin typeface="Garamond" panose="02020404030301010803" pitchFamily="18" charset="0"/>
              </a:rPr>
              <a:t>and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17 were neutral</a:t>
            </a:r>
            <a:r>
              <a:rPr lang="en-GB" sz="2000" dirty="0">
                <a:latin typeface="Garamond" panose="02020404030301010803" pitchFamily="18" charset="0"/>
              </a:rPr>
              <a:t>. This means the majority of reviews were polarised as either positive or negative.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7E8469C-5A49-6D8A-B27F-5030CDDC6B98}"/>
              </a:ext>
            </a:extLst>
          </p:cNvPr>
          <p:cNvSpPr txBox="1">
            <a:spLocks/>
          </p:cNvSpPr>
          <p:nvPr/>
        </p:nvSpPr>
        <p:spPr>
          <a:xfrm>
            <a:off x="5944102" y="3014655"/>
            <a:ext cx="5642848" cy="726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latin typeface="Garamond" panose="02020404030301010803" pitchFamily="18" charset="0"/>
              </a:rPr>
              <a:t>Most Salient Terms: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Garamond" panose="02020404030301010803" pitchFamily="18" charset="0"/>
              </a:rPr>
              <a:t>flight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Garamond" panose="02020404030301010803" pitchFamily="18" charset="0"/>
              </a:rPr>
              <a:t>ba</a:t>
            </a:r>
            <a:endParaRPr lang="en-GB" sz="2000" b="1" dirty="0">
              <a:latin typeface="Garamond" panose="020204040303010108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Garamond" panose="02020404030301010803" pitchFamily="18" charset="0"/>
              </a:rPr>
              <a:t>service</a:t>
            </a:r>
          </a:p>
          <a:p>
            <a:pPr algn="l"/>
            <a:endParaRPr lang="en-GB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Title: Insights From British Airways Reviews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WISDOM</cp:lastModifiedBy>
  <cp:revision>21</cp:revision>
  <dcterms:created xsi:type="dcterms:W3CDTF">2022-12-06T11:13:27Z</dcterms:created>
  <dcterms:modified xsi:type="dcterms:W3CDTF">2024-09-26T03:54:17Z</dcterms:modified>
</cp:coreProperties>
</file>