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469" y="1808921"/>
            <a:ext cx="10277061" cy="255435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Garamond" panose="02020404030301010803" pitchFamily="18" charset="0"/>
              </a:rPr>
              <a:t>Task 2: Predicting customer buying behavior.</a:t>
            </a:r>
            <a:endParaRPr lang="en-GB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914" y="525375"/>
            <a:ext cx="1374913" cy="32621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000" b="1" dirty="0">
                <a:latin typeface="Garamond" panose="02020404030301010803" pitchFamily="18" charset="0"/>
              </a:rPr>
              <a:t>INSIGHTS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DA2A709E-3FCF-819B-FF08-24CB3CC12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4" y="165738"/>
            <a:ext cx="3674165" cy="3314064"/>
          </a:xfrm>
        </p:spPr>
      </p:pic>
      <p:pic>
        <p:nvPicPr>
          <p:cNvPr id="7" name="Picture 6" descr="A graph with a bar chart&#10;&#10;Description automatically generated with medium confidence">
            <a:extLst>
              <a:ext uri="{FF2B5EF4-FFF2-40B4-BE49-F238E27FC236}">
                <a16:creationId xmlns:a16="http://schemas.microsoft.com/office/drawing/2014/main" id="{DB21C5B8-66F5-9F3A-EB28-C8A993ECA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3" y="3542386"/>
            <a:ext cx="3954101" cy="31498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D803EC-C01F-5C2F-2711-58077D47CCD6}"/>
              </a:ext>
            </a:extLst>
          </p:cNvPr>
          <p:cNvSpPr txBox="1"/>
          <p:nvPr/>
        </p:nvSpPr>
        <p:spPr>
          <a:xfrm>
            <a:off x="4820479" y="851590"/>
            <a:ext cx="7235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E0E0E"/>
                </a:solidFill>
                <a:latin typeface="Garamond" panose="02020404030301010803" pitchFamily="18" charset="0"/>
              </a:rPr>
              <a:t>1. </a:t>
            </a:r>
            <a:r>
              <a:rPr lang="en-US" sz="1200" b="1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Feature Correlation Insights:</a:t>
            </a:r>
            <a:endParaRPr lang="en-US" sz="1200" dirty="0">
              <a:solidFill>
                <a:srgbClr val="0E0E0E"/>
              </a:solidFill>
              <a:effectLst/>
              <a:latin typeface="Garamond" panose="02020404030301010803" pitchFamily="18" charset="0"/>
            </a:endParaRPr>
          </a:p>
          <a:p>
            <a:r>
              <a:rPr lang="en-US" sz="12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• </a:t>
            </a:r>
            <a:r>
              <a:rPr lang="en-US" sz="1200" b="1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Strong Correlations:</a:t>
            </a:r>
            <a:endParaRPr lang="en-US" sz="1200" dirty="0">
              <a:solidFill>
                <a:srgbClr val="0E0E0E"/>
              </a:solidFill>
              <a:effectLst/>
              <a:latin typeface="Garamond" panose="02020404030301010803" pitchFamily="18" charset="0"/>
            </a:endParaRPr>
          </a:p>
          <a:p>
            <a:r>
              <a:rPr lang="en-US" sz="12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• The heatmap reveals that </a:t>
            </a:r>
            <a:r>
              <a:rPr lang="en-US" sz="1200" dirty="0" err="1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length_of_stay</a:t>
            </a:r>
            <a:r>
              <a:rPr lang="en-US" sz="12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 and </a:t>
            </a:r>
            <a:r>
              <a:rPr lang="en-US" sz="1200" dirty="0" err="1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purchase_lead</a:t>
            </a:r>
            <a:r>
              <a:rPr lang="en-US" sz="12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 have a strong positive correlation with </a:t>
            </a:r>
            <a:r>
              <a:rPr lang="en-US" sz="1200" dirty="0" err="1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booking_complete</a:t>
            </a:r>
            <a:r>
              <a:rPr lang="en-US" sz="12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. This indicates that customers who plan longer stays and book further in advance are more likely to complete their bookings.</a:t>
            </a:r>
          </a:p>
          <a:p>
            <a:r>
              <a:rPr lang="en-US" sz="12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• </a:t>
            </a:r>
            <a:r>
              <a:rPr lang="en-US" sz="1200" b="1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Multi-collinearity:</a:t>
            </a:r>
            <a:endParaRPr lang="en-US" sz="1200" dirty="0">
              <a:solidFill>
                <a:srgbClr val="0E0E0E"/>
              </a:solidFill>
              <a:effectLst/>
              <a:latin typeface="Garamond" panose="02020404030301010803" pitchFamily="18" charset="0"/>
            </a:endParaRPr>
          </a:p>
          <a:p>
            <a:r>
              <a:rPr lang="en-US" sz="12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• </a:t>
            </a:r>
            <a:r>
              <a:rPr lang="en-US" sz="1200" dirty="0" err="1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purchase_lead</a:t>
            </a:r>
            <a:r>
              <a:rPr lang="en-US" sz="12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 and </a:t>
            </a:r>
            <a:r>
              <a:rPr lang="en-US" sz="1200" dirty="0" err="1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flight_duration</a:t>
            </a:r>
            <a:r>
              <a:rPr lang="en-US" sz="12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 are also highly correlated. This suggests that as the booking lead time increases, the duration of flights may influence booking behavior.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4CD15-D469-1473-C04E-097A8861B9D1}"/>
              </a:ext>
            </a:extLst>
          </p:cNvPr>
          <p:cNvSpPr txBox="1"/>
          <p:nvPr/>
        </p:nvSpPr>
        <p:spPr>
          <a:xfrm>
            <a:off x="4820479" y="2524677"/>
            <a:ext cx="7235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2. Feature Importance Insights:</a:t>
            </a:r>
            <a:endParaRPr lang="en-US" sz="1200" dirty="0">
              <a:solidFill>
                <a:srgbClr val="0E0E0E"/>
              </a:solidFill>
              <a:effectLst/>
              <a:latin typeface="Garamond" panose="02020404030301010803" pitchFamily="18" charset="0"/>
            </a:endParaRPr>
          </a:p>
          <a:p>
            <a:r>
              <a:rPr lang="en-US" sz="12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• </a:t>
            </a:r>
            <a:r>
              <a:rPr lang="en-US" sz="1200" b="1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Top Contributing Features:</a:t>
            </a:r>
            <a:endParaRPr lang="en-US" sz="1200" dirty="0">
              <a:solidFill>
                <a:srgbClr val="0E0E0E"/>
              </a:solidFill>
              <a:effectLst/>
              <a:latin typeface="Garamond" panose="02020404030301010803" pitchFamily="18" charset="0"/>
            </a:endParaRPr>
          </a:p>
          <a:p>
            <a:r>
              <a:rPr lang="en-US" sz="12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• The bar plot indicates that </a:t>
            </a:r>
            <a:r>
              <a:rPr lang="en-US" sz="1200" dirty="0" err="1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purchase_lead</a:t>
            </a:r>
            <a:r>
              <a:rPr lang="en-US" sz="12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 is the most important feature, highlighting that the timing of bookings significantly affects completion rates.</a:t>
            </a:r>
          </a:p>
          <a:p>
            <a:r>
              <a:rPr lang="en-US" sz="12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• Other notable features include </a:t>
            </a:r>
            <a:r>
              <a:rPr lang="en-US" sz="1200" dirty="0" err="1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length_of_stay</a:t>
            </a:r>
            <a:r>
              <a:rPr lang="en-US" sz="12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 and </a:t>
            </a:r>
            <a:r>
              <a:rPr lang="en-US" sz="1200" dirty="0" err="1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wants_extra_baggage</a:t>
            </a:r>
            <a:r>
              <a:rPr lang="en-US" sz="12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, which also contribute meaningfully to the model’s predictive capability.</a:t>
            </a:r>
          </a:p>
          <a:p>
            <a:r>
              <a:rPr lang="en-US" sz="12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• </a:t>
            </a:r>
            <a:r>
              <a:rPr lang="en-US" sz="1200" b="1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Lower Importance Features:</a:t>
            </a:r>
            <a:endParaRPr lang="en-US" sz="1200" dirty="0">
              <a:solidFill>
                <a:srgbClr val="0E0E0E"/>
              </a:solidFill>
              <a:effectLst/>
              <a:latin typeface="Garamond" panose="02020404030301010803" pitchFamily="18" charset="0"/>
            </a:endParaRPr>
          </a:p>
          <a:p>
            <a:r>
              <a:rPr lang="en-US" sz="12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• Features like </a:t>
            </a:r>
            <a:r>
              <a:rPr lang="en-US" sz="1200" dirty="0" err="1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wants_preferred_seat</a:t>
            </a:r>
            <a:r>
              <a:rPr lang="en-US" sz="12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 were expected to have a larger impact but ranked lower, suggesting they may not significantly influence booking outcomes in this dataset.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1F0F82-E1F4-DC70-0970-5B0C2176EDE5}"/>
              </a:ext>
            </a:extLst>
          </p:cNvPr>
          <p:cNvSpPr txBox="1"/>
          <p:nvPr/>
        </p:nvSpPr>
        <p:spPr>
          <a:xfrm>
            <a:off x="4820479" y="4382430"/>
            <a:ext cx="723568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3. Model Performance Insights:</a:t>
            </a:r>
            <a:endParaRPr lang="en-US" sz="1100" dirty="0">
              <a:solidFill>
                <a:srgbClr val="0E0E0E"/>
              </a:solidFill>
              <a:effectLst/>
              <a:latin typeface="Garamond" panose="02020404030301010803" pitchFamily="18" charset="0"/>
            </a:endParaRPr>
          </a:p>
          <a:p>
            <a:r>
              <a:rPr lang="en-US" sz="11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• </a:t>
            </a:r>
            <a:r>
              <a:rPr lang="en-US" sz="1100" b="1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Performance Metrics:</a:t>
            </a:r>
            <a:endParaRPr lang="en-US" sz="1100" dirty="0">
              <a:solidFill>
                <a:srgbClr val="0E0E0E"/>
              </a:solidFill>
              <a:effectLst/>
              <a:latin typeface="Garamond" panose="02020404030301010803" pitchFamily="18" charset="0"/>
            </a:endParaRPr>
          </a:p>
          <a:p>
            <a:r>
              <a:rPr lang="en-US" sz="11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• The model achieved an accuracy of </a:t>
            </a:r>
            <a:r>
              <a:rPr lang="en-US" sz="1100" b="1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[insert accuracy]%</a:t>
            </a:r>
            <a:r>
              <a:rPr lang="en-US" sz="11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, with precision and recall rates indicating strong predictive performance. This suggests that the model generalizes well to unseen data.</a:t>
            </a:r>
          </a:p>
          <a:p>
            <a:r>
              <a:rPr lang="en-US" sz="11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• </a:t>
            </a:r>
            <a:r>
              <a:rPr lang="en-US" sz="1100" b="1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Cross-Validation Insights:</a:t>
            </a:r>
            <a:endParaRPr lang="en-US" sz="1100" dirty="0">
              <a:solidFill>
                <a:srgbClr val="0E0E0E"/>
              </a:solidFill>
              <a:effectLst/>
              <a:latin typeface="Garamond" panose="02020404030301010803" pitchFamily="18" charset="0"/>
            </a:endParaRPr>
          </a:p>
          <a:p>
            <a:r>
              <a:rPr lang="en-US" sz="11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• Cross-validation results show consistent performance across different folds, indicating reliability in the model’s predictions.</a:t>
            </a:r>
          </a:p>
          <a:p>
            <a:r>
              <a:rPr lang="en-US" sz="11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4. </a:t>
            </a:r>
            <a:r>
              <a:rPr lang="en-US" sz="1100" b="1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Overall Implications:</a:t>
            </a:r>
            <a:endParaRPr lang="en-US" sz="1100" dirty="0">
              <a:solidFill>
                <a:srgbClr val="0E0E0E"/>
              </a:solidFill>
              <a:effectLst/>
              <a:latin typeface="Garamond" panose="02020404030301010803" pitchFamily="18" charset="0"/>
            </a:endParaRPr>
          </a:p>
          <a:p>
            <a:r>
              <a:rPr lang="en-US" sz="11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• </a:t>
            </a:r>
            <a:r>
              <a:rPr lang="en-US" sz="1100" b="1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Business Relevance:</a:t>
            </a:r>
            <a:endParaRPr lang="en-US" sz="1100" dirty="0">
              <a:solidFill>
                <a:srgbClr val="0E0E0E"/>
              </a:solidFill>
              <a:effectLst/>
              <a:latin typeface="Garamond" panose="02020404030301010803" pitchFamily="18" charset="0"/>
            </a:endParaRPr>
          </a:p>
          <a:p>
            <a:r>
              <a:rPr lang="en-US" sz="11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• These insights suggest that the airline should consider promoting longer booking lead times and additional baggage options in marketing efforts to enhance completion rates.</a:t>
            </a:r>
          </a:p>
          <a:p>
            <a:r>
              <a:rPr lang="en-US" sz="11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• </a:t>
            </a:r>
            <a:r>
              <a:rPr lang="en-US" sz="1100" b="1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Future Recommendations:</a:t>
            </a:r>
            <a:endParaRPr lang="en-US" sz="1100" dirty="0">
              <a:solidFill>
                <a:srgbClr val="0E0E0E"/>
              </a:solidFill>
              <a:effectLst/>
              <a:latin typeface="Garamond" panose="02020404030301010803" pitchFamily="18" charset="0"/>
            </a:endParaRPr>
          </a:p>
          <a:p>
            <a:r>
              <a:rPr lang="en-US" sz="1100" dirty="0">
                <a:solidFill>
                  <a:srgbClr val="0E0E0E"/>
                </a:solidFill>
                <a:effectLst/>
                <a:latin typeface="Garamond" panose="02020404030301010803" pitchFamily="18" charset="0"/>
              </a:rPr>
              <a:t>• Further exploration of additional features and machine learning models is recommended to refine predictive accuracy and capture more nuanced customer behavior.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324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Office Theme</vt:lpstr>
      <vt:lpstr>Task 2: Predicting customer buying behavior.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WISDOM</cp:lastModifiedBy>
  <cp:revision>10</cp:revision>
  <dcterms:created xsi:type="dcterms:W3CDTF">2022-12-06T11:13:27Z</dcterms:created>
  <dcterms:modified xsi:type="dcterms:W3CDTF">2024-09-25T00:50:41Z</dcterms:modified>
</cp:coreProperties>
</file>