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93B993-A672-4643-9159-28C9DC995E97}"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F0139A3-2726-4B6E-8711-D66053BAFC4F}" type="slidenum">
              <a:rPr lang="en-US" smtClean="0"/>
              <a:t>‹#›</a:t>
            </a:fld>
            <a:endParaRPr lang="en-US"/>
          </a:p>
        </p:txBody>
      </p:sp>
    </p:spTree>
    <p:extLst>
      <p:ext uri="{BB962C8B-B14F-4D97-AF65-F5344CB8AC3E}">
        <p14:creationId xmlns:p14="http://schemas.microsoft.com/office/powerpoint/2010/main" val="3727789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93B993-A672-4643-9159-28C9DC995E97}"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139A3-2726-4B6E-8711-D66053BAFC4F}" type="slidenum">
              <a:rPr lang="en-US" smtClean="0"/>
              <a:t>‹#›</a:t>
            </a:fld>
            <a:endParaRPr lang="en-US"/>
          </a:p>
        </p:txBody>
      </p:sp>
    </p:spTree>
    <p:extLst>
      <p:ext uri="{BB962C8B-B14F-4D97-AF65-F5344CB8AC3E}">
        <p14:creationId xmlns:p14="http://schemas.microsoft.com/office/powerpoint/2010/main" val="43950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93B993-A672-4643-9159-28C9DC995E97}"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139A3-2726-4B6E-8711-D66053BAFC4F}" type="slidenum">
              <a:rPr lang="en-US" smtClean="0"/>
              <a:t>‹#›</a:t>
            </a:fld>
            <a:endParaRPr lang="en-US"/>
          </a:p>
        </p:txBody>
      </p:sp>
    </p:spTree>
    <p:extLst>
      <p:ext uri="{BB962C8B-B14F-4D97-AF65-F5344CB8AC3E}">
        <p14:creationId xmlns:p14="http://schemas.microsoft.com/office/powerpoint/2010/main" val="2137655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93B993-A672-4643-9159-28C9DC995E97}"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139A3-2726-4B6E-8711-D66053BAFC4F}" type="slidenum">
              <a:rPr lang="en-US" smtClean="0"/>
              <a:t>‹#›</a:t>
            </a:fld>
            <a:endParaRPr lang="en-US"/>
          </a:p>
        </p:txBody>
      </p:sp>
    </p:spTree>
    <p:extLst>
      <p:ext uri="{BB962C8B-B14F-4D97-AF65-F5344CB8AC3E}">
        <p14:creationId xmlns:p14="http://schemas.microsoft.com/office/powerpoint/2010/main" val="914678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E93B993-A672-4643-9159-28C9DC995E97}" type="datetimeFigureOut">
              <a:rPr lang="en-US" smtClean="0"/>
              <a:t>4/3/2024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F0139A3-2726-4B6E-8711-D66053BAFC4F}" type="slidenum">
              <a:rPr lang="en-US" smtClean="0"/>
              <a:t>‹#›</a:t>
            </a:fld>
            <a:endParaRPr lang="en-US"/>
          </a:p>
        </p:txBody>
      </p:sp>
    </p:spTree>
    <p:extLst>
      <p:ext uri="{BB962C8B-B14F-4D97-AF65-F5344CB8AC3E}">
        <p14:creationId xmlns:p14="http://schemas.microsoft.com/office/powerpoint/2010/main" val="2277986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93B993-A672-4643-9159-28C9DC995E97}"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139A3-2726-4B6E-8711-D66053BAFC4F}" type="slidenum">
              <a:rPr lang="en-US" smtClean="0"/>
              <a:t>‹#›</a:t>
            </a:fld>
            <a:endParaRPr lang="en-US"/>
          </a:p>
        </p:txBody>
      </p:sp>
    </p:spTree>
    <p:extLst>
      <p:ext uri="{BB962C8B-B14F-4D97-AF65-F5344CB8AC3E}">
        <p14:creationId xmlns:p14="http://schemas.microsoft.com/office/powerpoint/2010/main" val="134771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93B993-A672-4643-9159-28C9DC995E97}"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0139A3-2726-4B6E-8711-D66053BAFC4F}" type="slidenum">
              <a:rPr lang="en-US" smtClean="0"/>
              <a:t>‹#›</a:t>
            </a:fld>
            <a:endParaRPr lang="en-US"/>
          </a:p>
        </p:txBody>
      </p:sp>
    </p:spTree>
    <p:extLst>
      <p:ext uri="{BB962C8B-B14F-4D97-AF65-F5344CB8AC3E}">
        <p14:creationId xmlns:p14="http://schemas.microsoft.com/office/powerpoint/2010/main" val="62664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93B993-A672-4643-9159-28C9DC995E97}"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0139A3-2726-4B6E-8711-D66053BAFC4F}" type="slidenum">
              <a:rPr lang="en-US" smtClean="0"/>
              <a:t>‹#›</a:t>
            </a:fld>
            <a:endParaRPr lang="en-US"/>
          </a:p>
        </p:txBody>
      </p:sp>
    </p:spTree>
    <p:extLst>
      <p:ext uri="{BB962C8B-B14F-4D97-AF65-F5344CB8AC3E}">
        <p14:creationId xmlns:p14="http://schemas.microsoft.com/office/powerpoint/2010/main" val="5217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3B993-A672-4643-9159-28C9DC995E97}"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0139A3-2726-4B6E-8711-D66053BAFC4F}" type="slidenum">
              <a:rPr lang="en-US" smtClean="0"/>
              <a:t>‹#›</a:t>
            </a:fld>
            <a:endParaRPr lang="en-US"/>
          </a:p>
        </p:txBody>
      </p:sp>
    </p:spTree>
    <p:extLst>
      <p:ext uri="{BB962C8B-B14F-4D97-AF65-F5344CB8AC3E}">
        <p14:creationId xmlns:p14="http://schemas.microsoft.com/office/powerpoint/2010/main" val="194537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93B993-A672-4643-9159-28C9DC995E97}"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F0139A3-2726-4B6E-8711-D66053BAFC4F}" type="slidenum">
              <a:rPr lang="en-US" smtClean="0"/>
              <a:t>‹#›</a:t>
            </a:fld>
            <a:endParaRPr lang="en-US"/>
          </a:p>
        </p:txBody>
      </p:sp>
    </p:spTree>
    <p:extLst>
      <p:ext uri="{BB962C8B-B14F-4D97-AF65-F5344CB8AC3E}">
        <p14:creationId xmlns:p14="http://schemas.microsoft.com/office/powerpoint/2010/main" val="33291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93B993-A672-4643-9159-28C9DC995E97}" type="datetimeFigureOut">
              <a:rPr lang="en-US" smtClean="0"/>
              <a:t>4/3/2024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F0139A3-2726-4B6E-8711-D66053BAFC4F}" type="slidenum">
              <a:rPr lang="en-US" smtClean="0"/>
              <a:t>‹#›</a:t>
            </a:fld>
            <a:endParaRPr lang="en-US"/>
          </a:p>
        </p:txBody>
      </p:sp>
    </p:spTree>
    <p:extLst>
      <p:ext uri="{BB962C8B-B14F-4D97-AF65-F5344CB8AC3E}">
        <p14:creationId xmlns:p14="http://schemas.microsoft.com/office/powerpoint/2010/main" val="4224655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E93B993-A672-4643-9159-28C9DC995E97}" type="datetimeFigureOut">
              <a:rPr lang="en-US" smtClean="0"/>
              <a:t>4/3/2024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F0139A3-2726-4B6E-8711-D66053BAFC4F}" type="slidenum">
              <a:rPr lang="en-US" smtClean="0"/>
              <a:t>‹#›</a:t>
            </a:fld>
            <a:endParaRPr lang="en-US"/>
          </a:p>
        </p:txBody>
      </p:sp>
    </p:spTree>
    <p:extLst>
      <p:ext uri="{BB962C8B-B14F-4D97-AF65-F5344CB8AC3E}">
        <p14:creationId xmlns:p14="http://schemas.microsoft.com/office/powerpoint/2010/main" val="12174211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890016"/>
            <a:ext cx="9315832" cy="2926079"/>
          </a:xfrm>
        </p:spPr>
        <p:txBody>
          <a:bodyPr>
            <a:normAutofit/>
          </a:bodyPr>
          <a:lstStyle/>
          <a:p>
            <a:r>
              <a:rPr lang="en-US" sz="6600" b="1" dirty="0"/>
              <a:t>A group presentation on data structures USING BUBBLE SORT</a:t>
            </a:r>
          </a:p>
        </p:txBody>
      </p:sp>
      <p:sp>
        <p:nvSpPr>
          <p:cNvPr id="3" name="Subtitle 2"/>
          <p:cNvSpPr>
            <a:spLocks noGrp="1"/>
          </p:cNvSpPr>
          <p:nvPr>
            <p:ph type="subTitle" idx="1"/>
          </p:nvPr>
        </p:nvSpPr>
        <p:spPr>
          <a:xfrm>
            <a:off x="1876424" y="3925824"/>
            <a:ext cx="8791575" cy="1331976"/>
          </a:xfrm>
        </p:spPr>
        <p:txBody>
          <a:bodyPr/>
          <a:lstStyle/>
          <a:p>
            <a:r>
              <a:rPr lang="en-US" dirty="0"/>
              <a:t>By: SULEIMAN ADAM </a:t>
            </a:r>
          </a:p>
          <a:p>
            <a:r>
              <a:rPr lang="en-US" dirty="0"/>
              <a:t>(Group A Evening – group 6)</a:t>
            </a:r>
          </a:p>
        </p:txBody>
      </p:sp>
    </p:spTree>
    <p:extLst>
      <p:ext uri="{BB962C8B-B14F-4D97-AF65-F5344CB8AC3E}">
        <p14:creationId xmlns:p14="http://schemas.microsoft.com/office/powerpoint/2010/main" val="2854901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565" y="2471702"/>
            <a:ext cx="9905998" cy="1478570"/>
          </a:xfrm>
        </p:spPr>
        <p:txBody>
          <a:bodyPr>
            <a:normAutofit/>
          </a:bodyPr>
          <a:lstStyle/>
          <a:p>
            <a:pPr algn="ctr"/>
            <a:r>
              <a:rPr lang="en-US" sz="96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10967059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61514"/>
          </a:xfrm>
        </p:spPr>
        <p:txBody>
          <a:bodyPr/>
          <a:lstStyle/>
          <a:p>
            <a:r>
              <a:rPr lang="en-US" dirty="0"/>
              <a:t>ROLES OF THE GROUP MEMBERS</a:t>
            </a:r>
          </a:p>
        </p:txBody>
      </p:sp>
      <p:sp>
        <p:nvSpPr>
          <p:cNvPr id="3" name="Content Placeholder 2"/>
          <p:cNvSpPr>
            <a:spLocks noGrp="1"/>
          </p:cNvSpPr>
          <p:nvPr>
            <p:ph idx="1"/>
          </p:nvPr>
        </p:nvSpPr>
        <p:spPr>
          <a:xfrm>
            <a:off x="1141412" y="1780032"/>
            <a:ext cx="9905999" cy="4011169"/>
          </a:xfrm>
        </p:spPr>
        <p:txBody>
          <a:bodyPr/>
          <a:lstStyle/>
          <a:p>
            <a:r>
              <a:rPr lang="en-US" dirty="0"/>
              <a:t>WISDOM DZONTOH M.–4235230058 (Introduction and summary of Bubble Sort data </a:t>
            </a:r>
          </a:p>
          <a:p>
            <a:r>
              <a:rPr lang="en-US" dirty="0"/>
              <a:t>structure and algorithm) </a:t>
            </a:r>
          </a:p>
          <a:p>
            <a:r>
              <a:rPr lang="en-US" dirty="0"/>
              <a:t>DWAMENA YEBOAH SOLOMON - 4231230074 - (Algorithm development)</a:t>
            </a:r>
            <a:r>
              <a:rPr lang="en-US" b="1" dirty="0"/>
              <a:t> </a:t>
            </a:r>
            <a:r>
              <a:rPr lang="en-US" dirty="0"/>
              <a:t> </a:t>
            </a:r>
          </a:p>
          <a:p>
            <a:r>
              <a:rPr lang="en-US" dirty="0"/>
              <a:t>ISAAC ADJEI ADJETEY_4211231073 - (flowchart development) </a:t>
            </a:r>
          </a:p>
          <a:p>
            <a:r>
              <a:rPr lang="en-US" dirty="0"/>
              <a:t>ISAAC YEBOAH 4231230039 – (Code Implementation) </a:t>
            </a:r>
          </a:p>
          <a:p>
            <a:r>
              <a:rPr lang="en-US"/>
              <a:t>SULEIMAN ADAM– </a:t>
            </a:r>
            <a:r>
              <a:rPr lang="en-US" dirty="0"/>
              <a:t>1704371831 –(Suggestions and documentation review) </a:t>
            </a:r>
          </a:p>
          <a:p>
            <a:endParaRPr lang="en-US" dirty="0"/>
          </a:p>
        </p:txBody>
      </p:sp>
    </p:spTree>
    <p:extLst>
      <p:ext uri="{BB962C8B-B14F-4D97-AF65-F5344CB8AC3E}">
        <p14:creationId xmlns:p14="http://schemas.microsoft.com/office/powerpoint/2010/main" val="196368946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what bubble sort is</a:t>
            </a:r>
          </a:p>
        </p:txBody>
      </p:sp>
      <p:sp>
        <p:nvSpPr>
          <p:cNvPr id="3" name="Content Placeholder 2"/>
          <p:cNvSpPr>
            <a:spLocks noGrp="1"/>
          </p:cNvSpPr>
          <p:nvPr>
            <p:ph idx="1"/>
          </p:nvPr>
        </p:nvSpPr>
        <p:spPr/>
        <p:txBody>
          <a:bodyPr/>
          <a:lstStyle/>
          <a:p>
            <a:pPr marL="0" indent="0">
              <a:buNone/>
            </a:pPr>
            <a:r>
              <a:rPr lang="en-US" dirty="0"/>
              <a:t>A straightforward sorting method called bubble sort iteratively steps through the list, compares nearby components, and swaps them if they are out of order. Until the list is sorted, the trip through the list is repeated. Smaller elements "bubble" to the top of the list with each iteration, giving rise to the term. </a:t>
            </a:r>
          </a:p>
          <a:p>
            <a:pPr marL="0" indent="0">
              <a:buNone/>
            </a:pPr>
            <a:endParaRPr lang="en-US" dirty="0"/>
          </a:p>
        </p:txBody>
      </p:sp>
    </p:spTree>
    <p:extLst>
      <p:ext uri="{BB962C8B-B14F-4D97-AF65-F5344CB8AC3E}">
        <p14:creationId xmlns:p14="http://schemas.microsoft.com/office/powerpoint/2010/main" val="38848388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12631"/>
            <a:ext cx="9905998" cy="1478570"/>
          </a:xfrm>
        </p:spPr>
        <p:txBody>
          <a:bodyPr>
            <a:normAutofit/>
          </a:bodyPr>
          <a:lstStyle/>
          <a:p>
            <a:r>
              <a:rPr lang="en-US" sz="4800" b="1" cap="none" dirty="0"/>
              <a:t>Some Advantages Of Bubble Sort Algorithms</a:t>
            </a:r>
            <a:endParaRPr lang="en-US" sz="4800" cap="none" dirty="0"/>
          </a:p>
        </p:txBody>
      </p:sp>
      <p:sp>
        <p:nvSpPr>
          <p:cNvPr id="3" name="Content Placeholder 2"/>
          <p:cNvSpPr>
            <a:spLocks noGrp="1"/>
          </p:cNvSpPr>
          <p:nvPr>
            <p:ph idx="1"/>
          </p:nvPr>
        </p:nvSpPr>
        <p:spPr>
          <a:xfrm>
            <a:off x="1152015" y="591375"/>
            <a:ext cx="9905999" cy="3541714"/>
          </a:xfrm>
        </p:spPr>
        <p:txBody>
          <a:bodyPr>
            <a:noAutofit/>
          </a:bodyPr>
          <a:lstStyle/>
          <a:p>
            <a:pPr lvl="0" fontAlgn="base"/>
            <a:r>
              <a:rPr lang="en-US" sz="3600" dirty="0"/>
              <a:t>Easy to understand and implement. </a:t>
            </a:r>
          </a:p>
          <a:p>
            <a:pPr lvl="0" fontAlgn="base"/>
            <a:r>
              <a:rPr lang="en-US" sz="3600" dirty="0"/>
              <a:t>Requires minimal additional memory space because it operates on the input array itself. </a:t>
            </a:r>
          </a:p>
          <a:p>
            <a:pPr lvl="0" fontAlgn="base"/>
            <a:r>
              <a:rPr lang="en-US" sz="3600" dirty="0"/>
              <a:t>Works well for small datasets or nearly sorted datasets. </a:t>
            </a:r>
          </a:p>
        </p:txBody>
      </p:sp>
    </p:spTree>
    <p:extLst>
      <p:ext uri="{BB962C8B-B14F-4D97-AF65-F5344CB8AC3E}">
        <p14:creationId xmlns:p14="http://schemas.microsoft.com/office/powerpoint/2010/main" val="1274467926"/>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Some disadvantages of bubble sort algorithms</a:t>
            </a:r>
            <a:endParaRPr lang="en-US" dirty="0"/>
          </a:p>
        </p:txBody>
      </p:sp>
      <p:sp>
        <p:nvSpPr>
          <p:cNvPr id="3" name="Content Placeholder 2"/>
          <p:cNvSpPr>
            <a:spLocks noGrp="1"/>
          </p:cNvSpPr>
          <p:nvPr>
            <p:ph idx="1"/>
          </p:nvPr>
        </p:nvSpPr>
        <p:spPr/>
        <p:txBody>
          <a:bodyPr/>
          <a:lstStyle/>
          <a:p>
            <a:pPr lvl="0" fontAlgn="base">
              <a:buFont typeface="Wingdings" panose="05000000000000000000" pitchFamily="2" charset="2"/>
              <a:buChar char="v"/>
            </a:pPr>
            <a:r>
              <a:rPr lang="en-US" sz="2800" dirty="0"/>
              <a:t>Due to its O(n^2) time complexity—where n is the number of elements in the array— it is inefficient for large datasets. </a:t>
            </a:r>
          </a:p>
          <a:p>
            <a:pPr lvl="0" fontAlgn="base">
              <a:buFont typeface="Wingdings" panose="05000000000000000000" pitchFamily="2" charset="2"/>
              <a:buChar char="v"/>
            </a:pPr>
            <a:r>
              <a:rPr lang="en-US" sz="2800" dirty="0"/>
              <a:t>Unsuitable for datasets that have been largely sorted or for datasets with a high number of items. </a:t>
            </a:r>
          </a:p>
          <a:p>
            <a:endParaRPr lang="en-US" dirty="0"/>
          </a:p>
        </p:txBody>
      </p:sp>
    </p:spTree>
    <p:extLst>
      <p:ext uri="{BB962C8B-B14F-4D97-AF65-F5344CB8AC3E}">
        <p14:creationId xmlns:p14="http://schemas.microsoft.com/office/powerpoint/2010/main" val="405608191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312631"/>
            <a:ext cx="9905998" cy="1478570"/>
          </a:xfrm>
        </p:spPr>
        <p:txBody>
          <a:bodyPr>
            <a:normAutofit fontScale="90000"/>
          </a:bodyPr>
          <a:lstStyle/>
          <a:p>
            <a:r>
              <a:rPr lang="en-US" b="1" cap="none" dirty="0"/>
              <a:t>Some Applications Of Bubble Sort Algorithm In Real Life Scenarios </a:t>
            </a:r>
            <a:endParaRPr lang="en-US" cap="none" dirty="0"/>
          </a:p>
        </p:txBody>
      </p:sp>
      <p:sp>
        <p:nvSpPr>
          <p:cNvPr id="3" name="Content Placeholder 2"/>
          <p:cNvSpPr>
            <a:spLocks noGrp="1"/>
          </p:cNvSpPr>
          <p:nvPr>
            <p:ph idx="1"/>
          </p:nvPr>
        </p:nvSpPr>
        <p:spPr>
          <a:xfrm>
            <a:off x="1141412" y="615759"/>
            <a:ext cx="9905999" cy="3541714"/>
          </a:xfrm>
        </p:spPr>
        <p:txBody>
          <a:bodyPr/>
          <a:lstStyle/>
          <a:p>
            <a:pPr lvl="0" fontAlgn="base">
              <a:buFont typeface="Wingdings" panose="05000000000000000000" pitchFamily="2" charset="2"/>
              <a:buChar char="Ø"/>
            </a:pPr>
            <a:r>
              <a:rPr lang="en-US" dirty="0"/>
              <a:t>Because bubble sort is so simple, it can be used in education to teach students about sorting algorithms. </a:t>
            </a:r>
          </a:p>
          <a:p>
            <a:pPr lvl="0" fontAlgn="base">
              <a:buFont typeface="Wingdings" panose="05000000000000000000" pitchFamily="2" charset="2"/>
              <a:buChar char="Ø"/>
            </a:pPr>
            <a:r>
              <a:rPr lang="en-US" dirty="0"/>
              <a:t>When the input size is small and the algorithm's simplicity outweighs its inefficiency, it can be applied. </a:t>
            </a:r>
          </a:p>
          <a:p>
            <a:pPr lvl="0" fontAlgn="base">
              <a:buFont typeface="Wingdings" panose="05000000000000000000" pitchFamily="2" charset="2"/>
              <a:buChar char="Ø"/>
            </a:pPr>
            <a:r>
              <a:rPr lang="en-US" dirty="0"/>
              <a:t>Additionally, bubble sort can be included into more intricate sorting algorithms as a subroutine. </a:t>
            </a:r>
          </a:p>
          <a:p>
            <a:endParaRPr lang="en-US" dirty="0"/>
          </a:p>
        </p:txBody>
      </p:sp>
    </p:spTree>
    <p:extLst>
      <p:ext uri="{BB962C8B-B14F-4D97-AF65-F5344CB8AC3E}">
        <p14:creationId xmlns:p14="http://schemas.microsoft.com/office/powerpoint/2010/main" val="13649704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785" y="618518"/>
            <a:ext cx="10072626" cy="45719"/>
          </a:xfrm>
        </p:spPr>
        <p:txBody>
          <a:bodyPr>
            <a:normAutofit fontScale="90000"/>
          </a:bodyPr>
          <a:lstStyle/>
          <a:p>
            <a:r>
              <a:rPr lang="en-US" b="1" u="sng" dirty="0"/>
              <a:t>Algorithm (pseudo code)</a:t>
            </a:r>
            <a:r>
              <a:rPr lang="en-US" dirty="0"/>
              <a:t> </a:t>
            </a:r>
            <a:br>
              <a:rPr lang="en-US" dirty="0"/>
            </a:br>
            <a:endParaRPr lang="en-US" dirty="0"/>
          </a:p>
        </p:txBody>
      </p:sp>
      <p:sp>
        <p:nvSpPr>
          <p:cNvPr id="3" name="Content Placeholder 2"/>
          <p:cNvSpPr>
            <a:spLocks noGrp="1"/>
          </p:cNvSpPr>
          <p:nvPr>
            <p:ph idx="1"/>
          </p:nvPr>
        </p:nvSpPr>
        <p:spPr>
          <a:xfrm>
            <a:off x="1141412" y="768096"/>
            <a:ext cx="9905999" cy="5437632"/>
          </a:xfrm>
        </p:spPr>
        <p:txBody>
          <a:bodyPr>
            <a:normAutofit fontScale="92500" lnSpcReduction="10000"/>
          </a:bodyPr>
          <a:lstStyle/>
          <a:p>
            <a:pPr lvl="0" fontAlgn="base">
              <a:buFont typeface="Courier New" panose="02070309020205020404" pitchFamily="49" charset="0"/>
              <a:buChar char="o"/>
            </a:pPr>
            <a:r>
              <a:rPr lang="en-US" dirty="0"/>
              <a:t>Start </a:t>
            </a:r>
          </a:p>
          <a:p>
            <a:pPr lvl="0" fontAlgn="base">
              <a:buFont typeface="Courier New" panose="02070309020205020404" pitchFamily="49" charset="0"/>
              <a:buChar char="o"/>
            </a:pPr>
            <a:r>
              <a:rPr lang="en-US" dirty="0"/>
              <a:t>Prompt the user to enter the size of the array. </a:t>
            </a:r>
          </a:p>
          <a:p>
            <a:pPr lvl="0" fontAlgn="base">
              <a:buFont typeface="Courier New" panose="02070309020205020404" pitchFamily="49" charset="0"/>
              <a:buChar char="o"/>
            </a:pPr>
            <a:r>
              <a:rPr lang="en-US" dirty="0"/>
              <a:t>Read the size of the array (</a:t>
            </a:r>
            <a:r>
              <a:rPr lang="en-US" dirty="0" err="1"/>
              <a:t>sizeOfArray</a:t>
            </a:r>
            <a:r>
              <a:rPr lang="en-US" dirty="0"/>
              <a:t>). </a:t>
            </a:r>
          </a:p>
          <a:p>
            <a:pPr lvl="0" fontAlgn="base">
              <a:buFont typeface="Courier New" panose="02070309020205020404" pitchFamily="49" charset="0"/>
              <a:buChar char="o"/>
            </a:pPr>
            <a:r>
              <a:rPr lang="en-US" dirty="0"/>
              <a:t>Declare an array 'numbers' of size '</a:t>
            </a:r>
            <a:r>
              <a:rPr lang="en-US" dirty="0" err="1"/>
              <a:t>sizeOfArray</a:t>
            </a:r>
            <a:r>
              <a:rPr lang="en-US" dirty="0"/>
              <a:t>'. </a:t>
            </a:r>
          </a:p>
          <a:p>
            <a:pPr lvl="0" fontAlgn="base">
              <a:buFont typeface="Courier New" panose="02070309020205020404" pitchFamily="49" charset="0"/>
              <a:buChar char="o"/>
            </a:pPr>
            <a:r>
              <a:rPr lang="en-US" dirty="0"/>
              <a:t>Prompt the user to enter '</a:t>
            </a:r>
            <a:r>
              <a:rPr lang="en-US" dirty="0" err="1"/>
              <a:t>sizeOfArray</a:t>
            </a:r>
            <a:r>
              <a:rPr lang="en-US" dirty="0"/>
              <a:t>' numbers. </a:t>
            </a:r>
          </a:p>
          <a:p>
            <a:pPr lvl="0" fontAlgn="base">
              <a:buFont typeface="Courier New" panose="02070309020205020404" pitchFamily="49" charset="0"/>
              <a:buChar char="o"/>
            </a:pPr>
            <a:r>
              <a:rPr lang="en-US" dirty="0"/>
              <a:t>For each number </a:t>
            </a:r>
            <a:r>
              <a:rPr lang="en-US" dirty="0" err="1"/>
              <a:t>i</a:t>
            </a:r>
            <a:r>
              <a:rPr lang="en-US" dirty="0"/>
              <a:t> from 0 to </a:t>
            </a:r>
            <a:r>
              <a:rPr lang="en-US" dirty="0" err="1"/>
              <a:t>sizeOfArray</a:t>
            </a:r>
            <a:r>
              <a:rPr lang="en-US" dirty="0"/>
              <a:t> - 1 </a:t>
            </a:r>
          </a:p>
          <a:p>
            <a:pPr>
              <a:buFont typeface="Courier New" panose="02070309020205020404" pitchFamily="49" charset="0"/>
              <a:buChar char="o"/>
            </a:pPr>
            <a:r>
              <a:rPr lang="en-US" dirty="0"/>
              <a:t>   a. Read the number and store it in numbers[</a:t>
            </a:r>
            <a:r>
              <a:rPr lang="en-US" dirty="0" err="1"/>
              <a:t>i</a:t>
            </a:r>
            <a:r>
              <a:rPr lang="en-US" dirty="0"/>
              <a:t>]. </a:t>
            </a:r>
          </a:p>
          <a:p>
            <a:pPr>
              <a:buFont typeface="Courier New" panose="02070309020205020404" pitchFamily="49" charset="0"/>
              <a:buChar char="o"/>
            </a:pPr>
            <a:r>
              <a:rPr lang="en-US" dirty="0"/>
              <a:t>7. Display "Numbers to be Sorted are:" followed by the list of entered numbers. 8. For each pass from 0 to </a:t>
            </a:r>
            <a:r>
              <a:rPr lang="en-US" dirty="0" err="1"/>
              <a:t>sizeOfArray</a:t>
            </a:r>
            <a:r>
              <a:rPr lang="en-US" dirty="0"/>
              <a:t> - 2 </a:t>
            </a:r>
          </a:p>
          <a:p>
            <a:pPr>
              <a:buFont typeface="Courier New" panose="02070309020205020404" pitchFamily="49" charset="0"/>
              <a:buChar char="o"/>
            </a:pPr>
            <a:r>
              <a:rPr lang="en-US" dirty="0"/>
              <a:t>   a. For </a:t>
            </a:r>
            <a:r>
              <a:rPr lang="en-US" dirty="0" err="1"/>
              <a:t>i</a:t>
            </a:r>
            <a:r>
              <a:rPr lang="en-US" dirty="0"/>
              <a:t> from 0 to </a:t>
            </a:r>
            <a:r>
              <a:rPr lang="en-US" dirty="0" err="1"/>
              <a:t>sizeOfArray</a:t>
            </a:r>
            <a:r>
              <a:rPr lang="en-US" dirty="0"/>
              <a:t> - pass - 2 </a:t>
            </a:r>
          </a:p>
          <a:p>
            <a:pPr>
              <a:buFont typeface="Courier New" panose="02070309020205020404" pitchFamily="49" charset="0"/>
              <a:buChar char="o"/>
            </a:pPr>
            <a:r>
              <a:rPr lang="en-US" dirty="0"/>
              <a:t>      </a:t>
            </a:r>
            <a:r>
              <a:rPr lang="en-US" dirty="0" err="1"/>
              <a:t>i</a:t>
            </a:r>
            <a:r>
              <a:rPr lang="en-US" dirty="0"/>
              <a:t>. If numbers[</a:t>
            </a:r>
            <a:r>
              <a:rPr lang="en-US" dirty="0" err="1"/>
              <a:t>i</a:t>
            </a:r>
            <a:r>
              <a:rPr lang="en-US" dirty="0"/>
              <a:t>] &gt; numbers[</a:t>
            </a:r>
            <a:r>
              <a:rPr lang="en-US" dirty="0" err="1"/>
              <a:t>i</a:t>
            </a:r>
            <a:r>
              <a:rPr lang="en-US" dirty="0"/>
              <a:t> + 1] then </a:t>
            </a:r>
          </a:p>
          <a:p>
            <a:pPr>
              <a:buFont typeface="Courier New" panose="02070309020205020404" pitchFamily="49" charset="0"/>
              <a:buChar char="o"/>
            </a:pPr>
            <a:r>
              <a:rPr lang="en-US" dirty="0"/>
              <a:t>         - Swap numbers[</a:t>
            </a:r>
            <a:r>
              <a:rPr lang="en-US" dirty="0" err="1"/>
              <a:t>i</a:t>
            </a:r>
            <a:r>
              <a:rPr lang="en-US" dirty="0"/>
              <a:t>] and numbers[</a:t>
            </a:r>
            <a:r>
              <a:rPr lang="en-US" dirty="0" err="1"/>
              <a:t>i</a:t>
            </a:r>
            <a:r>
              <a:rPr lang="en-US" dirty="0"/>
              <a:t> + 1]. </a:t>
            </a:r>
          </a:p>
          <a:p>
            <a:pPr lvl="0" fontAlgn="base">
              <a:buFont typeface="Courier New" panose="02070309020205020404" pitchFamily="49" charset="0"/>
              <a:buChar char="o"/>
            </a:pPr>
            <a:r>
              <a:rPr lang="en-US" dirty="0"/>
              <a:t>Display "Sorted Numbers:" followed by the sorted list of numbers. </a:t>
            </a:r>
          </a:p>
          <a:p>
            <a:pPr lvl="0" fontAlgn="base">
              <a:buFont typeface="Courier New" panose="02070309020205020404" pitchFamily="49" charset="0"/>
              <a:buChar char="o"/>
            </a:pPr>
            <a:r>
              <a:rPr lang="en-US" dirty="0"/>
              <a:t>End</a:t>
            </a:r>
          </a:p>
        </p:txBody>
      </p:sp>
    </p:spTree>
    <p:extLst>
      <p:ext uri="{BB962C8B-B14F-4D97-AF65-F5344CB8AC3E}">
        <p14:creationId xmlns:p14="http://schemas.microsoft.com/office/powerpoint/2010/main" val="3151887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82880"/>
            <a:ext cx="9905999" cy="5986272"/>
          </a:xfrm>
        </p:spPr>
        <p:txBody>
          <a:bodyPr>
            <a:normAutofit/>
          </a:bodyPr>
          <a:lstStyle/>
          <a:p>
            <a:pPr marL="0" indent="0">
              <a:buNone/>
            </a:pPr>
            <a:r>
              <a:rPr lang="en-US" sz="4000" b="1" u="sng" dirty="0">
                <a:effectLst>
                  <a:outerShdw blurRad="38100" dist="38100" dir="2700000" algn="tl">
                    <a:srgbClr val="000000">
                      <a:alpha val="43137"/>
                    </a:srgbClr>
                  </a:outerShdw>
                </a:effectLst>
              </a:rPr>
              <a:t>FLOW CHART</a:t>
            </a:r>
          </a:p>
          <a:p>
            <a:pPr marL="0" indent="0">
              <a:buNone/>
            </a:pPr>
            <a:endParaRPr lang="en-US" sz="4000" b="1" u="sng" dirty="0">
              <a:effectLst>
                <a:outerShdw blurRad="38100" dist="38100" dir="2700000" algn="tl">
                  <a:srgbClr val="000000">
                    <a:alpha val="43137"/>
                  </a:srgbClr>
                </a:outerShdw>
              </a:effectLs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1023071"/>
            <a:ext cx="4221289" cy="466335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385" y="1023071"/>
            <a:ext cx="5466593" cy="4663354"/>
          </a:xfrm>
          <a:prstGeom prst="rect">
            <a:avLst/>
          </a:prstGeom>
        </p:spPr>
      </p:pic>
      <p:cxnSp>
        <p:nvCxnSpPr>
          <p:cNvPr id="13" name="Straight Arrow Connector 12"/>
          <p:cNvCxnSpPr/>
          <p:nvPr/>
        </p:nvCxnSpPr>
        <p:spPr>
          <a:xfrm flipV="1">
            <a:off x="5084064" y="1450848"/>
            <a:ext cx="1194816" cy="3950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15578109"/>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Summary of algorithm</a:t>
            </a:r>
            <a:r>
              <a:rPr lang="en-US" b="1" dirty="0"/>
              <a:t> </a:t>
            </a:r>
            <a:endParaRPr lang="en-US" dirty="0"/>
          </a:p>
        </p:txBody>
      </p:sp>
      <p:sp>
        <p:nvSpPr>
          <p:cNvPr id="3" name="Content Placeholder 2"/>
          <p:cNvSpPr>
            <a:spLocks noGrp="1"/>
          </p:cNvSpPr>
          <p:nvPr>
            <p:ph idx="1"/>
          </p:nvPr>
        </p:nvSpPr>
        <p:spPr/>
        <p:txBody>
          <a:bodyPr/>
          <a:lstStyle/>
          <a:p>
            <a:pPr marL="0" indent="0">
              <a:buNone/>
            </a:pPr>
            <a:r>
              <a:rPr lang="en-US" dirty="0"/>
              <a:t>The algorithm prompts the user to enter the size of the array and reads the size. Then, it declares an array of the given size and prompts the user to enter the numbers to be sorted. It iterates through the array to collect the numbers and displays them. Next, it performs a bubble sort algorithm on the array, comparing adjacent elements and swapping them if necessary. After sorting, it displays the sorted list of numbers. Finally, it ends the process. </a:t>
            </a:r>
          </a:p>
          <a:p>
            <a:pPr marL="0" indent="0">
              <a:buNone/>
            </a:pPr>
            <a:endParaRPr lang="en-US" dirty="0"/>
          </a:p>
        </p:txBody>
      </p:sp>
    </p:spTree>
    <p:extLst>
      <p:ext uri="{BB962C8B-B14F-4D97-AF65-F5344CB8AC3E}">
        <p14:creationId xmlns:p14="http://schemas.microsoft.com/office/powerpoint/2010/main" val="2781200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51</TotalTime>
  <Words>558</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Courier New</vt:lpstr>
      <vt:lpstr>Rockwell</vt:lpstr>
      <vt:lpstr>Rockwell Condensed</vt:lpstr>
      <vt:lpstr>Wingdings</vt:lpstr>
      <vt:lpstr>Wood Type</vt:lpstr>
      <vt:lpstr>A group presentation on data structures USING BUBBLE SORT</vt:lpstr>
      <vt:lpstr>ROLES OF THE GROUP MEMBERS</vt:lpstr>
      <vt:lpstr>Introduction to what bubble sort is</vt:lpstr>
      <vt:lpstr>Some Advantages Of Bubble Sort Algorithms</vt:lpstr>
      <vt:lpstr>Some disadvantages of bubble sort algorithms</vt:lpstr>
      <vt:lpstr>Some Applications Of Bubble Sort Algorithm In Real Life Scenarios </vt:lpstr>
      <vt:lpstr>Algorithm (pseudo code)  </vt:lpstr>
      <vt:lpstr>PowerPoint Presentation</vt:lpstr>
      <vt:lpstr>Summary of algorithm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group presentation on data structures</dc:title>
  <dc:creator>IKE</dc:creator>
  <cp:lastModifiedBy>Wisdom Dzontoh</cp:lastModifiedBy>
  <cp:revision>16</cp:revision>
  <dcterms:created xsi:type="dcterms:W3CDTF">2024-04-03T19:03:46Z</dcterms:created>
  <dcterms:modified xsi:type="dcterms:W3CDTF">2024-04-03T20:22:01Z</dcterms:modified>
</cp:coreProperties>
</file>