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2"/>
  </p:notesMasterIdLst>
  <p:sldIdLst>
    <p:sldId id="256" r:id="rId2"/>
    <p:sldId id="257" r:id="rId3"/>
    <p:sldId id="259" r:id="rId4"/>
    <p:sldId id="261" r:id="rId5"/>
    <p:sldId id="274" r:id="rId6"/>
    <p:sldId id="275" r:id="rId7"/>
    <p:sldId id="260" r:id="rId8"/>
    <p:sldId id="276" r:id="rId9"/>
    <p:sldId id="262" r:id="rId10"/>
    <p:sldId id="263" r:id="rId11"/>
    <p:sldId id="264" r:id="rId12"/>
    <p:sldId id="277" r:id="rId13"/>
    <p:sldId id="265" r:id="rId14"/>
    <p:sldId id="266" r:id="rId15"/>
    <p:sldId id="267" r:id="rId16"/>
    <p:sldId id="278" r:id="rId17"/>
    <p:sldId id="279" r:id="rId18"/>
    <p:sldId id="268" r:id="rId19"/>
    <p:sldId id="269" r:id="rId20"/>
    <p:sldId id="280" r:id="rId21"/>
    <p:sldId id="281" r:id="rId22"/>
    <p:sldId id="282" r:id="rId23"/>
    <p:sldId id="283" r:id="rId24"/>
    <p:sldId id="284" r:id="rId25"/>
    <p:sldId id="285" r:id="rId26"/>
    <p:sldId id="270" r:id="rId27"/>
    <p:sldId id="286" r:id="rId28"/>
    <p:sldId id="287" r:id="rId29"/>
    <p:sldId id="289" r:id="rId30"/>
    <p:sldId id="290" r:id="rId31"/>
    <p:sldId id="291" r:id="rId32"/>
    <p:sldId id="292" r:id="rId33"/>
    <p:sldId id="293" r:id="rId34"/>
    <p:sldId id="294" r:id="rId35"/>
    <p:sldId id="288"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271" r:id="rId50"/>
    <p:sldId id="273" r:id="rId51"/>
  </p:sldIdLst>
  <p:sldSz cx="24384000" cy="13716000"/>
  <p:notesSz cx="6858000" cy="9144000"/>
  <p:embeddedFontLst>
    <p:embeddedFont>
      <p:font typeface="Verdana" panose="020B0604030504040204" pitchFamily="34" charset="0"/>
      <p:regular r:id="rId53"/>
      <p:bold r:id="rId54"/>
      <p:italic r:id="rId55"/>
      <p:boldItalic r:id="rId56"/>
    </p:embeddedFont>
    <p:embeddedFont>
      <p:font typeface="Consolas" panose="020B0609020204030204" pitchFamily="49" charset="0"/>
      <p:regular r:id="rId57"/>
      <p:bold r:id="rId58"/>
      <p:italic r:id="rId59"/>
      <p:boldItalic r:id="rId60"/>
    </p:embeddedFont>
    <p:embeddedFont>
      <p:font typeface="Google Sans" panose="020B0604020202020204" charset="0"/>
      <p:regular r:id="rId61"/>
      <p:bold r:id="rId62"/>
      <p:italic r:id="rId63"/>
      <p:boldItalic r:id="rId64"/>
    </p:embeddedFont>
    <p:embeddedFont>
      <p:font typeface="Tahoma" panose="020B0604030504040204" pitchFamily="34" charset="0"/>
      <p:regular r:id="rId65"/>
      <p:bold r:id="rId66"/>
    </p:embeddedFont>
    <p:embeddedFont>
      <p:font typeface="Roboto" panose="020B060402020202020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4">
          <p15:clr>
            <a:srgbClr val="A4A3A4"/>
          </p15:clr>
        </p15:guide>
        <p15:guide id="2" pos="5760">
          <p15:clr>
            <a:srgbClr val="9AA0A6"/>
          </p15:clr>
        </p15:guide>
        <p15:guide id="3" orient="horz" pos="3817">
          <p15:clr>
            <a:srgbClr val="9AA0A6"/>
          </p15:clr>
        </p15:guide>
        <p15:guide id="4" orient="horz" pos="576">
          <p15:clr>
            <a:srgbClr val="9AA0A6"/>
          </p15:clr>
        </p15:guide>
        <p15:guide id="5" orient="horz" pos="3358">
          <p15:clr>
            <a:srgbClr val="9AA0A6"/>
          </p15:clr>
        </p15:guide>
        <p15:guide id="6" pos="2446">
          <p15:clr>
            <a:srgbClr val="9AA0A6"/>
          </p15:clr>
        </p15:guide>
        <p15:guide id="7" pos="521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672" y="18"/>
      </p:cViewPr>
      <p:guideLst>
        <p:guide pos="974"/>
        <p:guide pos="5760"/>
        <p:guide orient="horz" pos="3817"/>
        <p:guide orient="horz" pos="576"/>
        <p:guide orient="horz" pos="3358"/>
        <p:guide pos="2446"/>
        <p:guide pos="52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25000"/>
              </a:lnSpc>
              <a:spcBef>
                <a:spcPts val="0"/>
              </a:spcBef>
              <a:spcAft>
                <a:spcPts val="0"/>
              </a:spcAft>
              <a:buSzPts val="1400"/>
              <a:buChar char="●"/>
              <a:defRPr/>
            </a:lvl1pPr>
            <a:lvl2pPr marL="914400" marR="0" lvl="1" indent="-317500" algn="l" rtl="0">
              <a:lnSpc>
                <a:spcPct val="125000"/>
              </a:lnSpc>
              <a:spcBef>
                <a:spcPts val="0"/>
              </a:spcBef>
              <a:spcAft>
                <a:spcPts val="0"/>
              </a:spcAft>
              <a:buSzPts val="1400"/>
              <a:buChar char="○"/>
              <a:defRPr/>
            </a:lvl2pPr>
            <a:lvl3pPr marL="1371600" marR="0" lvl="2" indent="-317500" algn="l" rtl="0">
              <a:lnSpc>
                <a:spcPct val="125000"/>
              </a:lnSpc>
              <a:spcBef>
                <a:spcPts val="0"/>
              </a:spcBef>
              <a:spcAft>
                <a:spcPts val="0"/>
              </a:spcAft>
              <a:buSzPts val="1400"/>
              <a:buChar char="■"/>
              <a:defRPr/>
            </a:lvl3pPr>
            <a:lvl4pPr marL="1828800" marR="0" lvl="3" indent="-317500" algn="l" rtl="0">
              <a:lnSpc>
                <a:spcPct val="125000"/>
              </a:lnSpc>
              <a:spcBef>
                <a:spcPts val="0"/>
              </a:spcBef>
              <a:spcAft>
                <a:spcPts val="0"/>
              </a:spcAft>
              <a:buSzPts val="1400"/>
              <a:buChar char="●"/>
              <a:defRPr/>
            </a:lvl4pPr>
            <a:lvl5pPr marL="2286000" marR="0" lvl="4" indent="-317500" algn="l" rtl="0">
              <a:lnSpc>
                <a:spcPct val="125000"/>
              </a:lnSpc>
              <a:spcBef>
                <a:spcPts val="0"/>
              </a:spcBef>
              <a:spcAft>
                <a:spcPts val="0"/>
              </a:spcAft>
              <a:buSzPts val="1400"/>
              <a:buChar char="○"/>
              <a:defRPr/>
            </a:lvl5pPr>
            <a:lvl6pPr marL="2743200" marR="0" lvl="5" indent="-317500" algn="l" rtl="0">
              <a:lnSpc>
                <a:spcPct val="125000"/>
              </a:lnSpc>
              <a:spcBef>
                <a:spcPts val="0"/>
              </a:spcBef>
              <a:spcAft>
                <a:spcPts val="0"/>
              </a:spcAft>
              <a:buSzPts val="1400"/>
              <a:buChar char="■"/>
              <a:defRPr/>
            </a:lvl6pPr>
            <a:lvl7pPr marL="3200400" marR="0" lvl="6" indent="-317500" algn="l" rtl="0">
              <a:lnSpc>
                <a:spcPct val="125000"/>
              </a:lnSpc>
              <a:spcBef>
                <a:spcPts val="0"/>
              </a:spcBef>
              <a:spcAft>
                <a:spcPts val="0"/>
              </a:spcAft>
              <a:buSzPts val="1400"/>
              <a:buChar char="●"/>
              <a:defRPr/>
            </a:lvl7pPr>
            <a:lvl8pPr marL="3657600" marR="0" lvl="7" indent="-317500" algn="l" rtl="0">
              <a:lnSpc>
                <a:spcPct val="125000"/>
              </a:lnSpc>
              <a:spcBef>
                <a:spcPts val="0"/>
              </a:spcBef>
              <a:spcAft>
                <a:spcPts val="0"/>
              </a:spcAft>
              <a:buSzPts val="1400"/>
              <a:buChar char="○"/>
              <a:defRPr/>
            </a:lvl8pPr>
            <a:lvl9pPr marL="4114800" marR="0" lvl="8" indent="-317500" algn="l" rtl="0">
              <a:lnSpc>
                <a:spcPct val="125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2163606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59619f50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59619f502_0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58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b1cd4669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b1cd46695_0_4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23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b1cd4669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b1cd46695_0_5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985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b1cd4669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b1cd46695_0_5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292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1cd4669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1cd46695_0_6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049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b1cd4669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b1cd46695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962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359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62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755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b1cd4669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b1cd46695_0_8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759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80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2fc528f4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2fc528f49_0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499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616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175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484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607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527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400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b1cd4669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b1cd46695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35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b1cd4669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b1cd46695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474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618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b1cd4669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b1cd46695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46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2fc528f49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2fc528f49_1_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312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093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724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373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670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987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513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561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920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603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53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1cd466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1cd46695_0_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208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2218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762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337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9305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659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7772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55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792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b1cd46695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b1cd46695_0_1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481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2fc528f4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2fc528f49_5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76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1cd466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1cd46695_0_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29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1cd466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1cd46695_0_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16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b1cd4669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b1cd46695_0_2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54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b1cd4669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b1cd46695_0_2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07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b1cd4669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b1cd46695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028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eadline, Subhead, Body">
  <p:cSld name="(Avoid) Title, Subtitle, Bullets_1">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10" name="Google Shape;10;p2"/>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11" name="Google Shape;11;p2"/>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12" name="Google Shape;12;p2"/>
          <p:cNvSpPr txBox="1">
            <a:spLocks noGrp="1"/>
          </p:cNvSpPr>
          <p:nvPr>
            <p:ph type="title" idx="3"/>
          </p:nvPr>
        </p:nvSpPr>
        <p:spPr>
          <a:xfrm>
            <a:off x="1520910" y="4837527"/>
            <a:ext cx="18089100" cy="5271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3F3F3F"/>
                </a:solidFill>
              </a:defRPr>
            </a:lvl1pPr>
            <a:lvl2pPr lvl="1" rtl="0">
              <a:spcBef>
                <a:spcPts val="0"/>
              </a:spcBef>
              <a:spcAft>
                <a:spcPts val="0"/>
              </a:spcAft>
              <a:buNone/>
              <a:defRPr sz="4000">
                <a:solidFill>
                  <a:srgbClr val="3F3F3F"/>
                </a:solidFill>
              </a:defRPr>
            </a:lvl2pPr>
            <a:lvl3pPr lvl="2" rtl="0">
              <a:spcBef>
                <a:spcPts val="0"/>
              </a:spcBef>
              <a:spcAft>
                <a:spcPts val="0"/>
              </a:spcAft>
              <a:buNone/>
              <a:defRPr sz="4000">
                <a:solidFill>
                  <a:srgbClr val="3F3F3F"/>
                </a:solidFill>
              </a:defRPr>
            </a:lvl3pPr>
            <a:lvl4pPr lvl="3" rtl="0">
              <a:spcBef>
                <a:spcPts val="0"/>
              </a:spcBef>
              <a:spcAft>
                <a:spcPts val="0"/>
              </a:spcAft>
              <a:buNone/>
              <a:defRPr sz="4000">
                <a:solidFill>
                  <a:srgbClr val="3F3F3F"/>
                </a:solidFill>
              </a:defRPr>
            </a:lvl4pPr>
            <a:lvl5pPr lvl="4" rtl="0">
              <a:spcBef>
                <a:spcPts val="0"/>
              </a:spcBef>
              <a:spcAft>
                <a:spcPts val="0"/>
              </a:spcAft>
              <a:buNone/>
              <a:defRPr sz="4000">
                <a:solidFill>
                  <a:srgbClr val="3F3F3F"/>
                </a:solidFill>
              </a:defRPr>
            </a:lvl5pPr>
            <a:lvl6pPr lvl="5" rtl="0">
              <a:spcBef>
                <a:spcPts val="0"/>
              </a:spcBef>
              <a:spcAft>
                <a:spcPts val="0"/>
              </a:spcAft>
              <a:buNone/>
              <a:defRPr sz="4000">
                <a:solidFill>
                  <a:srgbClr val="3F3F3F"/>
                </a:solidFill>
              </a:defRPr>
            </a:lvl6pPr>
            <a:lvl7pPr lvl="6" rtl="0">
              <a:spcBef>
                <a:spcPts val="0"/>
              </a:spcBef>
              <a:spcAft>
                <a:spcPts val="0"/>
              </a:spcAft>
              <a:buNone/>
              <a:defRPr sz="4000">
                <a:solidFill>
                  <a:srgbClr val="3F3F3F"/>
                </a:solidFill>
              </a:defRPr>
            </a:lvl7pPr>
            <a:lvl8pPr lvl="7" rtl="0">
              <a:spcBef>
                <a:spcPts val="0"/>
              </a:spcBef>
              <a:spcAft>
                <a:spcPts val="0"/>
              </a:spcAft>
              <a:buNone/>
              <a:defRPr sz="4000">
                <a:solidFill>
                  <a:srgbClr val="3F3F3F"/>
                </a:solidFill>
              </a:defRPr>
            </a:lvl8pPr>
            <a:lvl9pPr lvl="8" rtl="0">
              <a:spcBef>
                <a:spcPts val="0"/>
              </a:spcBef>
              <a:spcAft>
                <a:spcPts val="0"/>
              </a:spcAft>
              <a:buNone/>
              <a:defRPr sz="4000">
                <a:solidFill>
                  <a:srgbClr val="3F3F3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Green Footer">
  <p:cSld name="Blank Green Footer">
    <p:bg>
      <p:bgPr>
        <a:solidFill>
          <a:srgbClr val="FFFFFF"/>
        </a:solid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445599" y="1392999"/>
            <a:ext cx="17637600" cy="2015100"/>
          </a:xfrm>
          <a:prstGeom prst="rect">
            <a:avLst/>
          </a:prstGeom>
          <a:noFill/>
          <a:ln>
            <a:noFill/>
          </a:ln>
        </p:spPr>
        <p:txBody>
          <a:bodyPr spcFirstLastPara="1" wrap="square" lIns="91425" tIns="91425" rIns="91425" bIns="91425" anchor="t" anchorCtr="0">
            <a:noAutofit/>
          </a:bodyPr>
          <a:lstStyle>
            <a:lvl1pPr marL="165100" marR="0" lvl="0" indent="-165100" algn="l" rtl="0">
              <a:lnSpc>
                <a:spcPct val="100000"/>
              </a:lnSpc>
              <a:spcBef>
                <a:spcPts val="0"/>
              </a:spcBef>
              <a:spcAft>
                <a:spcPts val="0"/>
              </a:spcAft>
              <a:buClr>
                <a:srgbClr val="666666"/>
              </a:buClr>
              <a:buSzPts val="1400"/>
              <a:buFont typeface="Google Sans"/>
              <a:buNone/>
              <a:defRPr sz="6900" i="0" u="none" strike="noStrike" cap="none">
                <a:solidFill>
                  <a:srgbClr val="666666"/>
                </a:solidFill>
                <a:latin typeface="Google Sans"/>
                <a:ea typeface="Google Sans"/>
                <a:cs typeface="Google Sans"/>
                <a:sym typeface="Google Sans"/>
              </a:defRPr>
            </a:lvl1pPr>
            <a:lvl2pPr marL="165100" marR="0" lvl="1"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2pPr>
            <a:lvl3pPr marL="165100" marR="0" lvl="2"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3pPr>
            <a:lvl4pPr marL="165100" marR="0" lvl="3"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4pPr>
            <a:lvl5pPr marL="165100" marR="0" lvl="4"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5pPr>
            <a:lvl6pPr marL="165100" marR="0" lvl="5"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6pPr>
            <a:lvl7pPr marL="165100" marR="0" lvl="6"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7pPr>
            <a:lvl8pPr marL="165100" marR="0" lvl="7"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8pPr>
            <a:lvl9pPr marL="165100" marR="0" lvl="8"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9pPr>
          </a:lstStyle>
          <a:p>
            <a:endParaRPr/>
          </a:p>
        </p:txBody>
      </p:sp>
      <p:sp>
        <p:nvSpPr>
          <p:cNvPr id="50" name="Google Shape;50;p12"/>
          <p:cNvSpPr/>
          <p:nvPr/>
        </p:nvSpPr>
        <p:spPr>
          <a:xfrm>
            <a:off x="21159202" y="583399"/>
            <a:ext cx="3224700" cy="728700"/>
          </a:xfrm>
          <a:prstGeom prst="rect">
            <a:avLst/>
          </a:prstGeom>
          <a:noFill/>
          <a:ln>
            <a:noFill/>
          </a:ln>
        </p:spPr>
        <p:txBody>
          <a:bodyPr spcFirstLastPara="1" wrap="square" lIns="243800" tIns="243800" rIns="243800" bIns="243800" anchor="t" anchorCtr="0">
            <a:noAutofit/>
          </a:bodyPr>
          <a:lstStyle/>
          <a:p>
            <a:pPr marL="0" marR="0" lvl="0" indent="0" algn="l" rtl="0">
              <a:lnSpc>
                <a:spcPct val="100000"/>
              </a:lnSpc>
              <a:spcBef>
                <a:spcPts val="0"/>
              </a:spcBef>
              <a:spcAft>
                <a:spcPts val="0"/>
              </a:spcAft>
              <a:buClr>
                <a:srgbClr val="D9D9D9"/>
              </a:buClr>
              <a:buFont typeface="Roboto"/>
              <a:buNone/>
            </a:pPr>
            <a:r>
              <a:rPr lang="en-US" sz="1600" b="0" i="0" u="none" strike="noStrike" cap="none">
                <a:solidFill>
                  <a:srgbClr val="D9D9D9"/>
                </a:solidFill>
                <a:latin typeface="Roboto"/>
                <a:ea typeface="Roboto"/>
                <a:cs typeface="Roboto"/>
                <a:sym typeface="Roboto"/>
              </a:rPr>
              <a:t>Proprietary + Confidential</a:t>
            </a:r>
            <a:endParaRPr sz="1300"/>
          </a:p>
        </p:txBody>
      </p:sp>
      <p:sp>
        <p:nvSpPr>
          <p:cNvPr id="51" name="Google Shape;51;p12"/>
          <p:cNvSpPr txBox="1">
            <a:spLocks noGrp="1"/>
          </p:cNvSpPr>
          <p:nvPr>
            <p:ph type="sldNum" idx="12"/>
          </p:nvPr>
        </p:nvSpPr>
        <p:spPr>
          <a:xfrm>
            <a:off x="11785599" y="12277451"/>
            <a:ext cx="5689500" cy="870300"/>
          </a:xfrm>
          <a:prstGeom prst="rect">
            <a:avLst/>
          </a:prstGeom>
          <a:noFill/>
          <a:ln>
            <a:noFill/>
          </a:ln>
        </p:spPr>
        <p:txBody>
          <a:bodyPr spcFirstLastPara="1" wrap="square" lIns="243800" tIns="243800" rIns="243800" bIns="243800" anchor="ctr" anchorCtr="0">
            <a:noAutofit/>
          </a:bodyPr>
          <a:lstStyle>
            <a:lvl1pPr marL="0" marR="0" lvl="0"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Red Footer">
  <p:cSld name="Blank Red Footer">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45599" y="1392999"/>
            <a:ext cx="17637600" cy="2015100"/>
          </a:xfrm>
          <a:prstGeom prst="rect">
            <a:avLst/>
          </a:prstGeom>
          <a:noFill/>
          <a:ln>
            <a:noFill/>
          </a:ln>
        </p:spPr>
        <p:txBody>
          <a:bodyPr spcFirstLastPara="1" wrap="square" lIns="91425" tIns="91425" rIns="91425" bIns="91425" anchor="t" anchorCtr="0">
            <a:noAutofit/>
          </a:bodyPr>
          <a:lstStyle>
            <a:lvl1pPr marL="165100" marR="0" lvl="0" indent="-165100" algn="l" rtl="0">
              <a:lnSpc>
                <a:spcPct val="100000"/>
              </a:lnSpc>
              <a:spcBef>
                <a:spcPts val="0"/>
              </a:spcBef>
              <a:spcAft>
                <a:spcPts val="0"/>
              </a:spcAft>
              <a:buClr>
                <a:srgbClr val="666666"/>
              </a:buClr>
              <a:buSzPts val="1400"/>
              <a:buFont typeface="Google Sans"/>
              <a:buNone/>
              <a:defRPr sz="6900" i="0" u="none" strike="noStrike" cap="none">
                <a:solidFill>
                  <a:srgbClr val="666666"/>
                </a:solidFill>
                <a:latin typeface="Google Sans"/>
                <a:ea typeface="Google Sans"/>
                <a:cs typeface="Google Sans"/>
                <a:sym typeface="Google Sans"/>
              </a:defRPr>
            </a:lvl1pPr>
            <a:lvl2pPr marL="165100" marR="0" lvl="1"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2pPr>
            <a:lvl3pPr marL="165100" marR="0" lvl="2"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3pPr>
            <a:lvl4pPr marL="165100" marR="0" lvl="3"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4pPr>
            <a:lvl5pPr marL="165100" marR="0" lvl="4"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5pPr>
            <a:lvl6pPr marL="165100" marR="0" lvl="5"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6pPr>
            <a:lvl7pPr marL="165100" marR="0" lvl="6"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7pPr>
            <a:lvl8pPr marL="165100" marR="0" lvl="7"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8pPr>
            <a:lvl9pPr marL="165100" marR="0" lvl="8"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9pPr>
          </a:lstStyle>
          <a:p>
            <a:endParaRPr/>
          </a:p>
        </p:txBody>
      </p:sp>
      <p:sp>
        <p:nvSpPr>
          <p:cNvPr id="54" name="Google Shape;54;p13"/>
          <p:cNvSpPr/>
          <p:nvPr/>
        </p:nvSpPr>
        <p:spPr>
          <a:xfrm>
            <a:off x="21159202" y="583399"/>
            <a:ext cx="3224700" cy="728700"/>
          </a:xfrm>
          <a:prstGeom prst="rect">
            <a:avLst/>
          </a:prstGeom>
          <a:noFill/>
          <a:ln>
            <a:noFill/>
          </a:ln>
        </p:spPr>
        <p:txBody>
          <a:bodyPr spcFirstLastPara="1" wrap="square" lIns="243800" tIns="243800" rIns="243800" bIns="243800" anchor="t" anchorCtr="0">
            <a:noAutofit/>
          </a:bodyPr>
          <a:lstStyle/>
          <a:p>
            <a:pPr marL="0" marR="0" lvl="0" indent="0" algn="l" rtl="0">
              <a:lnSpc>
                <a:spcPct val="100000"/>
              </a:lnSpc>
              <a:spcBef>
                <a:spcPts val="0"/>
              </a:spcBef>
              <a:spcAft>
                <a:spcPts val="0"/>
              </a:spcAft>
              <a:buClr>
                <a:srgbClr val="D9D9D9"/>
              </a:buClr>
              <a:buFont typeface="Roboto"/>
              <a:buNone/>
            </a:pPr>
            <a:r>
              <a:rPr lang="en-US" sz="1600" b="0" i="0" u="none" strike="noStrike" cap="none">
                <a:solidFill>
                  <a:srgbClr val="D9D9D9"/>
                </a:solidFill>
                <a:latin typeface="Roboto"/>
                <a:ea typeface="Roboto"/>
                <a:cs typeface="Roboto"/>
                <a:sym typeface="Roboto"/>
              </a:rPr>
              <a:t>Proprietary + Confidential</a:t>
            </a:r>
            <a:endParaRPr sz="1300"/>
          </a:p>
        </p:txBody>
      </p:sp>
      <p:sp>
        <p:nvSpPr>
          <p:cNvPr id="55" name="Google Shape;55;p13"/>
          <p:cNvSpPr txBox="1">
            <a:spLocks noGrp="1"/>
          </p:cNvSpPr>
          <p:nvPr>
            <p:ph type="sldNum" idx="12"/>
          </p:nvPr>
        </p:nvSpPr>
        <p:spPr>
          <a:xfrm>
            <a:off x="11785599" y="12277451"/>
            <a:ext cx="5689500" cy="870300"/>
          </a:xfrm>
          <a:prstGeom prst="rect">
            <a:avLst/>
          </a:prstGeom>
          <a:noFill/>
          <a:ln>
            <a:noFill/>
          </a:ln>
        </p:spPr>
        <p:txBody>
          <a:bodyPr spcFirstLastPara="1" wrap="square" lIns="243800" tIns="243800" rIns="243800" bIns="243800" anchor="ctr" anchorCtr="0">
            <a:noAutofit/>
          </a:bodyPr>
          <a:lstStyle>
            <a:lvl1pPr marL="0" marR="0" lvl="0"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Title">
  <p:cSld name="(Avoid) Title, Subtitle, Bullets_1_2">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15" name="Google Shape;15;p3"/>
          <p:cNvSpPr txBox="1">
            <a:spLocks noGrp="1"/>
          </p:cNvSpPr>
          <p:nvPr>
            <p:ph type="title"/>
          </p:nvPr>
        </p:nvSpPr>
        <p:spPr>
          <a:xfrm>
            <a:off x="2155850" y="3641650"/>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16" name="Google Shape;16;p3"/>
          <p:cNvSpPr txBox="1">
            <a:spLocks noGrp="1"/>
          </p:cNvSpPr>
          <p:nvPr>
            <p:ph type="title" idx="2"/>
          </p:nvPr>
        </p:nvSpPr>
        <p:spPr>
          <a:xfrm>
            <a:off x="2155854" y="7087152"/>
            <a:ext cx="11988000" cy="10884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
        <p:nvSpPr>
          <p:cNvPr id="17" name="Google Shape;17;p3"/>
          <p:cNvSpPr txBox="1">
            <a:spLocks noGrp="1"/>
          </p:cNvSpPr>
          <p:nvPr>
            <p:ph type="title" idx="3"/>
          </p:nvPr>
        </p:nvSpPr>
        <p:spPr>
          <a:xfrm>
            <a:off x="3831078" y="8850300"/>
            <a:ext cx="4184100" cy="1278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2000">
                <a:solidFill>
                  <a:srgbClr val="202124"/>
                </a:solidFill>
              </a:defRPr>
            </a:lvl1pPr>
            <a:lvl2pPr lvl="1" rtl="0">
              <a:spcBef>
                <a:spcPts val="0"/>
              </a:spcBef>
              <a:spcAft>
                <a:spcPts val="0"/>
              </a:spcAft>
              <a:buNone/>
              <a:defRPr sz="2000">
                <a:solidFill>
                  <a:srgbClr val="202124"/>
                </a:solidFill>
              </a:defRPr>
            </a:lvl2pPr>
            <a:lvl3pPr lvl="2" rtl="0">
              <a:spcBef>
                <a:spcPts val="0"/>
              </a:spcBef>
              <a:spcAft>
                <a:spcPts val="0"/>
              </a:spcAft>
              <a:buNone/>
              <a:defRPr sz="2000">
                <a:solidFill>
                  <a:srgbClr val="202124"/>
                </a:solidFill>
              </a:defRPr>
            </a:lvl3pPr>
            <a:lvl4pPr lvl="3" rtl="0">
              <a:spcBef>
                <a:spcPts val="0"/>
              </a:spcBef>
              <a:spcAft>
                <a:spcPts val="0"/>
              </a:spcAft>
              <a:buNone/>
              <a:defRPr sz="2000">
                <a:solidFill>
                  <a:srgbClr val="202124"/>
                </a:solidFill>
              </a:defRPr>
            </a:lvl4pPr>
            <a:lvl5pPr lvl="4" rtl="0">
              <a:spcBef>
                <a:spcPts val="0"/>
              </a:spcBef>
              <a:spcAft>
                <a:spcPts val="0"/>
              </a:spcAft>
              <a:buNone/>
              <a:defRPr sz="2000">
                <a:solidFill>
                  <a:srgbClr val="202124"/>
                </a:solidFill>
              </a:defRPr>
            </a:lvl5pPr>
            <a:lvl6pPr lvl="5" rtl="0">
              <a:spcBef>
                <a:spcPts val="0"/>
              </a:spcBef>
              <a:spcAft>
                <a:spcPts val="0"/>
              </a:spcAft>
              <a:buNone/>
              <a:defRPr sz="2000">
                <a:solidFill>
                  <a:srgbClr val="202124"/>
                </a:solidFill>
              </a:defRPr>
            </a:lvl6pPr>
            <a:lvl7pPr lvl="6" rtl="0">
              <a:spcBef>
                <a:spcPts val="0"/>
              </a:spcBef>
              <a:spcAft>
                <a:spcPts val="0"/>
              </a:spcAft>
              <a:buNone/>
              <a:defRPr sz="2000">
                <a:solidFill>
                  <a:srgbClr val="202124"/>
                </a:solidFill>
              </a:defRPr>
            </a:lvl7pPr>
            <a:lvl8pPr lvl="7" rtl="0">
              <a:spcBef>
                <a:spcPts val="0"/>
              </a:spcBef>
              <a:spcAft>
                <a:spcPts val="0"/>
              </a:spcAft>
              <a:buNone/>
              <a:defRPr sz="2000">
                <a:solidFill>
                  <a:srgbClr val="202124"/>
                </a:solidFill>
              </a:defRPr>
            </a:lvl8pPr>
            <a:lvl9pPr lvl="8" rtl="0">
              <a:spcBef>
                <a:spcPts val="0"/>
              </a:spcBef>
              <a:spcAft>
                <a:spcPts val="0"/>
              </a:spcAft>
              <a:buNone/>
              <a:defRPr sz="2000">
                <a:solidFill>
                  <a:srgbClr val="20212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Avoid) Title, Subtitle, Bullets_1_2_2">
    <p:spTree>
      <p:nvGrpSpPr>
        <p:cNvPr id="1"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20" name="Google Shape;20;p4"/>
          <p:cNvSpPr txBox="1">
            <a:spLocks noGrp="1"/>
          </p:cNvSpPr>
          <p:nvPr>
            <p:ph type="title"/>
          </p:nvPr>
        </p:nvSpPr>
        <p:spPr>
          <a:xfrm>
            <a:off x="3883585" y="3641650"/>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1" name="Google Shape;21;p4"/>
          <p:cNvSpPr txBox="1">
            <a:spLocks noGrp="1"/>
          </p:cNvSpPr>
          <p:nvPr>
            <p:ph type="title" idx="2"/>
          </p:nvPr>
        </p:nvSpPr>
        <p:spPr>
          <a:xfrm>
            <a:off x="5558812" y="8850300"/>
            <a:ext cx="4184100" cy="1278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2000">
                <a:solidFill>
                  <a:srgbClr val="202124"/>
                </a:solidFill>
              </a:defRPr>
            </a:lvl1pPr>
            <a:lvl2pPr lvl="1" rtl="0">
              <a:spcBef>
                <a:spcPts val="0"/>
              </a:spcBef>
              <a:spcAft>
                <a:spcPts val="0"/>
              </a:spcAft>
              <a:buNone/>
              <a:defRPr sz="2000">
                <a:solidFill>
                  <a:srgbClr val="202124"/>
                </a:solidFill>
              </a:defRPr>
            </a:lvl2pPr>
            <a:lvl3pPr lvl="2" rtl="0">
              <a:spcBef>
                <a:spcPts val="0"/>
              </a:spcBef>
              <a:spcAft>
                <a:spcPts val="0"/>
              </a:spcAft>
              <a:buNone/>
              <a:defRPr sz="2000">
                <a:solidFill>
                  <a:srgbClr val="202124"/>
                </a:solidFill>
              </a:defRPr>
            </a:lvl3pPr>
            <a:lvl4pPr lvl="3" rtl="0">
              <a:spcBef>
                <a:spcPts val="0"/>
              </a:spcBef>
              <a:spcAft>
                <a:spcPts val="0"/>
              </a:spcAft>
              <a:buNone/>
              <a:defRPr sz="2000">
                <a:solidFill>
                  <a:srgbClr val="202124"/>
                </a:solidFill>
              </a:defRPr>
            </a:lvl4pPr>
            <a:lvl5pPr lvl="4" rtl="0">
              <a:spcBef>
                <a:spcPts val="0"/>
              </a:spcBef>
              <a:spcAft>
                <a:spcPts val="0"/>
              </a:spcAft>
              <a:buNone/>
              <a:defRPr sz="2000">
                <a:solidFill>
                  <a:srgbClr val="202124"/>
                </a:solidFill>
              </a:defRPr>
            </a:lvl5pPr>
            <a:lvl6pPr lvl="5" rtl="0">
              <a:spcBef>
                <a:spcPts val="0"/>
              </a:spcBef>
              <a:spcAft>
                <a:spcPts val="0"/>
              </a:spcAft>
              <a:buNone/>
              <a:defRPr sz="2000">
                <a:solidFill>
                  <a:srgbClr val="202124"/>
                </a:solidFill>
              </a:defRPr>
            </a:lvl6pPr>
            <a:lvl7pPr lvl="6" rtl="0">
              <a:spcBef>
                <a:spcPts val="0"/>
              </a:spcBef>
              <a:spcAft>
                <a:spcPts val="0"/>
              </a:spcAft>
              <a:buNone/>
              <a:defRPr sz="2000">
                <a:solidFill>
                  <a:srgbClr val="202124"/>
                </a:solidFill>
              </a:defRPr>
            </a:lvl7pPr>
            <a:lvl8pPr lvl="7" rtl="0">
              <a:spcBef>
                <a:spcPts val="0"/>
              </a:spcBef>
              <a:spcAft>
                <a:spcPts val="0"/>
              </a:spcAft>
              <a:buNone/>
              <a:defRPr sz="2000">
                <a:solidFill>
                  <a:srgbClr val="202124"/>
                </a:solidFill>
              </a:defRPr>
            </a:lvl8pPr>
            <a:lvl9pPr lvl="8" rtl="0">
              <a:spcBef>
                <a:spcPts val="0"/>
              </a:spcBef>
              <a:spcAft>
                <a:spcPts val="0"/>
              </a:spcAft>
              <a:buNone/>
              <a:defRPr sz="2000">
                <a:solidFill>
                  <a:srgbClr val="202124"/>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p:cSld name="(Avoid) Title, Subtitle, Bullets_1_2_1">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24" name="Google Shape;24;p5"/>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5" name="Google Shape;25;p5"/>
          <p:cNvSpPr txBox="1">
            <a:spLocks noGrp="1"/>
          </p:cNvSpPr>
          <p:nvPr>
            <p:ph type="title" idx="2"/>
          </p:nvPr>
        </p:nvSpPr>
        <p:spPr>
          <a:xfrm>
            <a:off x="2029904" y="6734227"/>
            <a:ext cx="11988000" cy="10884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Subhead, 2-Col Bullets">
  <p:cSld name="(Avoid) Title, Subtitle, Bullets_1_1">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28" name="Google Shape;28;p6"/>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9" name="Google Shape;29;p6"/>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0" name="Google Shape;30;p6"/>
          <p:cNvSpPr txBox="1">
            <a:spLocks noGrp="1"/>
          </p:cNvSpPr>
          <p:nvPr>
            <p:ph type="body" idx="1"/>
          </p:nvPr>
        </p:nvSpPr>
        <p:spPr>
          <a:xfrm>
            <a:off x="1598150" y="4832775"/>
            <a:ext cx="8437800" cy="5763900"/>
          </a:xfrm>
          <a:prstGeom prst="rect">
            <a:avLst/>
          </a:prstGeom>
        </p:spPr>
        <p:txBody>
          <a:bodyPr spcFirstLastPara="1" wrap="square" lIns="91425" tIns="91425" rIns="91425" bIns="91425" anchor="t" anchorCtr="0">
            <a:noAutofit/>
          </a:bodyPr>
          <a:lstStyle>
            <a:lvl1pPr marL="457200" lvl="0" indent="-482600" rtl="0">
              <a:spcBef>
                <a:spcPts val="0"/>
              </a:spcBef>
              <a:spcAft>
                <a:spcPts val="0"/>
              </a:spcAft>
              <a:buClr>
                <a:srgbClr val="3F3F3F"/>
              </a:buClr>
              <a:buSzPts val="4000"/>
              <a:buChar char="●"/>
              <a:defRPr>
                <a:solidFill>
                  <a:srgbClr val="3F3F3F"/>
                </a:solidFill>
              </a:defRPr>
            </a:lvl1pPr>
            <a:lvl2pPr marL="914400" lvl="1" indent="-482600" rtl="0">
              <a:spcBef>
                <a:spcPts val="0"/>
              </a:spcBef>
              <a:spcAft>
                <a:spcPts val="0"/>
              </a:spcAft>
              <a:buClr>
                <a:srgbClr val="3F3F3F"/>
              </a:buClr>
              <a:buSzPts val="4000"/>
              <a:buChar char="○"/>
              <a:defRPr>
                <a:solidFill>
                  <a:srgbClr val="3F3F3F"/>
                </a:solidFill>
              </a:defRPr>
            </a:lvl2pPr>
            <a:lvl3pPr marL="1371600" lvl="2" indent="-482600" rtl="0">
              <a:spcBef>
                <a:spcPts val="0"/>
              </a:spcBef>
              <a:spcAft>
                <a:spcPts val="0"/>
              </a:spcAft>
              <a:buClr>
                <a:srgbClr val="3F3F3F"/>
              </a:buClr>
              <a:buSzPts val="4000"/>
              <a:buChar char="■"/>
              <a:defRPr>
                <a:solidFill>
                  <a:srgbClr val="3F3F3F"/>
                </a:solidFill>
              </a:defRPr>
            </a:lvl3pPr>
            <a:lvl4pPr marL="1828800" lvl="3" indent="-482600" rtl="0">
              <a:spcBef>
                <a:spcPts val="0"/>
              </a:spcBef>
              <a:spcAft>
                <a:spcPts val="0"/>
              </a:spcAft>
              <a:buClr>
                <a:srgbClr val="3F3F3F"/>
              </a:buClr>
              <a:buSzPts val="4000"/>
              <a:buChar char="●"/>
              <a:defRPr>
                <a:solidFill>
                  <a:srgbClr val="3F3F3F"/>
                </a:solidFill>
              </a:defRPr>
            </a:lvl4pPr>
            <a:lvl5pPr marL="2286000" lvl="4" indent="-482600" rtl="0">
              <a:spcBef>
                <a:spcPts val="0"/>
              </a:spcBef>
              <a:spcAft>
                <a:spcPts val="0"/>
              </a:spcAft>
              <a:buClr>
                <a:srgbClr val="3F3F3F"/>
              </a:buClr>
              <a:buSzPts val="4000"/>
              <a:buChar char="○"/>
              <a:defRPr>
                <a:solidFill>
                  <a:srgbClr val="3F3F3F"/>
                </a:solidFill>
              </a:defRPr>
            </a:lvl5pPr>
            <a:lvl6pPr marL="2743200" lvl="5" indent="-482600" rtl="0">
              <a:spcBef>
                <a:spcPts val="0"/>
              </a:spcBef>
              <a:spcAft>
                <a:spcPts val="0"/>
              </a:spcAft>
              <a:buClr>
                <a:srgbClr val="3F3F3F"/>
              </a:buClr>
              <a:buSzPts val="4000"/>
              <a:buChar char="■"/>
              <a:defRPr>
                <a:solidFill>
                  <a:srgbClr val="3F3F3F"/>
                </a:solidFill>
              </a:defRPr>
            </a:lvl6pPr>
            <a:lvl7pPr marL="3200400" lvl="6" indent="-482600" rtl="0">
              <a:spcBef>
                <a:spcPts val="0"/>
              </a:spcBef>
              <a:spcAft>
                <a:spcPts val="0"/>
              </a:spcAft>
              <a:buClr>
                <a:srgbClr val="3F3F3F"/>
              </a:buClr>
              <a:buSzPts val="4000"/>
              <a:buChar char="●"/>
              <a:defRPr>
                <a:solidFill>
                  <a:srgbClr val="3F3F3F"/>
                </a:solidFill>
              </a:defRPr>
            </a:lvl7pPr>
            <a:lvl8pPr marL="3657600" lvl="7" indent="-482600" rtl="0">
              <a:spcBef>
                <a:spcPts val="0"/>
              </a:spcBef>
              <a:spcAft>
                <a:spcPts val="0"/>
              </a:spcAft>
              <a:buClr>
                <a:srgbClr val="3F3F3F"/>
              </a:buClr>
              <a:buSzPts val="4000"/>
              <a:buChar char="○"/>
              <a:defRPr>
                <a:solidFill>
                  <a:srgbClr val="3F3F3F"/>
                </a:solidFill>
              </a:defRPr>
            </a:lvl8pPr>
            <a:lvl9pPr marL="4114800" lvl="8" indent="-482600" rtl="0">
              <a:spcBef>
                <a:spcPts val="0"/>
              </a:spcBef>
              <a:spcAft>
                <a:spcPts val="0"/>
              </a:spcAft>
              <a:buClr>
                <a:srgbClr val="3F3F3F"/>
              </a:buClr>
              <a:buSzPts val="4000"/>
              <a:buChar char="■"/>
              <a:defRPr>
                <a:solidFill>
                  <a:srgbClr val="3F3F3F"/>
                </a:solidFill>
              </a:defRPr>
            </a:lvl9pPr>
          </a:lstStyle>
          <a:p>
            <a:endParaRPr/>
          </a:p>
        </p:txBody>
      </p:sp>
      <p:sp>
        <p:nvSpPr>
          <p:cNvPr id="31" name="Google Shape;31;p6"/>
          <p:cNvSpPr txBox="1">
            <a:spLocks noGrp="1"/>
          </p:cNvSpPr>
          <p:nvPr>
            <p:ph type="body" idx="3"/>
          </p:nvPr>
        </p:nvSpPr>
        <p:spPr>
          <a:xfrm>
            <a:off x="10915400" y="4832775"/>
            <a:ext cx="8437800" cy="5763900"/>
          </a:xfrm>
          <a:prstGeom prst="rect">
            <a:avLst/>
          </a:prstGeom>
        </p:spPr>
        <p:txBody>
          <a:bodyPr spcFirstLastPara="1" wrap="square" lIns="91425" tIns="91425" rIns="91425" bIns="91425" anchor="t" anchorCtr="0">
            <a:noAutofit/>
          </a:bodyPr>
          <a:lstStyle>
            <a:lvl1pPr marL="457200" lvl="0" indent="-482600" rtl="0">
              <a:spcBef>
                <a:spcPts val="0"/>
              </a:spcBef>
              <a:spcAft>
                <a:spcPts val="0"/>
              </a:spcAft>
              <a:buClr>
                <a:srgbClr val="3F3F3F"/>
              </a:buClr>
              <a:buSzPts val="4000"/>
              <a:buChar char="●"/>
              <a:defRPr>
                <a:solidFill>
                  <a:srgbClr val="3F3F3F"/>
                </a:solidFill>
              </a:defRPr>
            </a:lvl1pPr>
            <a:lvl2pPr marL="914400" lvl="1" indent="-482600" rtl="0">
              <a:spcBef>
                <a:spcPts val="0"/>
              </a:spcBef>
              <a:spcAft>
                <a:spcPts val="0"/>
              </a:spcAft>
              <a:buClr>
                <a:srgbClr val="3F3F3F"/>
              </a:buClr>
              <a:buSzPts val="4000"/>
              <a:buChar char="○"/>
              <a:defRPr>
                <a:solidFill>
                  <a:srgbClr val="3F3F3F"/>
                </a:solidFill>
              </a:defRPr>
            </a:lvl2pPr>
            <a:lvl3pPr marL="1371600" lvl="2" indent="-482600" rtl="0">
              <a:spcBef>
                <a:spcPts val="0"/>
              </a:spcBef>
              <a:spcAft>
                <a:spcPts val="0"/>
              </a:spcAft>
              <a:buClr>
                <a:srgbClr val="3F3F3F"/>
              </a:buClr>
              <a:buSzPts val="4000"/>
              <a:buChar char="■"/>
              <a:defRPr>
                <a:solidFill>
                  <a:srgbClr val="3F3F3F"/>
                </a:solidFill>
              </a:defRPr>
            </a:lvl3pPr>
            <a:lvl4pPr marL="1828800" lvl="3" indent="-482600" rtl="0">
              <a:spcBef>
                <a:spcPts val="0"/>
              </a:spcBef>
              <a:spcAft>
                <a:spcPts val="0"/>
              </a:spcAft>
              <a:buClr>
                <a:srgbClr val="3F3F3F"/>
              </a:buClr>
              <a:buSzPts val="4000"/>
              <a:buChar char="●"/>
              <a:defRPr>
                <a:solidFill>
                  <a:srgbClr val="3F3F3F"/>
                </a:solidFill>
              </a:defRPr>
            </a:lvl4pPr>
            <a:lvl5pPr marL="2286000" lvl="4" indent="-482600" rtl="0">
              <a:spcBef>
                <a:spcPts val="0"/>
              </a:spcBef>
              <a:spcAft>
                <a:spcPts val="0"/>
              </a:spcAft>
              <a:buClr>
                <a:srgbClr val="3F3F3F"/>
              </a:buClr>
              <a:buSzPts val="4000"/>
              <a:buChar char="○"/>
              <a:defRPr>
                <a:solidFill>
                  <a:srgbClr val="3F3F3F"/>
                </a:solidFill>
              </a:defRPr>
            </a:lvl5pPr>
            <a:lvl6pPr marL="2743200" lvl="5" indent="-482600" rtl="0">
              <a:spcBef>
                <a:spcPts val="0"/>
              </a:spcBef>
              <a:spcAft>
                <a:spcPts val="0"/>
              </a:spcAft>
              <a:buClr>
                <a:srgbClr val="3F3F3F"/>
              </a:buClr>
              <a:buSzPts val="4000"/>
              <a:buChar char="■"/>
              <a:defRPr>
                <a:solidFill>
                  <a:srgbClr val="3F3F3F"/>
                </a:solidFill>
              </a:defRPr>
            </a:lvl6pPr>
            <a:lvl7pPr marL="3200400" lvl="6" indent="-482600" rtl="0">
              <a:spcBef>
                <a:spcPts val="0"/>
              </a:spcBef>
              <a:spcAft>
                <a:spcPts val="0"/>
              </a:spcAft>
              <a:buClr>
                <a:srgbClr val="3F3F3F"/>
              </a:buClr>
              <a:buSzPts val="4000"/>
              <a:buChar char="●"/>
              <a:defRPr>
                <a:solidFill>
                  <a:srgbClr val="3F3F3F"/>
                </a:solidFill>
              </a:defRPr>
            </a:lvl7pPr>
            <a:lvl8pPr marL="3657600" lvl="7" indent="-482600" rtl="0">
              <a:spcBef>
                <a:spcPts val="0"/>
              </a:spcBef>
              <a:spcAft>
                <a:spcPts val="0"/>
              </a:spcAft>
              <a:buClr>
                <a:srgbClr val="3F3F3F"/>
              </a:buClr>
              <a:buSzPts val="4000"/>
              <a:buChar char="○"/>
              <a:defRPr>
                <a:solidFill>
                  <a:srgbClr val="3F3F3F"/>
                </a:solidFill>
              </a:defRPr>
            </a:lvl8pPr>
            <a:lvl9pPr marL="4114800" lvl="8" indent="-482600" rtl="0">
              <a:spcBef>
                <a:spcPts val="0"/>
              </a:spcBef>
              <a:spcAft>
                <a:spcPts val="0"/>
              </a:spcAft>
              <a:buClr>
                <a:srgbClr val="3F3F3F"/>
              </a:buClr>
              <a:buSzPts val="4000"/>
              <a:buChar char="■"/>
              <a:defRPr>
                <a:solidFill>
                  <a:srgbClr val="3F3F3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Light">
  <p:cSld name="(Avoid) Title, Subtitle, Bullets_1_1_1">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34" name="Google Shape;34;p7"/>
          <p:cNvSpPr txBox="1">
            <a:spLocks noGrp="1"/>
          </p:cNvSpPr>
          <p:nvPr>
            <p:ph type="title"/>
          </p:nvPr>
        </p:nvSpPr>
        <p:spPr>
          <a:xfrm>
            <a:off x="3824450" y="5171200"/>
            <a:ext cx="16735200" cy="24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5" name="Google Shape;35;p7"/>
          <p:cNvSpPr txBox="1">
            <a:spLocks noGrp="1"/>
          </p:cNvSpPr>
          <p:nvPr>
            <p:ph type="title" idx="2"/>
          </p:nvPr>
        </p:nvSpPr>
        <p:spPr>
          <a:xfrm>
            <a:off x="3859721" y="8484700"/>
            <a:ext cx="12933300" cy="16395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3F3F3F"/>
                </a:solidFill>
              </a:defRPr>
            </a:lvl1pPr>
            <a:lvl2pPr lvl="1" rtl="0">
              <a:spcBef>
                <a:spcPts val="0"/>
              </a:spcBef>
              <a:spcAft>
                <a:spcPts val="0"/>
              </a:spcAft>
              <a:buNone/>
              <a:defRPr sz="4000">
                <a:solidFill>
                  <a:srgbClr val="3F3F3F"/>
                </a:solidFill>
              </a:defRPr>
            </a:lvl2pPr>
            <a:lvl3pPr lvl="2" rtl="0">
              <a:spcBef>
                <a:spcPts val="0"/>
              </a:spcBef>
              <a:spcAft>
                <a:spcPts val="0"/>
              </a:spcAft>
              <a:buNone/>
              <a:defRPr sz="4000">
                <a:solidFill>
                  <a:srgbClr val="3F3F3F"/>
                </a:solidFill>
              </a:defRPr>
            </a:lvl3pPr>
            <a:lvl4pPr lvl="3" rtl="0">
              <a:spcBef>
                <a:spcPts val="0"/>
              </a:spcBef>
              <a:spcAft>
                <a:spcPts val="0"/>
              </a:spcAft>
              <a:buNone/>
              <a:defRPr sz="4000">
                <a:solidFill>
                  <a:srgbClr val="3F3F3F"/>
                </a:solidFill>
              </a:defRPr>
            </a:lvl4pPr>
            <a:lvl5pPr lvl="4" rtl="0">
              <a:spcBef>
                <a:spcPts val="0"/>
              </a:spcBef>
              <a:spcAft>
                <a:spcPts val="0"/>
              </a:spcAft>
              <a:buNone/>
              <a:defRPr sz="4000">
                <a:solidFill>
                  <a:srgbClr val="3F3F3F"/>
                </a:solidFill>
              </a:defRPr>
            </a:lvl5pPr>
            <a:lvl6pPr lvl="5" rtl="0">
              <a:spcBef>
                <a:spcPts val="0"/>
              </a:spcBef>
              <a:spcAft>
                <a:spcPts val="0"/>
              </a:spcAft>
              <a:buNone/>
              <a:defRPr sz="4000">
                <a:solidFill>
                  <a:srgbClr val="3F3F3F"/>
                </a:solidFill>
              </a:defRPr>
            </a:lvl6pPr>
            <a:lvl7pPr lvl="6" rtl="0">
              <a:spcBef>
                <a:spcPts val="0"/>
              </a:spcBef>
              <a:spcAft>
                <a:spcPts val="0"/>
              </a:spcAft>
              <a:buNone/>
              <a:defRPr sz="4000">
                <a:solidFill>
                  <a:srgbClr val="3F3F3F"/>
                </a:solidFill>
              </a:defRPr>
            </a:lvl7pPr>
            <a:lvl8pPr lvl="7" rtl="0">
              <a:spcBef>
                <a:spcPts val="0"/>
              </a:spcBef>
              <a:spcAft>
                <a:spcPts val="0"/>
              </a:spcAft>
              <a:buNone/>
              <a:defRPr sz="4000">
                <a:solidFill>
                  <a:srgbClr val="3F3F3F"/>
                </a:solidFill>
              </a:defRPr>
            </a:lvl8pPr>
            <a:lvl9pPr lvl="8" rtl="0">
              <a:spcBef>
                <a:spcPts val="0"/>
              </a:spcBef>
              <a:spcAft>
                <a:spcPts val="0"/>
              </a:spcAft>
              <a:buNone/>
              <a:defRPr sz="4000">
                <a:solidFill>
                  <a:srgbClr val="3F3F3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alf Text, Half Photo">
  <p:cSld name="(Avoid) Title, Subtitle, Bullets_1_1_1_2">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38" name="Google Shape;38;p8"/>
          <p:cNvSpPr txBox="1">
            <a:spLocks noGrp="1"/>
          </p:cNvSpPr>
          <p:nvPr>
            <p:ph type="title"/>
          </p:nvPr>
        </p:nvSpPr>
        <p:spPr>
          <a:xfrm>
            <a:off x="1958775" y="1962775"/>
            <a:ext cx="8334000" cy="2195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9" name="Google Shape;39;p8"/>
          <p:cNvSpPr txBox="1">
            <a:spLocks noGrp="1"/>
          </p:cNvSpPr>
          <p:nvPr>
            <p:ph type="title" idx="2"/>
          </p:nvPr>
        </p:nvSpPr>
        <p:spPr>
          <a:xfrm>
            <a:off x="1958775" y="4276050"/>
            <a:ext cx="8334000" cy="10371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4285F4"/>
                </a:solidFill>
              </a:defRPr>
            </a:lvl1pPr>
            <a:lvl2pPr lvl="1" rtl="0">
              <a:spcBef>
                <a:spcPts val="0"/>
              </a:spcBef>
              <a:spcAft>
                <a:spcPts val="0"/>
              </a:spcAft>
              <a:buNone/>
              <a:defRPr sz="4000">
                <a:solidFill>
                  <a:srgbClr val="4285F4"/>
                </a:solidFill>
              </a:defRPr>
            </a:lvl2pPr>
            <a:lvl3pPr lvl="2" rtl="0">
              <a:spcBef>
                <a:spcPts val="0"/>
              </a:spcBef>
              <a:spcAft>
                <a:spcPts val="0"/>
              </a:spcAft>
              <a:buNone/>
              <a:defRPr sz="4000">
                <a:solidFill>
                  <a:srgbClr val="4285F4"/>
                </a:solidFill>
              </a:defRPr>
            </a:lvl3pPr>
            <a:lvl4pPr lvl="3" rtl="0">
              <a:spcBef>
                <a:spcPts val="0"/>
              </a:spcBef>
              <a:spcAft>
                <a:spcPts val="0"/>
              </a:spcAft>
              <a:buNone/>
              <a:defRPr sz="4000">
                <a:solidFill>
                  <a:srgbClr val="4285F4"/>
                </a:solidFill>
              </a:defRPr>
            </a:lvl4pPr>
            <a:lvl5pPr lvl="4" rtl="0">
              <a:spcBef>
                <a:spcPts val="0"/>
              </a:spcBef>
              <a:spcAft>
                <a:spcPts val="0"/>
              </a:spcAft>
              <a:buNone/>
              <a:defRPr sz="4000">
                <a:solidFill>
                  <a:srgbClr val="4285F4"/>
                </a:solidFill>
              </a:defRPr>
            </a:lvl5pPr>
            <a:lvl6pPr lvl="5" rtl="0">
              <a:spcBef>
                <a:spcPts val="0"/>
              </a:spcBef>
              <a:spcAft>
                <a:spcPts val="0"/>
              </a:spcAft>
              <a:buNone/>
              <a:defRPr sz="4000">
                <a:solidFill>
                  <a:srgbClr val="4285F4"/>
                </a:solidFill>
              </a:defRPr>
            </a:lvl6pPr>
            <a:lvl7pPr lvl="6" rtl="0">
              <a:spcBef>
                <a:spcPts val="0"/>
              </a:spcBef>
              <a:spcAft>
                <a:spcPts val="0"/>
              </a:spcAft>
              <a:buNone/>
              <a:defRPr sz="4000">
                <a:solidFill>
                  <a:srgbClr val="4285F4"/>
                </a:solidFill>
              </a:defRPr>
            </a:lvl7pPr>
            <a:lvl8pPr lvl="7" rtl="0">
              <a:spcBef>
                <a:spcPts val="0"/>
              </a:spcBef>
              <a:spcAft>
                <a:spcPts val="0"/>
              </a:spcAft>
              <a:buNone/>
              <a:defRPr sz="4000">
                <a:solidFill>
                  <a:srgbClr val="4285F4"/>
                </a:solidFill>
              </a:defRPr>
            </a:lvl8pPr>
            <a:lvl9pPr lvl="8" rtl="0">
              <a:spcBef>
                <a:spcPts val="0"/>
              </a:spcBef>
              <a:spcAft>
                <a:spcPts val="0"/>
              </a:spcAft>
              <a:buNone/>
              <a:defRPr sz="4000">
                <a:solidFill>
                  <a:srgbClr val="4285F4"/>
                </a:solidFill>
              </a:defRPr>
            </a:lvl9pPr>
          </a:lstStyle>
          <a:p>
            <a:endParaRPr/>
          </a:p>
        </p:txBody>
      </p:sp>
      <p:sp>
        <p:nvSpPr>
          <p:cNvPr id="40" name="Google Shape;40;p8"/>
          <p:cNvSpPr txBox="1">
            <a:spLocks noGrp="1"/>
          </p:cNvSpPr>
          <p:nvPr>
            <p:ph type="title" idx="3"/>
          </p:nvPr>
        </p:nvSpPr>
        <p:spPr>
          <a:xfrm>
            <a:off x="1958775" y="5739100"/>
            <a:ext cx="8334000" cy="42456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Dark">
  <p:cSld name="(Avoid) Title, Subtitle, Bullets_1_1_1_1">
    <p:spTree>
      <p:nvGrpSpPr>
        <p:cNvPr id="1" name="Shape 41"/>
        <p:cNvGrpSpPr/>
        <p:nvPr/>
      </p:nvGrpSpPr>
      <p:grpSpPr>
        <a:xfrm>
          <a:off x="0" y="0"/>
          <a:ext cx="0" cy="0"/>
          <a:chOff x="0" y="0"/>
          <a:chExt cx="0" cy="0"/>
        </a:xfrm>
      </p:grpSpPr>
      <p:pic>
        <p:nvPicPr>
          <p:cNvPr id="42" name="Google Shape;42;p9"/>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43" name="Google Shape;43;p9"/>
          <p:cNvSpPr txBox="1">
            <a:spLocks noGrp="1"/>
          </p:cNvSpPr>
          <p:nvPr>
            <p:ph type="title"/>
          </p:nvPr>
        </p:nvSpPr>
        <p:spPr>
          <a:xfrm>
            <a:off x="3850100" y="5171200"/>
            <a:ext cx="16709400" cy="24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FFFFFF"/>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44" name="Google Shape;44;p9"/>
          <p:cNvSpPr txBox="1">
            <a:spLocks noGrp="1"/>
          </p:cNvSpPr>
          <p:nvPr>
            <p:ph type="title" idx="2"/>
          </p:nvPr>
        </p:nvSpPr>
        <p:spPr>
          <a:xfrm>
            <a:off x="3885317" y="8484700"/>
            <a:ext cx="12913500" cy="16395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FFA65C"/>
                </a:solidFill>
              </a:defRPr>
            </a:lvl1pPr>
            <a:lvl2pPr lvl="1" rtl="0">
              <a:spcBef>
                <a:spcPts val="0"/>
              </a:spcBef>
              <a:spcAft>
                <a:spcPts val="0"/>
              </a:spcAft>
              <a:buNone/>
              <a:defRPr sz="4000">
                <a:solidFill>
                  <a:srgbClr val="FFA65C"/>
                </a:solidFill>
              </a:defRPr>
            </a:lvl2pPr>
            <a:lvl3pPr lvl="2" rtl="0">
              <a:spcBef>
                <a:spcPts val="0"/>
              </a:spcBef>
              <a:spcAft>
                <a:spcPts val="0"/>
              </a:spcAft>
              <a:buNone/>
              <a:defRPr sz="4000">
                <a:solidFill>
                  <a:srgbClr val="FFA65C"/>
                </a:solidFill>
              </a:defRPr>
            </a:lvl3pPr>
            <a:lvl4pPr lvl="3" rtl="0">
              <a:spcBef>
                <a:spcPts val="0"/>
              </a:spcBef>
              <a:spcAft>
                <a:spcPts val="0"/>
              </a:spcAft>
              <a:buNone/>
              <a:defRPr sz="4000">
                <a:solidFill>
                  <a:srgbClr val="FFA65C"/>
                </a:solidFill>
              </a:defRPr>
            </a:lvl4pPr>
            <a:lvl5pPr lvl="4" rtl="0">
              <a:spcBef>
                <a:spcPts val="0"/>
              </a:spcBef>
              <a:spcAft>
                <a:spcPts val="0"/>
              </a:spcAft>
              <a:buNone/>
              <a:defRPr sz="4000">
                <a:solidFill>
                  <a:srgbClr val="FFA65C"/>
                </a:solidFill>
              </a:defRPr>
            </a:lvl5pPr>
            <a:lvl6pPr lvl="5" rtl="0">
              <a:spcBef>
                <a:spcPts val="0"/>
              </a:spcBef>
              <a:spcAft>
                <a:spcPts val="0"/>
              </a:spcAft>
              <a:buNone/>
              <a:defRPr sz="4000">
                <a:solidFill>
                  <a:srgbClr val="FFA65C"/>
                </a:solidFill>
              </a:defRPr>
            </a:lvl6pPr>
            <a:lvl7pPr lvl="6" rtl="0">
              <a:spcBef>
                <a:spcPts val="0"/>
              </a:spcBef>
              <a:spcAft>
                <a:spcPts val="0"/>
              </a:spcAft>
              <a:buNone/>
              <a:defRPr sz="4000">
                <a:solidFill>
                  <a:srgbClr val="FFA65C"/>
                </a:solidFill>
              </a:defRPr>
            </a:lvl7pPr>
            <a:lvl8pPr lvl="7" rtl="0">
              <a:spcBef>
                <a:spcPts val="0"/>
              </a:spcBef>
              <a:spcAft>
                <a:spcPts val="0"/>
              </a:spcAft>
              <a:buNone/>
              <a:defRPr sz="4000">
                <a:solidFill>
                  <a:srgbClr val="FFA65C"/>
                </a:solidFill>
              </a:defRPr>
            </a:lvl8pPr>
            <a:lvl9pPr lvl="8" rtl="0">
              <a:spcBef>
                <a:spcPts val="0"/>
              </a:spcBef>
              <a:spcAft>
                <a:spcPts val="0"/>
              </a:spcAft>
              <a:buNone/>
              <a:defRPr sz="4000">
                <a:solidFill>
                  <a:srgbClr val="FFA65C"/>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Black">
  <p:cSld name="(Avoid) Title, Subtitle, Bullets_1_1_1_1_1_1">
    <p:spTree>
      <p:nvGrpSpPr>
        <p:cNvPr id="1" name="Shape 46"/>
        <p:cNvGrpSpPr/>
        <p:nvPr/>
      </p:nvGrpSpPr>
      <p:grpSpPr>
        <a:xfrm>
          <a:off x="0" y="0"/>
          <a:ext cx="0" cy="0"/>
          <a:chOff x="0" y="0"/>
          <a:chExt cx="0" cy="0"/>
        </a:xfrm>
      </p:grpSpPr>
      <p:sp>
        <p:nvSpPr>
          <p:cNvPr id="47" name="Google Shape;47;p11"/>
          <p:cNvSpPr/>
          <p:nvPr/>
        </p:nvSpPr>
        <p:spPr>
          <a:xfrm>
            <a:off x="250" y="0"/>
            <a:ext cx="24384000" cy="13716000"/>
          </a:xfrm>
          <a:prstGeom prst="rect">
            <a:avLst/>
          </a:prstGeom>
          <a:solidFill>
            <a:srgbClr val="202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84600" y="3291925"/>
            <a:ext cx="18193800" cy="241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0800">
                <a:solidFill>
                  <a:srgbClr val="4285F4"/>
                </a:solidFill>
                <a:latin typeface="Google Sans"/>
                <a:ea typeface="Google Sans"/>
                <a:cs typeface="Google Sans"/>
                <a:sym typeface="Google Sans"/>
              </a:defRPr>
            </a:lvl1pPr>
            <a:lvl2pPr lvl="1" rtl="0">
              <a:lnSpc>
                <a:spcPct val="100000"/>
              </a:lnSpc>
              <a:spcBef>
                <a:spcPts val="0"/>
              </a:spcBef>
              <a:spcAft>
                <a:spcPts val="0"/>
              </a:spcAft>
              <a:buNone/>
              <a:defRPr sz="10800">
                <a:solidFill>
                  <a:srgbClr val="4285F4"/>
                </a:solidFill>
                <a:latin typeface="Google Sans"/>
                <a:ea typeface="Google Sans"/>
                <a:cs typeface="Google Sans"/>
                <a:sym typeface="Google Sans"/>
              </a:defRPr>
            </a:lvl2pPr>
            <a:lvl3pPr lvl="2" rtl="0">
              <a:lnSpc>
                <a:spcPct val="100000"/>
              </a:lnSpc>
              <a:spcBef>
                <a:spcPts val="0"/>
              </a:spcBef>
              <a:spcAft>
                <a:spcPts val="0"/>
              </a:spcAft>
              <a:buNone/>
              <a:defRPr sz="10800">
                <a:solidFill>
                  <a:srgbClr val="4285F4"/>
                </a:solidFill>
                <a:latin typeface="Google Sans"/>
                <a:ea typeface="Google Sans"/>
                <a:cs typeface="Google Sans"/>
                <a:sym typeface="Google Sans"/>
              </a:defRPr>
            </a:lvl3pPr>
            <a:lvl4pPr lvl="3" rtl="0">
              <a:lnSpc>
                <a:spcPct val="100000"/>
              </a:lnSpc>
              <a:spcBef>
                <a:spcPts val="0"/>
              </a:spcBef>
              <a:spcAft>
                <a:spcPts val="0"/>
              </a:spcAft>
              <a:buNone/>
              <a:defRPr sz="10800">
                <a:solidFill>
                  <a:srgbClr val="4285F4"/>
                </a:solidFill>
                <a:latin typeface="Google Sans"/>
                <a:ea typeface="Google Sans"/>
                <a:cs typeface="Google Sans"/>
                <a:sym typeface="Google Sans"/>
              </a:defRPr>
            </a:lvl4pPr>
            <a:lvl5pPr lvl="4" rtl="0">
              <a:lnSpc>
                <a:spcPct val="100000"/>
              </a:lnSpc>
              <a:spcBef>
                <a:spcPts val="0"/>
              </a:spcBef>
              <a:spcAft>
                <a:spcPts val="0"/>
              </a:spcAft>
              <a:buNone/>
              <a:defRPr sz="10800">
                <a:solidFill>
                  <a:srgbClr val="4285F4"/>
                </a:solidFill>
                <a:latin typeface="Google Sans"/>
                <a:ea typeface="Google Sans"/>
                <a:cs typeface="Google Sans"/>
                <a:sym typeface="Google Sans"/>
              </a:defRPr>
            </a:lvl5pPr>
            <a:lvl6pPr lvl="5" rtl="0">
              <a:lnSpc>
                <a:spcPct val="100000"/>
              </a:lnSpc>
              <a:spcBef>
                <a:spcPts val="0"/>
              </a:spcBef>
              <a:spcAft>
                <a:spcPts val="0"/>
              </a:spcAft>
              <a:buNone/>
              <a:defRPr sz="10800">
                <a:solidFill>
                  <a:srgbClr val="4285F4"/>
                </a:solidFill>
                <a:latin typeface="Google Sans"/>
                <a:ea typeface="Google Sans"/>
                <a:cs typeface="Google Sans"/>
                <a:sym typeface="Google Sans"/>
              </a:defRPr>
            </a:lvl6pPr>
            <a:lvl7pPr lvl="6" rtl="0">
              <a:lnSpc>
                <a:spcPct val="100000"/>
              </a:lnSpc>
              <a:spcBef>
                <a:spcPts val="0"/>
              </a:spcBef>
              <a:spcAft>
                <a:spcPts val="0"/>
              </a:spcAft>
              <a:buNone/>
              <a:defRPr sz="10800">
                <a:solidFill>
                  <a:srgbClr val="4285F4"/>
                </a:solidFill>
                <a:latin typeface="Google Sans"/>
                <a:ea typeface="Google Sans"/>
                <a:cs typeface="Google Sans"/>
                <a:sym typeface="Google Sans"/>
              </a:defRPr>
            </a:lvl7pPr>
            <a:lvl8pPr lvl="7" rtl="0">
              <a:lnSpc>
                <a:spcPct val="100000"/>
              </a:lnSpc>
              <a:spcBef>
                <a:spcPts val="0"/>
              </a:spcBef>
              <a:spcAft>
                <a:spcPts val="0"/>
              </a:spcAft>
              <a:buNone/>
              <a:defRPr sz="10800">
                <a:solidFill>
                  <a:srgbClr val="4285F4"/>
                </a:solidFill>
                <a:latin typeface="Google Sans"/>
                <a:ea typeface="Google Sans"/>
                <a:cs typeface="Google Sans"/>
                <a:sym typeface="Google Sans"/>
              </a:defRPr>
            </a:lvl8pPr>
            <a:lvl9pPr lvl="8" rtl="0">
              <a:lnSpc>
                <a:spcPct val="100000"/>
              </a:lnSpc>
              <a:spcBef>
                <a:spcPts val="0"/>
              </a:spcBef>
              <a:spcAft>
                <a:spcPts val="0"/>
              </a:spcAft>
              <a:buNone/>
              <a:defRPr sz="10800">
                <a:solidFill>
                  <a:srgbClr val="4285F4"/>
                </a:solidFill>
                <a:latin typeface="Google Sans"/>
                <a:ea typeface="Google Sans"/>
                <a:cs typeface="Google Sans"/>
                <a:sym typeface="Google Sans"/>
              </a:defRPr>
            </a:lvl9pPr>
          </a:lstStyle>
          <a:p>
            <a:endParaRPr/>
          </a:p>
        </p:txBody>
      </p:sp>
      <p:sp>
        <p:nvSpPr>
          <p:cNvPr id="7" name="Google Shape;7;p1"/>
          <p:cNvSpPr txBox="1">
            <a:spLocks noGrp="1"/>
          </p:cNvSpPr>
          <p:nvPr>
            <p:ph type="body" idx="1"/>
          </p:nvPr>
        </p:nvSpPr>
        <p:spPr>
          <a:xfrm>
            <a:off x="2079349" y="7573274"/>
            <a:ext cx="16234200" cy="5398500"/>
          </a:xfrm>
          <a:prstGeom prst="rect">
            <a:avLst/>
          </a:prstGeom>
          <a:noFill/>
          <a:ln>
            <a:noFill/>
          </a:ln>
        </p:spPr>
        <p:txBody>
          <a:bodyPr spcFirstLastPara="1" wrap="square" lIns="91425" tIns="91425" rIns="91425" bIns="91425" anchor="t" anchorCtr="0">
            <a:noAutofit/>
          </a:bodyPr>
          <a:lstStyle>
            <a:lvl1pPr marL="457200" lvl="0"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1pPr>
            <a:lvl2pPr marL="914400" lvl="1"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2pPr>
            <a:lvl3pPr marL="1371600" lvl="2"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3pPr>
            <a:lvl4pPr marL="1828800" lvl="3"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4pPr>
            <a:lvl5pPr marL="2286000" lvl="4"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5pPr>
            <a:lvl6pPr marL="2743200" lvl="5"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6pPr>
            <a:lvl7pPr marL="3200400" lvl="6"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7pPr>
            <a:lvl8pPr marL="3657600" lvl="7"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8pPr>
            <a:lvl9pPr marL="4114800" lvl="8"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hyperlink" Target="http://www/"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hyperlink" Target="https://www.w3schools.com/html/html_filepaths.asp" TargetMode="External"/><Relationship Id="rId4" Type="http://schemas.openxmlformats.org/officeDocument/2006/relationships/hyperlink" Target="https://www/"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tags/tag_ol.asp"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HTML/Element/video"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mdn.mozillademos.org/files/15811/Letter%20screengrab%202.png" TargetMode="External"/><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155850" y="3641650"/>
            <a:ext cx="13084150" cy="3445500"/>
          </a:xfrm>
          <a:prstGeom prst="rect">
            <a:avLst/>
          </a:prstGeom>
        </p:spPr>
        <p:txBody>
          <a:bodyPr spcFirstLastPara="1" wrap="square" lIns="91425" tIns="91425" rIns="91425" bIns="91425" anchor="t" anchorCtr="0">
            <a:noAutofit/>
          </a:bodyPr>
          <a:lstStyle/>
          <a:p>
            <a:pPr lvl="0"/>
            <a:r>
              <a:rPr lang="en-US" dirty="0" smtClean="0"/>
              <a:t>HTML Elements </a:t>
            </a:r>
            <a:r>
              <a:rPr lang="en-US" dirty="0"/>
              <a:t>and Structure</a:t>
            </a:r>
          </a:p>
        </p:txBody>
      </p:sp>
      <p:sp>
        <p:nvSpPr>
          <p:cNvPr id="3" name="Google Shape;60;p14"/>
          <p:cNvSpPr txBox="1">
            <a:spLocks noGrp="1"/>
          </p:cNvSpPr>
          <p:nvPr>
            <p:ph type="title"/>
          </p:nvPr>
        </p:nvSpPr>
        <p:spPr>
          <a:xfrm>
            <a:off x="371475" y="12452275"/>
            <a:ext cx="13084150" cy="949400"/>
          </a:xfrm>
          <a:prstGeom prst="rect">
            <a:avLst/>
          </a:prstGeom>
        </p:spPr>
        <p:txBody>
          <a:bodyPr spcFirstLastPara="1" wrap="square" lIns="91425" tIns="91425" rIns="91425" bIns="91425" anchor="t" anchorCtr="0">
            <a:noAutofit/>
          </a:bodyPr>
          <a:lstStyle/>
          <a:p>
            <a:pPr lvl="0"/>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107975" y="518500"/>
            <a:ext cx="21862800" cy="17259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accent1"/>
                </a:solidFill>
              </a:rPr>
              <a:t>Structure of an HTML document</a:t>
            </a:r>
            <a:endParaRPr dirty="0"/>
          </a:p>
        </p:txBody>
      </p:sp>
      <p:pic>
        <p:nvPicPr>
          <p:cNvPr id="7" name="Picture 6"/>
          <p:cNvPicPr>
            <a:picLocks noChangeAspect="1"/>
          </p:cNvPicPr>
          <p:nvPr/>
        </p:nvPicPr>
        <p:blipFill>
          <a:blip r:embed="rId3"/>
          <a:stretch>
            <a:fillRect/>
          </a:stretch>
        </p:blipFill>
        <p:spPr>
          <a:xfrm>
            <a:off x="1107975" y="2699739"/>
            <a:ext cx="19452170" cy="9443224"/>
          </a:xfrm>
          <a:prstGeom prst="rect">
            <a:avLst/>
          </a:prstGeom>
        </p:spPr>
      </p:pic>
      <p:sp>
        <p:nvSpPr>
          <p:cNvPr id="8" name="Google Shape;101;p20"/>
          <p:cNvSpPr txBox="1">
            <a:spLocks noGrp="1"/>
          </p:cNvSpPr>
          <p:nvPr>
            <p:ph type="title" idx="2"/>
          </p:nvPr>
        </p:nvSpPr>
        <p:spPr>
          <a:xfrm>
            <a:off x="1107975" y="1872203"/>
            <a:ext cx="21862800" cy="1326300"/>
          </a:xfrm>
          <a:prstGeom prst="rect">
            <a:avLst/>
          </a:prstGeom>
        </p:spPr>
        <p:txBody>
          <a:bodyPr spcFirstLastPara="1" wrap="square" lIns="91425" tIns="91425" rIns="91425" bIns="91425" anchor="t" anchorCtr="0">
            <a:noAutofit/>
          </a:bodyPr>
          <a:lstStyle/>
          <a:p>
            <a:r>
              <a:rPr lang="en-US" sz="4400" dirty="0" smtClean="0"/>
              <a:t>A visual representation of the structure of HTML document</a:t>
            </a:r>
            <a:endParaRPr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519306" y="5043055"/>
            <a:ext cx="21862800" cy="1365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400" b="1" dirty="0" smtClean="0">
                <a:solidFill>
                  <a:schemeClr val="accent1"/>
                </a:solidFill>
              </a:rPr>
              <a:t>The head element</a:t>
            </a:r>
            <a:endParaRPr sz="6400" dirty="0"/>
          </a:p>
        </p:txBody>
      </p:sp>
      <p:sp>
        <p:nvSpPr>
          <p:cNvPr id="116" name="Google Shape;116;p22"/>
          <p:cNvSpPr txBox="1">
            <a:spLocks noGrp="1"/>
          </p:cNvSpPr>
          <p:nvPr>
            <p:ph type="body" idx="3"/>
          </p:nvPr>
        </p:nvSpPr>
        <p:spPr>
          <a:xfrm>
            <a:off x="970998" y="2646218"/>
            <a:ext cx="21970500" cy="2396837"/>
          </a:xfrm>
          <a:prstGeom prst="rect">
            <a:avLst/>
          </a:prstGeom>
        </p:spPr>
        <p:txBody>
          <a:bodyPr spcFirstLastPara="1" wrap="square" lIns="91425" tIns="91425" rIns="91425" bIns="91425" anchor="t" anchorCtr="0">
            <a:noAutofit/>
          </a:bodyPr>
          <a:lstStyle/>
          <a:p>
            <a:pPr indent="0">
              <a:buNone/>
            </a:pPr>
            <a:r>
              <a:rPr lang="en-US" dirty="0" smtClean="0"/>
              <a:t>This is the root element and comes immediately after 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DOCTYPE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html</a:t>
            </a:r>
            <a:r>
              <a:rPr lang="en-US" b="1" dirty="0" smtClean="0">
                <a:solidFill>
                  <a:srgbClr val="808080"/>
                </a:solidFill>
                <a:latin typeface="Consolas" panose="020B0609020204030204" pitchFamily="49" charset="0"/>
              </a:rPr>
              <a:t>&gt;</a:t>
            </a:r>
            <a:r>
              <a:rPr lang="en-US" b="1" dirty="0" smtClean="0">
                <a:solidFill>
                  <a:srgbClr val="D4D4D4"/>
                </a:solidFill>
                <a:latin typeface="Consolas" panose="020B0609020204030204" pitchFamily="49" charset="0"/>
              </a:rPr>
              <a:t> </a:t>
            </a:r>
            <a:r>
              <a:rPr lang="en-US" dirty="0" smtClean="0"/>
              <a:t>declaration.</a:t>
            </a:r>
          </a:p>
          <a:p>
            <a:pPr indent="0">
              <a:buNone/>
            </a:pPr>
            <a:r>
              <a:rPr lang="en-US" dirty="0" smtClean="0"/>
              <a:t>The root element contains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smtClean="0">
                <a:solidFill>
                  <a:srgbClr val="808080"/>
                </a:solidFill>
                <a:latin typeface="Consolas" panose="020B0609020204030204" pitchFamily="49" charset="0"/>
              </a:rPr>
              <a:t>&gt;</a:t>
            </a:r>
            <a:r>
              <a:rPr lang="en-US" dirty="0"/>
              <a:t> </a:t>
            </a:r>
            <a:r>
              <a:rPr lang="en-US" dirty="0" smtClean="0"/>
              <a:t>and </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body</a:t>
            </a:r>
            <a:r>
              <a:rPr lang="en-US" b="1" dirty="0" smtClean="0">
                <a:solidFill>
                  <a:srgbClr val="808080"/>
                </a:solidFill>
                <a:latin typeface="Consolas" panose="020B0609020204030204" pitchFamily="49" charset="0"/>
              </a:rPr>
              <a:t>&gt;</a:t>
            </a:r>
            <a:r>
              <a:rPr lang="en-US" dirty="0" smtClean="0"/>
              <a:t> elements as its’ two direct child</a:t>
            </a:r>
          </a:p>
          <a:p>
            <a:pPr indent="0">
              <a:buNone/>
            </a:pPr>
            <a:endParaRPr dirty="0"/>
          </a:p>
        </p:txBody>
      </p:sp>
      <p:sp>
        <p:nvSpPr>
          <p:cNvPr id="7" name="Google Shape;114;p22"/>
          <p:cNvSpPr txBox="1">
            <a:spLocks noGrp="1"/>
          </p:cNvSpPr>
          <p:nvPr>
            <p:ph type="title"/>
          </p:nvPr>
        </p:nvSpPr>
        <p:spPr>
          <a:xfrm>
            <a:off x="1519306" y="1280500"/>
            <a:ext cx="21862800" cy="1365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400" b="1" dirty="0" smtClean="0">
                <a:solidFill>
                  <a:schemeClr val="accent1"/>
                </a:solidFill>
              </a:rPr>
              <a:t>The html element</a:t>
            </a:r>
            <a:endParaRPr sz="6400" dirty="0"/>
          </a:p>
        </p:txBody>
      </p:sp>
      <p:sp>
        <p:nvSpPr>
          <p:cNvPr id="8" name="Google Shape;116;p22"/>
          <p:cNvSpPr txBox="1">
            <a:spLocks noGrp="1"/>
          </p:cNvSpPr>
          <p:nvPr>
            <p:ph type="body" idx="3"/>
          </p:nvPr>
        </p:nvSpPr>
        <p:spPr>
          <a:xfrm>
            <a:off x="970998" y="6622472"/>
            <a:ext cx="21970500" cy="2396837"/>
          </a:xfrm>
          <a:prstGeom prst="rect">
            <a:avLst/>
          </a:prstGeom>
        </p:spPr>
        <p:txBody>
          <a:bodyPr spcFirstLastPara="1" wrap="square" lIns="91425" tIns="91425" rIns="91425" bIns="91425" anchor="t" anchorCtr="0">
            <a:noAutofit/>
          </a:bodyPr>
          <a:lstStyle/>
          <a:p>
            <a:pPr indent="0">
              <a:buNone/>
            </a:pPr>
            <a:r>
              <a:rPr lang="en-US" dirty="0" smtClean="0"/>
              <a:t>This contains information about the document which are not visible to the user but used by browsers and search engines. An example is the </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title</a:t>
            </a:r>
            <a:r>
              <a:rPr lang="en-US" b="1" dirty="0" smtClean="0">
                <a:solidFill>
                  <a:srgbClr val="808080"/>
                </a:solidFill>
                <a:latin typeface="Consolas" panose="020B0609020204030204" pitchFamily="49" charset="0"/>
              </a:rPr>
              <a:t>&gt;</a:t>
            </a:r>
            <a:r>
              <a:rPr lang="en-US" dirty="0"/>
              <a:t> </a:t>
            </a:r>
            <a:r>
              <a:rPr lang="en-US" dirty="0" smtClean="0"/>
              <a:t>element which defines the document’s title</a:t>
            </a:r>
          </a:p>
          <a:p>
            <a:pPr indent="0">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accent1"/>
                </a:solidFill>
              </a:rPr>
              <a:t>The body element</a:t>
            </a:r>
            <a:endParaRPr dirty="0"/>
          </a:p>
        </p:txBody>
      </p:sp>
      <p:sp>
        <p:nvSpPr>
          <p:cNvPr id="116" name="Google Shape;116;p22"/>
          <p:cNvSpPr txBox="1">
            <a:spLocks noGrp="1"/>
          </p:cNvSpPr>
          <p:nvPr>
            <p:ph type="body" idx="3"/>
          </p:nvPr>
        </p:nvSpPr>
        <p:spPr>
          <a:xfrm>
            <a:off x="1054125" y="4832775"/>
            <a:ext cx="21970500" cy="5763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US" dirty="0" smtClean="0"/>
              <a:t>The body is usually a direct child to the root html element and it contains the visible part of an html element</a:t>
            </a:r>
          </a:p>
          <a:p>
            <a:pPr marL="457200" lvl="0" indent="0" algn="l" rtl="0">
              <a:spcBef>
                <a:spcPts val="0"/>
              </a:spcBef>
              <a:spcAft>
                <a:spcPts val="0"/>
              </a:spcAft>
              <a:buNone/>
            </a:pPr>
            <a:endParaRPr lang="en-US" dirty="0"/>
          </a:p>
          <a:p>
            <a:pPr marL="457200" lvl="0" indent="0" algn="l" rtl="0">
              <a:spcBef>
                <a:spcPts val="0"/>
              </a:spcBef>
              <a:spcAft>
                <a:spcPts val="0"/>
              </a:spcAft>
              <a:buNone/>
            </a:pPr>
            <a:r>
              <a:rPr lang="en-US" b="1" dirty="0" smtClean="0"/>
              <a:t>From now henceforth, all markups we will be writing would be within the body element or its’ descendant(s)</a:t>
            </a:r>
            <a:endParaRPr b="1" dirty="0"/>
          </a:p>
        </p:txBody>
      </p:sp>
    </p:spTree>
    <p:extLst>
      <p:ext uri="{BB962C8B-B14F-4D97-AF65-F5344CB8AC3E}">
        <p14:creationId xmlns:p14="http://schemas.microsoft.com/office/powerpoint/2010/main" val="1206906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accent1"/>
                </a:solidFill>
              </a:rPr>
              <a:t>HTML headings</a:t>
            </a:r>
            <a:endParaRPr dirty="0"/>
          </a:p>
        </p:txBody>
      </p:sp>
      <p:sp>
        <p:nvSpPr>
          <p:cNvPr id="123" name="Google Shape;123;p23"/>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6600" dirty="0">
                <a:solidFill>
                  <a:srgbClr val="000000"/>
                </a:solidFill>
                <a:latin typeface="Verdana" panose="020B0604030504040204" pitchFamily="34" charset="0"/>
              </a:rPr>
              <a:t>Headings are defined with the </a:t>
            </a:r>
            <a:r>
              <a:rPr lang="en-US" sz="6600" dirty="0">
                <a:solidFill>
                  <a:srgbClr val="808080"/>
                </a:solidFill>
                <a:latin typeface="Consolas" panose="020B0609020204030204" pitchFamily="49" charset="0"/>
              </a:rPr>
              <a:t>&lt;</a:t>
            </a:r>
            <a:r>
              <a:rPr lang="en-US" sz="6600" dirty="0">
                <a:solidFill>
                  <a:srgbClr val="569CD6"/>
                </a:solidFill>
                <a:latin typeface="Consolas" panose="020B0609020204030204" pitchFamily="49" charset="0"/>
              </a:rPr>
              <a:t>h1</a:t>
            </a:r>
            <a:r>
              <a:rPr lang="en-US" sz="6600" dirty="0">
                <a:solidFill>
                  <a:srgbClr val="808080"/>
                </a:solidFill>
                <a:latin typeface="Consolas" panose="020B0609020204030204" pitchFamily="49" charset="0"/>
              </a:rPr>
              <a:t>&gt;</a:t>
            </a:r>
            <a:r>
              <a:rPr lang="en-US" sz="6600" dirty="0">
                <a:solidFill>
                  <a:srgbClr val="000000"/>
                </a:solidFill>
                <a:latin typeface="Verdana" panose="020B0604030504040204" pitchFamily="34" charset="0"/>
              </a:rPr>
              <a:t> to </a:t>
            </a:r>
            <a:r>
              <a:rPr lang="en-US" sz="6600" dirty="0">
                <a:solidFill>
                  <a:srgbClr val="808080"/>
                </a:solidFill>
                <a:latin typeface="Consolas" panose="020B0609020204030204" pitchFamily="49" charset="0"/>
              </a:rPr>
              <a:t>&lt;</a:t>
            </a:r>
            <a:r>
              <a:rPr lang="en-US" sz="6600" dirty="0">
                <a:solidFill>
                  <a:srgbClr val="569CD6"/>
                </a:solidFill>
                <a:latin typeface="Consolas" panose="020B0609020204030204" pitchFamily="49" charset="0"/>
              </a:rPr>
              <a:t>h6</a:t>
            </a:r>
            <a:r>
              <a:rPr lang="en-US" sz="6600" dirty="0">
                <a:solidFill>
                  <a:srgbClr val="808080"/>
                </a:solidFill>
                <a:latin typeface="Consolas" panose="020B0609020204030204" pitchFamily="49" charset="0"/>
              </a:rPr>
              <a:t>&gt;</a:t>
            </a:r>
            <a:r>
              <a:rPr lang="en-US" sz="6600" dirty="0">
                <a:solidFill>
                  <a:srgbClr val="000000"/>
                </a:solidFill>
                <a:latin typeface="Verdana" panose="020B0604030504040204" pitchFamily="34" charset="0"/>
              </a:rPr>
              <a:t> tags.</a:t>
            </a:r>
            <a:r>
              <a:rPr lang="en-US" sz="9600" dirty="0">
                <a:solidFill>
                  <a:schemeClr val="tx1"/>
                </a:solidFill>
              </a:rPr>
              <a:t/>
            </a:r>
            <a:br>
              <a:rPr lang="en-US" sz="9600" dirty="0">
                <a:solidFill>
                  <a:schemeClr val="tx1"/>
                </a:solidFill>
              </a:rPr>
            </a:br>
            <a:r>
              <a:rPr lang="en-US" sz="9600" dirty="0">
                <a:solidFill>
                  <a:schemeClr val="tx1"/>
                </a:solidFill>
                <a:latin typeface="Arial" panose="020B0604020202020204" pitchFamily="34" charset="0"/>
              </a:rPr>
              <a:t/>
            </a:r>
            <a:br>
              <a:rPr lang="en-US" sz="9600" dirty="0">
                <a:solidFill>
                  <a:schemeClr val="tx1"/>
                </a:solidFill>
                <a:latin typeface="Arial" panose="020B0604020202020204" pitchFamily="34" charset="0"/>
              </a:rPr>
            </a:br>
            <a:endParaRPr lang="en-US" sz="9600" dirty="0">
              <a:solidFill>
                <a:schemeClr val="tx1"/>
              </a:solidFill>
              <a:latin typeface="Arial" panose="020B0604020202020204" pitchFamily="34" charset="0"/>
            </a:endParaRPr>
          </a:p>
        </p:txBody>
      </p:sp>
      <p:sp>
        <p:nvSpPr>
          <p:cNvPr id="124" name="Google Shape;124;p23"/>
          <p:cNvSpPr txBox="1">
            <a:spLocks noGrp="1"/>
          </p:cNvSpPr>
          <p:nvPr>
            <p:ph type="body" idx="3"/>
          </p:nvPr>
        </p:nvSpPr>
        <p:spPr>
          <a:xfrm>
            <a:off x="1259206" y="4430503"/>
            <a:ext cx="6804139" cy="5763900"/>
          </a:xfrm>
          <a:prstGeom prst="rect">
            <a:avLst/>
          </a:prstGeom>
        </p:spPr>
        <p:txBody>
          <a:bodyPr spcFirstLastPara="1" wrap="square" lIns="91425" tIns="91425" rIns="91425" bIns="91425" anchor="t" anchorCtr="0">
            <a:noAutofit/>
          </a:bodyPr>
          <a:lstStyle/>
          <a:p>
            <a:pPr indent="0">
              <a:buNone/>
            </a:pPr>
            <a:r>
              <a:rPr lang="en-US" dirty="0" smtClean="0"/>
              <a:t>Example:</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1</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2</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3</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h4</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4</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h4</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h5</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5</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h5</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h6</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6</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h6</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 </a:t>
            </a:r>
          </a:p>
          <a:p>
            <a:pPr indent="0">
              <a:buNone/>
            </a:pPr>
            <a:endParaRPr lang="en-US" dirty="0">
              <a:solidFill>
                <a:srgbClr val="D4D4D4"/>
              </a:solidFill>
              <a:latin typeface="Consolas" panose="020B0609020204030204" pitchFamily="49" charset="0"/>
            </a:endParaRPr>
          </a:p>
        </p:txBody>
      </p:sp>
      <p:sp>
        <p:nvSpPr>
          <p:cNvPr id="2" name="Rectangle 1"/>
          <p:cNvSpPr/>
          <p:nvPr/>
        </p:nvSpPr>
        <p:spPr>
          <a:xfrm>
            <a:off x="11900894" y="6704112"/>
            <a:ext cx="184731" cy="307777"/>
          </a:xfrm>
          <a:prstGeom prst="rect">
            <a:avLst/>
          </a:prstGeom>
        </p:spPr>
        <p:txBody>
          <a:bodyPr wrap="none">
            <a:spAutoFit/>
          </a:bodyPr>
          <a:lstStyle/>
          <a:p>
            <a:endParaRPr lang="en-US" dirty="0">
              <a:solidFill>
                <a:srgbClr val="D4D4D4"/>
              </a:solidFill>
              <a:latin typeface="Consolas" panose="020B0609020204030204" pitchFamily="49"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124;p23"/>
          <p:cNvSpPr txBox="1">
            <a:spLocks noGrp="1"/>
          </p:cNvSpPr>
          <p:nvPr>
            <p:ph type="body" idx="3"/>
          </p:nvPr>
        </p:nvSpPr>
        <p:spPr>
          <a:xfrm>
            <a:off x="11331461" y="4430503"/>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1645171" y="5217779"/>
            <a:ext cx="5038593" cy="7129609"/>
          </a:xfrm>
          <a:prstGeom prst="rect">
            <a:avLst/>
          </a:prstGeom>
        </p:spPr>
      </p:pic>
      <p:sp>
        <p:nvSpPr>
          <p:cNvPr id="11" name="Google Shape;124;p23"/>
          <p:cNvSpPr txBox="1">
            <a:spLocks noGrp="1"/>
          </p:cNvSpPr>
          <p:nvPr>
            <p:ph type="body" idx="3"/>
          </p:nvPr>
        </p:nvSpPr>
        <p:spPr>
          <a:xfrm>
            <a:off x="16425567" y="4876576"/>
            <a:ext cx="6804139" cy="5763900"/>
          </a:xfrm>
          <a:prstGeom prst="rect">
            <a:avLst/>
          </a:prstGeom>
          <a:ln>
            <a:solidFill>
              <a:schemeClr val="tx2">
                <a:lumMod val="20000"/>
                <a:lumOff val="80000"/>
              </a:schemeClr>
            </a:solidFill>
          </a:ln>
        </p:spPr>
        <p:txBody>
          <a:bodyPr spcFirstLastPara="1" wrap="square" lIns="91425" tIns="91425" rIns="91425" bIns="91425" anchor="t" anchorCtr="0">
            <a:noAutofit/>
          </a:bodyPr>
          <a:lstStyle/>
          <a:p>
            <a:pPr lv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headings should be used for main headings, followed by </a:t>
            </a:r>
            <a:r>
              <a:rPr lang="en-US" dirty="0" smtClean="0">
                <a:solidFill>
                  <a:srgbClr val="808080"/>
                </a:solidFill>
                <a:latin typeface="Consolas" panose="020B0609020204030204" pitchFamily="49" charset="0"/>
              </a:rPr>
              <a:t>&lt;</a:t>
            </a:r>
            <a:r>
              <a:rPr lang="en-US" dirty="0" smtClean="0">
                <a:solidFill>
                  <a:srgbClr val="569CD6"/>
                </a:solidFill>
                <a:latin typeface="Consolas" panose="020B0609020204030204" pitchFamily="49" charset="0"/>
              </a:rPr>
              <a:t>h2</a:t>
            </a:r>
            <a:r>
              <a:rPr lang="en-US" dirty="0" smtClean="0">
                <a:solidFill>
                  <a:srgbClr val="808080"/>
                </a:solidFill>
                <a:latin typeface="Consolas" panose="020B0609020204030204" pitchFamily="49" charset="0"/>
              </a:rPr>
              <a:t>&gt;</a:t>
            </a:r>
            <a:r>
              <a:rPr lang="en-US" dirty="0">
                <a:solidFill>
                  <a:srgbClr val="000000"/>
                </a:solidFill>
                <a:latin typeface="Verdana" panose="020B0604030504040204" pitchFamily="34" charset="0"/>
              </a:rPr>
              <a:t> headings, then the less important </a:t>
            </a:r>
            <a:r>
              <a:rPr lang="en-US" dirty="0" smtClean="0">
                <a:solidFill>
                  <a:srgbClr val="808080"/>
                </a:solidFill>
                <a:latin typeface="Consolas" panose="020B0609020204030204" pitchFamily="49" charset="0"/>
              </a:rPr>
              <a:t>&lt;</a:t>
            </a:r>
            <a:r>
              <a:rPr lang="en-US" dirty="0" smtClean="0">
                <a:solidFill>
                  <a:srgbClr val="569CD6"/>
                </a:solidFill>
                <a:latin typeface="Consolas" panose="020B0609020204030204" pitchFamily="49" charset="0"/>
              </a:rPr>
              <a:t>h3</a:t>
            </a:r>
            <a:r>
              <a:rPr lang="en-US" dirty="0" smtClean="0">
                <a:solidFill>
                  <a:srgbClr val="808080"/>
                </a:solidFill>
                <a:latin typeface="Consolas" panose="020B0609020204030204" pitchFamily="49" charset="0"/>
              </a:rPr>
              <a:t>&gt; </a:t>
            </a:r>
            <a:r>
              <a:rPr lang="en-US" dirty="0" smtClean="0">
                <a:solidFill>
                  <a:srgbClr val="000000"/>
                </a:solidFill>
                <a:latin typeface="Verdana" panose="020B0604030504040204" pitchFamily="34" charset="0"/>
              </a:rPr>
              <a:t>and </a:t>
            </a:r>
            <a:r>
              <a:rPr lang="en-US" dirty="0">
                <a:solidFill>
                  <a:srgbClr val="000000"/>
                </a:solidFill>
                <a:latin typeface="Verdana" panose="020B0604030504040204" pitchFamily="34" charset="0"/>
              </a:rPr>
              <a:t>so on.</a:t>
            </a:r>
            <a:r>
              <a:rPr lang="en-US" sz="7200" dirty="0">
                <a:solidFill>
                  <a:schemeClr val="tx1"/>
                </a:solidFill>
              </a:rPr>
              <a:t> </a:t>
            </a:r>
            <a:endParaRPr lang="en-US" sz="6000" dirty="0">
              <a:solidFill>
                <a:schemeClr val="tx1"/>
              </a:solidFill>
              <a:latin typeface="Arial" panose="020B0604020202020204" pitchFamily="34" charset="0"/>
            </a:endParaRPr>
          </a:p>
          <a:p>
            <a:pPr indent="0">
              <a:buNone/>
            </a:pPr>
            <a:endParaRPr lang="en-US" dirty="0">
              <a:solidFill>
                <a:srgbClr val="D4D4D4"/>
              </a:solidFill>
              <a:latin typeface="Consolas" panose="020B0609020204030204" pitchFamily="49" charset="0"/>
            </a:endParaRPr>
          </a:p>
          <a:p>
            <a:pPr indent="0">
              <a:buNone/>
            </a:pPr>
            <a:endParaRPr lang="en-US" dirty="0">
              <a:solidFill>
                <a:srgbClr val="D4D4D4"/>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HTML Paragraphs</a:t>
            </a:r>
            <a:endParaRPr dirty="0"/>
          </a:p>
        </p:txBody>
      </p:sp>
      <p:sp>
        <p:nvSpPr>
          <p:cNvPr id="130" name="Google Shape;130;p24"/>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6600" dirty="0">
                <a:solidFill>
                  <a:srgbClr val="000000"/>
                </a:solidFill>
                <a:latin typeface="Verdana" panose="020B0604030504040204" pitchFamily="34" charset="0"/>
              </a:rPr>
              <a:t>The HTML </a:t>
            </a:r>
            <a:r>
              <a:rPr lang="en-US" sz="6600" dirty="0" smtClean="0">
                <a:solidFill>
                  <a:srgbClr val="808080"/>
                </a:solidFill>
                <a:latin typeface="Consolas" panose="020B0609020204030204" pitchFamily="49" charset="0"/>
              </a:rPr>
              <a:t>&lt;</a:t>
            </a:r>
            <a:r>
              <a:rPr lang="en-US" sz="6600" dirty="0">
                <a:solidFill>
                  <a:srgbClr val="569CD6"/>
                </a:solidFill>
                <a:latin typeface="Consolas" panose="020B0609020204030204" pitchFamily="49" charset="0"/>
              </a:rPr>
              <a:t>p</a:t>
            </a:r>
            <a:r>
              <a:rPr lang="en-US" sz="6600" dirty="0" smtClean="0">
                <a:solidFill>
                  <a:srgbClr val="808080"/>
                </a:solidFill>
                <a:latin typeface="Consolas" panose="020B0609020204030204" pitchFamily="49" charset="0"/>
              </a:rPr>
              <a:t>&gt;</a:t>
            </a:r>
            <a:r>
              <a:rPr lang="en-US" sz="6600" dirty="0">
                <a:solidFill>
                  <a:srgbClr val="000000"/>
                </a:solidFill>
                <a:latin typeface="Verdana" panose="020B0604030504040204" pitchFamily="34" charset="0"/>
              </a:rPr>
              <a:t> element defines a </a:t>
            </a:r>
            <a:r>
              <a:rPr lang="en-US" sz="6600" b="1" dirty="0">
                <a:solidFill>
                  <a:srgbClr val="000000"/>
                </a:solidFill>
                <a:latin typeface="Verdana" panose="020B0604030504040204" pitchFamily="34" charset="0"/>
              </a:rPr>
              <a:t>paragraph</a:t>
            </a:r>
            <a:r>
              <a:rPr lang="en-US" sz="6600" dirty="0">
                <a:solidFill>
                  <a:srgbClr val="000000"/>
                </a:solidFill>
                <a:latin typeface="Verdana" panose="020B0604030504040204" pitchFamily="34" charset="0"/>
              </a:rPr>
              <a:t>:</a:t>
            </a:r>
            <a:r>
              <a:rPr lang="en-US" sz="9600" dirty="0">
                <a:solidFill>
                  <a:schemeClr val="tx1"/>
                </a:solidFill>
              </a:rPr>
              <a:t> </a:t>
            </a:r>
            <a:endParaRPr lang="en-US" sz="9600" dirty="0">
              <a:solidFill>
                <a:schemeClr val="tx1"/>
              </a:solidFill>
              <a:latin typeface="Arial" panose="020B0604020202020204" pitchFamily="34" charset="0"/>
            </a:endParaRPr>
          </a:p>
        </p:txBody>
      </p:sp>
      <p:sp>
        <p:nvSpPr>
          <p:cNvPr id="2"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24;p23"/>
          <p:cNvSpPr txBox="1">
            <a:spLocks noGrp="1"/>
          </p:cNvSpPr>
          <p:nvPr>
            <p:ph type="body" idx="3"/>
          </p:nvPr>
        </p:nvSpPr>
        <p:spPr>
          <a:xfrm>
            <a:off x="1259206" y="4430503"/>
            <a:ext cx="10350903" cy="4038960"/>
          </a:xfrm>
          <a:prstGeom prst="rect">
            <a:avLst/>
          </a:prstGeom>
        </p:spPr>
        <p:txBody>
          <a:bodyPr spcFirstLastPara="1" wrap="square" lIns="91425" tIns="91425" rIns="91425" bIns="91425" anchor="t" anchorCtr="0">
            <a:noAutofit/>
          </a:bodyPr>
          <a:lstStyle/>
          <a:p>
            <a:pPr indent="0">
              <a:buNone/>
            </a:pPr>
            <a:r>
              <a:rPr lang="en-US" dirty="0" smtClean="0"/>
              <a:t>Example:</a:t>
            </a:r>
          </a:p>
          <a:p>
            <a:pPr marL="0" indent="0">
              <a:buNone/>
            </a:pP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a </a:t>
            </a:r>
            <a:endParaRPr lang="en-US" dirty="0" smtClean="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	paragraph</a:t>
            </a:r>
            <a:r>
              <a:rPr lang="en-US" dirty="0">
                <a:solidFill>
                  <a:srgbClr val="D4D4D4"/>
                </a:solidFill>
                <a:latin typeface="Consolas" panose="020B0609020204030204" pitchFamily="49" charset="0"/>
              </a:rPr>
              <a:t> </a:t>
            </a:r>
            <a:endParaRPr lang="en-US" dirty="0" smtClean="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another paragraph</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D4D4D4"/>
                </a:solidFill>
                <a:latin typeface="Consolas" panose="020B0609020204030204" pitchFamily="49" charset="0"/>
              </a:rPr>
              <a:t> </a:t>
            </a:r>
          </a:p>
          <a:p>
            <a:pPr indent="0">
              <a:buNone/>
            </a:pPr>
            <a:endParaRPr lang="en-US" dirty="0">
              <a:solidFill>
                <a:srgbClr val="D4D4D4"/>
              </a:solidFill>
              <a:latin typeface="Consolas" panose="020B0609020204030204" pitchFamily="49" charset="0"/>
            </a:endParaRPr>
          </a:p>
        </p:txBody>
      </p:sp>
      <p:sp>
        <p:nvSpPr>
          <p:cNvPr id="4" name="Rectangle 3"/>
          <p:cNvSpPr/>
          <p:nvPr/>
        </p:nvSpPr>
        <p:spPr>
          <a:xfrm>
            <a:off x="6096000" y="5196007"/>
            <a:ext cx="12192000" cy="307777"/>
          </a:xfrm>
          <a:prstGeom prst="rect">
            <a:avLst/>
          </a:prstGeom>
        </p:spPr>
        <p:txBody>
          <a:bodyPr>
            <a:spAutoFit/>
          </a:bodyPr>
          <a:lstStyle/>
          <a:p>
            <a:endParaRPr lang="en-US" dirty="0">
              <a:solidFill>
                <a:srgbClr val="D4D4D4"/>
              </a:solidFill>
              <a:latin typeface="Consolas" panose="020B0609020204030204" pitchFamily="49" charset="0"/>
            </a:endParaRPr>
          </a:p>
        </p:txBody>
      </p:sp>
      <p:sp>
        <p:nvSpPr>
          <p:cNvPr id="10" name="Google Shape;124;p23"/>
          <p:cNvSpPr txBox="1">
            <a:spLocks noGrp="1"/>
          </p:cNvSpPr>
          <p:nvPr>
            <p:ph type="body" idx="3"/>
          </p:nvPr>
        </p:nvSpPr>
        <p:spPr>
          <a:xfrm>
            <a:off x="12704618" y="4835801"/>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3286077" y="5517278"/>
            <a:ext cx="6636760" cy="3607675"/>
          </a:xfrm>
          <a:prstGeom prst="rect">
            <a:avLst/>
          </a:prstGeom>
        </p:spPr>
      </p:pic>
      <p:sp>
        <p:nvSpPr>
          <p:cNvPr id="12" name="Google Shape;95;p19"/>
          <p:cNvSpPr txBox="1">
            <a:spLocks/>
          </p:cNvSpPr>
          <p:nvPr/>
        </p:nvSpPr>
        <p:spPr>
          <a:xfrm>
            <a:off x="1006687" y="8469463"/>
            <a:ext cx="20495567"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The browser automatically strips of all whitespace and unnecessary line breaks, that’s why the first paragraph doesn’t display over multiple lines as it was in the source markup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r>
              <a:rPr lang="en-US" smtClean="0"/>
              <a:t>HTML line break&lt;br&gt;</a:t>
            </a:r>
            <a:endParaRPr lang="en-US" dirty="0"/>
          </a:p>
        </p:txBody>
      </p:sp>
      <p:sp>
        <p:nvSpPr>
          <p:cNvPr id="137" name="Google Shape;137;p25"/>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eaLnBrk="0" fontAlgn="base" hangingPunct="0">
              <a:spcBef>
                <a:spcPct val="0"/>
              </a:spcBef>
              <a:spcAft>
                <a:spcPct val="0"/>
              </a:spcAft>
            </a:pPr>
            <a:r>
              <a:rPr lang="en-US" sz="4000" dirty="0">
                <a:solidFill>
                  <a:srgbClr val="000000"/>
                </a:solidFill>
                <a:latin typeface="Verdana" panose="020B0604030504040204" pitchFamily="34" charset="0"/>
              </a:rPr>
              <a:t>The HTML </a:t>
            </a:r>
            <a:r>
              <a:rPr lang="en-US" sz="4000" dirty="0">
                <a:solidFill>
                  <a:srgbClr val="808080"/>
                </a:solidFill>
                <a:latin typeface="Consolas" panose="020B0609020204030204" pitchFamily="49" charset="0"/>
              </a:rPr>
              <a:t>&lt;</a:t>
            </a:r>
            <a:r>
              <a:rPr lang="en-US" sz="4000" dirty="0" err="1">
                <a:solidFill>
                  <a:srgbClr val="569CD6"/>
                </a:solidFill>
                <a:latin typeface="Consolas" panose="020B0609020204030204" pitchFamily="49" charset="0"/>
              </a:rPr>
              <a:t>br</a:t>
            </a:r>
            <a:r>
              <a:rPr lang="en-US" sz="4000" dirty="0" smtClean="0">
                <a:solidFill>
                  <a:srgbClr val="808080"/>
                </a:solidFill>
                <a:latin typeface="Consolas" panose="020B0609020204030204" pitchFamily="49" charset="0"/>
              </a:rPr>
              <a:t>&gt;</a:t>
            </a:r>
            <a:r>
              <a:rPr lang="en-US" sz="4000" dirty="0">
                <a:solidFill>
                  <a:srgbClr val="000000"/>
                </a:solidFill>
                <a:latin typeface="Verdana" panose="020B0604030504040204" pitchFamily="34" charset="0"/>
              </a:rPr>
              <a:t> element defines a </a:t>
            </a:r>
            <a:r>
              <a:rPr lang="en-US" sz="4000" b="1" dirty="0">
                <a:solidFill>
                  <a:srgbClr val="000000"/>
                </a:solidFill>
                <a:latin typeface="Verdana" panose="020B0604030504040204" pitchFamily="34" charset="0"/>
              </a:rPr>
              <a:t>line break</a:t>
            </a:r>
            <a:r>
              <a:rPr lang="en-US" sz="4000" dirty="0">
                <a:solidFill>
                  <a:srgbClr val="000000"/>
                </a:solidFill>
                <a:latin typeface="Verdana" panose="020B0604030504040204" pitchFamily="34" charset="0"/>
              </a:rPr>
              <a:t>.</a:t>
            </a:r>
            <a:r>
              <a:rPr lang="en-US" sz="4000" dirty="0">
                <a:solidFill>
                  <a:schemeClr val="tx1"/>
                </a:solidFill>
              </a:rPr>
              <a:t/>
            </a:r>
            <a:br>
              <a:rPr lang="en-US" sz="4000" dirty="0">
                <a:solidFill>
                  <a:schemeClr val="tx1"/>
                </a:solidFill>
              </a:rPr>
            </a:br>
            <a:r>
              <a:rPr lang="en-US" sz="4000" dirty="0">
                <a:solidFill>
                  <a:srgbClr val="000000"/>
                </a:solidFill>
                <a:latin typeface="Verdana" panose="020B0604030504040204" pitchFamily="34" charset="0"/>
              </a:rPr>
              <a:t>Use </a:t>
            </a:r>
            <a:r>
              <a:rPr lang="en-US" sz="4000" dirty="0">
                <a:solidFill>
                  <a:srgbClr val="808080"/>
                </a:solidFill>
                <a:latin typeface="Consolas" panose="020B0609020204030204" pitchFamily="49" charset="0"/>
              </a:rPr>
              <a:t>&lt;</a:t>
            </a:r>
            <a:r>
              <a:rPr lang="en-US" sz="4000" dirty="0" err="1">
                <a:solidFill>
                  <a:srgbClr val="569CD6"/>
                </a:solidFill>
                <a:latin typeface="Consolas" panose="020B0609020204030204" pitchFamily="49" charset="0"/>
              </a:rPr>
              <a:t>br</a:t>
            </a:r>
            <a:r>
              <a:rPr lang="en-US" sz="4000" dirty="0" smtClean="0">
                <a:solidFill>
                  <a:srgbClr val="808080"/>
                </a:solidFill>
                <a:latin typeface="Consolas" panose="020B0609020204030204" pitchFamily="49" charset="0"/>
              </a:rPr>
              <a:t>&gt;</a:t>
            </a:r>
            <a:r>
              <a:rPr lang="en-US" sz="4000" dirty="0">
                <a:solidFill>
                  <a:srgbClr val="000000"/>
                </a:solidFill>
                <a:latin typeface="Verdana" panose="020B0604030504040204" pitchFamily="34" charset="0"/>
              </a:rPr>
              <a:t> if you want a line break (a new line) without starting a new paragraph:</a:t>
            </a:r>
            <a:r>
              <a:rPr lang="en-US" sz="4000" dirty="0">
                <a:solidFill>
                  <a:schemeClr val="tx1"/>
                </a:solidFill>
                <a:latin typeface="Arial" panose="020B0604020202020204" pitchFamily="34" charset="0"/>
              </a:rPr>
              <a:t/>
            </a:r>
            <a:br>
              <a:rPr lang="en-US" sz="4000" dirty="0">
                <a:solidFill>
                  <a:schemeClr val="tx1"/>
                </a:solidFill>
                <a:latin typeface="Arial" panose="020B0604020202020204" pitchFamily="34" charset="0"/>
              </a:rPr>
            </a:br>
            <a:endParaRPr sz="4000" dirty="0"/>
          </a:p>
        </p:txBody>
      </p:sp>
      <p:sp>
        <p:nvSpPr>
          <p:cNvPr id="10" name="Google Shape;95;p19"/>
          <p:cNvSpPr txBox="1">
            <a:spLocks/>
          </p:cNvSpPr>
          <p:nvPr/>
        </p:nvSpPr>
        <p:spPr>
          <a:xfrm>
            <a:off x="1366906" y="4867281"/>
            <a:ext cx="10714258"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br</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 paragraph</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br</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with line breaks.</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1" name="Google Shape;124;p23"/>
          <p:cNvSpPr txBox="1">
            <a:spLocks noGrp="1"/>
          </p:cNvSpPr>
          <p:nvPr>
            <p:ph type="body" idx="3"/>
          </p:nvPr>
        </p:nvSpPr>
        <p:spPr>
          <a:xfrm>
            <a:off x="13147963" y="4913180"/>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4112587" y="5941368"/>
            <a:ext cx="4313958" cy="2974017"/>
          </a:xfrm>
          <a:prstGeom prst="rect">
            <a:avLst/>
          </a:prstGeom>
        </p:spPr>
      </p:pic>
      <p:sp>
        <p:nvSpPr>
          <p:cNvPr id="13" name="Google Shape;95;p19"/>
          <p:cNvSpPr txBox="1">
            <a:spLocks/>
          </p:cNvSpPr>
          <p:nvPr/>
        </p:nvSpPr>
        <p:spPr>
          <a:xfrm>
            <a:off x="1006687" y="8469463"/>
            <a:ext cx="20495567"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NOTE: The </a:t>
            </a:r>
            <a:r>
              <a:rPr lang="en-US" dirty="0">
                <a:solidFill>
                  <a:srgbClr val="808080"/>
                </a:solidFill>
                <a:latin typeface="Consolas" panose="020B0609020204030204" pitchFamily="49" charset="0"/>
              </a:rPr>
              <a:t>&lt;</a:t>
            </a:r>
            <a:r>
              <a:rPr lang="en-US" dirty="0" err="1" smtClean="0">
                <a:solidFill>
                  <a:srgbClr val="569CD6"/>
                </a:solidFill>
                <a:latin typeface="Consolas" panose="020B0609020204030204" pitchFamily="49" charset="0"/>
              </a:rPr>
              <a:t>br</a:t>
            </a:r>
            <a:r>
              <a:rPr lang="en-US" dirty="0" smtClean="0">
                <a:solidFill>
                  <a:srgbClr val="808080"/>
                </a:solidFill>
                <a:latin typeface="Consolas" panose="020B0609020204030204" pitchFamily="49" charset="0"/>
              </a:rPr>
              <a:t>&gt;</a:t>
            </a:r>
            <a:r>
              <a:rPr lang="en-US" dirty="0" smtClean="0"/>
              <a:t>is an empty tag, </a:t>
            </a:r>
            <a:r>
              <a:rPr lang="en-US" dirty="0" err="1" smtClean="0"/>
              <a:t>i.e</a:t>
            </a:r>
            <a:r>
              <a:rPr lang="en-US" dirty="0" smtClean="0"/>
              <a:t> it doesn’t requires a closing tag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HTML Horizontal </a:t>
            </a:r>
            <a:r>
              <a:rPr lang="en-US" dirty="0" smtClean="0"/>
              <a:t>Rules &lt;</a:t>
            </a:r>
            <a:r>
              <a:rPr lang="en-US" dirty="0" err="1" smtClean="0"/>
              <a:t>hr</a:t>
            </a:r>
            <a:r>
              <a:rPr lang="en-US" dirty="0" smtClean="0"/>
              <a:t>&gt;</a:t>
            </a:r>
            <a:endParaRPr lang="en-US" dirty="0"/>
          </a:p>
        </p:txBody>
      </p:sp>
      <p:sp>
        <p:nvSpPr>
          <p:cNvPr id="137" name="Google Shape;137;p25"/>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eaLnBrk="0" fontAlgn="base" hangingPunct="0">
              <a:spcBef>
                <a:spcPct val="0"/>
              </a:spcBef>
              <a:spcAft>
                <a:spcPct val="0"/>
              </a:spcAft>
            </a:pPr>
            <a:r>
              <a:rPr lang="en-US" sz="4000" dirty="0">
                <a:solidFill>
                  <a:srgbClr val="000000"/>
                </a:solidFill>
                <a:latin typeface="Verdana" panose="020B0604030504040204" pitchFamily="34" charset="0"/>
              </a:rPr>
              <a:t>The HTML </a:t>
            </a:r>
            <a:r>
              <a:rPr lang="en-US" sz="4000" dirty="0" smtClean="0">
                <a:solidFill>
                  <a:srgbClr val="808080"/>
                </a:solidFill>
                <a:latin typeface="Consolas" panose="020B0609020204030204" pitchFamily="49" charset="0"/>
              </a:rPr>
              <a:t>&lt;</a:t>
            </a:r>
            <a:r>
              <a:rPr lang="en-US" sz="4000" dirty="0" err="1" smtClean="0">
                <a:solidFill>
                  <a:srgbClr val="569CD6"/>
                </a:solidFill>
                <a:latin typeface="Consolas" panose="020B0609020204030204" pitchFamily="49" charset="0"/>
              </a:rPr>
              <a:t>hr</a:t>
            </a:r>
            <a:r>
              <a:rPr lang="en-US" sz="4000" dirty="0" smtClean="0">
                <a:solidFill>
                  <a:srgbClr val="808080"/>
                </a:solidFill>
                <a:latin typeface="Consolas" panose="020B0609020204030204" pitchFamily="49" charset="0"/>
              </a:rPr>
              <a:t>&gt;</a:t>
            </a:r>
            <a:r>
              <a:rPr lang="en-US" sz="4000" dirty="0">
                <a:solidFill>
                  <a:srgbClr val="000000"/>
                </a:solidFill>
                <a:latin typeface="Verdana" panose="020B0604030504040204" pitchFamily="34" charset="0"/>
              </a:rPr>
              <a:t> element defines a </a:t>
            </a:r>
            <a:r>
              <a:rPr lang="en-US" sz="4000" b="1" dirty="0">
                <a:solidFill>
                  <a:srgbClr val="000000"/>
                </a:solidFill>
                <a:latin typeface="Verdana" panose="020B0604030504040204" pitchFamily="34" charset="0"/>
              </a:rPr>
              <a:t>line </a:t>
            </a:r>
            <a:r>
              <a:rPr lang="en-US" sz="4000" b="1" dirty="0" smtClean="0">
                <a:solidFill>
                  <a:srgbClr val="000000"/>
                </a:solidFill>
                <a:latin typeface="Verdana" panose="020B0604030504040204" pitchFamily="34" charset="0"/>
              </a:rPr>
              <a:t>break</a:t>
            </a:r>
            <a:r>
              <a:rPr lang="en-US" sz="4000" dirty="0" smtClean="0">
                <a:solidFill>
                  <a:srgbClr val="000000"/>
                </a:solidFill>
                <a:latin typeface="Verdana" panose="020B0604030504040204" pitchFamily="34" charset="0"/>
              </a:rPr>
              <a:t> indicated by an horizontal rule, it’s also an empty tag.</a:t>
            </a:r>
            <a:endParaRPr sz="4000" dirty="0"/>
          </a:p>
        </p:txBody>
      </p:sp>
      <p:sp>
        <p:nvSpPr>
          <p:cNvPr id="10" name="Google Shape;95;p19"/>
          <p:cNvSpPr txBox="1">
            <a:spLocks/>
          </p:cNvSpPr>
          <p:nvPr/>
        </p:nvSpPr>
        <p:spPr>
          <a:xfrm>
            <a:off x="1366906" y="4867281"/>
            <a:ext cx="10714258"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heading 1</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some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hr</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heading 2</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some other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hr</a:t>
            </a:r>
            <a:r>
              <a:rPr lang="en-US" dirty="0" smtClean="0">
                <a:solidFill>
                  <a:srgbClr val="808080"/>
                </a:solidFill>
                <a:latin typeface="Consolas" panose="020B0609020204030204" pitchFamily="49" charset="0"/>
              </a:rPr>
              <a:t>&gt;</a:t>
            </a:r>
            <a:endParaRPr lang="en-US" dirty="0"/>
          </a:p>
        </p:txBody>
      </p:sp>
      <p:sp>
        <p:nvSpPr>
          <p:cNvPr id="11" name="Google Shape;124;p23"/>
          <p:cNvSpPr txBox="1">
            <a:spLocks noGrp="1"/>
          </p:cNvSpPr>
          <p:nvPr>
            <p:ph type="body" idx="3"/>
          </p:nvPr>
        </p:nvSpPr>
        <p:spPr>
          <a:xfrm>
            <a:off x="13147963" y="4913180"/>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10449677" y="5941368"/>
            <a:ext cx="12567417" cy="4305009"/>
          </a:xfrm>
          <a:prstGeom prst="rect">
            <a:avLst/>
          </a:prstGeom>
        </p:spPr>
      </p:pic>
    </p:spTree>
    <p:extLst>
      <p:ext uri="{BB962C8B-B14F-4D97-AF65-F5344CB8AC3E}">
        <p14:creationId xmlns:p14="http://schemas.microsoft.com/office/powerpoint/2010/main" val="3348454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HTML </a:t>
            </a:r>
            <a:r>
              <a:rPr lang="en-US" dirty="0" smtClean="0"/>
              <a:t>Attribute</a:t>
            </a:r>
            <a:endParaRPr lang="en-US" dirty="0"/>
          </a:p>
        </p:txBody>
      </p:sp>
      <p:sp>
        <p:nvSpPr>
          <p:cNvPr id="137" name="Google Shape;137;p25"/>
          <p:cNvSpPr txBox="1">
            <a:spLocks noGrp="1"/>
          </p:cNvSpPr>
          <p:nvPr>
            <p:ph type="title" idx="2"/>
          </p:nvPr>
        </p:nvSpPr>
        <p:spPr>
          <a:xfrm>
            <a:off x="1469575" y="3104203"/>
            <a:ext cx="21862800" cy="871585"/>
          </a:xfrm>
          <a:prstGeom prst="rect">
            <a:avLst/>
          </a:prstGeom>
        </p:spPr>
        <p:txBody>
          <a:bodyPr spcFirstLastPara="1" wrap="square" lIns="91425" tIns="91425" rIns="91425" bIns="91425" anchor="t" anchorCtr="0">
            <a:noAutofit/>
          </a:bodyPr>
          <a:lstStyle/>
          <a:p>
            <a:r>
              <a:rPr lang="en-US" sz="4000" dirty="0"/>
              <a:t>Attributes provide additional </a:t>
            </a:r>
            <a:r>
              <a:rPr lang="en-US" sz="4000" dirty="0" smtClean="0"/>
              <a:t>information to/about </a:t>
            </a:r>
            <a:r>
              <a:rPr lang="en-US" sz="4000" dirty="0"/>
              <a:t>HTML elements</a:t>
            </a:r>
            <a:r>
              <a:rPr lang="en-US" sz="4000" dirty="0" smtClean="0"/>
              <a:t>.</a:t>
            </a:r>
            <a:br>
              <a:rPr lang="en-US" sz="4000" dirty="0" smtClean="0"/>
            </a:br>
            <a:r>
              <a:rPr lang="en-US" sz="4000" dirty="0" smtClean="0"/>
              <a:t>Attributes are always specified in the start tag  are usually specified in name/value pairs like:</a:t>
            </a:r>
            <a:br>
              <a:rPr lang="en-US" sz="4000" dirty="0" smtClean="0"/>
            </a:br>
            <a:r>
              <a:rPr lang="en-US" sz="4000" b="1" dirty="0"/>
              <a:t>	</a:t>
            </a:r>
            <a:r>
              <a:rPr lang="en-US" sz="4000" b="1" dirty="0" smtClean="0"/>
              <a:t>name=“value”, </a:t>
            </a:r>
            <a:r>
              <a:rPr lang="en-US" sz="4000" dirty="0" smtClean="0"/>
              <a:t>though some attributes don’t requires a value</a:t>
            </a:r>
            <a:r>
              <a:rPr lang="en-US" sz="4000" dirty="0"/>
              <a:t/>
            </a:r>
            <a:br>
              <a:rPr lang="en-US" sz="4000" dirty="0"/>
            </a:br>
            <a:endParaRPr sz="4000" dirty="0"/>
          </a:p>
        </p:txBody>
      </p:sp>
      <p:sp>
        <p:nvSpPr>
          <p:cNvPr id="8" name="Google Shape;137;p25"/>
          <p:cNvSpPr txBox="1">
            <a:spLocks/>
          </p:cNvSpPr>
          <p:nvPr/>
        </p:nvSpPr>
        <p:spPr>
          <a:xfrm>
            <a:off x="804557" y="5265511"/>
            <a:ext cx="21862800" cy="64831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9pPr>
          </a:lstStyle>
          <a:p>
            <a:pPr eaLnBrk="0" fontAlgn="base" hangingPunct="0">
              <a:spcBef>
                <a:spcPct val="0"/>
              </a:spcBef>
              <a:spcAft>
                <a:spcPct val="0"/>
              </a:spcAft>
            </a:pPr>
            <a:r>
              <a:rPr lang="en-US" sz="4000" dirty="0" smtClean="0">
                <a:solidFill>
                  <a:srgbClr val="000000"/>
                </a:solidFill>
                <a:latin typeface="Verdana" panose="020B0604030504040204" pitchFamily="34" charset="0"/>
              </a:rPr>
              <a:t>Some common attributes:</a:t>
            </a:r>
          </a:p>
          <a:p>
            <a:pPr marL="571500" indent="-571500" eaLnBrk="0" fontAlgn="base" hangingPunct="0">
              <a:spcBef>
                <a:spcPct val="0"/>
              </a:spcBef>
              <a:spcAft>
                <a:spcPct val="0"/>
              </a:spcAft>
              <a:buFont typeface="Arial" panose="020B0604020202020204" pitchFamily="34" charset="0"/>
              <a:buChar char="•"/>
            </a:pPr>
            <a:r>
              <a:rPr lang="en-US" sz="4000" dirty="0" smtClean="0">
                <a:solidFill>
                  <a:srgbClr val="000000"/>
                </a:solidFill>
                <a:latin typeface="Verdana" panose="020B0604030504040204" pitchFamily="34" charset="0"/>
              </a:rPr>
              <a:t>id: this is used to uniquely identify an element within an HTML document, not more than one element should have same id in a document</a:t>
            </a:r>
          </a:p>
          <a:p>
            <a:pPr marL="571500" indent="-571500" eaLnBrk="0" fontAlgn="base" hangingPunct="0">
              <a:spcBef>
                <a:spcPct val="0"/>
              </a:spcBef>
              <a:spcAft>
                <a:spcPct val="0"/>
              </a:spcAft>
              <a:buFont typeface="Arial" panose="020B0604020202020204" pitchFamily="34" charset="0"/>
              <a:buChar char="•"/>
            </a:pPr>
            <a:r>
              <a:rPr lang="en-US" sz="4000" dirty="0">
                <a:solidFill>
                  <a:srgbClr val="000000"/>
                </a:solidFill>
                <a:latin typeface="Verdana" panose="020B0604030504040204" pitchFamily="34" charset="0"/>
              </a:rPr>
              <a:t>s</a:t>
            </a:r>
            <a:r>
              <a:rPr lang="en-US" sz="4000" dirty="0" smtClean="0">
                <a:solidFill>
                  <a:srgbClr val="000000"/>
                </a:solidFill>
                <a:latin typeface="Verdana" panose="020B0604030504040204" pitchFamily="34" charset="0"/>
              </a:rPr>
              <a:t>tyle: This is use to add inline style to a specific element within a page. Styles are usually specified as &lt;property&gt;:&lt;value&gt;;  separated by semi-colons. </a:t>
            </a:r>
            <a:r>
              <a:rPr lang="en-US" sz="4000" dirty="0" err="1" smtClean="0">
                <a:solidFill>
                  <a:srgbClr val="000000"/>
                </a:solidFill>
                <a:latin typeface="Verdana" panose="020B0604030504040204" pitchFamily="34" charset="0"/>
              </a:rPr>
              <a:t>E.g</a:t>
            </a:r>
            <a:endParaRPr lang="en-US" sz="4000" dirty="0" smtClean="0">
              <a:solidFill>
                <a:srgbClr val="000000"/>
              </a:solidFill>
              <a:latin typeface="Verdana" panose="020B0604030504040204" pitchFamily="34" charset="0"/>
            </a:endParaRPr>
          </a:p>
          <a:p>
            <a:pPr eaLnBrk="0" fontAlgn="base" hangingPunct="0">
              <a:spcBef>
                <a:spcPct val="0"/>
              </a:spcBef>
              <a:spcAft>
                <a:spcPct val="0"/>
              </a:spcAft>
            </a:pPr>
            <a:endParaRPr lang="en-US" sz="4000" dirty="0" smtClean="0">
              <a:solidFill>
                <a:srgbClr val="000000"/>
              </a:solidFill>
              <a:latin typeface="Verdana" panose="020B0604030504040204" pitchFamily="34" charset="0"/>
            </a:endParaRPr>
          </a:p>
          <a:p>
            <a:pPr eaLnBrk="0" fontAlgn="base" hangingPunct="0">
              <a:spcBef>
                <a:spcPct val="0"/>
              </a:spcBef>
              <a:spcAft>
                <a:spcPct val="0"/>
              </a:spcAft>
            </a:pPr>
            <a:r>
              <a:rPr lang="en-US" sz="4000" dirty="0" smtClean="0">
                <a:solidFill>
                  <a:srgbClr val="808080"/>
                </a:solidFill>
                <a:latin typeface="Consolas" panose="020B0609020204030204" pitchFamily="49" charset="0"/>
              </a:rPr>
              <a:t>	&lt;</a:t>
            </a:r>
            <a:r>
              <a:rPr lang="en-US" sz="4000" dirty="0">
                <a:solidFill>
                  <a:srgbClr val="569CD6"/>
                </a:solidFill>
                <a:latin typeface="Consolas" panose="020B0609020204030204" pitchFamily="49" charset="0"/>
              </a:rPr>
              <a:t>p</a:t>
            </a: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style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a:t>
            </a:r>
            <a:r>
              <a:rPr lang="en-US" sz="4000" dirty="0" err="1">
                <a:solidFill>
                  <a:srgbClr val="CE9178"/>
                </a:solidFill>
                <a:latin typeface="Consolas" panose="020B0609020204030204" pitchFamily="49" charset="0"/>
              </a:rPr>
              <a:t>color:red</a:t>
            </a:r>
            <a:r>
              <a:rPr lang="en-US" sz="4000" dirty="0">
                <a:solidFill>
                  <a:srgbClr val="CE9178"/>
                </a:solidFill>
                <a:latin typeface="Consolas" panose="020B0609020204030204" pitchFamily="49" charset="0"/>
              </a:rPr>
              <a:t>; </a:t>
            </a:r>
            <a:r>
              <a:rPr lang="en-US" sz="4000" dirty="0" err="1" smtClean="0">
                <a:solidFill>
                  <a:srgbClr val="CE9178"/>
                </a:solidFill>
                <a:latin typeface="Consolas" panose="020B0609020204030204" pitchFamily="49" charset="0"/>
              </a:rPr>
              <a:t>background-color:black</a:t>
            </a:r>
            <a:r>
              <a:rPr lang="en-US" sz="4000" dirty="0" smtClean="0">
                <a:solidFill>
                  <a:srgbClr val="CE9178"/>
                </a:solidFill>
                <a:latin typeface="Consolas" panose="020B0609020204030204" pitchFamily="49" charset="0"/>
              </a:rPr>
              <a:t>;"</a:t>
            </a:r>
            <a:r>
              <a:rPr lang="en-US" sz="4000" dirty="0" smtClean="0">
                <a:solidFill>
                  <a:srgbClr val="808080"/>
                </a:solidFill>
                <a:latin typeface="Consolas" panose="020B0609020204030204" pitchFamily="49" charset="0"/>
              </a:rPr>
              <a:t>&gt;</a:t>
            </a:r>
            <a:r>
              <a:rPr lang="en-US" sz="4000" dirty="0">
                <a:solidFill>
                  <a:srgbClr val="D4D4D4"/>
                </a:solidFill>
                <a:latin typeface="Consolas" panose="020B0609020204030204" pitchFamily="49" charset="0"/>
              </a:rPr>
              <a:t>Red in Black</a:t>
            </a:r>
            <a:r>
              <a:rPr lang="en-US" sz="4000" dirty="0">
                <a:solidFill>
                  <a:srgbClr val="808080"/>
                </a:solidFill>
                <a:latin typeface="Consolas" panose="020B0609020204030204" pitchFamily="49" charset="0"/>
              </a:rPr>
              <a:t>&lt;/</a:t>
            </a:r>
            <a:r>
              <a:rPr lang="en-US" sz="4000" dirty="0">
                <a:solidFill>
                  <a:srgbClr val="569CD6"/>
                </a:solidFill>
                <a:latin typeface="Consolas" panose="020B0609020204030204" pitchFamily="49" charset="0"/>
              </a:rPr>
              <a:t>p</a:t>
            </a:r>
            <a:r>
              <a:rPr lang="en-US" sz="4000" dirty="0">
                <a:solidFill>
                  <a:srgbClr val="808080"/>
                </a:solidFill>
                <a:latin typeface="Consolas" panose="020B0609020204030204" pitchFamily="49" charset="0"/>
              </a:rPr>
              <a:t>&gt;</a:t>
            </a:r>
            <a:endParaRPr lang="en-US" sz="4000" dirty="0">
              <a:solidFill>
                <a:srgbClr val="D4D4D4"/>
              </a:solidFill>
              <a:latin typeface="Consolas" panose="020B0609020204030204" pitchFamily="49" charset="0"/>
            </a:endParaRPr>
          </a:p>
          <a:p>
            <a:pPr eaLnBrk="0" fontAlgn="base" hangingPunct="0">
              <a:spcBef>
                <a:spcPct val="0"/>
              </a:spcBef>
              <a:spcAft>
                <a:spcPct val="0"/>
              </a:spcAft>
            </a:pPr>
            <a:endParaRPr lang="en-US" sz="4000" dirty="0" smtClean="0">
              <a:solidFill>
                <a:srgbClr val="000000"/>
              </a:solidFill>
              <a:latin typeface="Verdana" panose="020B0604030504040204" pitchFamily="34" charset="0"/>
            </a:endParaRPr>
          </a:p>
          <a:p>
            <a:pPr eaLnBrk="0" fontAlgn="base" hangingPunct="0">
              <a:spcBef>
                <a:spcPct val="0"/>
              </a:spcBef>
              <a:spcAft>
                <a:spcPct val="0"/>
              </a:spcAft>
            </a:pPr>
            <a:endParaRPr lang="en-US" sz="4000" dirty="0"/>
          </a:p>
        </p:txBody>
      </p:sp>
    </p:spTree>
    <p:extLst>
      <p:ext uri="{BB962C8B-B14F-4D97-AF65-F5344CB8AC3E}">
        <p14:creationId xmlns:p14="http://schemas.microsoft.com/office/powerpoint/2010/main" val="2838381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1078698" y="1128101"/>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Styling Elements</a:t>
            </a:r>
            <a:endParaRPr dirty="0"/>
          </a:p>
        </p:txBody>
      </p:sp>
      <p:sp>
        <p:nvSpPr>
          <p:cNvPr id="146" name="Google Shape;146;p26"/>
          <p:cNvSpPr txBox="1">
            <a:spLocks noGrp="1"/>
          </p:cNvSpPr>
          <p:nvPr>
            <p:ph type="body" idx="3"/>
          </p:nvPr>
        </p:nvSpPr>
        <p:spPr>
          <a:xfrm>
            <a:off x="970998" y="2947601"/>
            <a:ext cx="21970500" cy="37565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Setting </a:t>
            </a:r>
            <a:r>
              <a:rPr lang="en-US" dirty="0">
                <a:solidFill>
                  <a:schemeClr val="accent3"/>
                </a:solidFill>
                <a:latin typeface="Google Sans" panose="020B0604020202020204" charset="0"/>
              </a:rPr>
              <a:t>the style of an HTML element, can be done with the </a:t>
            </a:r>
            <a:r>
              <a:rPr lang="en-US" dirty="0">
                <a:solidFill>
                  <a:schemeClr val="accent3"/>
                </a:solidFill>
                <a:latin typeface="Google Sans" panose="020B0604020202020204" charset="0"/>
                <a:cs typeface="Consolas" panose="020B0609020204030204" pitchFamily="49" charset="0"/>
              </a:rPr>
              <a:t>style</a:t>
            </a:r>
            <a:r>
              <a:rPr lang="en-US" dirty="0">
                <a:solidFill>
                  <a:schemeClr val="accent3"/>
                </a:solidFill>
                <a:latin typeface="Google Sans" panose="020B0604020202020204" charset="0"/>
              </a:rPr>
              <a:t> attribute.</a:t>
            </a:r>
            <a:endParaRPr lang="en-US" sz="7200" dirty="0">
              <a:solidFill>
                <a:schemeClr val="accent3"/>
              </a:solidFill>
              <a:latin typeface="Google Sans" panose="020B0604020202020204" charset="0"/>
            </a:endParaRPr>
          </a:p>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HTML </a:t>
            </a:r>
            <a:r>
              <a:rPr lang="en-US" dirty="0">
                <a:solidFill>
                  <a:schemeClr val="accent3"/>
                </a:solidFill>
                <a:latin typeface="Google Sans" panose="020B0604020202020204" charset="0"/>
                <a:cs typeface="Consolas" panose="020B0609020204030204" pitchFamily="49" charset="0"/>
              </a:rPr>
              <a:t>style</a:t>
            </a:r>
            <a:r>
              <a:rPr lang="en-US" dirty="0">
                <a:solidFill>
                  <a:schemeClr val="accent3"/>
                </a:solidFill>
                <a:latin typeface="Google Sans" panose="020B0604020202020204" charset="0"/>
              </a:rPr>
              <a:t> attribute has the following </a:t>
            </a:r>
            <a:r>
              <a:rPr lang="en-US" b="1" dirty="0">
                <a:solidFill>
                  <a:schemeClr val="accent3"/>
                </a:solidFill>
                <a:latin typeface="Google Sans" panose="020B0604020202020204" charset="0"/>
              </a:rPr>
              <a:t>syntax</a:t>
            </a:r>
            <a:r>
              <a:rPr lang="en-US" dirty="0">
                <a:solidFill>
                  <a:schemeClr val="accent3"/>
                </a:solidFill>
                <a:latin typeface="Google Sans" panose="020B0604020202020204" charset="0"/>
              </a:rPr>
              <a:t>:</a:t>
            </a:r>
            <a:endParaRPr lang="en-US" sz="6000" dirty="0">
              <a:solidFill>
                <a:schemeClr val="accent3"/>
              </a:solidFill>
              <a:latin typeface="Google Sans" panose="020B0604020202020204" charset="0"/>
            </a:endParaRPr>
          </a:p>
          <a:p>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tagname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property:value</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&gt;&lt;/</a:t>
            </a:r>
            <a:r>
              <a:rPr lang="en-US" dirty="0" err="1">
                <a:solidFill>
                  <a:srgbClr val="569CD6"/>
                </a:solidFill>
                <a:latin typeface="Consolas" panose="020B0609020204030204" pitchFamily="49" charset="0"/>
              </a:rPr>
              <a:t>tagname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0"/>
            <a:r>
              <a:rPr lang="en-US" dirty="0"/>
              <a:t>The </a:t>
            </a:r>
            <a:r>
              <a:rPr lang="en-US" b="1" i="1" dirty="0"/>
              <a:t>property</a:t>
            </a:r>
            <a:r>
              <a:rPr lang="en-US" dirty="0"/>
              <a:t> is a CSS property. The </a:t>
            </a:r>
            <a:r>
              <a:rPr lang="en-US" b="1" i="1" dirty="0"/>
              <a:t>value</a:t>
            </a:r>
            <a:r>
              <a:rPr lang="en-US" dirty="0"/>
              <a:t> is a CSS value.</a:t>
            </a:r>
            <a:endParaRPr b="1" dirty="0" smtClean="0">
              <a:solidFill>
                <a:schemeClr val="accent3"/>
              </a:solidFill>
              <a:latin typeface="Google Sans" panose="020B0604020202020204" charset="0"/>
            </a:endParaRPr>
          </a:p>
        </p:txBody>
      </p:sp>
      <p:sp>
        <p:nvSpPr>
          <p:cNvPr id="5"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Google Shape;146;p26"/>
          <p:cNvSpPr txBox="1">
            <a:spLocks noGrp="1"/>
          </p:cNvSpPr>
          <p:nvPr>
            <p:ph type="body" idx="3"/>
          </p:nvPr>
        </p:nvSpPr>
        <p:spPr>
          <a:xfrm>
            <a:off x="970998" y="6576004"/>
            <a:ext cx="21970500" cy="37565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Next, we will be looking at some basic CSS property, you don’t need to worry if you don’t get the whole stuff, A later part on </a:t>
            </a:r>
            <a:r>
              <a:rPr lang="en-US" dirty="0" err="1" smtClean="0">
                <a:solidFill>
                  <a:schemeClr val="accent3"/>
                </a:solidFill>
                <a:latin typeface="Google Sans" panose="020B0604020202020204" charset="0"/>
              </a:rPr>
              <a:t>css</a:t>
            </a:r>
            <a:r>
              <a:rPr lang="en-US" dirty="0" smtClean="0">
                <a:solidFill>
                  <a:schemeClr val="accent3"/>
                </a:solidFill>
                <a:latin typeface="Google Sans" panose="020B0604020202020204" charset="0"/>
              </a:rPr>
              <a:t> will expose you to the ins of </a:t>
            </a:r>
            <a:r>
              <a:rPr lang="en-US" dirty="0" err="1" smtClean="0">
                <a:solidFill>
                  <a:schemeClr val="accent3"/>
                </a:solidFill>
                <a:latin typeface="Google Sans" panose="020B0604020202020204" charset="0"/>
              </a:rPr>
              <a:t>css</a:t>
            </a:r>
            <a:endParaRPr b="1" dirty="0" smtClean="0">
              <a:solidFill>
                <a:schemeClr val="accent3"/>
              </a:solidFill>
              <a:latin typeface="Google Sans" panose="020B06040202020202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Background Color</a:t>
            </a:r>
            <a:br>
              <a:rPr lang="en-US" dirty="0"/>
            </a:br>
            <a:r>
              <a:rPr lang="en-US" dirty="0"/>
              <a:t/>
            </a:r>
            <a:br>
              <a:rPr lang="en-US" dirty="0"/>
            </a:br>
            <a:endParaRPr dirty="0"/>
          </a:p>
        </p:txBody>
      </p:sp>
      <p:sp>
        <p:nvSpPr>
          <p:cNvPr id="153" name="Google Shape;153;p27"/>
          <p:cNvSpPr txBox="1">
            <a:spLocks noGrp="1"/>
          </p:cNvSpPr>
          <p:nvPr>
            <p:ph type="body" idx="3"/>
          </p:nvPr>
        </p:nvSpPr>
        <p:spPr>
          <a:xfrm>
            <a:off x="1278748" y="2380030"/>
            <a:ext cx="21970500" cy="2385934"/>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a:solidFill>
                  <a:srgbClr val="CE9178"/>
                </a:solidFill>
                <a:latin typeface="Consolas" panose="020B0609020204030204" pitchFamily="49" charset="0"/>
              </a:rPr>
              <a:t>background-color</a:t>
            </a:r>
            <a:r>
              <a:rPr lang="en-US" dirty="0">
                <a:solidFill>
                  <a:schemeClr val="accent3"/>
                </a:solidFill>
                <a:latin typeface="Google Sans" panose="020B0604020202020204" charset="0"/>
              </a:rPr>
              <a:t> property defines the background color for an HTML element.</a:t>
            </a:r>
            <a:endParaRPr lang="en-US" sz="7200" dirty="0">
              <a:solidFill>
                <a:schemeClr val="accent3"/>
              </a:solidFill>
              <a:latin typeface="Google Sans" panose="020B0604020202020204" charset="0"/>
            </a:endParaRPr>
          </a:p>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This example sets the background color for a page to </a:t>
            </a:r>
            <a:r>
              <a:rPr lang="en-US" dirty="0" smtClean="0">
                <a:solidFill>
                  <a:schemeClr val="accent3"/>
                </a:solidFill>
                <a:latin typeface="Google Sans" panose="020B0604020202020204" charset="0"/>
              </a:rPr>
              <a:t>coral:</a:t>
            </a:r>
            <a:endParaRPr lang="en-US" sz="60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250394"/>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body</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background-color:coral</a:t>
            </a:r>
            <a:r>
              <a:rPr lang="en-US" sz="3200" dirty="0">
                <a:solidFill>
                  <a:srgbClr val="CE9178"/>
                </a:solidFill>
                <a:latin typeface="Consolas" panose="020B0609020204030204" pitchFamily="49" charset="0"/>
              </a:rPr>
              <a:t>"</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r>
            <a:br>
              <a:rPr lang="en-US" sz="3200" dirty="0">
                <a:solidFill>
                  <a:srgbClr val="D4D4D4"/>
                </a:solidFill>
                <a:latin typeface="Consolas" panose="020B0609020204030204" pitchFamily="49" charset="0"/>
              </a:rPr>
            </a:br>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This is a heading</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This is a paragraph.</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body</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pic>
        <p:nvPicPr>
          <p:cNvPr id="5" name="Picture 4"/>
          <p:cNvPicPr>
            <a:picLocks noChangeAspect="1"/>
          </p:cNvPicPr>
          <p:nvPr/>
        </p:nvPicPr>
        <p:blipFill>
          <a:blip r:embed="rId3"/>
          <a:stretch>
            <a:fillRect/>
          </a:stretch>
        </p:blipFill>
        <p:spPr>
          <a:xfrm>
            <a:off x="12634046" y="5199864"/>
            <a:ext cx="10443701" cy="508020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Overview</a:t>
            </a:r>
            <a:endParaRPr b="1" dirty="0"/>
          </a:p>
        </p:txBody>
      </p:sp>
      <p:sp>
        <p:nvSpPr>
          <p:cNvPr id="69" name="Google Shape;69;p15"/>
          <p:cNvSpPr txBox="1">
            <a:spLocks noGrp="1"/>
          </p:cNvSpPr>
          <p:nvPr>
            <p:ph type="title" idx="3"/>
          </p:nvPr>
        </p:nvSpPr>
        <p:spPr>
          <a:xfrm>
            <a:off x="1576328" y="3230400"/>
            <a:ext cx="18089100" cy="52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 this section you will get to know what HTML is as well as have a hands-on experience working with some basic HTML elements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Text Color</a:t>
            </a:r>
            <a:br>
              <a:rPr lang="en-US" dirty="0"/>
            </a:br>
            <a:r>
              <a:rPr lang="en-US" dirty="0"/>
              <a:t/>
            </a:r>
            <a:br>
              <a:rPr lang="en-US" dirty="0"/>
            </a:br>
            <a:endParaRPr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The CSS </a:t>
            </a:r>
            <a:r>
              <a:rPr lang="en-US" dirty="0">
                <a:solidFill>
                  <a:srgbClr val="DC143C"/>
                </a:solidFill>
                <a:latin typeface="Consolas" panose="020B0609020204030204" pitchFamily="49" charset="0"/>
                <a:cs typeface="Consolas" panose="020B0609020204030204" pitchFamily="49" charset="0"/>
              </a:rPr>
              <a:t>color</a:t>
            </a:r>
            <a:r>
              <a:rPr lang="en-US" dirty="0">
                <a:solidFill>
                  <a:srgbClr val="000000"/>
                </a:solidFill>
                <a:latin typeface="Verdana" panose="020B0604030504040204" pitchFamily="34" charset="0"/>
              </a:rPr>
              <a:t> property defines the text color for an HTML element:</a:t>
            </a:r>
            <a:endParaRPr lang="en-US" sz="7200" dirty="0">
              <a:solidFill>
                <a:schemeClr val="tx1"/>
              </a:solidFill>
            </a:endParaRPr>
          </a:p>
          <a:p>
            <a:pPr marL="0" lvl="0" indent="0" eaLnBrk="0" fontAlgn="base" hangingPunct="0">
              <a:lnSpc>
                <a:spcPct val="100000"/>
              </a:lnSpc>
              <a:spcBef>
                <a:spcPct val="0"/>
              </a:spcBef>
              <a:spcAft>
                <a:spcPct val="0"/>
              </a:spcAft>
              <a:buClrTx/>
              <a:buSzTx/>
              <a:buNone/>
            </a:pPr>
            <a:endParaRPr lang="en-US" sz="6000" dirty="0">
              <a:solidFill>
                <a:schemeClr val="tx1"/>
              </a:solidFill>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r>
              <a:rPr lang="en-US" sz="3600" dirty="0">
                <a:solidFill>
                  <a:srgbClr val="808080"/>
                </a:solidFill>
                <a:latin typeface="Consolas" panose="020B0609020204030204" pitchFamily="49" charset="0"/>
              </a:rPr>
              <a:t>&lt;</a:t>
            </a:r>
            <a:r>
              <a:rPr lang="en-US" sz="3600" dirty="0">
                <a:solidFill>
                  <a:srgbClr val="569CD6"/>
                </a:solidFill>
                <a:latin typeface="Consolas" panose="020B0609020204030204" pitchFamily="49" charset="0"/>
              </a:rPr>
              <a:t>h1</a:t>
            </a:r>
            <a:r>
              <a:rPr lang="en-US" sz="3600" dirty="0">
                <a:solidFill>
                  <a:srgbClr val="D4D4D4"/>
                </a:solidFill>
                <a:latin typeface="Consolas" panose="020B0609020204030204" pitchFamily="49" charset="0"/>
              </a:rPr>
              <a:t> </a:t>
            </a:r>
            <a:r>
              <a:rPr lang="en-US" sz="3600" dirty="0">
                <a:solidFill>
                  <a:srgbClr val="9CDCFE"/>
                </a:solidFill>
                <a:latin typeface="Consolas" panose="020B0609020204030204" pitchFamily="49" charset="0"/>
              </a:rPr>
              <a:t>style</a:t>
            </a:r>
            <a:r>
              <a:rPr lang="en-US" sz="3600" dirty="0">
                <a:solidFill>
                  <a:srgbClr val="D4D4D4"/>
                </a:solidFill>
                <a:latin typeface="Consolas" panose="020B0609020204030204" pitchFamily="49" charset="0"/>
              </a:rPr>
              <a:t>=</a:t>
            </a:r>
            <a:r>
              <a:rPr lang="en-US" sz="3600" dirty="0">
                <a:solidFill>
                  <a:srgbClr val="CE9178"/>
                </a:solidFill>
                <a:latin typeface="Consolas" panose="020B0609020204030204" pitchFamily="49" charset="0"/>
              </a:rPr>
              <a:t>"</a:t>
            </a:r>
            <a:r>
              <a:rPr lang="en-US" sz="3600" dirty="0" err="1">
                <a:solidFill>
                  <a:srgbClr val="CE9178"/>
                </a:solidFill>
                <a:latin typeface="Consolas" panose="020B0609020204030204" pitchFamily="49" charset="0"/>
              </a:rPr>
              <a:t>color:blue</a:t>
            </a:r>
            <a:r>
              <a:rPr lang="en-US" sz="3600" dirty="0">
                <a:solidFill>
                  <a:srgbClr val="CE9178"/>
                </a:solidFill>
                <a:latin typeface="Consolas" panose="020B0609020204030204" pitchFamily="49" charset="0"/>
              </a:rPr>
              <a:t>;"</a:t>
            </a:r>
            <a:r>
              <a:rPr lang="en-US" sz="3600" dirty="0">
                <a:solidFill>
                  <a:srgbClr val="808080"/>
                </a:solidFill>
                <a:latin typeface="Consolas" panose="020B0609020204030204" pitchFamily="49" charset="0"/>
              </a:rPr>
              <a:t>&gt;</a:t>
            </a:r>
            <a:r>
              <a:rPr lang="en-US" sz="3600" dirty="0">
                <a:solidFill>
                  <a:srgbClr val="D4D4D4"/>
                </a:solidFill>
                <a:latin typeface="Consolas" panose="020B0609020204030204" pitchFamily="49" charset="0"/>
              </a:rPr>
              <a:t>This is a </a:t>
            </a:r>
            <a:r>
              <a:rPr lang="en-US" sz="3600" dirty="0" smtClean="0">
                <a:solidFill>
                  <a:srgbClr val="D4D4D4"/>
                </a:solidFill>
                <a:latin typeface="Consolas" panose="020B0609020204030204" pitchFamily="49" charset="0"/>
              </a:rPr>
              <a:t>heading</a:t>
            </a:r>
          </a:p>
          <a:p>
            <a:r>
              <a:rPr lang="en-US" sz="3600" dirty="0" smtClean="0">
                <a:solidFill>
                  <a:srgbClr val="808080"/>
                </a:solidFill>
                <a:latin typeface="Consolas" panose="020B0609020204030204" pitchFamily="49" charset="0"/>
              </a:rPr>
              <a:t>&lt;/</a:t>
            </a:r>
            <a:r>
              <a:rPr lang="en-US" sz="3600" dirty="0">
                <a:solidFill>
                  <a:srgbClr val="569CD6"/>
                </a:solidFill>
                <a:latin typeface="Consolas" panose="020B0609020204030204" pitchFamily="49" charset="0"/>
              </a:rPr>
              <a:t>h1</a:t>
            </a:r>
            <a:r>
              <a:rPr lang="en-US" sz="3600" dirty="0">
                <a:solidFill>
                  <a:srgbClr val="808080"/>
                </a:solidFill>
                <a:latin typeface="Consolas" panose="020B0609020204030204" pitchFamily="49" charset="0"/>
              </a:rPr>
              <a:t>&gt;</a:t>
            </a:r>
            <a:endParaRPr lang="en-US" sz="3600" dirty="0">
              <a:solidFill>
                <a:srgbClr val="D4D4D4"/>
              </a:solidFill>
              <a:latin typeface="Consolas" panose="020B0609020204030204" pitchFamily="49" charset="0"/>
            </a:endParaRPr>
          </a:p>
          <a:p>
            <a:r>
              <a:rPr lang="en-US" sz="3600" dirty="0" smtClean="0">
                <a:solidFill>
                  <a:srgbClr val="808080"/>
                </a:solidFill>
                <a:latin typeface="Consolas" panose="020B0609020204030204" pitchFamily="49" charset="0"/>
              </a:rPr>
              <a:t>&lt;</a:t>
            </a:r>
            <a:r>
              <a:rPr lang="en-US" sz="3600" dirty="0">
                <a:solidFill>
                  <a:srgbClr val="569CD6"/>
                </a:solidFill>
                <a:latin typeface="Consolas" panose="020B0609020204030204" pitchFamily="49" charset="0"/>
              </a:rPr>
              <a:t>p</a:t>
            </a:r>
            <a:r>
              <a:rPr lang="en-US" sz="3600" dirty="0">
                <a:solidFill>
                  <a:srgbClr val="D4D4D4"/>
                </a:solidFill>
                <a:latin typeface="Consolas" panose="020B0609020204030204" pitchFamily="49" charset="0"/>
              </a:rPr>
              <a:t> </a:t>
            </a:r>
            <a:r>
              <a:rPr lang="en-US" sz="3600" dirty="0">
                <a:solidFill>
                  <a:srgbClr val="9CDCFE"/>
                </a:solidFill>
                <a:latin typeface="Consolas" panose="020B0609020204030204" pitchFamily="49" charset="0"/>
              </a:rPr>
              <a:t>style</a:t>
            </a:r>
            <a:r>
              <a:rPr lang="en-US" sz="3600" dirty="0">
                <a:solidFill>
                  <a:srgbClr val="D4D4D4"/>
                </a:solidFill>
                <a:latin typeface="Consolas" panose="020B0609020204030204" pitchFamily="49" charset="0"/>
              </a:rPr>
              <a:t>=</a:t>
            </a:r>
            <a:r>
              <a:rPr lang="en-US" sz="3600" dirty="0">
                <a:solidFill>
                  <a:srgbClr val="CE9178"/>
                </a:solidFill>
                <a:latin typeface="Consolas" panose="020B0609020204030204" pitchFamily="49" charset="0"/>
              </a:rPr>
              <a:t>"</a:t>
            </a:r>
            <a:r>
              <a:rPr lang="en-US" sz="3600" dirty="0" err="1">
                <a:solidFill>
                  <a:srgbClr val="CE9178"/>
                </a:solidFill>
                <a:latin typeface="Consolas" panose="020B0609020204030204" pitchFamily="49" charset="0"/>
              </a:rPr>
              <a:t>color:red</a:t>
            </a:r>
            <a:r>
              <a:rPr lang="en-US" sz="3600" dirty="0">
                <a:solidFill>
                  <a:srgbClr val="CE9178"/>
                </a:solidFill>
                <a:latin typeface="Consolas" panose="020B0609020204030204" pitchFamily="49" charset="0"/>
              </a:rPr>
              <a:t>;"</a:t>
            </a:r>
            <a:r>
              <a:rPr lang="en-US" sz="3600" dirty="0">
                <a:solidFill>
                  <a:srgbClr val="808080"/>
                </a:solidFill>
                <a:latin typeface="Consolas" panose="020B0609020204030204" pitchFamily="49" charset="0"/>
              </a:rPr>
              <a:t>&gt;</a:t>
            </a:r>
            <a:r>
              <a:rPr lang="en-US" sz="3600" dirty="0">
                <a:solidFill>
                  <a:srgbClr val="D4D4D4"/>
                </a:solidFill>
                <a:latin typeface="Consolas" panose="020B0609020204030204" pitchFamily="49" charset="0"/>
              </a:rPr>
              <a:t>This is a paragraph.</a:t>
            </a:r>
            <a:r>
              <a:rPr lang="en-US" sz="3600" dirty="0">
                <a:solidFill>
                  <a:srgbClr val="808080"/>
                </a:solidFill>
                <a:latin typeface="Consolas" panose="020B0609020204030204" pitchFamily="49" charset="0"/>
              </a:rPr>
              <a:t>&lt;/</a:t>
            </a:r>
            <a:r>
              <a:rPr lang="en-US" sz="3600" dirty="0">
                <a:solidFill>
                  <a:srgbClr val="569CD6"/>
                </a:solidFill>
                <a:latin typeface="Consolas" panose="020B0609020204030204" pitchFamily="49" charset="0"/>
              </a:rPr>
              <a:t>p</a:t>
            </a:r>
            <a:r>
              <a:rPr lang="en-US" sz="3600" dirty="0">
                <a:solidFill>
                  <a:srgbClr val="808080"/>
                </a:solidFill>
                <a:latin typeface="Consolas" panose="020B0609020204030204" pitchFamily="49" charset="0"/>
              </a:rPr>
              <a:t>&gt;</a:t>
            </a:r>
            <a:endParaRPr lang="en-US" sz="36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12678065" y="5234482"/>
            <a:ext cx="6718661" cy="4219319"/>
          </a:xfrm>
          <a:prstGeom prst="rect">
            <a:avLst/>
          </a:prstGeom>
        </p:spPr>
      </p:pic>
    </p:spTree>
    <p:extLst>
      <p:ext uri="{BB962C8B-B14F-4D97-AF65-F5344CB8AC3E}">
        <p14:creationId xmlns:p14="http://schemas.microsoft.com/office/powerpoint/2010/main" val="81627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Fonts</a:t>
            </a:r>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a:solidFill>
                  <a:schemeClr val="accent3"/>
                </a:solidFill>
                <a:latin typeface="Google Sans" panose="020B0604020202020204" charset="0"/>
                <a:cs typeface="Consolas" panose="020B0609020204030204" pitchFamily="49" charset="0"/>
              </a:rPr>
              <a:t>font-family</a:t>
            </a:r>
            <a:r>
              <a:rPr lang="en-US" dirty="0">
                <a:solidFill>
                  <a:schemeClr val="accent3"/>
                </a:solidFill>
                <a:latin typeface="Google Sans" panose="020B0604020202020204" charset="0"/>
              </a:rPr>
              <a:t> property defines the font to be used for an HTML element</a:t>
            </a:r>
            <a:r>
              <a:rPr lang="en-US" dirty="0" smtClean="0">
                <a:solidFill>
                  <a:schemeClr val="accent3"/>
                </a:solidFill>
                <a:latin typeface="Google Sans" panose="020B0604020202020204" charset="0"/>
              </a:rPr>
              <a:t>:</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smtClean="0">
                <a:solidFill>
                  <a:srgbClr val="CE9178"/>
                </a:solidFill>
                <a:latin typeface="Consolas" panose="020B0609020204030204" pitchFamily="49" charset="0"/>
              </a:rPr>
              <a:t>font-family:verdana</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 heading</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font-family:courier</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 paragraph.</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1952142" y="5098905"/>
            <a:ext cx="8316947" cy="3269240"/>
          </a:xfrm>
          <a:prstGeom prst="rect">
            <a:avLst/>
          </a:prstGeom>
        </p:spPr>
      </p:pic>
    </p:spTree>
    <p:extLst>
      <p:ext uri="{BB962C8B-B14F-4D97-AF65-F5344CB8AC3E}">
        <p14:creationId xmlns:p14="http://schemas.microsoft.com/office/powerpoint/2010/main" val="1822133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Text Size</a:t>
            </a:r>
            <a:br>
              <a:rPr lang="en-US" dirty="0"/>
            </a:br>
            <a:r>
              <a:rPr lang="en-US" dirty="0"/>
              <a:t/>
            </a:r>
            <a:br>
              <a:rPr lang="en-US" dirty="0"/>
            </a:br>
            <a:endParaRPr lang="en-US"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a:solidFill>
                  <a:schemeClr val="accent3"/>
                </a:solidFill>
                <a:latin typeface="Google Sans" panose="020B0604020202020204" charset="0"/>
                <a:cs typeface="Consolas" panose="020B0609020204030204" pitchFamily="49" charset="0"/>
              </a:rPr>
              <a:t>font-size</a:t>
            </a:r>
            <a:r>
              <a:rPr lang="en-US" dirty="0">
                <a:solidFill>
                  <a:schemeClr val="accent3"/>
                </a:solidFill>
                <a:latin typeface="Google Sans" panose="020B0604020202020204" charset="0"/>
              </a:rPr>
              <a:t> property defines the text size for an HTML </a:t>
            </a:r>
            <a:r>
              <a:rPr lang="en-US" dirty="0" smtClean="0">
                <a:solidFill>
                  <a:schemeClr val="accent3"/>
                </a:solidFill>
                <a:latin typeface="Google Sans" panose="020B0604020202020204" charset="0"/>
              </a:rPr>
              <a:t>element</a:t>
            </a:r>
            <a:r>
              <a:rPr lang="en-US" dirty="0">
                <a:solidFill>
                  <a:schemeClr val="accent3"/>
                </a:solidFill>
                <a:latin typeface="Google Sans" panose="020B0604020202020204" charset="0"/>
              </a:rPr>
              <a:t> </a:t>
            </a:r>
            <a:r>
              <a:rPr lang="en-US" dirty="0" smtClean="0">
                <a:solidFill>
                  <a:schemeClr val="accent3"/>
                </a:solidFill>
                <a:latin typeface="Google Sans" panose="020B0604020202020204" charset="0"/>
              </a:rPr>
              <a:t>in </a:t>
            </a:r>
            <a:r>
              <a:rPr lang="en-US" dirty="0" err="1" smtClean="0">
                <a:solidFill>
                  <a:schemeClr val="accent3"/>
                </a:solidFill>
                <a:latin typeface="Google Sans" panose="020B0604020202020204" charset="0"/>
              </a:rPr>
              <a:t>px</a:t>
            </a:r>
            <a:r>
              <a:rPr lang="en-US" dirty="0" smtClean="0">
                <a:solidFill>
                  <a:schemeClr val="accent3"/>
                </a:solidFill>
                <a:latin typeface="Google Sans" panose="020B0604020202020204" charset="0"/>
              </a:rPr>
              <a:t>, %, cm, </a:t>
            </a:r>
            <a:r>
              <a:rPr lang="en-US" dirty="0" err="1" smtClean="0">
                <a:solidFill>
                  <a:schemeClr val="accent3"/>
                </a:solidFill>
                <a:latin typeface="Google Sans" panose="020B0604020202020204" charset="0"/>
              </a:rPr>
              <a:t>em</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"font-size:500</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 heading</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"font-size:2em</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 paragraph.</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11231956" y="5098905"/>
            <a:ext cx="12497187" cy="5208877"/>
          </a:xfrm>
          <a:prstGeom prst="rect">
            <a:avLst/>
          </a:prstGeom>
        </p:spPr>
      </p:pic>
    </p:spTree>
    <p:extLst>
      <p:ext uri="{BB962C8B-B14F-4D97-AF65-F5344CB8AC3E}">
        <p14:creationId xmlns:p14="http://schemas.microsoft.com/office/powerpoint/2010/main" val="2842628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Font-weight</a:t>
            </a:r>
            <a:br>
              <a:rPr lang="en-US" dirty="0" smtClean="0"/>
            </a:br>
            <a:r>
              <a:rPr lang="en-US" dirty="0" smtClean="0"/>
              <a:t/>
            </a:r>
            <a:br>
              <a:rPr lang="en-US" dirty="0" smtClean="0"/>
            </a:br>
            <a:endParaRPr lang="en-US"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smtClean="0">
                <a:solidFill>
                  <a:schemeClr val="accent3"/>
                </a:solidFill>
                <a:latin typeface="Google Sans" panose="020B0604020202020204" charset="0"/>
                <a:cs typeface="Consolas" panose="020B0609020204030204" pitchFamily="49" charset="0"/>
              </a:rPr>
              <a:t>font-weight</a:t>
            </a:r>
            <a:r>
              <a:rPr lang="en-US" dirty="0">
                <a:solidFill>
                  <a:schemeClr val="accent3"/>
                </a:solidFill>
                <a:latin typeface="Google Sans" panose="020B0604020202020204" charset="0"/>
              </a:rPr>
              <a:t> property defines </a:t>
            </a:r>
            <a:r>
              <a:rPr lang="en-US" dirty="0" smtClean="0">
                <a:solidFill>
                  <a:schemeClr val="accent3"/>
                </a:solidFill>
                <a:latin typeface="Google Sans" panose="020B0604020202020204" charset="0"/>
              </a:rPr>
              <a:t>the boldness of </a:t>
            </a:r>
            <a:r>
              <a:rPr lang="en-US" dirty="0">
                <a:solidFill>
                  <a:schemeClr val="accent3"/>
                </a:solidFill>
                <a:latin typeface="Google Sans" panose="020B0604020202020204" charset="0"/>
              </a:rPr>
              <a:t>text </a:t>
            </a:r>
            <a:r>
              <a:rPr lang="en-US" dirty="0" smtClean="0">
                <a:solidFill>
                  <a:schemeClr val="accent3"/>
                </a:solidFill>
                <a:latin typeface="Google Sans" panose="020B0604020202020204" charset="0"/>
              </a:rPr>
              <a:t>content for </a:t>
            </a:r>
            <a:r>
              <a:rPr lang="en-US" dirty="0">
                <a:solidFill>
                  <a:schemeClr val="accent3"/>
                </a:solidFill>
                <a:latin typeface="Google Sans" panose="020B0604020202020204" charset="0"/>
              </a:rPr>
              <a:t>an HTML </a:t>
            </a:r>
            <a:r>
              <a:rPr lang="en-US" dirty="0" smtClean="0">
                <a:solidFill>
                  <a:schemeClr val="accent3"/>
                </a:solidFill>
                <a:latin typeface="Google Sans" panose="020B0604020202020204" charset="0"/>
              </a:rPr>
              <a:t>element</a:t>
            </a:r>
            <a:r>
              <a:rPr lang="en-US" dirty="0">
                <a:solidFill>
                  <a:schemeClr val="accent3"/>
                </a:solidFill>
                <a:latin typeface="Google Sans" panose="020B0604020202020204" charset="0"/>
              </a:rPr>
              <a:t> </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font-weight:normal</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t>
            </a:r>
            <a:r>
              <a:rPr lang="en-US" sz="3200" dirty="0" smtClean="0">
                <a:solidFill>
                  <a:srgbClr val="D4D4D4"/>
                </a:solidFill>
                <a:latin typeface="Consolas" panose="020B0609020204030204" pitchFamily="49" charset="0"/>
              </a:rPr>
              <a:t>not bold</a:t>
            </a: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font-weight:bold</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t>
            </a:r>
            <a:r>
              <a:rPr lang="en-US" sz="3200" dirty="0" smtClean="0">
                <a:solidFill>
                  <a:srgbClr val="D4D4D4"/>
                </a:solidFill>
                <a:latin typeface="Consolas" panose="020B0609020204030204" pitchFamily="49" charset="0"/>
              </a:rPr>
              <a:t>bold</a:t>
            </a: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12263998" y="4946276"/>
            <a:ext cx="5953990" cy="3567261"/>
          </a:xfrm>
          <a:prstGeom prst="rect">
            <a:avLst/>
          </a:prstGeom>
        </p:spPr>
      </p:pic>
    </p:spTree>
    <p:extLst>
      <p:ext uri="{BB962C8B-B14F-4D97-AF65-F5344CB8AC3E}">
        <p14:creationId xmlns:p14="http://schemas.microsoft.com/office/powerpoint/2010/main" val="1416451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Text-decoration</a:t>
            </a:r>
            <a:endParaRPr lang="en-US"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smtClean="0">
                <a:solidFill>
                  <a:schemeClr val="accent3"/>
                </a:solidFill>
                <a:latin typeface="Google Sans" panose="020B0604020202020204" charset="0"/>
                <a:cs typeface="Consolas" panose="020B0609020204030204" pitchFamily="49" charset="0"/>
              </a:rPr>
              <a:t>text-decoration</a:t>
            </a:r>
            <a:r>
              <a:rPr lang="en-US" dirty="0">
                <a:solidFill>
                  <a:schemeClr val="accent3"/>
                </a:solidFill>
                <a:latin typeface="Google Sans" panose="020B0604020202020204" charset="0"/>
              </a:rPr>
              <a:t> </a:t>
            </a:r>
            <a:r>
              <a:rPr lang="en-US" dirty="0" smtClean="0">
                <a:solidFill>
                  <a:schemeClr val="accent3"/>
                </a:solidFill>
                <a:latin typeface="Google Sans" panose="020B0604020202020204" charset="0"/>
              </a:rPr>
              <a:t>property is use to apply additional text decoration to an HTML element</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"text-decoration: underline</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Underline</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"text-decoration: </a:t>
            </a:r>
            <a:r>
              <a:rPr lang="en-US" sz="3200" dirty="0" err="1">
                <a:solidFill>
                  <a:srgbClr val="CE9178"/>
                </a:solidFill>
                <a:latin typeface="Consolas" panose="020B0609020204030204" pitchFamily="49" charset="0"/>
              </a:rPr>
              <a:t>overline</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err="1" smtClean="0">
                <a:solidFill>
                  <a:srgbClr val="D4D4D4"/>
                </a:solidFill>
                <a:latin typeface="Consolas" panose="020B0609020204030204" pitchFamily="49" charset="0"/>
              </a:rPr>
              <a:t>Overline</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"text-decoration: line-through</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a:t>
            </a:r>
            <a:r>
              <a:rPr lang="en-US" sz="3200" dirty="0" smtClean="0">
                <a:solidFill>
                  <a:srgbClr val="D4D4D4"/>
                </a:solidFill>
                <a:latin typeface="Consolas" panose="020B0609020204030204" pitchFamily="49" charset="0"/>
              </a:rPr>
              <a:t>Line</a:t>
            </a:r>
            <a:r>
              <a:rPr lang="en-US" sz="3200" dirty="0">
                <a:solidFill>
                  <a:srgbClr val="D4D4D4"/>
                </a:solidFill>
                <a:latin typeface="Consolas" panose="020B0609020204030204" pitchFamily="49" charset="0"/>
              </a:rPr>
              <a:t> through</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 </a:t>
            </a: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2263998" y="5048409"/>
            <a:ext cx="5830038" cy="4582458"/>
          </a:xfrm>
          <a:prstGeom prst="rect">
            <a:avLst/>
          </a:prstGeom>
        </p:spPr>
      </p:pic>
    </p:spTree>
    <p:extLst>
      <p:ext uri="{BB962C8B-B14F-4D97-AF65-F5344CB8AC3E}">
        <p14:creationId xmlns:p14="http://schemas.microsoft.com/office/powerpoint/2010/main" val="1144082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Font-style</a:t>
            </a:r>
            <a:endParaRPr lang="en-US"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smtClean="0">
                <a:solidFill>
                  <a:schemeClr val="accent3"/>
                </a:solidFill>
                <a:latin typeface="Google Sans" panose="020B0604020202020204" charset="0"/>
                <a:cs typeface="Consolas" panose="020B0609020204030204" pitchFamily="49" charset="0"/>
              </a:rPr>
              <a:t>font-style</a:t>
            </a:r>
            <a:r>
              <a:rPr lang="en-US" dirty="0">
                <a:solidFill>
                  <a:schemeClr val="accent3"/>
                </a:solidFill>
                <a:latin typeface="Google Sans" panose="020B0604020202020204" charset="0"/>
              </a:rPr>
              <a:t> </a:t>
            </a:r>
            <a:r>
              <a:rPr lang="en-US" dirty="0" smtClean="0">
                <a:solidFill>
                  <a:schemeClr val="accent3"/>
                </a:solidFill>
                <a:latin typeface="Google Sans" panose="020B0604020202020204" charset="0"/>
              </a:rPr>
              <a:t>property is use to apply styling to text content of an HTML element</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"font-style: oblique</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Oblique</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"font-style: italic</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Italic</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"font-style: unset;"</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Unset</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"font-style: normal</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Normal</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12317848" y="5347854"/>
            <a:ext cx="3698007" cy="4126531"/>
          </a:xfrm>
          <a:prstGeom prst="rect">
            <a:avLst/>
          </a:prstGeom>
        </p:spPr>
      </p:pic>
    </p:spTree>
    <p:extLst>
      <p:ext uri="{BB962C8B-B14F-4D97-AF65-F5344CB8AC3E}">
        <p14:creationId xmlns:p14="http://schemas.microsoft.com/office/powerpoint/2010/main" val="2400144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HTML Links</a:t>
            </a:r>
            <a:endParaRPr dirty="0"/>
          </a:p>
        </p:txBody>
      </p:sp>
      <p:sp>
        <p:nvSpPr>
          <p:cNvPr id="159" name="Google Shape;159;p28"/>
          <p:cNvSpPr txBox="1">
            <a:spLocks noGrp="1"/>
          </p:cNvSpPr>
          <p:nvPr>
            <p:ph type="title" idx="2"/>
          </p:nvPr>
        </p:nvSpPr>
        <p:spPr>
          <a:xfrm>
            <a:off x="1034397" y="6843553"/>
            <a:ext cx="21862800" cy="1326300"/>
          </a:xfrm>
          <a:prstGeom prst="rect">
            <a:avLst/>
          </a:prstGeom>
        </p:spPr>
        <p:txBody>
          <a:bodyPr spcFirstLastPara="1" wrap="square" lIns="91425" tIns="91425" rIns="91425" bIns="91425" anchor="t" anchorCtr="0">
            <a:noAutofit/>
          </a:bodyPr>
          <a:lstStyle/>
          <a:p>
            <a:r>
              <a:rPr lang="en-US" dirty="0"/>
              <a:t>HTML Links - Syntax</a:t>
            </a:r>
            <a:br>
              <a:rPr lang="en-US" dirty="0"/>
            </a:br>
            <a:endParaRPr dirty="0"/>
          </a:p>
        </p:txBody>
      </p:sp>
      <p:sp>
        <p:nvSpPr>
          <p:cNvPr id="6" name="Google Shape;160;p28"/>
          <p:cNvSpPr txBox="1">
            <a:spLocks noGrp="1"/>
          </p:cNvSpPr>
          <p:nvPr>
            <p:ph type="body" idx="3"/>
          </p:nvPr>
        </p:nvSpPr>
        <p:spPr>
          <a:xfrm>
            <a:off x="1366906" y="3254828"/>
            <a:ext cx="21970500" cy="3256808"/>
          </a:xfrm>
          <a:prstGeom prst="rect">
            <a:avLst/>
          </a:prstGeom>
        </p:spPr>
        <p:txBody>
          <a:bodyPr spcFirstLastPara="1" wrap="square" lIns="91425" tIns="91425" rIns="91425" bIns="91425" anchor="t" anchorCtr="0">
            <a:noAutofit/>
          </a:bodyPr>
          <a:lstStyle/>
          <a:p>
            <a:r>
              <a:rPr lang="en-US" dirty="0">
                <a:latin typeface="Verdana" panose="020B0604030504040204" pitchFamily="34" charset="0"/>
              </a:rPr>
              <a:t>HTML links are hyperlinks.</a:t>
            </a:r>
          </a:p>
          <a:p>
            <a:r>
              <a:rPr lang="en-US" dirty="0">
                <a:latin typeface="Verdana" panose="020B0604030504040204" pitchFamily="34" charset="0"/>
              </a:rPr>
              <a:t>You can click on a link and jump to another document.</a:t>
            </a:r>
          </a:p>
          <a:p>
            <a:r>
              <a:rPr lang="en-US" dirty="0">
                <a:latin typeface="Verdana" panose="020B0604030504040204" pitchFamily="34" charset="0"/>
              </a:rPr>
              <a:t>When you move the mouse over a link, the mouse arrow will turn into a little hand.</a:t>
            </a: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Google Shape;160;p28"/>
          <p:cNvSpPr txBox="1">
            <a:spLocks noGrp="1"/>
          </p:cNvSpPr>
          <p:nvPr>
            <p:ph type="body" idx="3"/>
          </p:nvPr>
        </p:nvSpPr>
        <p:spPr>
          <a:xfrm>
            <a:off x="1313056" y="8169853"/>
            <a:ext cx="21970500" cy="1278947"/>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Hyperlinks are defined with the HTML </a:t>
            </a:r>
            <a:r>
              <a:rPr lang="en-US" dirty="0">
                <a:solidFill>
                  <a:schemeClr val="accent3"/>
                </a:solidFill>
                <a:latin typeface="Google Sans" panose="020B0604020202020204" charset="0"/>
                <a:cs typeface="Consolas" panose="020B0609020204030204" pitchFamily="49" charset="0"/>
              </a:rPr>
              <a:t>&lt;a&gt;</a:t>
            </a:r>
            <a:r>
              <a:rPr lang="en-US" dirty="0">
                <a:solidFill>
                  <a:schemeClr val="accent3"/>
                </a:solidFill>
                <a:latin typeface="Google Sans" panose="020B0604020202020204" charset="0"/>
              </a:rPr>
              <a:t> tag</a:t>
            </a:r>
            <a:r>
              <a:rPr lang="en-US" dirty="0" smtClean="0">
                <a:solidFill>
                  <a:schemeClr val="accent3"/>
                </a:solidFill>
                <a:latin typeface="Google Sans" panose="020B0604020202020204" charset="0"/>
              </a:rPr>
              <a:t>:</a:t>
            </a:r>
          </a:p>
          <a:p>
            <a:pPr marL="0" indent="0" eaLnBrk="0" fontAlgn="base" hangingPunct="0">
              <a:lnSpc>
                <a:spcPct val="100000"/>
              </a:lnSpc>
              <a:spcBef>
                <a:spcPct val="0"/>
              </a:spcBef>
              <a:spcAft>
                <a:spcPct val="0"/>
              </a:spcAft>
              <a:buClrTx/>
              <a:buSzTx/>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url</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a:t>
            </a:r>
            <a:r>
              <a:rPr lang="en-US" sz="3200" dirty="0" smtClean="0">
                <a:solidFill>
                  <a:srgbClr val="D4D4D4"/>
                </a:solidFill>
                <a:latin typeface="Consolas" panose="020B0609020204030204" pitchFamily="49" charset="0"/>
              </a:rPr>
              <a:t>link text</a:t>
            </a: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smtClean="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12" name="Google Shape;160;p28"/>
          <p:cNvSpPr txBox="1">
            <a:spLocks noGrp="1"/>
          </p:cNvSpPr>
          <p:nvPr>
            <p:ph type="body" idx="3"/>
          </p:nvPr>
        </p:nvSpPr>
        <p:spPr>
          <a:xfrm>
            <a:off x="1259206" y="9828070"/>
            <a:ext cx="21970500" cy="1920585"/>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sz="3200" dirty="0" err="1">
                <a:solidFill>
                  <a:schemeClr val="accent3"/>
                </a:solidFill>
                <a:latin typeface="Consolas" panose="020B0609020204030204" pitchFamily="49" charset="0"/>
              </a:rPr>
              <a:t>url</a:t>
            </a:r>
            <a:r>
              <a:rPr lang="en-US" sz="3200" dirty="0">
                <a:solidFill>
                  <a:schemeClr val="accent3"/>
                </a:solidFill>
                <a:latin typeface="Consolas" panose="020B0609020204030204" pitchFamily="49" charset="0"/>
              </a:rPr>
              <a:t> : </a:t>
            </a:r>
            <a:r>
              <a:rPr lang="en-US" sz="3200" dirty="0">
                <a:solidFill>
                  <a:schemeClr val="accent3"/>
                </a:solidFill>
                <a:latin typeface="Google Sans" panose="020B0604020202020204" charset="0"/>
              </a:rPr>
              <a:t>this specifies the path to the document/object linked </a:t>
            </a:r>
            <a:r>
              <a:rPr lang="en-US" sz="3200" dirty="0" smtClean="0">
                <a:solidFill>
                  <a:schemeClr val="accent3"/>
                </a:solidFill>
                <a:latin typeface="Google Sans" panose="020B0604020202020204" charset="0"/>
              </a:rPr>
              <a:t>to</a:t>
            </a:r>
          </a:p>
          <a:p>
            <a:pPr marL="0" indent="0" eaLnBrk="0" fontAlgn="base" hangingPunct="0">
              <a:lnSpc>
                <a:spcPct val="100000"/>
              </a:lnSpc>
              <a:spcBef>
                <a:spcPct val="0"/>
              </a:spcBef>
              <a:spcAft>
                <a:spcPct val="0"/>
              </a:spcAft>
              <a:buClrTx/>
              <a:buSzTx/>
              <a:buNone/>
            </a:pPr>
            <a:r>
              <a:rPr lang="en-US" sz="3200" dirty="0">
                <a:solidFill>
                  <a:schemeClr val="accent3"/>
                </a:solidFill>
                <a:latin typeface="Consolas" panose="020B0609020204030204" pitchFamily="49" charset="0"/>
              </a:rPr>
              <a:t>link text </a:t>
            </a:r>
            <a:r>
              <a:rPr lang="en-US" sz="3200" dirty="0" smtClean="0">
                <a:solidFill>
                  <a:schemeClr val="accent3"/>
                </a:solidFill>
                <a:latin typeface="Consolas" panose="020B0609020204030204" pitchFamily="49" charset="0"/>
              </a:rPr>
              <a:t>: </a:t>
            </a:r>
            <a:r>
              <a:rPr lang="en-US" sz="3200" dirty="0" smtClean="0">
                <a:solidFill>
                  <a:schemeClr val="accent3"/>
                </a:solidFill>
                <a:latin typeface="Google Sans" panose="020B0604020202020204" charset="0"/>
              </a:rPr>
              <a:t>this is the visible text the user can click on to move to the </a:t>
            </a:r>
            <a:r>
              <a:rPr lang="en-US" sz="3200" dirty="0" err="1" smtClean="0">
                <a:solidFill>
                  <a:schemeClr val="accent3"/>
                </a:solidFill>
                <a:latin typeface="Google Sans" panose="020B0604020202020204" charset="0"/>
              </a:rPr>
              <a:t>url</a:t>
            </a:r>
            <a:r>
              <a:rPr lang="en-US" sz="3200" dirty="0" smtClean="0">
                <a:solidFill>
                  <a:schemeClr val="accent3"/>
                </a:solidFill>
                <a:latin typeface="Google Sans" panose="020B0604020202020204" charset="0"/>
              </a:rPr>
              <a:t>, it could be text or any HTML element</a:t>
            </a:r>
            <a:endParaRPr lang="en-US" sz="3200" dirty="0">
              <a:solidFill>
                <a:schemeClr val="accent3"/>
              </a:solidFill>
              <a:latin typeface="Google Sans" panose="020B0604020202020204" charset="0"/>
            </a:endParaRPr>
          </a:p>
          <a:p>
            <a:pPr marL="0" lvl="0" indent="0" eaLnBrk="0" fontAlgn="base" hangingPunct="0">
              <a:lnSpc>
                <a:spcPct val="100000"/>
              </a:lnSpc>
              <a:spcBef>
                <a:spcPct val="0"/>
              </a:spcBef>
              <a:spcAft>
                <a:spcPct val="0"/>
              </a:spcAft>
              <a:buClrTx/>
              <a:buSzTx/>
              <a:buNone/>
            </a:pPr>
            <a:endParaRPr lang="en-US" sz="3200" dirty="0">
              <a:solidFill>
                <a:schemeClr val="accent3"/>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6" name="Google Shape;160;p28"/>
          <p:cNvSpPr txBox="1">
            <a:spLocks noGrp="1"/>
          </p:cNvSpPr>
          <p:nvPr>
            <p:ph type="body" idx="3"/>
          </p:nvPr>
        </p:nvSpPr>
        <p:spPr>
          <a:xfrm>
            <a:off x="1366906" y="3254828"/>
            <a:ext cx="21970500" cy="1289463"/>
          </a:xfrm>
          <a:prstGeom prst="rect">
            <a:avLst/>
          </a:prstGeom>
        </p:spPr>
        <p:txBody>
          <a:bodyPr spcFirstLastPara="1" wrap="square" lIns="91425" tIns="91425" rIns="91425" bIns="91425" anchor="t" anchorCtr="0">
            <a:noAutofit/>
          </a:bodyPr>
          <a:lstStyle/>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"https://www.google.com"</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Google</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159;p28"/>
          <p:cNvSpPr txBox="1">
            <a:spLocks noGrp="1"/>
          </p:cNvSpPr>
          <p:nvPr>
            <p:ph type="title" idx="2"/>
          </p:nvPr>
        </p:nvSpPr>
        <p:spPr>
          <a:xfrm>
            <a:off x="1259206" y="933461"/>
            <a:ext cx="21862800" cy="1326300"/>
          </a:xfrm>
          <a:prstGeom prst="rect">
            <a:avLst/>
          </a:prstGeom>
        </p:spPr>
        <p:txBody>
          <a:bodyPr spcFirstLastPara="1" wrap="square" lIns="91425" tIns="91425" rIns="91425" bIns="91425" anchor="t" anchorCtr="0">
            <a:noAutofit/>
          </a:bodyPr>
          <a:lstStyle/>
          <a:p>
            <a:r>
              <a:rPr lang="en-US" dirty="0" smtClean="0"/>
              <a:t>Link example</a:t>
            </a:r>
            <a:endParaRPr dirty="0"/>
          </a:p>
        </p:txBody>
      </p:sp>
      <p:pic>
        <p:nvPicPr>
          <p:cNvPr id="13" name="Picture 12"/>
          <p:cNvPicPr>
            <a:picLocks noChangeAspect="1"/>
          </p:cNvPicPr>
          <p:nvPr/>
        </p:nvPicPr>
        <p:blipFill>
          <a:blip r:embed="rId3"/>
          <a:stretch>
            <a:fillRect/>
          </a:stretch>
        </p:blipFill>
        <p:spPr>
          <a:xfrm>
            <a:off x="1259206" y="6601691"/>
            <a:ext cx="3972977" cy="3068782"/>
          </a:xfrm>
          <a:prstGeom prst="rect">
            <a:avLst/>
          </a:prstGeom>
        </p:spPr>
      </p:pic>
      <p:pic>
        <p:nvPicPr>
          <p:cNvPr id="14" name="Picture 13"/>
          <p:cNvPicPr>
            <a:picLocks noChangeAspect="1"/>
          </p:cNvPicPr>
          <p:nvPr/>
        </p:nvPicPr>
        <p:blipFill>
          <a:blip r:embed="rId4"/>
          <a:stretch>
            <a:fillRect/>
          </a:stretch>
        </p:blipFill>
        <p:spPr>
          <a:xfrm>
            <a:off x="10491856" y="3899559"/>
            <a:ext cx="12630150" cy="5962650"/>
          </a:xfrm>
          <a:prstGeom prst="rect">
            <a:avLst/>
          </a:prstGeom>
        </p:spPr>
      </p:pic>
      <p:cxnSp>
        <p:nvCxnSpPr>
          <p:cNvPr id="16" name="Curved Connector 15"/>
          <p:cNvCxnSpPr/>
          <p:nvPr/>
        </p:nvCxnSpPr>
        <p:spPr>
          <a:xfrm flipV="1">
            <a:off x="2355273" y="5791200"/>
            <a:ext cx="10806545" cy="133003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160;p28"/>
          <p:cNvSpPr txBox="1">
            <a:spLocks noGrp="1"/>
          </p:cNvSpPr>
          <p:nvPr>
            <p:ph type="body" idx="3"/>
          </p:nvPr>
        </p:nvSpPr>
        <p:spPr>
          <a:xfrm>
            <a:off x="1366906" y="4249895"/>
            <a:ext cx="9124950" cy="1289463"/>
          </a:xfrm>
          <a:prstGeom prst="rect">
            <a:avLst/>
          </a:prstGeom>
        </p:spPr>
        <p:txBody>
          <a:bodyPr spcFirstLastPara="1" wrap="square" lIns="91425" tIns="91425" rIns="91425" bIns="91425" anchor="t" anchorCtr="0">
            <a:noAutofit/>
          </a:bodyPr>
          <a:lstStyle/>
          <a:p>
            <a:pPr marL="0" indent="0">
              <a:buNone/>
            </a:pPr>
            <a:r>
              <a:rPr lang="en-US" dirty="0" smtClean="0">
                <a:latin typeface="Verdana" panose="020B0604030504040204" pitchFamily="34" charset="0"/>
              </a:rPr>
              <a:t>Output</a:t>
            </a:r>
            <a:endParaRPr lang="en-US" dirty="0">
              <a:latin typeface="Verdana" panose="020B0604030504040204" pitchFamily="34" charset="0"/>
            </a:endParaRPr>
          </a:p>
        </p:txBody>
      </p:sp>
      <p:sp>
        <p:nvSpPr>
          <p:cNvPr id="21" name="Google Shape;160;p28"/>
          <p:cNvSpPr txBox="1">
            <a:spLocks noGrp="1"/>
          </p:cNvSpPr>
          <p:nvPr>
            <p:ph type="body" idx="3"/>
          </p:nvPr>
        </p:nvSpPr>
        <p:spPr>
          <a:xfrm>
            <a:off x="4036868" y="6894106"/>
            <a:ext cx="9331898" cy="2776367"/>
          </a:xfrm>
          <a:prstGeom prst="rect">
            <a:avLst/>
          </a:prstGeom>
        </p:spPr>
        <p:txBody>
          <a:bodyPr spcFirstLastPara="1" wrap="square" lIns="91425" tIns="91425" rIns="91425" bIns="91425" anchor="t" anchorCtr="0">
            <a:noAutofit/>
          </a:bodyPr>
          <a:lstStyle/>
          <a:p>
            <a:pPr marL="0" indent="0">
              <a:buNone/>
            </a:pPr>
            <a:r>
              <a:rPr lang="en-US" dirty="0" smtClean="0">
                <a:latin typeface="Verdana" panose="020B0604030504040204" pitchFamily="34" charset="0"/>
              </a:rPr>
              <a:t>Clicking Google, launches the  page at </a:t>
            </a:r>
            <a:r>
              <a:rPr lang="en-US" dirty="0">
                <a:solidFill>
                  <a:srgbClr val="CE9178"/>
                </a:solidFill>
                <a:latin typeface="Consolas" panose="020B0609020204030204" pitchFamily="49" charset="0"/>
              </a:rPr>
              <a:t>https://www.google.com</a:t>
            </a:r>
            <a:endParaRPr lang="en-US" dirty="0">
              <a:latin typeface="Verdana" panose="020B0604030504040204" pitchFamily="34" charset="0"/>
            </a:endParaRPr>
          </a:p>
        </p:txBody>
      </p:sp>
    </p:spTree>
    <p:extLst>
      <p:ext uri="{BB962C8B-B14F-4D97-AF65-F5344CB8AC3E}">
        <p14:creationId xmlns:p14="http://schemas.microsoft.com/office/powerpoint/2010/main" val="1172572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Local(relative) links</a:t>
            </a:r>
            <a:endParaRPr lang="en-US" dirty="0"/>
          </a:p>
        </p:txBody>
      </p:sp>
      <p:sp>
        <p:nvSpPr>
          <p:cNvPr id="153" name="Google Shape;153;p27"/>
          <p:cNvSpPr txBox="1">
            <a:spLocks noGrp="1"/>
          </p:cNvSpPr>
          <p:nvPr>
            <p:ph type="body" idx="3"/>
          </p:nvPr>
        </p:nvSpPr>
        <p:spPr>
          <a:xfrm>
            <a:off x="1278748" y="2380030"/>
            <a:ext cx="21970500" cy="1388406"/>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These are links which points to a file relative to the current web page. The don’t’ include the protocol (</a:t>
            </a:r>
            <a:r>
              <a:rPr lang="en-US" dirty="0" smtClean="0">
                <a:solidFill>
                  <a:schemeClr val="accent3"/>
                </a:solidFill>
                <a:latin typeface="Google Sans" panose="020B0604020202020204" charset="0"/>
                <a:hlinkClick r:id="rId3"/>
              </a:rPr>
              <a:t>http://www</a:t>
            </a:r>
            <a:r>
              <a:rPr lang="en-US" dirty="0" smtClean="0">
                <a:solidFill>
                  <a:schemeClr val="accent3"/>
                </a:solidFill>
                <a:latin typeface="Google Sans" panose="020B0604020202020204" charset="0"/>
              </a:rPr>
              <a:t>. , </a:t>
            </a:r>
            <a:r>
              <a:rPr lang="en-US" dirty="0" smtClean="0">
                <a:solidFill>
                  <a:schemeClr val="accent3"/>
                </a:solidFill>
                <a:latin typeface="Google Sans" panose="020B0604020202020204" charset="0"/>
                <a:hlinkClick r:id="rId4"/>
              </a:rPr>
              <a:t>https://www</a:t>
            </a:r>
            <a:r>
              <a:rPr lang="en-US" dirty="0" smtClean="0">
                <a:solidFill>
                  <a:schemeClr val="accent3"/>
                </a:solidFill>
                <a:latin typeface="Google Sans" panose="020B0604020202020204" charset="0"/>
              </a:rPr>
              <a:t>. ) in the </a:t>
            </a:r>
            <a:r>
              <a:rPr lang="en-US" dirty="0" err="1" smtClean="0">
                <a:solidFill>
                  <a:schemeClr val="accent3"/>
                </a:solidFill>
                <a:latin typeface="Google Sans" panose="020B0604020202020204" charset="0"/>
              </a:rPr>
              <a:t>url</a:t>
            </a:r>
            <a:r>
              <a:rPr lang="en-US" dirty="0" smtClean="0">
                <a:solidFill>
                  <a:schemeClr val="accent3"/>
                </a:solidFill>
                <a:latin typeface="Google Sans" panose="020B0604020202020204" charset="0"/>
              </a:rPr>
              <a:t> attribute. See </a:t>
            </a:r>
            <a:r>
              <a:rPr lang="en-US" dirty="0">
                <a:hlinkClick r:id="rId5"/>
              </a:rPr>
              <a:t>https://</a:t>
            </a:r>
            <a:r>
              <a:rPr lang="en-US" dirty="0" smtClean="0">
                <a:hlinkClick r:id="rId5"/>
              </a:rPr>
              <a:t>www.w3schools.com/html/html_filepaths.asp</a:t>
            </a:r>
            <a:r>
              <a:rPr lang="en-US" dirty="0" smtClean="0"/>
              <a:t> for more on links</a:t>
            </a:r>
            <a:endParaRPr lang="en-US"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864995"/>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 </a:t>
            </a:r>
          </a:p>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CD"/>
                </a:solidFill>
                <a:latin typeface="Consolas" panose="020B0609020204030204" pitchFamily="49" charset="0"/>
              </a:rPr>
              <a:t>="</a:t>
            </a:r>
            <a:r>
              <a:rPr lang="en-US" dirty="0" smtClean="0">
                <a:solidFill>
                  <a:srgbClr val="0000CD"/>
                </a:solidFill>
                <a:latin typeface="Consolas" panose="020B0609020204030204" pitchFamily="49" charset="0"/>
              </a:rPr>
              <a:t>html_images.html"&gt;</a:t>
            </a:r>
            <a:r>
              <a:rPr lang="en-US" dirty="0">
                <a:latin typeface="Consolas" panose="020B0609020204030204" pitchFamily="49" charset="0"/>
              </a:rPr>
              <a:t>HTML Images</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a:t>
            </a:r>
            <a:r>
              <a:rPr lang="en-US" dirty="0" smtClean="0">
                <a:solidFill>
                  <a:srgbClr val="0000CD"/>
                </a:solidFill>
                <a:latin typeface="Consolas" panose="020B0609020204030204" pitchFamily="49" charset="0"/>
              </a:rPr>
              <a:t>&gt;</a:t>
            </a:r>
            <a:endParaRPr lang="en-US" dirty="0"/>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192000" y="4657982"/>
            <a:ext cx="9583216" cy="509561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The output will be same, but will point to a file named </a:t>
            </a:r>
            <a:r>
              <a:rPr lang="en-US" dirty="0" smtClean="0">
                <a:solidFill>
                  <a:srgbClr val="0000CD"/>
                </a:solidFill>
                <a:latin typeface="Consolas" panose="020B0609020204030204" pitchFamily="49" charset="0"/>
              </a:rPr>
              <a:t>html_images.html</a:t>
            </a:r>
            <a:r>
              <a:rPr lang="en-US" dirty="0" smtClean="0">
                <a:solidFill>
                  <a:schemeClr val="accent3"/>
                </a:solidFill>
                <a:latin typeface="Google Sans" panose="020B0604020202020204" charset="0"/>
              </a:rPr>
              <a:t> in the same directory as the linking file</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6804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6" name="Google Shape;160;p28"/>
          <p:cNvSpPr txBox="1">
            <a:spLocks noGrp="1"/>
          </p:cNvSpPr>
          <p:nvPr>
            <p:ph type="body" idx="3"/>
          </p:nvPr>
        </p:nvSpPr>
        <p:spPr>
          <a:xfrm>
            <a:off x="1479310" y="1575966"/>
            <a:ext cx="21970500" cy="5628397"/>
          </a:xfrm>
          <a:prstGeom prst="rect">
            <a:avLst/>
          </a:prstGeom>
        </p:spPr>
        <p:txBody>
          <a:bodyPr spcFirstLastPara="1" wrap="square" lIns="91425" tIns="91425" rIns="91425" bIns="91425" anchor="t" anchorCtr="0">
            <a:noAutofit/>
          </a:bodyPr>
          <a:lstStyle/>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The </a:t>
            </a:r>
            <a:r>
              <a:rPr lang="en-US" dirty="0">
                <a:solidFill>
                  <a:schemeClr val="accent3"/>
                </a:solidFill>
                <a:latin typeface="Google Sans" panose="020B0604020202020204" charset="0"/>
                <a:cs typeface="Consolas" panose="020B0609020204030204" pitchFamily="49" charset="0"/>
              </a:rPr>
              <a:t>target</a:t>
            </a:r>
            <a:r>
              <a:rPr lang="en-US" dirty="0">
                <a:solidFill>
                  <a:schemeClr val="accent3"/>
                </a:solidFill>
                <a:latin typeface="Google Sans" panose="020B0604020202020204" charset="0"/>
              </a:rPr>
              <a:t> attribute can have one of the following values:</a:t>
            </a:r>
            <a:endParaRPr lang="en-US" sz="7200" dirty="0">
              <a:solidFill>
                <a:schemeClr val="accent3"/>
              </a:solidFill>
              <a:latin typeface="Google Sans" panose="020B0604020202020204" charset="0"/>
            </a:endParaRPr>
          </a:p>
          <a:p>
            <a:pPr marL="0" lvl="0" indent="0" eaLnBrk="0" fontAlgn="base" hangingPunct="0">
              <a:lnSpc>
                <a:spcPct val="150000"/>
              </a:lnSpc>
              <a:spcBef>
                <a:spcPct val="0"/>
              </a:spcBef>
              <a:spcAft>
                <a:spcPct val="0"/>
              </a:spcAft>
              <a:buClrTx/>
              <a:buSzTx/>
              <a:buFontTx/>
              <a:buChar char="•"/>
            </a:pPr>
            <a:r>
              <a:rPr lang="en-US" dirty="0">
                <a:solidFill>
                  <a:schemeClr val="accent3"/>
                </a:solidFill>
                <a:latin typeface="Google Sans" panose="020B0604020202020204" charset="0"/>
                <a:cs typeface="Consolas" panose="020B0609020204030204" pitchFamily="49" charset="0"/>
              </a:rPr>
              <a:t>_blank</a:t>
            </a:r>
            <a:r>
              <a:rPr lang="en-US" dirty="0">
                <a:solidFill>
                  <a:schemeClr val="accent3"/>
                </a:solidFill>
                <a:latin typeface="Google Sans" panose="020B0604020202020204" charset="0"/>
              </a:rPr>
              <a:t> - Opens the linked document in a new window or tab</a:t>
            </a:r>
          </a:p>
          <a:p>
            <a:pPr marL="0" lvl="0" indent="0" eaLnBrk="0" fontAlgn="base" hangingPunct="0">
              <a:lnSpc>
                <a:spcPct val="150000"/>
              </a:lnSpc>
              <a:spcBef>
                <a:spcPct val="0"/>
              </a:spcBef>
              <a:spcAft>
                <a:spcPct val="0"/>
              </a:spcAft>
              <a:buClrTx/>
              <a:buSzTx/>
              <a:buFontTx/>
              <a:buChar char="•"/>
            </a:pPr>
            <a:r>
              <a:rPr lang="en-US" dirty="0">
                <a:solidFill>
                  <a:schemeClr val="accent3"/>
                </a:solidFill>
                <a:latin typeface="Google Sans" panose="020B0604020202020204" charset="0"/>
                <a:cs typeface="Consolas" panose="020B0609020204030204" pitchFamily="49" charset="0"/>
              </a:rPr>
              <a:t>_self</a:t>
            </a:r>
            <a:r>
              <a:rPr lang="en-US" dirty="0">
                <a:solidFill>
                  <a:schemeClr val="accent3"/>
                </a:solidFill>
                <a:latin typeface="Google Sans" panose="020B0604020202020204" charset="0"/>
              </a:rPr>
              <a:t> - Opens the linked document in the same window/tab as it was clicked (this is default)</a:t>
            </a:r>
          </a:p>
          <a:p>
            <a:pPr marL="0" lvl="0" indent="0" eaLnBrk="0" fontAlgn="base" hangingPunct="0">
              <a:lnSpc>
                <a:spcPct val="150000"/>
              </a:lnSpc>
              <a:spcBef>
                <a:spcPct val="0"/>
              </a:spcBef>
              <a:spcAft>
                <a:spcPct val="0"/>
              </a:spcAft>
              <a:buClrTx/>
              <a:buSzTx/>
              <a:buFontTx/>
              <a:buChar char="•"/>
            </a:pPr>
            <a:r>
              <a:rPr lang="en-US" dirty="0">
                <a:solidFill>
                  <a:schemeClr val="accent3"/>
                </a:solidFill>
                <a:latin typeface="Google Sans" panose="020B0604020202020204" charset="0"/>
                <a:cs typeface="Consolas" panose="020B0609020204030204" pitchFamily="49" charset="0"/>
              </a:rPr>
              <a:t>_parent</a:t>
            </a:r>
            <a:r>
              <a:rPr lang="en-US" dirty="0">
                <a:solidFill>
                  <a:schemeClr val="accent3"/>
                </a:solidFill>
                <a:latin typeface="Google Sans" panose="020B0604020202020204" charset="0"/>
              </a:rPr>
              <a:t> - Opens the linked document in the parent frame</a:t>
            </a:r>
          </a:p>
          <a:p>
            <a:pPr marL="0" lvl="0" indent="0" eaLnBrk="0" fontAlgn="base" hangingPunct="0">
              <a:lnSpc>
                <a:spcPct val="150000"/>
              </a:lnSpc>
              <a:spcBef>
                <a:spcPct val="0"/>
              </a:spcBef>
              <a:spcAft>
                <a:spcPct val="0"/>
              </a:spcAft>
              <a:buClrTx/>
              <a:buSzTx/>
              <a:buFontTx/>
              <a:buChar char="•"/>
            </a:pPr>
            <a:r>
              <a:rPr lang="en-US" dirty="0">
                <a:solidFill>
                  <a:schemeClr val="accent3"/>
                </a:solidFill>
                <a:latin typeface="Google Sans" panose="020B0604020202020204" charset="0"/>
                <a:cs typeface="Consolas" panose="020B0609020204030204" pitchFamily="49" charset="0"/>
              </a:rPr>
              <a:t>_top</a:t>
            </a:r>
            <a:r>
              <a:rPr lang="en-US" dirty="0">
                <a:solidFill>
                  <a:schemeClr val="accent3"/>
                </a:solidFill>
                <a:latin typeface="Google Sans" panose="020B0604020202020204" charset="0"/>
              </a:rPr>
              <a:t> - Opens the linked document in the full body of the window</a:t>
            </a:r>
          </a:p>
          <a:p>
            <a:pPr marL="0" lvl="0" indent="0" eaLnBrk="0" fontAlgn="base" hangingPunct="0">
              <a:lnSpc>
                <a:spcPct val="150000"/>
              </a:lnSpc>
              <a:spcBef>
                <a:spcPct val="0"/>
              </a:spcBef>
              <a:spcAft>
                <a:spcPct val="0"/>
              </a:spcAft>
              <a:buClrTx/>
              <a:buSzTx/>
              <a:buFontTx/>
              <a:buChar char="•"/>
            </a:pPr>
            <a:r>
              <a:rPr lang="en-US" i="1" dirty="0" err="1">
                <a:solidFill>
                  <a:schemeClr val="accent3"/>
                </a:solidFill>
                <a:latin typeface="Google Sans" panose="020B0604020202020204" charset="0"/>
              </a:rPr>
              <a:t>framename</a:t>
            </a:r>
            <a:r>
              <a:rPr lang="en-US" dirty="0">
                <a:solidFill>
                  <a:schemeClr val="accent3"/>
                </a:solidFill>
                <a:latin typeface="Google Sans" panose="020B0604020202020204" charset="0"/>
              </a:rPr>
              <a:t> - Opens the linked document in a named </a:t>
            </a:r>
            <a:r>
              <a:rPr lang="en-US" dirty="0" smtClean="0">
                <a:solidFill>
                  <a:schemeClr val="accent3"/>
                </a:solidFill>
                <a:latin typeface="Google Sans" panose="020B0604020202020204" charset="0"/>
              </a:rPr>
              <a:t>frame</a:t>
            </a: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159;p28"/>
          <p:cNvSpPr txBox="1">
            <a:spLocks noGrp="1"/>
          </p:cNvSpPr>
          <p:nvPr>
            <p:ph type="title" idx="2"/>
          </p:nvPr>
        </p:nvSpPr>
        <p:spPr>
          <a:xfrm>
            <a:off x="1259206" y="933461"/>
            <a:ext cx="21862800" cy="1588066"/>
          </a:xfrm>
          <a:prstGeom prst="rect">
            <a:avLst/>
          </a:prstGeom>
        </p:spPr>
        <p:txBody>
          <a:bodyPr spcFirstLastPara="1" wrap="square" lIns="91425" tIns="91425" rIns="91425" bIns="91425" anchor="t" anchorCtr="0">
            <a:noAutofit/>
          </a:bodyPr>
          <a:lstStyle/>
          <a:p>
            <a:r>
              <a:rPr lang="en-US" dirty="0"/>
              <a:t>HTML Links </a:t>
            </a:r>
            <a:r>
              <a:rPr lang="en-US" dirty="0" smtClean="0"/>
              <a:t>– The  target attribute</a:t>
            </a:r>
            <a:r>
              <a:rPr lang="en-US" dirty="0"/>
              <a:t/>
            </a:r>
            <a:br>
              <a:rPr lang="en-US" dirty="0"/>
            </a:br>
            <a:endParaRPr dirty="0"/>
          </a:p>
        </p:txBody>
      </p:sp>
      <p:sp>
        <p:nvSpPr>
          <p:cNvPr id="15" name="Google Shape;160;p28"/>
          <p:cNvSpPr txBox="1">
            <a:spLocks noGrp="1"/>
          </p:cNvSpPr>
          <p:nvPr>
            <p:ph type="body" idx="3"/>
          </p:nvPr>
        </p:nvSpPr>
        <p:spPr>
          <a:xfrm>
            <a:off x="1479310" y="7647710"/>
            <a:ext cx="21970500" cy="2798618"/>
          </a:xfrm>
          <a:prstGeom prst="rect">
            <a:avLst/>
          </a:prstGeom>
        </p:spPr>
        <p:txBody>
          <a:bodyPr spcFirstLastPara="1" wrap="square" lIns="91425" tIns="91425" rIns="91425" bIns="91425" anchor="t" anchorCtr="0">
            <a:noAutofit/>
          </a:bodyPr>
          <a:lstStyle/>
          <a:p>
            <a:pPr marL="0" indent="0">
              <a:buNone/>
            </a:pPr>
            <a:r>
              <a:rPr lang="en-US" dirty="0" smtClean="0"/>
              <a:t>This </a:t>
            </a:r>
            <a:r>
              <a:rPr lang="en-US" dirty="0"/>
              <a:t>example </a:t>
            </a:r>
            <a:r>
              <a:rPr lang="en-US" dirty="0" smtClean="0"/>
              <a:t>will </a:t>
            </a:r>
            <a:r>
              <a:rPr lang="en-US" dirty="0"/>
              <a:t>open the linked document in a new browser window/tab</a:t>
            </a:r>
            <a:r>
              <a:rPr lang="en-US" dirty="0" smtClean="0"/>
              <a:t>:</a:t>
            </a: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"https://dscfulafia.github.io/web101/"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target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"_blank"</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Visit </a:t>
            </a:r>
            <a:r>
              <a:rPr lang="en-US" sz="3200" dirty="0" err="1">
                <a:solidFill>
                  <a:srgbClr val="D4D4D4"/>
                </a:solidFill>
                <a:latin typeface="Consolas" panose="020B0609020204030204" pitchFamily="49" charset="0"/>
              </a:rPr>
              <a:t>FULafia</a:t>
            </a:r>
            <a:r>
              <a:rPr lang="en-US" sz="3200" dirty="0">
                <a:solidFill>
                  <a:srgbClr val="D4D4D4"/>
                </a:solidFill>
                <a:latin typeface="Consolas" panose="020B0609020204030204" pitchFamily="49" charset="0"/>
              </a:rPr>
              <a:t> DSC!</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713493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smtClean="0">
                <a:solidFill>
                  <a:schemeClr val="accent1"/>
                </a:solidFill>
              </a:rPr>
              <a:t>What’s HTML</a:t>
            </a:r>
            <a:endParaRPr dirty="0"/>
          </a:p>
        </p:txBody>
      </p:sp>
      <p:sp>
        <p:nvSpPr>
          <p:cNvPr id="81" name="Google Shape;81;p17"/>
          <p:cNvSpPr txBox="1">
            <a:spLocks noGrp="1"/>
          </p:cNvSpPr>
          <p:nvPr>
            <p:ph type="body" idx="3"/>
          </p:nvPr>
        </p:nvSpPr>
        <p:spPr>
          <a:xfrm>
            <a:off x="970998" y="3197938"/>
            <a:ext cx="21970500" cy="5763900"/>
          </a:xfrm>
          <a:prstGeom prst="rect">
            <a:avLst/>
          </a:prstGeom>
        </p:spPr>
        <p:txBody>
          <a:bodyPr spcFirstLastPara="1" wrap="square" lIns="91425" tIns="91425" rIns="91425" bIns="91425" anchor="t" anchorCtr="0">
            <a:noAutofit/>
          </a:bodyPr>
          <a:lstStyle/>
          <a:p>
            <a:pPr marL="0" indent="0" algn="just">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HTML is an acronym for Hypertext Markup Language which is one of the basic </a:t>
            </a:r>
            <a:r>
              <a:rPr lang="en-US" dirty="0" smtClean="0">
                <a:latin typeface="Tahoma" panose="020B0604030504040204" pitchFamily="34" charset="0"/>
                <a:ea typeface="Tahoma" panose="020B0604030504040204" pitchFamily="34" charset="0"/>
                <a:cs typeface="Tahoma" panose="020B0604030504040204" pitchFamily="34" charset="0"/>
              </a:rPr>
              <a:t>technology </a:t>
            </a:r>
            <a:r>
              <a:rPr lang="en-US" dirty="0">
                <a:latin typeface="Tahoma" panose="020B0604030504040204" pitchFamily="34" charset="0"/>
                <a:ea typeface="Tahoma" panose="020B0604030504040204" pitchFamily="34" charset="0"/>
                <a:cs typeface="Tahoma" panose="020B0604030504040204" pitchFamily="34" charset="0"/>
              </a:rPr>
              <a:t>that is used in building web pages. Being a Markup language it tells </a:t>
            </a:r>
            <a:r>
              <a:rPr lang="en-US" dirty="0" smtClean="0">
                <a:latin typeface="Tahoma" panose="020B0604030504040204" pitchFamily="34" charset="0"/>
                <a:ea typeface="Tahoma" panose="020B0604030504040204" pitchFamily="34" charset="0"/>
                <a:cs typeface="Tahoma" panose="020B0604030504040204" pitchFamily="34" charset="0"/>
              </a:rPr>
              <a:t>your </a:t>
            </a:r>
            <a:r>
              <a:rPr lang="en-US" dirty="0">
                <a:latin typeface="Tahoma" panose="020B0604030504040204" pitchFamily="34" charset="0"/>
                <a:ea typeface="Tahoma" panose="020B0604030504040204" pitchFamily="34" charset="0"/>
                <a:cs typeface="Tahoma" panose="020B0604030504040204" pitchFamily="34" charset="0"/>
              </a:rPr>
              <a:t>browser how to structure the web pages you visit. </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lgn="just">
              <a:lnSpc>
                <a:spcPct val="150000"/>
              </a:lnSpc>
              <a:buNone/>
            </a:pPr>
            <a:r>
              <a:rPr lang="en-US" dirty="0" smtClean="0">
                <a:latin typeface="Tahoma" panose="020B0604030504040204" pitchFamily="34" charset="0"/>
                <a:ea typeface="Tahoma" panose="020B0604030504040204" pitchFamily="34" charset="0"/>
                <a:cs typeface="Tahoma" panose="020B0604030504040204" pitchFamily="34" charset="0"/>
              </a:rPr>
              <a:t>All html 5 ends with a .</a:t>
            </a:r>
            <a:r>
              <a:rPr lang="en-US" dirty="0" err="1" smtClean="0">
                <a:latin typeface="Tahoma" panose="020B0604030504040204" pitchFamily="34" charset="0"/>
                <a:ea typeface="Tahoma" panose="020B0604030504040204" pitchFamily="34" charset="0"/>
                <a:cs typeface="Tahoma" panose="020B0604030504040204" pitchFamily="34" charset="0"/>
              </a:rPr>
              <a:t>htm</a:t>
            </a:r>
            <a:r>
              <a:rPr lang="en-US" dirty="0" smtClean="0">
                <a:latin typeface="Tahoma" panose="020B0604030504040204" pitchFamily="34" charset="0"/>
                <a:ea typeface="Tahoma" panose="020B0604030504040204" pitchFamily="34" charset="0"/>
                <a:cs typeface="Tahoma" panose="020B0604030504040204" pitchFamily="34" charset="0"/>
              </a:rPr>
              <a:t> or .html extension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algn="ctr"/>
            <a:r>
              <a:rPr lang="en-US" dirty="0" smtClean="0"/>
              <a:t>HTML Lists</a:t>
            </a:r>
            <a:endParaRPr lang="en-US" dirty="0"/>
          </a:p>
        </p:txBody>
      </p:sp>
      <p:sp>
        <p:nvSpPr>
          <p:cNvPr id="12" name="Google Shape;160;p28"/>
          <p:cNvSpPr txBox="1">
            <a:spLocks noGrp="1"/>
          </p:cNvSpPr>
          <p:nvPr>
            <p:ph type="body" idx="3"/>
          </p:nvPr>
        </p:nvSpPr>
        <p:spPr>
          <a:xfrm>
            <a:off x="1366906" y="3186546"/>
            <a:ext cx="21970500" cy="1385454"/>
          </a:xfrm>
          <a:prstGeom prst="rect">
            <a:avLst/>
          </a:prstGeom>
        </p:spPr>
        <p:txBody>
          <a:bodyPr spcFirstLastPara="1" wrap="square" lIns="91425" tIns="91425" rIns="91425" bIns="91425" anchor="t" anchorCtr="0">
            <a:noAutofit/>
          </a:bodyPr>
          <a:lstStyle/>
          <a:p>
            <a:pPr marL="0" indent="0">
              <a:buNone/>
            </a:pPr>
            <a:r>
              <a:rPr lang="en-US" dirty="0" smtClean="0"/>
              <a:t>In this part, we will be looking at the ordered and unordered list</a:t>
            </a:r>
            <a:endParaRPr lang="en-US" sz="3200" dirty="0">
              <a:solidFill>
                <a:srgbClr val="D4D4D4"/>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0781080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Unordered HTML </a:t>
            </a:r>
            <a:r>
              <a:rPr lang="en-US" dirty="0" smtClean="0"/>
              <a:t>List &lt;</a:t>
            </a:r>
            <a:r>
              <a:rPr lang="en-US" dirty="0" err="1" smtClean="0"/>
              <a:t>ul</a:t>
            </a:r>
            <a:r>
              <a:rPr lang="en-US" dirty="0" smtClean="0"/>
              <a:t>&gt;</a:t>
            </a:r>
            <a:r>
              <a:rPr lang="en-US" dirty="0"/>
              <a:t/>
            </a:r>
            <a:br>
              <a:rPr lang="en-US" dirty="0"/>
            </a:br>
            <a:r>
              <a:rPr lang="en-US" dirty="0"/>
              <a:t/>
            </a:r>
            <a:br>
              <a:rPr lang="en-US" dirty="0"/>
            </a:br>
            <a:endParaRPr lang="en-US" dirty="0"/>
          </a:p>
        </p:txBody>
      </p:sp>
      <p:sp>
        <p:nvSpPr>
          <p:cNvPr id="137" name="Google Shape;137;p25"/>
          <p:cNvSpPr txBox="1">
            <a:spLocks noGrp="1"/>
          </p:cNvSpPr>
          <p:nvPr>
            <p:ph type="title" idx="2"/>
          </p:nvPr>
        </p:nvSpPr>
        <p:spPr>
          <a:xfrm>
            <a:off x="1366906" y="3049837"/>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4000" dirty="0">
                <a:solidFill>
                  <a:schemeClr val="accent3"/>
                </a:solidFill>
                <a:latin typeface="Verdana" panose="020B0604030504040204" pitchFamily="34" charset="0"/>
              </a:rPr>
              <a:t>An unordered list starts with the </a:t>
            </a:r>
            <a:r>
              <a:rPr lang="en-US" sz="4000" dirty="0">
                <a:solidFill>
                  <a:srgbClr val="808080"/>
                </a:solidFill>
                <a:latin typeface="Consolas" panose="020B0609020204030204" pitchFamily="49" charset="0"/>
              </a:rPr>
              <a:t>&lt;</a:t>
            </a:r>
            <a:r>
              <a:rPr lang="en-US" sz="4000" dirty="0" err="1">
                <a:solidFill>
                  <a:srgbClr val="569CD6"/>
                </a:solidFill>
                <a:latin typeface="Consolas" panose="020B0609020204030204" pitchFamily="49" charset="0"/>
              </a:rPr>
              <a:t>ul</a:t>
            </a:r>
            <a:r>
              <a:rPr lang="en-US" sz="4000" dirty="0">
                <a:solidFill>
                  <a:srgbClr val="808080"/>
                </a:solidFill>
                <a:latin typeface="Consolas" panose="020B0609020204030204" pitchFamily="49" charset="0"/>
              </a:rPr>
              <a:t>&gt;</a:t>
            </a:r>
            <a:r>
              <a:rPr lang="en-US" sz="4000" dirty="0">
                <a:solidFill>
                  <a:schemeClr val="accent3"/>
                </a:solidFill>
                <a:latin typeface="Verdana" panose="020B0604030504040204" pitchFamily="34" charset="0"/>
              </a:rPr>
              <a:t> tag. Each list item starts with the </a:t>
            </a:r>
            <a:r>
              <a:rPr lang="en-US" sz="4000" dirty="0" smtClean="0">
                <a:solidFill>
                  <a:srgbClr val="808080"/>
                </a:solidFill>
                <a:latin typeface="Consolas" panose="020B0609020204030204" pitchFamily="49" charset="0"/>
              </a:rPr>
              <a:t>&lt;</a:t>
            </a:r>
            <a:r>
              <a:rPr lang="en-US" sz="4000" dirty="0" smtClean="0">
                <a:solidFill>
                  <a:srgbClr val="569CD6"/>
                </a:solidFill>
                <a:latin typeface="Consolas" panose="020B0609020204030204" pitchFamily="49" charset="0"/>
              </a:rPr>
              <a:t>li</a:t>
            </a:r>
            <a:r>
              <a:rPr lang="en-US" sz="4000" dirty="0" smtClean="0">
                <a:solidFill>
                  <a:srgbClr val="808080"/>
                </a:solidFill>
                <a:latin typeface="Consolas" panose="020B0609020204030204" pitchFamily="49" charset="0"/>
              </a:rPr>
              <a:t>&gt;</a:t>
            </a:r>
            <a:r>
              <a:rPr lang="en-US" sz="4000" dirty="0">
                <a:solidFill>
                  <a:schemeClr val="accent3"/>
                </a:solidFill>
                <a:latin typeface="Verdana" panose="020B0604030504040204" pitchFamily="34" charset="0"/>
              </a:rPr>
              <a:t> tag.</a:t>
            </a:r>
            <a:r>
              <a:rPr lang="en-US" sz="7200" dirty="0">
                <a:solidFill>
                  <a:schemeClr val="accent3"/>
                </a:solidFill>
              </a:rPr>
              <a:t/>
            </a:r>
            <a:br>
              <a:rPr lang="en-US" sz="7200" dirty="0">
                <a:solidFill>
                  <a:schemeClr val="accent3"/>
                </a:solidFill>
              </a:rPr>
            </a:br>
            <a:r>
              <a:rPr lang="en-US" sz="4000" dirty="0">
                <a:solidFill>
                  <a:schemeClr val="accent3"/>
                </a:solidFill>
                <a:latin typeface="Verdana" panose="020B0604030504040204" pitchFamily="34" charset="0"/>
              </a:rPr>
              <a:t>The list items will be marked with bullets (small black circles) by </a:t>
            </a:r>
            <a:r>
              <a:rPr lang="en-US" sz="4000" dirty="0" smtClean="0">
                <a:solidFill>
                  <a:schemeClr val="accent3"/>
                </a:solidFill>
                <a:latin typeface="Verdana" panose="020B0604030504040204" pitchFamily="34" charset="0"/>
              </a:rPr>
              <a:t>default.</a:t>
            </a:r>
            <a:endParaRPr lang="en-US" sz="6000" dirty="0">
              <a:solidFill>
                <a:schemeClr val="accent3"/>
              </a:solidFill>
              <a:latin typeface="Arial" panose="020B0604020202020204" pitchFamily="34" charset="0"/>
            </a:endParaRPr>
          </a:p>
        </p:txBody>
      </p:sp>
      <p:sp>
        <p:nvSpPr>
          <p:cNvPr id="10" name="Google Shape;95;p19"/>
          <p:cNvSpPr txBox="1">
            <a:spLocks/>
          </p:cNvSpPr>
          <p:nvPr/>
        </p:nvSpPr>
        <p:spPr>
          <a:xfrm>
            <a:off x="1366906" y="4867280"/>
            <a:ext cx="10714258"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ul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Coffee</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Tea</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Milk</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ul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p:txBody>
      </p:sp>
      <p:sp>
        <p:nvSpPr>
          <p:cNvPr id="11" name="Google Shape;124;p23"/>
          <p:cNvSpPr txBox="1">
            <a:spLocks noGrp="1"/>
          </p:cNvSpPr>
          <p:nvPr>
            <p:ph type="body" idx="3"/>
          </p:nvPr>
        </p:nvSpPr>
        <p:spPr>
          <a:xfrm>
            <a:off x="13147963" y="4913180"/>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12711076" y="6067859"/>
            <a:ext cx="4616057" cy="3205595"/>
          </a:xfrm>
          <a:prstGeom prst="rect">
            <a:avLst/>
          </a:prstGeom>
        </p:spPr>
      </p:pic>
    </p:spTree>
    <p:extLst>
      <p:ext uri="{BB962C8B-B14F-4D97-AF65-F5344CB8AC3E}">
        <p14:creationId xmlns:p14="http://schemas.microsoft.com/office/powerpoint/2010/main" val="1046612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Unordered HTML List - Choose List Item Marker</a:t>
            </a:r>
            <a:br>
              <a:rPr lang="en-US" dirty="0"/>
            </a:br>
            <a:endParaRPr lang="en-US" dirty="0"/>
          </a:p>
        </p:txBody>
      </p:sp>
      <p:sp>
        <p:nvSpPr>
          <p:cNvPr id="153" name="Google Shape;153;p27"/>
          <p:cNvSpPr txBox="1">
            <a:spLocks noGrp="1"/>
          </p:cNvSpPr>
          <p:nvPr>
            <p:ph type="body" idx="3"/>
          </p:nvPr>
        </p:nvSpPr>
        <p:spPr>
          <a:xfrm>
            <a:off x="1278748" y="2380030"/>
            <a:ext cx="21970500" cy="392626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rgbClr val="000000"/>
                </a:solidFill>
                <a:latin typeface="Google Sans" panose="020B0604020202020204" charset="0"/>
              </a:rPr>
              <a:t>The CSS </a:t>
            </a:r>
            <a:r>
              <a:rPr lang="en-US" dirty="0">
                <a:solidFill>
                  <a:srgbClr val="DC143C"/>
                </a:solidFill>
                <a:latin typeface="Google Sans" panose="020B0604020202020204" charset="0"/>
                <a:cs typeface="Consolas" panose="020B0609020204030204" pitchFamily="49" charset="0"/>
              </a:rPr>
              <a:t>list-style-type</a:t>
            </a:r>
            <a:r>
              <a:rPr lang="en-US" dirty="0">
                <a:solidFill>
                  <a:srgbClr val="000000"/>
                </a:solidFill>
                <a:latin typeface="Google Sans" panose="020B0604020202020204" charset="0"/>
              </a:rPr>
              <a:t> property is used to define the style of the list item </a:t>
            </a:r>
            <a:r>
              <a:rPr lang="en-US" dirty="0" smtClean="0">
                <a:solidFill>
                  <a:srgbClr val="000000"/>
                </a:solidFill>
                <a:latin typeface="Google Sans" panose="020B0604020202020204" charset="0"/>
              </a:rPr>
              <a:t>marker, it can take one of the following values</a:t>
            </a:r>
          </a:p>
          <a:p>
            <a:pPr marL="0" lvl="0" indent="0" eaLnBrk="0" fontAlgn="base" hangingPunct="0">
              <a:lnSpc>
                <a:spcPct val="100000"/>
              </a:lnSpc>
              <a:spcBef>
                <a:spcPct val="0"/>
              </a:spcBef>
              <a:spcAft>
                <a:spcPct val="0"/>
              </a:spcAft>
              <a:buClrTx/>
              <a:buSzTx/>
              <a:buNone/>
            </a:pPr>
            <a:endParaRPr lang="en-US" dirty="0" smtClean="0">
              <a:solidFill>
                <a:srgbClr val="000000"/>
              </a:solidFill>
              <a:latin typeface="Google Sans" panose="020B0604020202020204" charset="0"/>
            </a:endParaRPr>
          </a:p>
          <a:p>
            <a:pPr marL="0" indent="0" eaLnBrk="0" fontAlgn="base" hangingPunct="0">
              <a:lnSpc>
                <a:spcPct val="100000"/>
              </a:lnSpc>
              <a:spcBef>
                <a:spcPct val="0"/>
              </a:spcBef>
              <a:spcAft>
                <a:spcPct val="0"/>
              </a:spcAft>
              <a:buClrTx/>
              <a:buSzTx/>
              <a:buNone/>
            </a:pPr>
            <a:r>
              <a:rPr lang="en-US" dirty="0"/>
              <a:t>disc : Sets the list item marker to a bullet (default)</a:t>
            </a:r>
            <a:endParaRPr lang="en-US" dirty="0">
              <a:solidFill>
                <a:schemeClr val="tx1"/>
              </a:solidFill>
              <a:latin typeface="Google Sans" panose="020B0604020202020204" charset="0"/>
            </a:endParaRPr>
          </a:p>
          <a:p>
            <a:pPr marL="0" indent="0" eaLnBrk="0" fontAlgn="base" hangingPunct="0">
              <a:lnSpc>
                <a:spcPct val="100000"/>
              </a:lnSpc>
              <a:spcBef>
                <a:spcPct val="0"/>
              </a:spcBef>
              <a:spcAft>
                <a:spcPct val="0"/>
              </a:spcAft>
              <a:buClrTx/>
              <a:buSzTx/>
              <a:buNone/>
            </a:pPr>
            <a:r>
              <a:rPr lang="en-US" dirty="0" smtClean="0"/>
              <a:t>circle </a:t>
            </a:r>
            <a:r>
              <a:rPr lang="en-US" dirty="0"/>
              <a:t>: Sets the list item marker to a </a:t>
            </a:r>
            <a:r>
              <a:rPr lang="en-US" dirty="0" smtClean="0"/>
              <a:t>circle</a:t>
            </a:r>
          </a:p>
          <a:p>
            <a:pPr marL="0" indent="0" eaLnBrk="0" fontAlgn="base" hangingPunct="0">
              <a:lnSpc>
                <a:spcPct val="100000"/>
              </a:lnSpc>
              <a:spcBef>
                <a:spcPct val="0"/>
              </a:spcBef>
              <a:spcAft>
                <a:spcPct val="0"/>
              </a:spcAft>
              <a:buClrTx/>
              <a:buSzTx/>
              <a:buNone/>
            </a:pPr>
            <a:r>
              <a:rPr lang="en-US" dirty="0" smtClean="0"/>
              <a:t>square: </a:t>
            </a:r>
            <a:r>
              <a:rPr lang="en-US" dirty="0"/>
              <a:t>Sets the list item marker to a </a:t>
            </a:r>
            <a:r>
              <a:rPr lang="en-US" dirty="0" smtClean="0"/>
              <a:t>square</a:t>
            </a:r>
            <a:endParaRPr lang="en-US" dirty="0">
              <a:solidFill>
                <a:schemeClr val="tx1"/>
              </a:solidFill>
              <a:latin typeface="Google Sans" panose="020B0604020202020204" charset="0"/>
            </a:endParaRPr>
          </a:p>
          <a:p>
            <a:pPr marL="0" indent="0" eaLnBrk="0" fontAlgn="base" hangingPunct="0">
              <a:lnSpc>
                <a:spcPct val="100000"/>
              </a:lnSpc>
              <a:spcBef>
                <a:spcPct val="0"/>
              </a:spcBef>
              <a:spcAft>
                <a:spcPct val="0"/>
              </a:spcAft>
              <a:buClrTx/>
              <a:buSzTx/>
              <a:buNone/>
            </a:pPr>
            <a:r>
              <a:rPr lang="en-US" dirty="0" smtClean="0"/>
              <a:t>none: The </a:t>
            </a:r>
            <a:r>
              <a:rPr lang="en-US" dirty="0"/>
              <a:t>list items will not be marked</a:t>
            </a:r>
          </a:p>
          <a:p>
            <a:pPr marL="0" indent="0" eaLnBrk="0" fontAlgn="base" hangingPunct="0">
              <a:lnSpc>
                <a:spcPct val="100000"/>
              </a:lnSpc>
              <a:spcBef>
                <a:spcPct val="0"/>
              </a:spcBef>
              <a:spcAft>
                <a:spcPct val="0"/>
              </a:spcAft>
              <a:buClrTx/>
              <a:buSzTx/>
              <a:buNone/>
            </a:pPr>
            <a:endParaRPr lang="en-US" sz="6000" dirty="0">
              <a:solidFill>
                <a:schemeClr val="tx1"/>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057075" y="6750491"/>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ul</a:t>
            </a:r>
            <a:r>
              <a:rPr lang="it-IT" sz="3200" dirty="0">
                <a:solidFill>
                  <a:srgbClr val="D4D4D4"/>
                </a:solidFill>
                <a:latin typeface="Consolas" panose="020B0609020204030204" pitchFamily="49" charset="0"/>
              </a:rPr>
              <a:t> </a:t>
            </a:r>
            <a:r>
              <a:rPr lang="it-IT" sz="3200" dirty="0">
                <a:solidFill>
                  <a:srgbClr val="9CDCFE"/>
                </a:solidFill>
                <a:latin typeface="Consolas" panose="020B0609020204030204" pitchFamily="49" charset="0"/>
              </a:rPr>
              <a:t>style</a:t>
            </a:r>
            <a:r>
              <a:rPr lang="it-IT" sz="3200" dirty="0">
                <a:solidFill>
                  <a:srgbClr val="D4D4D4"/>
                </a:solidFill>
                <a:latin typeface="Consolas" panose="020B0609020204030204" pitchFamily="49" charset="0"/>
              </a:rPr>
              <a:t>=</a:t>
            </a:r>
            <a:r>
              <a:rPr lang="it-IT" sz="3200" dirty="0">
                <a:solidFill>
                  <a:srgbClr val="CE9178"/>
                </a:solidFill>
                <a:latin typeface="Consolas" panose="020B0609020204030204" pitchFamily="49" charset="0"/>
              </a:rPr>
              <a:t>"list-style-type:square;"</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Coffee</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Tea</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Milk</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ul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106817" y="6306298"/>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8" name="Picture 17"/>
          <p:cNvPicPr>
            <a:picLocks noChangeAspect="1"/>
          </p:cNvPicPr>
          <p:nvPr/>
        </p:nvPicPr>
        <p:blipFill>
          <a:blip r:embed="rId3"/>
          <a:stretch>
            <a:fillRect/>
          </a:stretch>
        </p:blipFill>
        <p:spPr>
          <a:xfrm>
            <a:off x="11759911" y="7227785"/>
            <a:ext cx="4029942" cy="3004781"/>
          </a:xfrm>
          <a:prstGeom prst="rect">
            <a:avLst/>
          </a:prstGeom>
        </p:spPr>
      </p:pic>
    </p:spTree>
    <p:extLst>
      <p:ext uri="{BB962C8B-B14F-4D97-AF65-F5344CB8AC3E}">
        <p14:creationId xmlns:p14="http://schemas.microsoft.com/office/powerpoint/2010/main" val="3204602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Ordered </a:t>
            </a:r>
            <a:r>
              <a:rPr lang="en-US" dirty="0"/>
              <a:t>HTML </a:t>
            </a:r>
            <a:r>
              <a:rPr lang="en-US" dirty="0" smtClean="0"/>
              <a:t>List &lt;</a:t>
            </a:r>
            <a:r>
              <a:rPr lang="en-US" dirty="0" err="1" smtClean="0"/>
              <a:t>ol</a:t>
            </a:r>
            <a:r>
              <a:rPr lang="en-US" dirty="0" smtClean="0"/>
              <a:t>&gt;</a:t>
            </a:r>
            <a:r>
              <a:rPr lang="en-US" dirty="0"/>
              <a:t/>
            </a:r>
            <a:br>
              <a:rPr lang="en-US" dirty="0"/>
            </a:br>
            <a:r>
              <a:rPr lang="en-US" dirty="0"/>
              <a:t/>
            </a:r>
            <a:br>
              <a:rPr lang="en-US" dirty="0"/>
            </a:br>
            <a:endParaRPr lang="en-US" dirty="0"/>
          </a:p>
        </p:txBody>
      </p:sp>
      <p:sp>
        <p:nvSpPr>
          <p:cNvPr id="137" name="Google Shape;137;p25"/>
          <p:cNvSpPr txBox="1">
            <a:spLocks noGrp="1"/>
          </p:cNvSpPr>
          <p:nvPr>
            <p:ph type="title" idx="2"/>
          </p:nvPr>
        </p:nvSpPr>
        <p:spPr>
          <a:xfrm>
            <a:off x="1366906" y="3049837"/>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4000" dirty="0">
                <a:solidFill>
                  <a:schemeClr val="accent3"/>
                </a:solidFill>
                <a:latin typeface="Verdana" panose="020B0604030504040204" pitchFamily="34" charset="0"/>
              </a:rPr>
              <a:t>An </a:t>
            </a:r>
            <a:r>
              <a:rPr lang="en-US" sz="4000" dirty="0" smtClean="0">
                <a:solidFill>
                  <a:schemeClr val="accent3"/>
                </a:solidFill>
                <a:latin typeface="Verdana" panose="020B0604030504040204" pitchFamily="34" charset="0"/>
              </a:rPr>
              <a:t>ordered </a:t>
            </a:r>
            <a:r>
              <a:rPr lang="en-US" sz="4000" dirty="0">
                <a:solidFill>
                  <a:schemeClr val="accent3"/>
                </a:solidFill>
                <a:latin typeface="Verdana" panose="020B0604030504040204" pitchFamily="34" charset="0"/>
              </a:rPr>
              <a:t>list starts with the </a:t>
            </a:r>
            <a:r>
              <a:rPr lang="en-US" sz="4000" dirty="0" smtClean="0">
                <a:solidFill>
                  <a:srgbClr val="808080"/>
                </a:solidFill>
                <a:latin typeface="Consolas" panose="020B0609020204030204" pitchFamily="49" charset="0"/>
              </a:rPr>
              <a:t>&lt;</a:t>
            </a:r>
            <a:r>
              <a:rPr lang="en-US" sz="4000" dirty="0" err="1" smtClean="0">
                <a:solidFill>
                  <a:srgbClr val="569CD6"/>
                </a:solidFill>
                <a:latin typeface="Consolas" panose="020B0609020204030204" pitchFamily="49" charset="0"/>
              </a:rPr>
              <a:t>ol</a:t>
            </a:r>
            <a:r>
              <a:rPr lang="en-US" sz="4000" dirty="0">
                <a:solidFill>
                  <a:srgbClr val="808080"/>
                </a:solidFill>
                <a:latin typeface="Consolas" panose="020B0609020204030204" pitchFamily="49" charset="0"/>
              </a:rPr>
              <a:t>&gt;</a:t>
            </a:r>
            <a:r>
              <a:rPr lang="en-US" sz="4000" dirty="0">
                <a:solidFill>
                  <a:schemeClr val="accent3"/>
                </a:solidFill>
                <a:latin typeface="Verdana" panose="020B0604030504040204" pitchFamily="34" charset="0"/>
              </a:rPr>
              <a:t> tag. Each list item starts with </a:t>
            </a:r>
            <a:r>
              <a:rPr lang="en-US" sz="4000" dirty="0" smtClean="0">
                <a:solidFill>
                  <a:schemeClr val="accent3"/>
                </a:solidFill>
                <a:latin typeface="Verdana" panose="020B0604030504040204" pitchFamily="34" charset="0"/>
              </a:rPr>
              <a:t>the</a:t>
            </a:r>
            <a:r>
              <a:rPr lang="en-US" sz="4000" dirty="0">
                <a:solidFill>
                  <a:schemeClr val="accent3"/>
                </a:solidFill>
                <a:latin typeface="Verdana" panose="020B0604030504040204" pitchFamily="34" charset="0"/>
              </a:rPr>
              <a:t> </a:t>
            </a:r>
            <a:r>
              <a:rPr lang="en-US" sz="4000" dirty="0" smtClean="0">
                <a:solidFill>
                  <a:srgbClr val="808080"/>
                </a:solidFill>
                <a:latin typeface="Consolas" panose="020B0609020204030204" pitchFamily="49" charset="0"/>
              </a:rPr>
              <a:t>&lt;</a:t>
            </a:r>
            <a:r>
              <a:rPr lang="en-US" sz="4000" dirty="0" smtClean="0">
                <a:solidFill>
                  <a:srgbClr val="569CD6"/>
                </a:solidFill>
                <a:latin typeface="Consolas" panose="020B0609020204030204" pitchFamily="49" charset="0"/>
              </a:rPr>
              <a:t>li</a:t>
            </a:r>
            <a:r>
              <a:rPr lang="en-US" sz="4000" dirty="0" smtClean="0">
                <a:solidFill>
                  <a:srgbClr val="808080"/>
                </a:solidFill>
                <a:latin typeface="Consolas" panose="020B0609020204030204" pitchFamily="49" charset="0"/>
              </a:rPr>
              <a:t>&gt;</a:t>
            </a:r>
            <a:r>
              <a:rPr lang="en-US" sz="4000" dirty="0">
                <a:solidFill>
                  <a:schemeClr val="accent3"/>
                </a:solidFill>
                <a:latin typeface="Verdana" panose="020B0604030504040204" pitchFamily="34" charset="0"/>
              </a:rPr>
              <a:t> tag.</a:t>
            </a:r>
            <a:r>
              <a:rPr lang="en-US" sz="7200" dirty="0">
                <a:solidFill>
                  <a:schemeClr val="accent3"/>
                </a:solidFill>
              </a:rPr>
              <a:t/>
            </a:r>
            <a:br>
              <a:rPr lang="en-US" sz="7200" dirty="0">
                <a:solidFill>
                  <a:schemeClr val="accent3"/>
                </a:solidFill>
              </a:rPr>
            </a:br>
            <a:r>
              <a:rPr lang="en-US" sz="4000" dirty="0" smtClean="0">
                <a:solidFill>
                  <a:schemeClr val="accent3"/>
                </a:solidFill>
              </a:rPr>
              <a:t>This should be used if the order in which the items are arranged is important, </a:t>
            </a:r>
            <a:r>
              <a:rPr lang="en-US" sz="4000" dirty="0" err="1" smtClean="0">
                <a:solidFill>
                  <a:schemeClr val="accent3"/>
                </a:solidFill>
              </a:rPr>
              <a:t>e.g</a:t>
            </a:r>
            <a:r>
              <a:rPr lang="en-US" sz="4000" dirty="0" smtClean="0">
                <a:solidFill>
                  <a:schemeClr val="accent3"/>
                </a:solidFill>
              </a:rPr>
              <a:t> giving a direction.</a:t>
            </a:r>
            <a:endParaRPr lang="en-US" sz="4000" dirty="0">
              <a:solidFill>
                <a:schemeClr val="accent3"/>
              </a:solidFill>
              <a:latin typeface="Arial" panose="020B0604020202020204" pitchFamily="34" charset="0"/>
            </a:endParaRPr>
          </a:p>
        </p:txBody>
      </p:sp>
      <p:sp>
        <p:nvSpPr>
          <p:cNvPr id="10" name="Google Shape;95;p19"/>
          <p:cNvSpPr txBox="1">
            <a:spLocks/>
          </p:cNvSpPr>
          <p:nvPr/>
        </p:nvSpPr>
        <p:spPr>
          <a:xfrm>
            <a:off x="1366906" y="4867280"/>
            <a:ext cx="10714258"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ol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start</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walk 8 km north</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turn right</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Walk 100km</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Turn left</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Stop</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ol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p:txBody>
      </p:sp>
      <p:sp>
        <p:nvSpPr>
          <p:cNvPr id="11" name="Google Shape;124;p23"/>
          <p:cNvSpPr txBox="1">
            <a:spLocks noGrp="1"/>
          </p:cNvSpPr>
          <p:nvPr>
            <p:ph type="body" idx="3"/>
          </p:nvPr>
        </p:nvSpPr>
        <p:spPr>
          <a:xfrm>
            <a:off x="13147963" y="4913180"/>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12948372" y="5691985"/>
            <a:ext cx="5330672" cy="4532667"/>
          </a:xfrm>
          <a:prstGeom prst="rect">
            <a:avLst/>
          </a:prstGeom>
        </p:spPr>
      </p:pic>
    </p:spTree>
    <p:extLst>
      <p:ext uri="{BB962C8B-B14F-4D97-AF65-F5344CB8AC3E}">
        <p14:creationId xmlns:p14="http://schemas.microsoft.com/office/powerpoint/2010/main" val="107662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Ordered HTML List - The Type </a:t>
            </a:r>
            <a:r>
              <a:rPr lang="en-US" dirty="0" smtClean="0"/>
              <a:t>Attribute</a:t>
            </a:r>
            <a:endParaRPr lang="en-US" dirty="0"/>
          </a:p>
        </p:txBody>
      </p:sp>
      <p:sp>
        <p:nvSpPr>
          <p:cNvPr id="153" name="Google Shape;153;p27"/>
          <p:cNvSpPr txBox="1">
            <a:spLocks noGrp="1"/>
          </p:cNvSpPr>
          <p:nvPr>
            <p:ph type="body" idx="3"/>
          </p:nvPr>
        </p:nvSpPr>
        <p:spPr>
          <a:xfrm>
            <a:off x="1278748" y="2380029"/>
            <a:ext cx="21970500" cy="437046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a:solidFill>
                  <a:schemeClr val="accent3"/>
                </a:solidFill>
                <a:latin typeface="Consolas" panose="020B0609020204030204" pitchFamily="49" charset="0"/>
                <a:cs typeface="Consolas" panose="020B0609020204030204" pitchFamily="49" charset="0"/>
              </a:rPr>
              <a:t>type</a:t>
            </a:r>
            <a:r>
              <a:rPr lang="en-US" dirty="0">
                <a:solidFill>
                  <a:schemeClr val="accent3"/>
                </a:solidFill>
                <a:latin typeface="Verdana" panose="020B0604030504040204" pitchFamily="34" charset="0"/>
              </a:rPr>
              <a:t> attribute of the </a:t>
            </a:r>
            <a:r>
              <a:rPr lang="en-US" dirty="0">
                <a:solidFill>
                  <a:schemeClr val="accent3"/>
                </a:solidFill>
                <a:latin typeface="Consolas" panose="020B0609020204030204" pitchFamily="49" charset="0"/>
                <a:cs typeface="Consolas" panose="020B0609020204030204" pitchFamily="49" charset="0"/>
                <a:hlinkClick r:id="rId3"/>
              </a:rPr>
              <a:t>&lt;</a:t>
            </a:r>
            <a:r>
              <a:rPr lang="en-US" dirty="0" err="1">
                <a:solidFill>
                  <a:schemeClr val="accent3"/>
                </a:solidFill>
                <a:latin typeface="Consolas" panose="020B0609020204030204" pitchFamily="49" charset="0"/>
                <a:cs typeface="Consolas" panose="020B0609020204030204" pitchFamily="49" charset="0"/>
                <a:hlinkClick r:id="rId3"/>
              </a:rPr>
              <a:t>ol</a:t>
            </a:r>
            <a:r>
              <a:rPr lang="en-US" dirty="0">
                <a:solidFill>
                  <a:schemeClr val="accent3"/>
                </a:solidFill>
                <a:latin typeface="Consolas" panose="020B0609020204030204" pitchFamily="49" charset="0"/>
                <a:cs typeface="Consolas" panose="020B0609020204030204" pitchFamily="49" charset="0"/>
                <a:hlinkClick r:id="rId3"/>
              </a:rPr>
              <a:t>&gt;</a:t>
            </a:r>
            <a:r>
              <a:rPr lang="en-US" dirty="0">
                <a:solidFill>
                  <a:schemeClr val="accent3"/>
                </a:solidFill>
                <a:latin typeface="Verdana" panose="020B0604030504040204" pitchFamily="34" charset="0"/>
              </a:rPr>
              <a:t> tag, defines the type of the list item marker</a:t>
            </a:r>
            <a:r>
              <a:rPr lang="en-US" dirty="0" smtClean="0">
                <a:solidFill>
                  <a:schemeClr val="accent3"/>
                </a:solidFill>
                <a:latin typeface="Verdana" panose="020B0604030504040204" pitchFamily="34" charset="0"/>
              </a:rPr>
              <a:t>:</a:t>
            </a:r>
            <a:r>
              <a:rPr lang="en-US" dirty="0" smtClean="0">
                <a:solidFill>
                  <a:srgbClr val="000000"/>
                </a:solidFill>
                <a:latin typeface="Google Sans" panose="020B0604020202020204" charset="0"/>
              </a:rPr>
              <a:t>, it can take one of the following values</a:t>
            </a:r>
          </a:p>
          <a:p>
            <a:pPr marL="0" indent="0" eaLnBrk="0" fontAlgn="base" hangingPunct="0">
              <a:lnSpc>
                <a:spcPct val="100000"/>
              </a:lnSpc>
              <a:spcBef>
                <a:spcPct val="0"/>
              </a:spcBef>
              <a:spcAft>
                <a:spcPct val="0"/>
              </a:spcAft>
              <a:buClrTx/>
              <a:buSzTx/>
              <a:buNone/>
            </a:pPr>
            <a:r>
              <a:rPr lang="en-US" dirty="0" smtClean="0"/>
              <a:t>1</a:t>
            </a:r>
            <a:r>
              <a:rPr lang="en-US" dirty="0"/>
              <a:t>: </a:t>
            </a:r>
            <a:r>
              <a:rPr lang="en-US" dirty="0" smtClean="0"/>
              <a:t>The </a:t>
            </a:r>
            <a:r>
              <a:rPr lang="en-US" dirty="0"/>
              <a:t>list items will be numbered with numbers (default</a:t>
            </a:r>
            <a:r>
              <a:rPr lang="en-US" dirty="0" smtClean="0"/>
              <a:t>)</a:t>
            </a:r>
          </a:p>
          <a:p>
            <a:pPr marL="0" indent="0" eaLnBrk="0" fontAlgn="base" hangingPunct="0">
              <a:lnSpc>
                <a:spcPct val="100000"/>
              </a:lnSpc>
              <a:spcBef>
                <a:spcPct val="0"/>
              </a:spcBef>
              <a:spcAft>
                <a:spcPct val="0"/>
              </a:spcAft>
              <a:buClrTx/>
              <a:buSzTx/>
              <a:buNone/>
            </a:pPr>
            <a:r>
              <a:rPr lang="en-US" dirty="0" smtClean="0"/>
              <a:t>A</a:t>
            </a:r>
            <a:r>
              <a:rPr lang="en-US" dirty="0"/>
              <a:t>: The list items will be numbered with uppercase </a:t>
            </a:r>
            <a:r>
              <a:rPr lang="en-US" dirty="0" smtClean="0"/>
              <a:t>letters</a:t>
            </a:r>
          </a:p>
          <a:p>
            <a:pPr marL="0" indent="0" eaLnBrk="0" fontAlgn="base" hangingPunct="0">
              <a:lnSpc>
                <a:spcPct val="100000"/>
              </a:lnSpc>
              <a:spcBef>
                <a:spcPct val="0"/>
              </a:spcBef>
              <a:spcAft>
                <a:spcPct val="0"/>
              </a:spcAft>
              <a:buClrTx/>
              <a:buSzTx/>
              <a:buNone/>
            </a:pPr>
            <a:r>
              <a:rPr lang="en-US" dirty="0" smtClean="0"/>
              <a:t>a</a:t>
            </a:r>
            <a:r>
              <a:rPr lang="en-US" dirty="0"/>
              <a:t>: The list items will be numbered with lowercase </a:t>
            </a:r>
            <a:r>
              <a:rPr lang="en-US" dirty="0" smtClean="0"/>
              <a:t>letters</a:t>
            </a:r>
          </a:p>
          <a:p>
            <a:pPr marL="0" indent="0" eaLnBrk="0" fontAlgn="base" hangingPunct="0">
              <a:lnSpc>
                <a:spcPct val="100000"/>
              </a:lnSpc>
              <a:spcBef>
                <a:spcPct val="0"/>
              </a:spcBef>
              <a:spcAft>
                <a:spcPct val="0"/>
              </a:spcAft>
              <a:buClrTx/>
              <a:buSzTx/>
              <a:buNone/>
            </a:pPr>
            <a:r>
              <a:rPr lang="en-US" dirty="0" smtClean="0"/>
              <a:t>I</a:t>
            </a:r>
            <a:r>
              <a:rPr lang="en-US" dirty="0"/>
              <a:t>: The list items will be numbered with uppercase roman </a:t>
            </a:r>
            <a:r>
              <a:rPr lang="en-US" dirty="0" smtClean="0"/>
              <a:t>numbers</a:t>
            </a:r>
          </a:p>
          <a:p>
            <a:pPr marL="0" indent="0" eaLnBrk="0" fontAlgn="base" hangingPunct="0">
              <a:lnSpc>
                <a:spcPct val="100000"/>
              </a:lnSpc>
              <a:spcBef>
                <a:spcPct val="0"/>
              </a:spcBef>
              <a:spcAft>
                <a:spcPct val="0"/>
              </a:spcAft>
              <a:buClrTx/>
              <a:buSzTx/>
              <a:buNone/>
            </a:pPr>
            <a:r>
              <a:rPr lang="en-US" dirty="0" smtClean="0"/>
              <a:t>i</a:t>
            </a:r>
            <a:r>
              <a:rPr lang="en-US" dirty="0"/>
              <a:t>: The list items will be numbered with lowercase roman numbers</a:t>
            </a: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057075" y="6750491"/>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ol</a:t>
            </a:r>
            <a:r>
              <a:rPr lang="it-IT" sz="3200" dirty="0">
                <a:solidFill>
                  <a:srgbClr val="D4D4D4"/>
                </a:solidFill>
                <a:latin typeface="Consolas" panose="020B0609020204030204" pitchFamily="49" charset="0"/>
              </a:rPr>
              <a:t> </a:t>
            </a:r>
            <a:r>
              <a:rPr lang="it-IT" sz="3200" dirty="0">
                <a:solidFill>
                  <a:srgbClr val="9CDCFE"/>
                </a:solidFill>
                <a:latin typeface="Consolas" panose="020B0609020204030204" pitchFamily="49" charset="0"/>
              </a:rPr>
              <a:t>type</a:t>
            </a:r>
            <a:r>
              <a:rPr lang="it-IT" sz="3200" dirty="0">
                <a:solidFill>
                  <a:srgbClr val="D4D4D4"/>
                </a:solidFill>
                <a:latin typeface="Consolas" panose="020B0609020204030204" pitchFamily="49" charset="0"/>
              </a:rPr>
              <a:t>=</a:t>
            </a:r>
            <a:r>
              <a:rPr lang="it-IT" sz="3200" dirty="0">
                <a:solidFill>
                  <a:srgbClr val="CE9178"/>
                </a:solidFill>
                <a:latin typeface="Consolas" panose="020B0609020204030204" pitchFamily="49" charset="0"/>
              </a:rPr>
              <a:t>"i"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Coffee</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Tea</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Milk</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ol</a:t>
            </a:r>
            <a:r>
              <a:rPr lang="it-IT" sz="3200" dirty="0" smtClean="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p:txBody>
      </p:sp>
      <p:sp>
        <p:nvSpPr>
          <p:cNvPr id="9" name="Google Shape;153;p27"/>
          <p:cNvSpPr txBox="1">
            <a:spLocks noGrp="1"/>
          </p:cNvSpPr>
          <p:nvPr>
            <p:ph type="body" idx="3"/>
          </p:nvPr>
        </p:nvSpPr>
        <p:spPr>
          <a:xfrm>
            <a:off x="12153161" y="6601379"/>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4"/>
          <a:stretch>
            <a:fillRect/>
          </a:stretch>
        </p:blipFill>
        <p:spPr>
          <a:xfrm>
            <a:off x="12263998" y="7854191"/>
            <a:ext cx="2925662" cy="2287336"/>
          </a:xfrm>
          <a:prstGeom prst="rect">
            <a:avLst/>
          </a:prstGeom>
        </p:spPr>
      </p:pic>
    </p:spTree>
    <p:extLst>
      <p:ext uri="{BB962C8B-B14F-4D97-AF65-F5344CB8AC3E}">
        <p14:creationId xmlns:p14="http://schemas.microsoft.com/office/powerpoint/2010/main" val="3370974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HTML </a:t>
            </a:r>
            <a:r>
              <a:rPr lang="en-US" dirty="0"/>
              <a:t>List - </a:t>
            </a:r>
            <a:r>
              <a:rPr lang="en-US" dirty="0" smtClean="0"/>
              <a:t>Summary</a:t>
            </a:r>
            <a:endParaRPr lang="en-US" dirty="0"/>
          </a:p>
        </p:txBody>
      </p:sp>
      <p:sp>
        <p:nvSpPr>
          <p:cNvPr id="7" name="Google Shape;153;p27"/>
          <p:cNvSpPr txBox="1">
            <a:spLocks noGrp="1"/>
          </p:cNvSpPr>
          <p:nvPr>
            <p:ph type="body" idx="3"/>
          </p:nvPr>
        </p:nvSpPr>
        <p:spPr>
          <a:xfrm>
            <a:off x="1278748" y="2380029"/>
            <a:ext cx="21970500" cy="437046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smtClean="0"/>
              <a:t>An ordered list is used when the order in which the list items matters, otherwise, an unordered list should be used</a:t>
            </a:r>
            <a:endParaRPr lang="en-US" dirty="0"/>
          </a:p>
        </p:txBody>
      </p:sp>
    </p:spTree>
    <p:extLst>
      <p:ext uri="{BB962C8B-B14F-4D97-AF65-F5344CB8AC3E}">
        <p14:creationId xmlns:p14="http://schemas.microsoft.com/office/powerpoint/2010/main" val="169986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r>
              <a:rPr lang="en-US" dirty="0"/>
              <a:t>HTML Block and Inline </a:t>
            </a:r>
            <a:r>
              <a:rPr lang="en-US" dirty="0" smtClean="0"/>
              <a:t>Elements</a:t>
            </a:r>
            <a:r>
              <a:rPr lang="en-US" dirty="0"/>
              <a:t/>
            </a:r>
            <a:br>
              <a:rPr lang="en-US" dirty="0"/>
            </a:br>
            <a:r>
              <a:rPr lang="en-US" dirty="0"/>
              <a:t/>
            </a:r>
            <a:br>
              <a:rPr lang="en-US" dirty="0"/>
            </a:br>
            <a:endParaRPr lang="en-US" dirty="0"/>
          </a:p>
        </p:txBody>
      </p:sp>
      <p:sp>
        <p:nvSpPr>
          <p:cNvPr id="12" name="Google Shape;160;p28"/>
          <p:cNvSpPr txBox="1">
            <a:spLocks noGrp="1"/>
          </p:cNvSpPr>
          <p:nvPr>
            <p:ph type="body" idx="3"/>
          </p:nvPr>
        </p:nvSpPr>
        <p:spPr>
          <a:xfrm>
            <a:off x="1259206" y="3186546"/>
            <a:ext cx="21970500" cy="1385454"/>
          </a:xfrm>
          <a:prstGeom prst="rect">
            <a:avLst/>
          </a:prstGeom>
        </p:spPr>
        <p:txBody>
          <a:bodyPr spcFirstLastPara="1" wrap="square" lIns="91425" tIns="91425" rIns="91425" bIns="91425" anchor="t" anchorCtr="0">
            <a:noAutofit/>
          </a:bodyPr>
          <a:lstStyle/>
          <a:p>
            <a:pPr marL="0" indent="0">
              <a:buNone/>
            </a:pPr>
            <a:r>
              <a:rPr lang="en-US" dirty="0"/>
              <a:t>Every HTML element has a default display value </a:t>
            </a:r>
            <a:r>
              <a:rPr lang="en-US" dirty="0" smtClean="0"/>
              <a:t>depending </a:t>
            </a:r>
            <a:r>
              <a:rPr lang="en-US" dirty="0"/>
              <a:t>on what type of element it is.</a:t>
            </a:r>
          </a:p>
          <a:p>
            <a:pPr marL="0" indent="0">
              <a:buNone/>
            </a:pPr>
            <a:r>
              <a:rPr lang="en-US" dirty="0"/>
              <a:t>The two display values are: block and inline.</a:t>
            </a:r>
          </a:p>
          <a:p>
            <a:pPr marL="0" indent="0">
              <a:buNone/>
            </a:pPr>
            <a:endParaRPr lang="en-US" dirty="0"/>
          </a:p>
        </p:txBody>
      </p:sp>
    </p:spTree>
    <p:extLst>
      <p:ext uri="{BB962C8B-B14F-4D97-AF65-F5344CB8AC3E}">
        <p14:creationId xmlns:p14="http://schemas.microsoft.com/office/powerpoint/2010/main" val="26076417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Block level elements</a:t>
            </a:r>
            <a:r>
              <a:rPr lang="en-US" dirty="0"/>
              <a:t/>
            </a:r>
            <a:br>
              <a:rPr lang="en-US" dirty="0"/>
            </a:br>
            <a:endParaRPr lang="en-US" dirty="0"/>
          </a:p>
        </p:txBody>
      </p:sp>
      <p:sp>
        <p:nvSpPr>
          <p:cNvPr id="137" name="Google Shape;137;p25"/>
          <p:cNvSpPr txBox="1">
            <a:spLocks noGrp="1"/>
          </p:cNvSpPr>
          <p:nvPr>
            <p:ph type="title" idx="2"/>
          </p:nvPr>
        </p:nvSpPr>
        <p:spPr>
          <a:xfrm>
            <a:off x="1366906" y="3049837"/>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4000" dirty="0">
                <a:solidFill>
                  <a:schemeClr val="accent3"/>
                </a:solidFill>
              </a:rPr>
              <a:t>A block-level element always starts on a new line and takes up the full width available (stretches out to the left and right as far as it can).</a:t>
            </a:r>
            <a:endParaRPr lang="en-US" sz="4000" dirty="0">
              <a:solidFill>
                <a:schemeClr val="accent3"/>
              </a:solidFill>
              <a:latin typeface="Arial" panose="020B0604020202020204" pitchFamily="34" charset="0"/>
            </a:endParaRPr>
          </a:p>
        </p:txBody>
      </p:sp>
      <p:sp>
        <p:nvSpPr>
          <p:cNvPr id="10" name="Google Shape;95;p19"/>
          <p:cNvSpPr txBox="1">
            <a:spLocks/>
          </p:cNvSpPr>
          <p:nvPr/>
        </p:nvSpPr>
        <p:spPr>
          <a:xfrm>
            <a:off x="1366905" y="4867280"/>
            <a:ext cx="20246186"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a:t>
            </a:r>
            <a:r>
              <a:rPr lang="en-US" dirty="0"/>
              <a:t> </a:t>
            </a:r>
            <a:r>
              <a:rPr lang="en-US" dirty="0" smtClean="0"/>
              <a:t>of block level elements include</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address</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article</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aside</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blockquote</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canvas</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dd</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div</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dl</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dt</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fieldset</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figcaption</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figure</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footer</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form</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h6</a:t>
            </a:r>
            <a:r>
              <a:rPr lang="en-US" dirty="0" smtClean="0">
                <a:solidFill>
                  <a:srgbClr val="808080"/>
                </a:solidFill>
                <a:latin typeface="Consolas" panose="020B0609020204030204" pitchFamily="49" charset="0"/>
              </a:rPr>
              <a:t>&gt; &lt;</a:t>
            </a:r>
            <a:r>
              <a:rPr lang="en-US" dirty="0" smtClean="0">
                <a:solidFill>
                  <a:srgbClr val="569CD6"/>
                </a:solidFill>
                <a:latin typeface="Consolas" panose="020B0609020204030204" pitchFamily="49" charset="0"/>
              </a:rPr>
              <a:t>header</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hr</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li</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main</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nav</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noscript</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ol</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p</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pre</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section</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table</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tfoot</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ul</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video</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en-US" dirty="0" smtClean="0"/>
          </a:p>
          <a:p>
            <a:pPr marL="0" indent="0">
              <a:buNone/>
            </a:pPr>
            <a:endParaRPr lang="it-IT" sz="3200"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53969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Inline </a:t>
            </a:r>
            <a:r>
              <a:rPr lang="en-US" dirty="0" smtClean="0"/>
              <a:t>Elements</a:t>
            </a:r>
            <a:endParaRPr lang="en-US" dirty="0"/>
          </a:p>
        </p:txBody>
      </p:sp>
      <p:sp>
        <p:nvSpPr>
          <p:cNvPr id="137" name="Google Shape;137;p25"/>
          <p:cNvSpPr txBox="1">
            <a:spLocks noGrp="1"/>
          </p:cNvSpPr>
          <p:nvPr>
            <p:ph type="title" idx="2"/>
          </p:nvPr>
        </p:nvSpPr>
        <p:spPr>
          <a:xfrm>
            <a:off x="1366906" y="3049837"/>
            <a:ext cx="21862800" cy="1326300"/>
          </a:xfrm>
          <a:prstGeom prst="rect">
            <a:avLst/>
          </a:prstGeom>
        </p:spPr>
        <p:txBody>
          <a:bodyPr spcFirstLastPara="1" wrap="square" lIns="91425" tIns="91425" rIns="91425" bIns="91425" anchor="t" anchorCtr="0">
            <a:noAutofit/>
          </a:bodyPr>
          <a:lstStyle/>
          <a:p>
            <a:r>
              <a:rPr lang="en-US" sz="4000" dirty="0">
                <a:solidFill>
                  <a:schemeClr val="accent3"/>
                </a:solidFill>
              </a:rPr>
              <a:t>An inline element does not start on a new line and only takes up as much width as necessary</a:t>
            </a:r>
            <a:r>
              <a:rPr lang="en-US" sz="4000" dirty="0" smtClean="0">
                <a:solidFill>
                  <a:schemeClr val="accent3"/>
                </a:solidFill>
              </a:rPr>
              <a:t>.</a:t>
            </a:r>
            <a:endParaRPr lang="en-US" sz="4000" dirty="0">
              <a:solidFill>
                <a:schemeClr val="accent3"/>
              </a:solidFill>
              <a:latin typeface="Arial" panose="020B0604020202020204" pitchFamily="34" charset="0"/>
            </a:endParaRPr>
          </a:p>
        </p:txBody>
      </p:sp>
      <p:sp>
        <p:nvSpPr>
          <p:cNvPr id="10" name="Google Shape;95;p19"/>
          <p:cNvSpPr txBox="1">
            <a:spLocks/>
          </p:cNvSpPr>
          <p:nvPr/>
        </p:nvSpPr>
        <p:spPr>
          <a:xfrm>
            <a:off x="1366905" y="4867280"/>
            <a:ext cx="20246186"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a:t>
            </a:r>
            <a:r>
              <a:rPr lang="en-US" dirty="0"/>
              <a:t> </a:t>
            </a:r>
            <a:r>
              <a:rPr lang="en-US" dirty="0" smtClean="0"/>
              <a:t>of inline elements include</a:t>
            </a:r>
          </a:p>
          <a:p>
            <a:pPr marL="0" indent="0">
              <a:buNone/>
            </a:pPr>
            <a:r>
              <a:rPr lang="en-US" dirty="0">
                <a:solidFill>
                  <a:schemeClr val="accent4">
                    <a:lumMod val="60000"/>
                    <a:lumOff val="40000"/>
                  </a:schemeClr>
                </a:solidFill>
                <a:latin typeface="Consolas" panose="020B0609020204030204" pitchFamily="49" charset="0"/>
              </a:rPr>
              <a:t>&lt;a&gt; &lt;</a:t>
            </a:r>
            <a:r>
              <a:rPr lang="en-US" dirty="0" err="1">
                <a:solidFill>
                  <a:schemeClr val="accent4">
                    <a:lumMod val="60000"/>
                    <a:lumOff val="40000"/>
                  </a:schemeClr>
                </a:solidFill>
                <a:latin typeface="Consolas" panose="020B0609020204030204" pitchFamily="49" charset="0"/>
              </a:rPr>
              <a:t>abbr</a:t>
            </a:r>
            <a:r>
              <a:rPr lang="en-US" dirty="0">
                <a:solidFill>
                  <a:schemeClr val="accent4">
                    <a:lumMod val="60000"/>
                    <a:lumOff val="40000"/>
                  </a:schemeClr>
                </a:solidFill>
                <a:latin typeface="Consolas" panose="020B0609020204030204" pitchFamily="49" charset="0"/>
              </a:rPr>
              <a:t>&gt; &lt;acronym&gt; &lt;b&gt; &lt;</a:t>
            </a:r>
            <a:r>
              <a:rPr lang="en-US" dirty="0" err="1">
                <a:solidFill>
                  <a:schemeClr val="accent4">
                    <a:lumMod val="60000"/>
                    <a:lumOff val="40000"/>
                  </a:schemeClr>
                </a:solidFill>
                <a:latin typeface="Consolas" panose="020B0609020204030204" pitchFamily="49" charset="0"/>
              </a:rPr>
              <a:t>bdo</a:t>
            </a:r>
            <a:r>
              <a:rPr lang="en-US" dirty="0">
                <a:solidFill>
                  <a:schemeClr val="accent4">
                    <a:lumMod val="60000"/>
                    <a:lumOff val="40000"/>
                  </a:schemeClr>
                </a:solidFill>
                <a:latin typeface="Consolas" panose="020B0609020204030204" pitchFamily="49" charset="0"/>
              </a:rPr>
              <a:t>&gt; &lt;big&gt; &lt;</a:t>
            </a:r>
            <a:r>
              <a:rPr lang="en-US" dirty="0" err="1">
                <a:solidFill>
                  <a:schemeClr val="accent4">
                    <a:lumMod val="60000"/>
                    <a:lumOff val="40000"/>
                  </a:schemeClr>
                </a:solidFill>
                <a:latin typeface="Consolas" panose="020B0609020204030204" pitchFamily="49" charset="0"/>
              </a:rPr>
              <a:t>br</a:t>
            </a:r>
            <a:r>
              <a:rPr lang="en-US" dirty="0">
                <a:solidFill>
                  <a:schemeClr val="accent4">
                    <a:lumMod val="60000"/>
                    <a:lumOff val="40000"/>
                  </a:schemeClr>
                </a:solidFill>
                <a:latin typeface="Consolas" panose="020B0609020204030204" pitchFamily="49" charset="0"/>
              </a:rPr>
              <a:t>&gt; &lt;button&gt; &lt;cite&gt; &lt;code&gt; &lt;</a:t>
            </a:r>
            <a:r>
              <a:rPr lang="en-US" dirty="0" err="1">
                <a:solidFill>
                  <a:schemeClr val="accent4">
                    <a:lumMod val="60000"/>
                    <a:lumOff val="40000"/>
                  </a:schemeClr>
                </a:solidFill>
                <a:latin typeface="Consolas" panose="020B0609020204030204" pitchFamily="49" charset="0"/>
              </a:rPr>
              <a:t>dfn</a:t>
            </a:r>
            <a:r>
              <a:rPr lang="en-US" dirty="0">
                <a:solidFill>
                  <a:schemeClr val="accent4">
                    <a:lumMod val="60000"/>
                    <a:lumOff val="40000"/>
                  </a:schemeClr>
                </a:solidFill>
                <a:latin typeface="Consolas" panose="020B0609020204030204" pitchFamily="49" charset="0"/>
              </a:rPr>
              <a:t>&gt; &lt;</a:t>
            </a:r>
            <a:r>
              <a:rPr lang="en-US" dirty="0" err="1">
                <a:solidFill>
                  <a:schemeClr val="accent4">
                    <a:lumMod val="60000"/>
                    <a:lumOff val="40000"/>
                  </a:schemeClr>
                </a:solidFill>
                <a:latin typeface="Consolas" panose="020B0609020204030204" pitchFamily="49" charset="0"/>
              </a:rPr>
              <a:t>em</a:t>
            </a:r>
            <a:r>
              <a:rPr lang="en-US" dirty="0">
                <a:solidFill>
                  <a:schemeClr val="accent4">
                    <a:lumMod val="60000"/>
                    <a:lumOff val="40000"/>
                  </a:schemeClr>
                </a:solidFill>
                <a:latin typeface="Consolas" panose="020B0609020204030204" pitchFamily="49" charset="0"/>
              </a:rPr>
              <a:t>&gt; &lt;</a:t>
            </a:r>
            <a:r>
              <a:rPr lang="en-US" dirty="0" err="1">
                <a:solidFill>
                  <a:schemeClr val="accent4">
                    <a:lumMod val="60000"/>
                    <a:lumOff val="40000"/>
                  </a:schemeClr>
                </a:solidFill>
                <a:latin typeface="Consolas" panose="020B0609020204030204" pitchFamily="49" charset="0"/>
              </a:rPr>
              <a:t>i</a:t>
            </a:r>
            <a:r>
              <a:rPr lang="en-US" dirty="0">
                <a:solidFill>
                  <a:schemeClr val="accent4">
                    <a:lumMod val="60000"/>
                    <a:lumOff val="40000"/>
                  </a:schemeClr>
                </a:solidFill>
                <a:latin typeface="Consolas" panose="020B0609020204030204" pitchFamily="49" charset="0"/>
              </a:rPr>
              <a:t>&gt; &lt;</a:t>
            </a:r>
            <a:r>
              <a:rPr lang="en-US" dirty="0" err="1">
                <a:solidFill>
                  <a:schemeClr val="accent4">
                    <a:lumMod val="60000"/>
                    <a:lumOff val="40000"/>
                  </a:schemeClr>
                </a:solidFill>
                <a:latin typeface="Consolas" panose="020B0609020204030204" pitchFamily="49" charset="0"/>
              </a:rPr>
              <a:t>img</a:t>
            </a:r>
            <a:r>
              <a:rPr lang="en-US" dirty="0">
                <a:solidFill>
                  <a:schemeClr val="accent4">
                    <a:lumMod val="60000"/>
                    <a:lumOff val="40000"/>
                  </a:schemeClr>
                </a:solidFill>
                <a:latin typeface="Consolas" panose="020B0609020204030204" pitchFamily="49" charset="0"/>
              </a:rPr>
              <a:t>&gt; &lt;input&gt; &lt;</a:t>
            </a:r>
            <a:r>
              <a:rPr lang="en-US" dirty="0" err="1">
                <a:solidFill>
                  <a:schemeClr val="accent4">
                    <a:lumMod val="60000"/>
                    <a:lumOff val="40000"/>
                  </a:schemeClr>
                </a:solidFill>
                <a:latin typeface="Consolas" panose="020B0609020204030204" pitchFamily="49" charset="0"/>
              </a:rPr>
              <a:t>kbd</a:t>
            </a:r>
            <a:r>
              <a:rPr lang="en-US" dirty="0">
                <a:solidFill>
                  <a:schemeClr val="accent4">
                    <a:lumMod val="60000"/>
                    <a:lumOff val="40000"/>
                  </a:schemeClr>
                </a:solidFill>
                <a:latin typeface="Consolas" panose="020B0609020204030204" pitchFamily="49" charset="0"/>
              </a:rPr>
              <a:t>&gt; &lt;label&gt; &lt;map&gt; &lt;object&gt; &lt;output&gt; &lt;q&gt; &lt;</a:t>
            </a:r>
            <a:r>
              <a:rPr lang="en-US" dirty="0" err="1">
                <a:solidFill>
                  <a:schemeClr val="accent4">
                    <a:lumMod val="60000"/>
                    <a:lumOff val="40000"/>
                  </a:schemeClr>
                </a:solidFill>
                <a:latin typeface="Consolas" panose="020B0609020204030204" pitchFamily="49" charset="0"/>
              </a:rPr>
              <a:t>samp</a:t>
            </a:r>
            <a:r>
              <a:rPr lang="en-US" dirty="0">
                <a:solidFill>
                  <a:schemeClr val="accent4">
                    <a:lumMod val="60000"/>
                    <a:lumOff val="40000"/>
                  </a:schemeClr>
                </a:solidFill>
                <a:latin typeface="Consolas" panose="020B0609020204030204" pitchFamily="49" charset="0"/>
              </a:rPr>
              <a:t>&gt; &lt;script&gt; &lt;select&gt; &lt;small&gt; &lt;span&gt; &lt;strong&gt; &lt;sub&gt; &lt;sup&gt; &lt;</a:t>
            </a:r>
            <a:r>
              <a:rPr lang="en-US" dirty="0" err="1">
                <a:solidFill>
                  <a:schemeClr val="accent4">
                    <a:lumMod val="60000"/>
                    <a:lumOff val="40000"/>
                  </a:schemeClr>
                </a:solidFill>
                <a:latin typeface="Consolas" panose="020B0609020204030204" pitchFamily="49" charset="0"/>
              </a:rPr>
              <a:t>textarea</a:t>
            </a:r>
            <a:r>
              <a:rPr lang="en-US" dirty="0">
                <a:solidFill>
                  <a:schemeClr val="accent4">
                    <a:lumMod val="60000"/>
                    <a:lumOff val="40000"/>
                  </a:schemeClr>
                </a:solidFill>
                <a:latin typeface="Consolas" panose="020B0609020204030204" pitchFamily="49" charset="0"/>
              </a:rPr>
              <a:t>&gt; &lt;time&gt; &lt;</a:t>
            </a:r>
            <a:r>
              <a:rPr lang="en-US" dirty="0" err="1">
                <a:solidFill>
                  <a:schemeClr val="accent4">
                    <a:lumMod val="60000"/>
                    <a:lumOff val="40000"/>
                  </a:schemeClr>
                </a:solidFill>
                <a:latin typeface="Consolas" panose="020B0609020204030204" pitchFamily="49" charset="0"/>
              </a:rPr>
              <a:t>tt</a:t>
            </a:r>
            <a:r>
              <a:rPr lang="en-US" dirty="0">
                <a:solidFill>
                  <a:schemeClr val="accent4">
                    <a:lumMod val="60000"/>
                    <a:lumOff val="40000"/>
                  </a:schemeClr>
                </a:solidFill>
                <a:latin typeface="Consolas" panose="020B0609020204030204" pitchFamily="49" charset="0"/>
              </a:rPr>
              <a:t>&gt; &lt;</a:t>
            </a:r>
            <a:r>
              <a:rPr lang="en-US" dirty="0" err="1">
                <a:solidFill>
                  <a:schemeClr val="accent4">
                    <a:lumMod val="60000"/>
                    <a:lumOff val="40000"/>
                  </a:schemeClr>
                </a:solidFill>
                <a:latin typeface="Consolas" panose="020B0609020204030204" pitchFamily="49" charset="0"/>
              </a:rPr>
              <a:t>var</a:t>
            </a:r>
            <a:r>
              <a:rPr lang="en-US" dirty="0" smtClean="0">
                <a:solidFill>
                  <a:schemeClr val="accent4">
                    <a:lumMod val="60000"/>
                    <a:lumOff val="40000"/>
                  </a:schemeClr>
                </a:solidFill>
                <a:latin typeface="Consolas" panose="020B0609020204030204" pitchFamily="49" charset="0"/>
              </a:rPr>
              <a:t>&gt;</a:t>
            </a:r>
            <a:endParaRPr lang="en-US" dirty="0" smtClean="0"/>
          </a:p>
          <a:p>
            <a:pPr marL="0" indent="0">
              <a:buNone/>
            </a:pPr>
            <a:endParaRPr lang="it-IT" sz="3200"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630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The &lt;div&gt; Element</a:t>
            </a:r>
            <a:endParaRPr lang="en-US" dirty="0"/>
          </a:p>
        </p:txBody>
      </p:sp>
      <p:sp>
        <p:nvSpPr>
          <p:cNvPr id="137" name="Google Shape;137;p25"/>
          <p:cNvSpPr txBox="1">
            <a:spLocks noGrp="1"/>
          </p:cNvSpPr>
          <p:nvPr>
            <p:ph type="title" idx="2"/>
          </p:nvPr>
        </p:nvSpPr>
        <p:spPr>
          <a:xfrm>
            <a:off x="1366906" y="3049836"/>
            <a:ext cx="21862800" cy="2547399"/>
          </a:xfrm>
          <a:prstGeom prst="rect">
            <a:avLst/>
          </a:prstGeom>
        </p:spPr>
        <p:txBody>
          <a:bodyPr spcFirstLastPara="1" wrap="square" lIns="91425" tIns="91425" rIns="91425" bIns="91425" anchor="t" anchorCtr="0">
            <a:noAutofit/>
          </a:bodyPr>
          <a:lstStyle/>
          <a:p>
            <a:pPr lvl="0" eaLnBrk="0" fontAlgn="base" hangingPunct="0">
              <a:lnSpc>
                <a:spcPct val="150000"/>
              </a:lnSpc>
              <a:spcBef>
                <a:spcPct val="0"/>
              </a:spcBef>
              <a:spcAft>
                <a:spcPct val="0"/>
              </a:spcAft>
              <a:buClrTx/>
            </a:pPr>
            <a:r>
              <a:rPr lang="en-US" sz="4000" dirty="0">
                <a:solidFill>
                  <a:srgbClr val="000000"/>
                </a:solidFill>
                <a:latin typeface="Google Sans" panose="020B0604020202020204" charset="0"/>
              </a:rPr>
              <a:t>The </a:t>
            </a:r>
            <a:r>
              <a:rPr lang="en-US" sz="4000" dirty="0">
                <a:solidFill>
                  <a:srgbClr val="DC143C"/>
                </a:solidFill>
                <a:latin typeface="Google Sans" panose="020B0604020202020204" charset="0"/>
                <a:cs typeface="Consolas" panose="020B0609020204030204" pitchFamily="49" charset="0"/>
              </a:rPr>
              <a:t>&lt;div&gt;</a:t>
            </a:r>
            <a:r>
              <a:rPr lang="en-US" sz="4000" dirty="0">
                <a:solidFill>
                  <a:srgbClr val="000000"/>
                </a:solidFill>
                <a:latin typeface="Google Sans" panose="020B0604020202020204" charset="0"/>
              </a:rPr>
              <a:t> element is often used as a container for other HTML elements.</a:t>
            </a:r>
            <a:r>
              <a:rPr lang="en-US" sz="7200" dirty="0">
                <a:solidFill>
                  <a:schemeClr val="tx1"/>
                </a:solidFill>
                <a:latin typeface="Google Sans" panose="020B0604020202020204" charset="0"/>
              </a:rPr>
              <a:t/>
            </a:r>
            <a:br>
              <a:rPr lang="en-US" sz="7200" dirty="0">
                <a:solidFill>
                  <a:schemeClr val="tx1"/>
                </a:solidFill>
                <a:latin typeface="Google Sans" panose="020B0604020202020204" charset="0"/>
              </a:rPr>
            </a:br>
            <a:r>
              <a:rPr lang="en-US" sz="4000" dirty="0">
                <a:solidFill>
                  <a:srgbClr val="000000"/>
                </a:solidFill>
                <a:latin typeface="Google Sans" panose="020B0604020202020204" charset="0"/>
              </a:rPr>
              <a:t>The </a:t>
            </a:r>
            <a:r>
              <a:rPr lang="en-US" sz="4000" dirty="0">
                <a:solidFill>
                  <a:srgbClr val="DC143C"/>
                </a:solidFill>
                <a:latin typeface="Google Sans" panose="020B0604020202020204" charset="0"/>
                <a:cs typeface="Consolas" panose="020B0609020204030204" pitchFamily="49" charset="0"/>
              </a:rPr>
              <a:t>&lt;div&gt;</a:t>
            </a:r>
            <a:r>
              <a:rPr lang="en-US" sz="4000" dirty="0">
                <a:solidFill>
                  <a:srgbClr val="000000"/>
                </a:solidFill>
                <a:latin typeface="Google Sans" panose="020B0604020202020204" charset="0"/>
              </a:rPr>
              <a:t> element has no required attributes, but </a:t>
            </a:r>
            <a:r>
              <a:rPr lang="en-US" sz="4000" dirty="0">
                <a:solidFill>
                  <a:srgbClr val="DC143C"/>
                </a:solidFill>
                <a:latin typeface="Google Sans" panose="020B0604020202020204" charset="0"/>
                <a:cs typeface="Consolas" panose="020B0609020204030204" pitchFamily="49" charset="0"/>
              </a:rPr>
              <a:t>style</a:t>
            </a:r>
            <a:r>
              <a:rPr lang="en-US" sz="4000" dirty="0">
                <a:solidFill>
                  <a:srgbClr val="000000"/>
                </a:solidFill>
                <a:latin typeface="Google Sans" panose="020B0604020202020204" charset="0"/>
              </a:rPr>
              <a:t>, </a:t>
            </a:r>
            <a:r>
              <a:rPr lang="en-US" sz="4000" dirty="0">
                <a:solidFill>
                  <a:srgbClr val="DC143C"/>
                </a:solidFill>
                <a:latin typeface="Google Sans" panose="020B0604020202020204" charset="0"/>
                <a:cs typeface="Consolas" panose="020B0609020204030204" pitchFamily="49" charset="0"/>
              </a:rPr>
              <a:t>class</a:t>
            </a:r>
            <a:r>
              <a:rPr lang="en-US" sz="4000" dirty="0">
                <a:solidFill>
                  <a:srgbClr val="000000"/>
                </a:solidFill>
                <a:latin typeface="Google Sans" panose="020B0604020202020204" charset="0"/>
              </a:rPr>
              <a:t> and </a:t>
            </a:r>
            <a:r>
              <a:rPr lang="en-US" sz="4000" dirty="0">
                <a:solidFill>
                  <a:srgbClr val="DC143C"/>
                </a:solidFill>
                <a:latin typeface="Google Sans" panose="020B0604020202020204" charset="0"/>
                <a:cs typeface="Consolas" panose="020B0609020204030204" pitchFamily="49" charset="0"/>
              </a:rPr>
              <a:t>id</a:t>
            </a:r>
            <a:r>
              <a:rPr lang="en-US" sz="4000" dirty="0">
                <a:solidFill>
                  <a:srgbClr val="000000"/>
                </a:solidFill>
                <a:latin typeface="Google Sans" panose="020B0604020202020204" charset="0"/>
              </a:rPr>
              <a:t> are common.</a:t>
            </a:r>
            <a:r>
              <a:rPr lang="en-US" sz="7200" dirty="0">
                <a:solidFill>
                  <a:schemeClr val="tx1"/>
                </a:solidFill>
                <a:latin typeface="Google Sans" panose="020B0604020202020204" charset="0"/>
              </a:rPr>
              <a:t/>
            </a:r>
            <a:br>
              <a:rPr lang="en-US" sz="7200" dirty="0">
                <a:solidFill>
                  <a:schemeClr val="tx1"/>
                </a:solidFill>
                <a:latin typeface="Google Sans" panose="020B0604020202020204" charset="0"/>
              </a:rPr>
            </a:br>
            <a:r>
              <a:rPr lang="en-US" sz="4000" dirty="0">
                <a:solidFill>
                  <a:srgbClr val="000000"/>
                </a:solidFill>
                <a:latin typeface="Google Sans" panose="020B0604020202020204" charset="0"/>
              </a:rPr>
              <a:t>When used together with CSS, the </a:t>
            </a:r>
            <a:r>
              <a:rPr lang="en-US" sz="4000" dirty="0">
                <a:solidFill>
                  <a:srgbClr val="DC143C"/>
                </a:solidFill>
                <a:latin typeface="Google Sans" panose="020B0604020202020204" charset="0"/>
                <a:cs typeface="Consolas" panose="020B0609020204030204" pitchFamily="49" charset="0"/>
              </a:rPr>
              <a:t>&lt;div&gt;</a:t>
            </a:r>
            <a:r>
              <a:rPr lang="en-US" sz="4000" dirty="0">
                <a:solidFill>
                  <a:srgbClr val="000000"/>
                </a:solidFill>
                <a:latin typeface="Google Sans" panose="020B0604020202020204" charset="0"/>
              </a:rPr>
              <a:t> element can be used to style blocks of content:</a:t>
            </a:r>
            <a:endParaRPr lang="en-US" sz="6000" dirty="0">
              <a:solidFill>
                <a:schemeClr val="tx1"/>
              </a:solidFill>
              <a:latin typeface="Google Sans" panose="020B0604020202020204" charset="0"/>
            </a:endParaRPr>
          </a:p>
        </p:txBody>
      </p:sp>
      <p:sp>
        <p:nvSpPr>
          <p:cNvPr id="10" name="Google Shape;95;p19"/>
          <p:cNvSpPr txBox="1">
            <a:spLocks/>
          </p:cNvSpPr>
          <p:nvPr/>
        </p:nvSpPr>
        <p:spPr>
          <a:xfrm>
            <a:off x="1366906" y="6418989"/>
            <a:ext cx="22490620"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"background-color:black;color:white;padding:20px;"</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London</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London is the capital city of England. It is the most populous city in the United Kingdom, with a metropolitan area of over 13 million inhabitants.</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it-IT" sz="3200"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60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HTML Tags</a:t>
            </a:r>
            <a:endParaRPr b="1" dirty="0"/>
          </a:p>
        </p:txBody>
      </p:sp>
      <p:sp>
        <p:nvSpPr>
          <p:cNvPr id="95" name="Google Shape;95;p19"/>
          <p:cNvSpPr txBox="1">
            <a:spLocks noGrp="1"/>
          </p:cNvSpPr>
          <p:nvPr>
            <p:ph type="title" idx="3"/>
          </p:nvPr>
        </p:nvSpPr>
        <p:spPr>
          <a:xfrm>
            <a:off x="1366906" y="3174981"/>
            <a:ext cx="18089100" cy="30595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HTML uses various tags to define an </a:t>
            </a:r>
            <a:r>
              <a:rPr lang="en-US" dirty="0" smtClean="0">
                <a:hlinkClick r:id="rId3" action="ppaction://hlinksldjump"/>
              </a:rPr>
              <a:t>element </a:t>
            </a:r>
            <a:r>
              <a:rPr lang="en-US" dirty="0" smtClean="0"/>
              <a:t>within a HTML document. The syntax for HTML tag is</a:t>
            </a:r>
            <a:br>
              <a:rPr lang="en-US" dirty="0" smtClean="0"/>
            </a:br>
            <a:r>
              <a:rPr lang="en-US" dirty="0" smtClean="0"/>
              <a:t>&lt;</a:t>
            </a:r>
            <a:r>
              <a:rPr lang="en-US" dirty="0" err="1" smtClean="0"/>
              <a:t>tagname</a:t>
            </a:r>
            <a:r>
              <a:rPr lang="en-US" dirty="0" smtClean="0"/>
              <a:t>&gt;content….&lt;/</a:t>
            </a:r>
            <a:r>
              <a:rPr lang="en-US" dirty="0" err="1" smtClean="0"/>
              <a:t>tagname</a:t>
            </a:r>
            <a:r>
              <a:rPr lang="en-US" dirty="0" smtClean="0"/>
              <a:t>&gt;</a:t>
            </a:r>
            <a:br>
              <a:rPr lang="en-US" dirty="0" smtClean="0"/>
            </a:br>
            <a:r>
              <a:rPr lang="en-US" dirty="0"/>
              <a:t/>
            </a:r>
            <a:br>
              <a:rPr lang="en-US" dirty="0"/>
            </a:br>
            <a:r>
              <a:rPr lang="en-US" dirty="0" smtClean="0"/>
              <a:t/>
            </a:r>
            <a:br>
              <a:rPr lang="en-US" dirty="0" smtClean="0"/>
            </a:br>
            <a:r>
              <a:rPr lang="en-US" dirty="0"/>
              <a:t/>
            </a:r>
            <a:br>
              <a:rPr lang="en-US" dirty="0"/>
            </a:br>
            <a:endParaRPr dirty="0"/>
          </a:p>
        </p:txBody>
      </p:sp>
      <p:sp>
        <p:nvSpPr>
          <p:cNvPr id="5" name="Google Shape;101;p20"/>
          <p:cNvSpPr txBox="1">
            <a:spLocks noGrp="1"/>
          </p:cNvSpPr>
          <p:nvPr>
            <p:ph type="title" idx="2"/>
          </p:nvPr>
        </p:nvSpPr>
        <p:spPr>
          <a:xfrm>
            <a:off x="1366906" y="5798776"/>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Explanation</a:t>
            </a:r>
            <a:endParaRPr dirty="0"/>
          </a:p>
        </p:txBody>
      </p:sp>
      <p:sp>
        <p:nvSpPr>
          <p:cNvPr id="6" name="Google Shape;95;p19"/>
          <p:cNvSpPr txBox="1">
            <a:spLocks/>
          </p:cNvSpPr>
          <p:nvPr/>
        </p:nvSpPr>
        <p:spPr>
          <a:xfrm>
            <a:off x="1366906" y="7125076"/>
            <a:ext cx="18089100"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9pPr>
          </a:lstStyle>
          <a:p>
            <a:r>
              <a:rPr lang="en-US" dirty="0" smtClean="0"/>
              <a:t>&lt;</a:t>
            </a:r>
            <a:r>
              <a:rPr lang="en-US" dirty="0" err="1" smtClean="0"/>
              <a:t>tagname</a:t>
            </a:r>
            <a:r>
              <a:rPr lang="en-US" dirty="0" smtClean="0"/>
              <a:t>&gt; is the opening tag and &lt;/</a:t>
            </a:r>
            <a:r>
              <a:rPr lang="en-US" dirty="0" err="1" smtClean="0"/>
              <a:t>tagname</a:t>
            </a:r>
            <a:r>
              <a:rPr lang="en-US" dirty="0" smtClean="0"/>
              <a:t>&gt; is the closing tag. (Take note of the </a:t>
            </a:r>
            <a:r>
              <a:rPr lang="en-US" dirty="0" err="1" smtClean="0"/>
              <a:t>preceeding</a:t>
            </a:r>
            <a:r>
              <a:rPr lang="en-US" dirty="0" smtClean="0"/>
              <a:t> forward slash in the closing tag).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The &lt;div&gt; Element (</a:t>
            </a:r>
            <a:r>
              <a:rPr lang="en-US" dirty="0" err="1" smtClean="0"/>
              <a:t>cont</a:t>
            </a:r>
            <a:r>
              <a:rPr lang="en-US" dirty="0" smtClean="0"/>
              <a:t>)</a:t>
            </a:r>
            <a:endParaRPr lang="en-US" dirty="0"/>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1748270" y="3529490"/>
            <a:ext cx="18313112" cy="8645557"/>
          </a:xfrm>
          <a:prstGeom prst="rect">
            <a:avLst/>
          </a:prstGeom>
        </p:spPr>
      </p:pic>
    </p:spTree>
    <p:extLst>
      <p:ext uri="{BB962C8B-B14F-4D97-AF65-F5344CB8AC3E}">
        <p14:creationId xmlns:p14="http://schemas.microsoft.com/office/powerpoint/2010/main" val="12583319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HTML images</a:t>
            </a:r>
            <a:endParaRPr lang="en-US" dirty="0"/>
          </a:p>
        </p:txBody>
      </p:sp>
      <p:sp>
        <p:nvSpPr>
          <p:cNvPr id="10" name="Google Shape;95;p19"/>
          <p:cNvSpPr txBox="1">
            <a:spLocks/>
          </p:cNvSpPr>
          <p:nvPr/>
        </p:nvSpPr>
        <p:spPr>
          <a:xfrm>
            <a:off x="1006687" y="4587106"/>
            <a:ext cx="22490620" cy="32545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In HTML, images are defined with the </a:t>
            </a:r>
            <a:r>
              <a:rPr lang="en-US" dirty="0">
                <a:solidFill>
                  <a:schemeClr val="accent3"/>
                </a:solidFill>
                <a:latin typeface="Consolas" panose="020B0609020204030204" pitchFamily="49" charset="0"/>
                <a:cs typeface="Consolas" panose="020B0609020204030204" pitchFamily="49" charset="0"/>
              </a:rPr>
              <a:t>&lt;</a:t>
            </a:r>
            <a:r>
              <a:rPr lang="en-US" dirty="0" err="1">
                <a:solidFill>
                  <a:schemeClr val="accent3"/>
                </a:solidFill>
                <a:latin typeface="Consolas" panose="020B0609020204030204" pitchFamily="49" charset="0"/>
                <a:cs typeface="Consolas" panose="020B0609020204030204" pitchFamily="49" charset="0"/>
              </a:rPr>
              <a:t>img</a:t>
            </a:r>
            <a:r>
              <a:rPr lang="en-US" dirty="0">
                <a:solidFill>
                  <a:schemeClr val="accent3"/>
                </a:solidFill>
                <a:latin typeface="Consolas" panose="020B0609020204030204" pitchFamily="49" charset="0"/>
                <a:cs typeface="Consolas" panose="020B0609020204030204" pitchFamily="49" charset="0"/>
              </a:rPr>
              <a:t>&gt;</a:t>
            </a:r>
            <a:r>
              <a:rPr lang="en-US" dirty="0">
                <a:solidFill>
                  <a:schemeClr val="accent3"/>
                </a:solidFill>
                <a:latin typeface="Verdana" panose="020B0604030504040204" pitchFamily="34" charset="0"/>
              </a:rPr>
              <a:t> tag.</a:t>
            </a:r>
            <a:endParaRPr lang="en-US" sz="7200" dirty="0">
              <a:solidFill>
                <a:schemeClr val="accent3"/>
              </a:solidFill>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a:solidFill>
                  <a:schemeClr val="accent3"/>
                </a:solidFill>
                <a:latin typeface="Consolas" panose="020B0609020204030204" pitchFamily="49" charset="0"/>
                <a:cs typeface="Consolas" panose="020B0609020204030204" pitchFamily="49" charset="0"/>
              </a:rPr>
              <a:t>&lt;</a:t>
            </a:r>
            <a:r>
              <a:rPr lang="en-US" dirty="0" err="1">
                <a:solidFill>
                  <a:schemeClr val="accent3"/>
                </a:solidFill>
                <a:latin typeface="Consolas" panose="020B0609020204030204" pitchFamily="49" charset="0"/>
                <a:cs typeface="Consolas" panose="020B0609020204030204" pitchFamily="49" charset="0"/>
              </a:rPr>
              <a:t>img</a:t>
            </a:r>
            <a:r>
              <a:rPr lang="en-US" dirty="0">
                <a:solidFill>
                  <a:schemeClr val="accent3"/>
                </a:solidFill>
                <a:latin typeface="Consolas" panose="020B0609020204030204" pitchFamily="49" charset="0"/>
                <a:cs typeface="Consolas" panose="020B0609020204030204" pitchFamily="49" charset="0"/>
              </a:rPr>
              <a:t>&gt;</a:t>
            </a:r>
            <a:r>
              <a:rPr lang="en-US" dirty="0">
                <a:solidFill>
                  <a:schemeClr val="accent3"/>
                </a:solidFill>
                <a:latin typeface="Verdana" panose="020B0604030504040204" pitchFamily="34" charset="0"/>
              </a:rPr>
              <a:t> tag is empty, it contains attributes only, and does not have a closing tag.</a:t>
            </a:r>
            <a:endParaRPr lang="en-US" sz="7200" dirty="0">
              <a:solidFill>
                <a:schemeClr val="accent3"/>
              </a:solidFill>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err="1">
                <a:solidFill>
                  <a:schemeClr val="accent3"/>
                </a:solidFill>
                <a:latin typeface="Consolas" panose="020B0609020204030204" pitchFamily="49" charset="0"/>
                <a:cs typeface="Consolas" panose="020B0609020204030204" pitchFamily="49" charset="0"/>
              </a:rPr>
              <a:t>src</a:t>
            </a:r>
            <a:r>
              <a:rPr lang="en-US" dirty="0">
                <a:solidFill>
                  <a:schemeClr val="accent3"/>
                </a:solidFill>
                <a:latin typeface="Verdana" panose="020B0604030504040204" pitchFamily="34" charset="0"/>
              </a:rPr>
              <a:t> attribute specifies the URL (web address) of the image:</a:t>
            </a:r>
            <a:endParaRPr lang="en-US" sz="6000" dirty="0">
              <a:solidFill>
                <a:schemeClr val="accent3"/>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3104203"/>
            <a:ext cx="21862800" cy="1326300"/>
          </a:xfrm>
        </p:spPr>
        <p:txBody>
          <a:bodyPr/>
          <a:lstStyle/>
          <a:p>
            <a:r>
              <a:rPr lang="en-US" dirty="0" smtClean="0"/>
              <a:t>Syntax of HTML image</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95;p19"/>
          <p:cNvSpPr txBox="1">
            <a:spLocks/>
          </p:cNvSpPr>
          <p:nvPr/>
        </p:nvSpPr>
        <p:spPr>
          <a:xfrm>
            <a:off x="1006687" y="7819418"/>
            <a:ext cx="8774622" cy="130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img</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src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url</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118427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3836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a:solidFill>
                  <a:schemeClr val="accent3"/>
                </a:solidFill>
                <a:latin typeface="Consolas" panose="020B0609020204030204" pitchFamily="49" charset="0"/>
                <a:cs typeface="Consolas" panose="020B0609020204030204" pitchFamily="49" charset="0"/>
              </a:rPr>
              <a:t>alt</a:t>
            </a:r>
            <a:r>
              <a:rPr lang="en-US" dirty="0">
                <a:solidFill>
                  <a:schemeClr val="accent3"/>
                </a:solidFill>
                <a:latin typeface="Verdana" panose="020B0604030504040204" pitchFamily="34" charset="0"/>
              </a:rPr>
              <a:t> attribute provides an alternate text for an image, if the user for some reason cannot view it (because of slow connection, an error in the </a:t>
            </a:r>
            <a:r>
              <a:rPr lang="en-US" dirty="0" err="1">
                <a:solidFill>
                  <a:schemeClr val="accent3"/>
                </a:solidFill>
                <a:latin typeface="Verdana" panose="020B0604030504040204" pitchFamily="34" charset="0"/>
              </a:rPr>
              <a:t>src</a:t>
            </a:r>
            <a:r>
              <a:rPr lang="en-US" dirty="0">
                <a:solidFill>
                  <a:schemeClr val="accent3"/>
                </a:solidFill>
                <a:latin typeface="Verdana" panose="020B0604030504040204" pitchFamily="34" charset="0"/>
              </a:rPr>
              <a:t> attribute, or if the user uses a screen reader).</a:t>
            </a:r>
            <a:endParaRPr lang="en-US" sz="7200" dirty="0">
              <a:solidFill>
                <a:schemeClr val="accent3"/>
              </a:solidFill>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value of the </a:t>
            </a:r>
            <a:r>
              <a:rPr lang="en-US" dirty="0">
                <a:solidFill>
                  <a:schemeClr val="accent3"/>
                </a:solidFill>
                <a:latin typeface="Consolas" panose="020B0609020204030204" pitchFamily="49" charset="0"/>
                <a:cs typeface="Consolas" panose="020B0609020204030204" pitchFamily="49" charset="0"/>
              </a:rPr>
              <a:t>alt</a:t>
            </a:r>
            <a:r>
              <a:rPr lang="en-US" dirty="0">
                <a:solidFill>
                  <a:schemeClr val="accent3"/>
                </a:solidFill>
                <a:latin typeface="Verdana" panose="020B0604030504040204" pitchFamily="34" charset="0"/>
              </a:rPr>
              <a:t> attribute should describe the image:</a:t>
            </a:r>
            <a:endParaRPr lang="en-US" sz="6000" dirty="0">
              <a:solidFill>
                <a:schemeClr val="accent3"/>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a:t>The alt </a:t>
            </a:r>
            <a:r>
              <a:rPr lang="en-US" dirty="0" smtClean="0"/>
              <a:t>Attribute</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95;p19"/>
          <p:cNvSpPr txBox="1">
            <a:spLocks/>
          </p:cNvSpPr>
          <p:nvPr/>
        </p:nvSpPr>
        <p:spPr>
          <a:xfrm>
            <a:off x="1006687" y="7156106"/>
            <a:ext cx="15369386" cy="130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img</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CD"/>
                </a:solidFill>
                <a:latin typeface="Consolas" panose="020B0609020204030204" pitchFamily="49" charset="0"/>
              </a:rPr>
              <a:t>="img_chania.jpg"</a:t>
            </a:r>
            <a:r>
              <a:rPr lang="en-US" dirty="0">
                <a:solidFill>
                  <a:srgbClr val="FF0000"/>
                </a:solidFill>
                <a:latin typeface="Consolas" panose="020B0609020204030204" pitchFamily="49" charset="0"/>
              </a:rPr>
              <a:t> alt</a:t>
            </a:r>
            <a:r>
              <a:rPr lang="en-US" dirty="0">
                <a:solidFill>
                  <a:srgbClr val="0000CD"/>
                </a:solidFill>
                <a:latin typeface="Consolas" panose="020B0609020204030204" pitchFamily="49" charset="0"/>
              </a:rPr>
              <a:t>="Flowers in </a:t>
            </a:r>
            <a:r>
              <a:rPr lang="en-US" dirty="0" err="1">
                <a:solidFill>
                  <a:srgbClr val="0000CD"/>
                </a:solidFill>
                <a:latin typeface="Consolas" panose="020B0609020204030204" pitchFamily="49" charset="0"/>
              </a:rPr>
              <a:t>Chania</a:t>
            </a:r>
            <a:r>
              <a:rPr lang="en-US" dirty="0">
                <a:solidFill>
                  <a:srgbClr val="0000CD"/>
                </a:solidFill>
                <a:latin typeface="Consolas" panose="020B0609020204030204" pitchFamily="49" charset="0"/>
              </a:rPr>
              <a:t>"&gt;</a:t>
            </a:r>
            <a:endParaRPr lang="en-US" dirty="0">
              <a:solidFill>
                <a:srgbClr val="D4D4D4"/>
              </a:solidFill>
              <a:latin typeface="Consolas" panose="020B0609020204030204" pitchFamily="49"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95;p19"/>
          <p:cNvSpPr txBox="1">
            <a:spLocks/>
          </p:cNvSpPr>
          <p:nvPr/>
        </p:nvSpPr>
        <p:spPr>
          <a:xfrm>
            <a:off x="1006687" y="8465583"/>
            <a:ext cx="22490620" cy="2285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b="1" dirty="0">
                <a:solidFill>
                  <a:schemeClr val="accent3"/>
                </a:solidFill>
                <a:latin typeface="Google Sans" panose="020B0604020202020204" charset="0"/>
              </a:rPr>
              <a:t>Note:</a:t>
            </a:r>
            <a:r>
              <a:rPr lang="en-US" dirty="0">
                <a:solidFill>
                  <a:schemeClr val="accent3"/>
                </a:solidFill>
                <a:latin typeface="Google Sans" panose="020B0604020202020204" charset="0"/>
              </a:rPr>
              <a:t> The </a:t>
            </a:r>
            <a:r>
              <a:rPr lang="en-US" dirty="0">
                <a:solidFill>
                  <a:schemeClr val="accent3"/>
                </a:solidFill>
                <a:latin typeface="Google Sans" panose="020B0604020202020204" charset="0"/>
                <a:cs typeface="Consolas" panose="020B0609020204030204" pitchFamily="49" charset="0"/>
              </a:rPr>
              <a:t>alt</a:t>
            </a:r>
            <a:r>
              <a:rPr lang="en-US" dirty="0">
                <a:solidFill>
                  <a:schemeClr val="accent3"/>
                </a:solidFill>
                <a:latin typeface="Google Sans" panose="020B0604020202020204" charset="0"/>
              </a:rPr>
              <a:t> attribute is required. A web page will not validate correctly without it.</a:t>
            </a:r>
          </a:p>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
            </a:r>
            <a:br>
              <a:rPr lang="en-US" dirty="0">
                <a:solidFill>
                  <a:schemeClr val="accent3"/>
                </a:solidFill>
                <a:latin typeface="Google Sans" panose="020B0604020202020204" charset="0"/>
              </a:rPr>
            </a:br>
            <a:endParaRPr lang="en-US" dirty="0">
              <a:solidFill>
                <a:schemeClr val="accent3"/>
              </a:solidFill>
              <a:latin typeface="Google Sans" panose="020B0604020202020204" charset="0"/>
            </a:endParaRPr>
          </a:p>
        </p:txBody>
      </p:sp>
    </p:spTree>
    <p:extLst>
      <p:ext uri="{BB962C8B-B14F-4D97-AF65-F5344CB8AC3E}">
        <p14:creationId xmlns:p14="http://schemas.microsoft.com/office/powerpoint/2010/main" val="23518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2811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smtClean="0">
                <a:solidFill>
                  <a:schemeClr val="accent3"/>
                </a:solidFill>
                <a:latin typeface="Verdana" panose="020B0604030504040204" pitchFamily="34" charset="0"/>
              </a:rPr>
              <a:t>example below loads two images, one from  and the other from same directory as the HTML document</a:t>
            </a:r>
            <a:endParaRPr lang="en-US" sz="6000" dirty="0">
              <a:solidFill>
                <a:schemeClr val="accent3"/>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smtClean="0"/>
              <a:t>Image example</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95;p19"/>
          <p:cNvSpPr txBox="1">
            <a:spLocks/>
          </p:cNvSpPr>
          <p:nvPr/>
        </p:nvSpPr>
        <p:spPr>
          <a:xfrm>
            <a:off x="785014" y="4712044"/>
            <a:ext cx="19719713" cy="130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sz="3200" dirty="0" smtClean="0">
                <a:solidFill>
                  <a:srgbClr val="808080"/>
                </a:solidFill>
                <a:latin typeface="Consolas" panose="020B0609020204030204" pitchFamily="49" charset="0"/>
              </a:rPr>
              <a:t>&lt;</a:t>
            </a:r>
            <a:r>
              <a:rPr lang="en-US" sz="3200" dirty="0" err="1">
                <a:solidFill>
                  <a:srgbClr val="569CD6"/>
                </a:solidFill>
                <a:latin typeface="Consolas" panose="020B0609020204030204" pitchFamily="49" charset="0"/>
              </a:rPr>
              <a:t>img</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"./penguins.jpg"</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alt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"Penguins"</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err="1">
                <a:solidFill>
                  <a:srgbClr val="569CD6"/>
                </a:solidFill>
                <a:latin typeface="Consolas" panose="020B0609020204030204" pitchFamily="49" charset="0"/>
              </a:rPr>
              <a:t>img</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"https://images.pexels.com/photos/73910/mars-mars-rover-space-travel-robot-73910.jpeg?auto=</a:t>
            </a:r>
            <a:r>
              <a:rPr lang="en-US" sz="3200" dirty="0" err="1">
                <a:solidFill>
                  <a:srgbClr val="CE9178"/>
                </a:solidFill>
                <a:latin typeface="Consolas" panose="020B0609020204030204" pitchFamily="49" charset="0"/>
              </a:rPr>
              <a:t>compress&amp;cs</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tinysrgb&amp;dpr</a:t>
            </a:r>
            <a:r>
              <a:rPr lang="en-US" sz="3200" dirty="0">
                <a:solidFill>
                  <a:srgbClr val="CE9178"/>
                </a:solidFill>
                <a:latin typeface="Consolas" panose="020B0609020204030204" pitchFamily="49" charset="0"/>
              </a:rPr>
              <a:t>=1&amp;w=500"</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alt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"robot"</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95;p19"/>
          <p:cNvSpPr txBox="1">
            <a:spLocks/>
          </p:cNvSpPr>
          <p:nvPr/>
        </p:nvSpPr>
        <p:spPr>
          <a:xfrm>
            <a:off x="1006687" y="8465583"/>
            <a:ext cx="22490620" cy="2285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b="1" dirty="0">
                <a:solidFill>
                  <a:schemeClr val="accent3"/>
                </a:solidFill>
                <a:latin typeface="Google Sans" panose="020B0604020202020204" charset="0"/>
              </a:rPr>
              <a:t>Note:</a:t>
            </a:r>
            <a:r>
              <a:rPr lang="en-US" dirty="0">
                <a:solidFill>
                  <a:schemeClr val="accent3"/>
                </a:solidFill>
                <a:latin typeface="Google Sans" panose="020B0604020202020204" charset="0"/>
              </a:rPr>
              <a:t> </a:t>
            </a:r>
            <a:r>
              <a:rPr lang="en-US" dirty="0" smtClean="0">
                <a:solidFill>
                  <a:schemeClr val="accent3"/>
                </a:solidFill>
                <a:latin typeface="Google Sans" panose="020B0604020202020204" charset="0"/>
              </a:rPr>
              <a:t>You need an internet connection for the second image to load</a:t>
            </a:r>
            <a:endParaRPr lang="en-US" dirty="0">
              <a:solidFill>
                <a:schemeClr val="accent3"/>
              </a:solidFill>
              <a:latin typeface="Google Sans" panose="020B0604020202020204" charset="0"/>
            </a:endParaRPr>
          </a:p>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
            </a:r>
            <a:br>
              <a:rPr lang="en-US" dirty="0">
                <a:solidFill>
                  <a:schemeClr val="accent3"/>
                </a:solidFill>
                <a:latin typeface="Google Sans" panose="020B0604020202020204" charset="0"/>
              </a:rPr>
            </a:br>
            <a:endParaRPr lang="en-US" dirty="0">
              <a:solidFill>
                <a:schemeClr val="accent3"/>
              </a:solidFill>
              <a:latin typeface="Google Sans" panose="020B0604020202020204" charset="0"/>
            </a:endParaRPr>
          </a:p>
        </p:txBody>
      </p:sp>
    </p:spTree>
    <p:extLst>
      <p:ext uri="{BB962C8B-B14F-4D97-AF65-F5344CB8AC3E}">
        <p14:creationId xmlns:p14="http://schemas.microsoft.com/office/powerpoint/2010/main" val="11932620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2811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smtClean="0">
                <a:solidFill>
                  <a:schemeClr val="accent3"/>
                </a:solidFill>
                <a:latin typeface="Verdana" panose="020B0604030504040204" pitchFamily="34" charset="0"/>
              </a:rPr>
              <a:t>Add the below style attribute to the above &lt;</a:t>
            </a:r>
            <a:r>
              <a:rPr lang="en-US" dirty="0" err="1" smtClean="0">
                <a:solidFill>
                  <a:schemeClr val="accent3"/>
                </a:solidFill>
                <a:latin typeface="Verdana" panose="020B0604030504040204" pitchFamily="34" charset="0"/>
              </a:rPr>
              <a:t>img</a:t>
            </a:r>
            <a:r>
              <a:rPr lang="en-US" dirty="0" smtClean="0">
                <a:solidFill>
                  <a:schemeClr val="accent3"/>
                </a:solidFill>
                <a:latin typeface="Verdana" panose="020B0604030504040204" pitchFamily="34" charset="0"/>
              </a:rPr>
              <a:t>&gt; tags</a:t>
            </a:r>
          </a:p>
          <a:p>
            <a:pPr marL="0" indent="0" eaLnBrk="0" fontAlgn="base" hangingPunct="0">
              <a:lnSpc>
                <a:spcPct val="150000"/>
              </a:lnSpc>
              <a:spcBef>
                <a:spcPct val="0"/>
              </a:spcBef>
              <a:spcAft>
                <a:spcPct val="0"/>
              </a:spcAft>
              <a:buClrTx/>
              <a:buSzTx/>
              <a:buNone/>
            </a:pP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"width: 250px; height: 250px</a:t>
            </a:r>
            <a:r>
              <a:rPr lang="en-US" sz="3200" dirty="0" smtClean="0">
                <a:solidFill>
                  <a:srgbClr val="CE9178"/>
                </a:solidFill>
                <a:latin typeface="Consolas" panose="020B0609020204030204" pitchFamily="49" charset="0"/>
              </a:rPr>
              <a:t>"</a:t>
            </a:r>
            <a:endParaRPr lang="en-US" sz="3200"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smtClean="0"/>
              <a:t>Styling the image tags.</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95;p19"/>
          <p:cNvSpPr txBox="1">
            <a:spLocks/>
          </p:cNvSpPr>
          <p:nvPr/>
        </p:nvSpPr>
        <p:spPr>
          <a:xfrm>
            <a:off x="946690" y="4860174"/>
            <a:ext cx="22490620" cy="2285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If properly done, the output should look like the one below </a:t>
            </a:r>
            <a:endParaRPr lang="en-US" dirty="0">
              <a:solidFill>
                <a:schemeClr val="accent3"/>
              </a:solidFill>
              <a:latin typeface="Google Sans" panose="020B0604020202020204" charset="0"/>
            </a:endParaRPr>
          </a:p>
        </p:txBody>
      </p:sp>
      <p:pic>
        <p:nvPicPr>
          <p:cNvPr id="12" name="Picture 11"/>
          <p:cNvPicPr>
            <a:picLocks noChangeAspect="1"/>
          </p:cNvPicPr>
          <p:nvPr/>
        </p:nvPicPr>
        <p:blipFill>
          <a:blip r:embed="rId3"/>
          <a:stretch>
            <a:fillRect/>
          </a:stretch>
        </p:blipFill>
        <p:spPr>
          <a:xfrm>
            <a:off x="1471180" y="6002945"/>
            <a:ext cx="19864820" cy="9378113"/>
          </a:xfrm>
          <a:prstGeom prst="rect">
            <a:avLst/>
          </a:prstGeom>
        </p:spPr>
      </p:pic>
    </p:spTree>
    <p:extLst>
      <p:ext uri="{BB962C8B-B14F-4D97-AF65-F5344CB8AC3E}">
        <p14:creationId xmlns:p14="http://schemas.microsoft.com/office/powerpoint/2010/main" val="29263216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982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To use an image as a link, put the </a:t>
            </a:r>
            <a:r>
              <a:rPr lang="en-US" dirty="0">
                <a:solidFill>
                  <a:srgbClr val="DC143C"/>
                </a:solidFill>
                <a:latin typeface="Consolas" panose="020B0609020204030204" pitchFamily="49" charset="0"/>
                <a:cs typeface="Consolas" panose="020B0609020204030204" pitchFamily="49" charset="0"/>
              </a:rPr>
              <a:t>&lt;</a:t>
            </a:r>
            <a:r>
              <a:rPr lang="en-US" dirty="0" err="1">
                <a:solidFill>
                  <a:srgbClr val="DC143C"/>
                </a:solidFill>
                <a:latin typeface="Consolas" panose="020B0609020204030204" pitchFamily="49" charset="0"/>
                <a:cs typeface="Consolas" panose="020B0609020204030204" pitchFamily="49" charset="0"/>
              </a:rPr>
              <a:t>img</a:t>
            </a:r>
            <a:r>
              <a:rPr lang="en-US" dirty="0">
                <a:solidFill>
                  <a:srgbClr val="DC143C"/>
                </a:solidFill>
                <a:latin typeface="Consolas" panose="020B0609020204030204" pitchFamily="49" charset="0"/>
                <a:cs typeface="Consolas" panose="020B0609020204030204" pitchFamily="49" charset="0"/>
              </a:rPr>
              <a:t>&gt;</a:t>
            </a:r>
            <a:r>
              <a:rPr lang="en-US" dirty="0">
                <a:solidFill>
                  <a:srgbClr val="000000"/>
                </a:solidFill>
                <a:latin typeface="Verdana" panose="020B0604030504040204" pitchFamily="34" charset="0"/>
              </a:rPr>
              <a:t> tag inside the </a:t>
            </a:r>
            <a:r>
              <a:rPr lang="en-US" dirty="0">
                <a:solidFill>
                  <a:srgbClr val="DC143C"/>
                </a:solidFill>
                <a:latin typeface="Consolas" panose="020B0609020204030204" pitchFamily="49" charset="0"/>
                <a:cs typeface="Consolas" panose="020B0609020204030204" pitchFamily="49" charset="0"/>
              </a:rPr>
              <a:t>&lt;a&gt;</a:t>
            </a:r>
            <a:r>
              <a:rPr lang="en-US" dirty="0">
                <a:solidFill>
                  <a:srgbClr val="000000"/>
                </a:solidFill>
                <a:latin typeface="Verdana" panose="020B0604030504040204" pitchFamily="34" charset="0"/>
              </a:rPr>
              <a:t> tag:</a:t>
            </a:r>
            <a:endParaRPr lang="en-US" sz="7200" dirty="0">
              <a:solidFill>
                <a:schemeClr val="tx1"/>
              </a:solidFill>
            </a:endParaRPr>
          </a:p>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endParaRPr lang="en-US" sz="6000" dirty="0">
              <a:solidFill>
                <a:schemeClr val="tx1"/>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smtClean="0"/>
              <a:t>Image as link</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955848" y="7153707"/>
            <a:ext cx="2286000" cy="904875"/>
          </a:xfrm>
          <a:prstGeom prst="rect">
            <a:avLst/>
          </a:prstGeom>
        </p:spPr>
      </p:pic>
      <p:sp>
        <p:nvSpPr>
          <p:cNvPr id="14" name="Rectangle 13"/>
          <p:cNvSpPr/>
          <p:nvPr/>
        </p:nvSpPr>
        <p:spPr>
          <a:xfrm>
            <a:off x="637309" y="3796145"/>
            <a:ext cx="22859997" cy="2062103"/>
          </a:xfrm>
          <a:prstGeom prst="rect">
            <a:avLst/>
          </a:prstGeom>
        </p:spPr>
        <p:txBody>
          <a:bodyPr wrap="square">
            <a:spAutoFit/>
          </a:bodyPr>
          <a:lstStyle/>
          <a:p>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"https://www.google.com"</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err="1">
                <a:solidFill>
                  <a:srgbClr val="569CD6"/>
                </a:solidFill>
                <a:latin typeface="Consolas" panose="020B0609020204030204" pitchFamily="49" charset="0"/>
              </a:rPr>
              <a:t>img</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"https://www.google.com/images/branding/googlelogo/2x/googlelogo_color_92x30dp.png"</a:t>
            </a:r>
            <a:r>
              <a:rPr lang="en-US" sz="3200" dirty="0">
                <a:solidFill>
                  <a:srgbClr val="D4D4D4"/>
                </a:solidFill>
                <a:latin typeface="Consolas" panose="020B0609020204030204" pitchFamily="49" charset="0"/>
              </a:rPr>
              <a:t> </a:t>
            </a:r>
            <a:r>
              <a:rPr lang="en-US" sz="3200" dirty="0" smtClean="0">
                <a:solidFill>
                  <a:srgbClr val="D4D4D4"/>
                </a:solidFill>
                <a:latin typeface="Consolas" panose="020B0609020204030204" pitchFamily="49" charset="0"/>
              </a:rPr>
              <a:t>          </a:t>
            </a:r>
            <a:r>
              <a:rPr lang="en-US" sz="3200" dirty="0" smtClean="0">
                <a:solidFill>
                  <a:srgbClr val="9CDCFE"/>
                </a:solidFill>
                <a:latin typeface="Consolas" panose="020B0609020204030204" pitchFamily="49" charset="0"/>
              </a:rPr>
              <a:t>alt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"Penguins"</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15" name="Google Shape;95;p19"/>
          <p:cNvSpPr txBox="1">
            <a:spLocks/>
          </p:cNvSpPr>
          <p:nvPr/>
        </p:nvSpPr>
        <p:spPr>
          <a:xfrm>
            <a:off x="1006687" y="6014767"/>
            <a:ext cx="2468457" cy="982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smtClean="0">
                <a:solidFill>
                  <a:srgbClr val="000000"/>
                </a:solidFill>
                <a:latin typeface="Verdana" panose="020B0604030504040204" pitchFamily="34" charset="0"/>
              </a:rPr>
              <a:t>Output</a:t>
            </a:r>
            <a:endParaRPr lang="en-US" sz="6000" dirty="0">
              <a:solidFill>
                <a:schemeClr val="tx1"/>
              </a:solidFill>
              <a:latin typeface="Arial" panose="020B0604020202020204" pitchFamily="34" charset="0"/>
            </a:endParaRPr>
          </a:p>
        </p:txBody>
      </p:sp>
      <p:pic>
        <p:nvPicPr>
          <p:cNvPr id="16" name="Picture 15"/>
          <p:cNvPicPr>
            <a:picLocks noChangeAspect="1"/>
          </p:cNvPicPr>
          <p:nvPr/>
        </p:nvPicPr>
        <p:blipFill>
          <a:blip r:embed="rId4"/>
          <a:stretch>
            <a:fillRect/>
          </a:stretch>
        </p:blipFill>
        <p:spPr>
          <a:xfrm>
            <a:off x="7733434" y="5858248"/>
            <a:ext cx="12630150" cy="5962650"/>
          </a:xfrm>
          <a:prstGeom prst="rect">
            <a:avLst/>
          </a:prstGeom>
        </p:spPr>
      </p:pic>
      <p:cxnSp>
        <p:nvCxnSpPr>
          <p:cNvPr id="18" name="Curved Connector 17"/>
          <p:cNvCxnSpPr/>
          <p:nvPr/>
        </p:nvCxnSpPr>
        <p:spPr>
          <a:xfrm>
            <a:off x="2604655" y="7519887"/>
            <a:ext cx="8589818" cy="53869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2240915" y="8325118"/>
            <a:ext cx="9230412" cy="584775"/>
          </a:xfrm>
          <a:prstGeom prst="rect">
            <a:avLst/>
          </a:prstGeom>
          <a:noFill/>
        </p:spPr>
        <p:txBody>
          <a:bodyPr wrap="none" rtlCol="0">
            <a:spAutoFit/>
          </a:bodyPr>
          <a:lstStyle/>
          <a:p>
            <a:r>
              <a:rPr lang="en-US" sz="3200" dirty="0" smtClean="0">
                <a:solidFill>
                  <a:schemeClr val="accent3"/>
                </a:solidFill>
                <a:latin typeface="Google Sans" panose="020B0604020202020204" charset="0"/>
              </a:rPr>
              <a:t>Clicking the image launches </a:t>
            </a:r>
            <a:r>
              <a:rPr lang="en-US" sz="3200" dirty="0">
                <a:solidFill>
                  <a:schemeClr val="accent3"/>
                </a:solidFill>
                <a:latin typeface="Google Sans" panose="020B0604020202020204" charset="0"/>
              </a:rPr>
              <a:t>G</a:t>
            </a:r>
            <a:r>
              <a:rPr lang="en-US" sz="3200" dirty="0" smtClean="0">
                <a:solidFill>
                  <a:schemeClr val="accent3"/>
                </a:solidFill>
                <a:latin typeface="Google Sans" panose="020B0604020202020204" charset="0"/>
              </a:rPr>
              <a:t>oogle’s home page</a:t>
            </a:r>
            <a:endParaRPr lang="en-US" sz="3200" dirty="0">
              <a:solidFill>
                <a:schemeClr val="accent3"/>
              </a:solidFill>
              <a:latin typeface="Google Sans" panose="020B0604020202020204" charset="0"/>
            </a:endParaRPr>
          </a:p>
        </p:txBody>
      </p:sp>
    </p:spTree>
    <p:extLst>
      <p:ext uri="{BB962C8B-B14F-4D97-AF65-F5344CB8AC3E}">
        <p14:creationId xmlns:p14="http://schemas.microsoft.com/office/powerpoint/2010/main" val="3198121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The HTML &lt;video&gt; Element</a:t>
            </a:r>
            <a:br>
              <a:rPr lang="en-US" dirty="0"/>
            </a:br>
            <a:r>
              <a:rPr lang="en-US" dirty="0"/>
              <a:t/>
            </a:r>
            <a:br>
              <a:rPr lang="en-US" dirty="0"/>
            </a:br>
            <a:endParaRPr lang="en-US" dirty="0"/>
          </a:p>
        </p:txBody>
      </p:sp>
      <p:sp>
        <p:nvSpPr>
          <p:cNvPr id="10" name="Google Shape;95;p19"/>
          <p:cNvSpPr txBox="1">
            <a:spLocks/>
          </p:cNvSpPr>
          <p:nvPr/>
        </p:nvSpPr>
        <p:spPr>
          <a:xfrm>
            <a:off x="1186796" y="2947600"/>
            <a:ext cx="22490620" cy="1485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To show a video in HTML, use the </a:t>
            </a:r>
            <a:r>
              <a:rPr lang="en-US" dirty="0">
                <a:solidFill>
                  <a:schemeClr val="accent3"/>
                </a:solidFill>
                <a:latin typeface="Google Sans" panose="020B0604020202020204" charset="0"/>
                <a:cs typeface="Consolas" panose="020B0609020204030204" pitchFamily="49" charset="0"/>
              </a:rPr>
              <a:t>&lt;video&gt;</a:t>
            </a:r>
            <a:r>
              <a:rPr lang="en-US" dirty="0">
                <a:solidFill>
                  <a:schemeClr val="accent3"/>
                </a:solidFill>
                <a:latin typeface="Google Sans" panose="020B0604020202020204" charset="0"/>
              </a:rPr>
              <a:t> element</a:t>
            </a:r>
            <a:r>
              <a:rPr lang="en-US" dirty="0" smtClean="0">
                <a:solidFill>
                  <a:schemeClr val="accent3"/>
                </a:solidFill>
                <a:latin typeface="Google Sans" panose="020B0604020202020204" charset="0"/>
              </a:rPr>
              <a:t>:</a:t>
            </a:r>
            <a:endParaRPr lang="en-US" sz="7200" dirty="0">
              <a:solidFill>
                <a:schemeClr val="accent3"/>
              </a:solidFill>
              <a:latin typeface="Google Sans" panose="020B060402020202020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95;p19"/>
          <p:cNvSpPr txBox="1">
            <a:spLocks/>
          </p:cNvSpPr>
          <p:nvPr/>
        </p:nvSpPr>
        <p:spPr>
          <a:xfrm>
            <a:off x="1186796" y="3889553"/>
            <a:ext cx="17844655" cy="8440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video</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"width:320; height:240;"</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controls</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source</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a:t>
            </a:r>
            <a:r>
              <a:rPr lang="en-US" sz="3200" dirty="0" smtClean="0">
                <a:solidFill>
                  <a:srgbClr val="CE9178"/>
                </a:solidFill>
                <a:latin typeface="Consolas" panose="020B0609020204030204" pitchFamily="49" charset="0"/>
              </a:rPr>
              <a:t>www.w3schools.com/html	/</a:t>
            </a:r>
            <a:r>
              <a:rPr lang="en-US" sz="3200" dirty="0">
                <a:solidFill>
                  <a:srgbClr val="CE9178"/>
                </a:solidFill>
                <a:latin typeface="Consolas" panose="020B0609020204030204" pitchFamily="49" charset="0"/>
              </a:rPr>
              <a:t>movie.mp4"</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type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"video/mp4"</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source</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a:t>
            </a:r>
            <a:r>
              <a:rPr lang="en-US" sz="3200" dirty="0" smtClean="0">
                <a:solidFill>
                  <a:srgbClr val="CE9178"/>
                </a:solidFill>
                <a:latin typeface="Consolas" panose="020B0609020204030204" pitchFamily="49" charset="0"/>
              </a:rPr>
              <a:t>www.w3schools.com/html	/</a:t>
            </a:r>
            <a:r>
              <a:rPr lang="en-US" sz="3200" dirty="0">
                <a:solidFill>
                  <a:srgbClr val="CE9178"/>
                </a:solidFill>
                <a:latin typeface="Consolas" panose="020B0609020204030204" pitchFamily="49" charset="0"/>
              </a:rPr>
              <a:t>movie.ogg"</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type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"video/</a:t>
            </a:r>
            <a:r>
              <a:rPr lang="en-US" sz="3200" dirty="0" err="1">
                <a:solidFill>
                  <a:srgbClr val="CE9178"/>
                </a:solidFill>
                <a:latin typeface="Consolas" panose="020B0609020204030204" pitchFamily="49" charset="0"/>
              </a:rPr>
              <a:t>ogg</a:t>
            </a:r>
            <a:r>
              <a:rPr lang="en-US" sz="3200" dirty="0">
                <a:solidFill>
                  <a:srgbClr val="CE9178"/>
                </a:solidFill>
                <a:latin typeface="Consolas" panose="020B0609020204030204" pitchFamily="49" charset="0"/>
              </a:rPr>
              <a:t>"</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Your browser does not support the video </a:t>
            </a:r>
            <a:r>
              <a:rPr lang="en-US" sz="3200" dirty="0" smtClean="0">
                <a:solidFill>
                  <a:srgbClr val="D4D4D4"/>
                </a:solidFill>
                <a:latin typeface="Consolas" panose="020B0609020204030204" pitchFamily="49" charset="0"/>
              </a:rPr>
              <a:t>tag</a:t>
            </a:r>
            <a:endParaRPr lang="en-US" sz="3200" dirty="0">
              <a:solidFill>
                <a:srgbClr val="D4D4D4"/>
              </a:solidFill>
              <a:latin typeface="Consolas" panose="020B0609020204030204" pitchFamily="49" charset="0"/>
            </a:endParaRP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video</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0332460" y="7499864"/>
            <a:ext cx="8897649" cy="6963377"/>
          </a:xfrm>
          <a:prstGeom prst="rect">
            <a:avLst/>
          </a:prstGeom>
        </p:spPr>
      </p:pic>
    </p:spTree>
    <p:extLst>
      <p:ext uri="{BB962C8B-B14F-4D97-AF65-F5344CB8AC3E}">
        <p14:creationId xmlns:p14="http://schemas.microsoft.com/office/powerpoint/2010/main" val="38098281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982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The </a:t>
            </a:r>
            <a:r>
              <a:rPr lang="en-US" dirty="0">
                <a:solidFill>
                  <a:schemeClr val="accent3"/>
                </a:solidFill>
                <a:latin typeface="Google Sans" panose="020B0604020202020204" charset="0"/>
                <a:cs typeface="Consolas" panose="020B0609020204030204" pitchFamily="49" charset="0"/>
              </a:rPr>
              <a:t>controls</a:t>
            </a:r>
            <a:r>
              <a:rPr lang="en-US" dirty="0">
                <a:solidFill>
                  <a:schemeClr val="accent3"/>
                </a:solidFill>
                <a:latin typeface="Google Sans" panose="020B0604020202020204" charset="0"/>
              </a:rPr>
              <a:t> attribute adds video controls, like play, pause, and volume.</a:t>
            </a:r>
            <a:endParaRPr lang="en-US" sz="7200" dirty="0">
              <a:solidFill>
                <a:schemeClr val="accent3"/>
              </a:solidFill>
              <a:latin typeface="Google Sans" panose="020B0604020202020204" charset="0"/>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It is a good idea to always include </a:t>
            </a:r>
            <a:r>
              <a:rPr lang="en-US" dirty="0">
                <a:solidFill>
                  <a:schemeClr val="accent3"/>
                </a:solidFill>
                <a:latin typeface="Google Sans" panose="020B0604020202020204" charset="0"/>
                <a:cs typeface="Consolas" panose="020B0609020204030204" pitchFamily="49" charset="0"/>
              </a:rPr>
              <a:t>width</a:t>
            </a:r>
            <a:r>
              <a:rPr lang="en-US" dirty="0">
                <a:solidFill>
                  <a:schemeClr val="accent3"/>
                </a:solidFill>
                <a:latin typeface="Google Sans" panose="020B0604020202020204" charset="0"/>
              </a:rPr>
              <a:t> and </a:t>
            </a:r>
            <a:r>
              <a:rPr lang="en-US" dirty="0">
                <a:solidFill>
                  <a:schemeClr val="accent3"/>
                </a:solidFill>
                <a:latin typeface="Google Sans" panose="020B0604020202020204" charset="0"/>
                <a:cs typeface="Consolas" panose="020B0609020204030204" pitchFamily="49" charset="0"/>
              </a:rPr>
              <a:t>height</a:t>
            </a:r>
            <a:r>
              <a:rPr lang="en-US" dirty="0">
                <a:solidFill>
                  <a:schemeClr val="accent3"/>
                </a:solidFill>
                <a:latin typeface="Google Sans" panose="020B0604020202020204" charset="0"/>
              </a:rPr>
              <a:t> attributes. If height and width are not set, the page might flicker while the video loads.</a:t>
            </a:r>
            <a:endParaRPr lang="en-US" sz="7200" dirty="0">
              <a:solidFill>
                <a:schemeClr val="accent3"/>
              </a:solidFill>
              <a:latin typeface="Google Sans" panose="020B0604020202020204" charset="0"/>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The </a:t>
            </a:r>
            <a:r>
              <a:rPr lang="en-US" dirty="0">
                <a:solidFill>
                  <a:schemeClr val="accent3"/>
                </a:solidFill>
                <a:latin typeface="Google Sans" panose="020B0604020202020204" charset="0"/>
                <a:cs typeface="Consolas" panose="020B0609020204030204" pitchFamily="49" charset="0"/>
              </a:rPr>
              <a:t>&lt;source&gt;</a:t>
            </a:r>
            <a:r>
              <a:rPr lang="en-US" dirty="0">
                <a:solidFill>
                  <a:schemeClr val="accent3"/>
                </a:solidFill>
                <a:latin typeface="Google Sans" panose="020B0604020202020204" charset="0"/>
              </a:rPr>
              <a:t> element allows you to specify alternative video files which the browser may choose from. The browser will use the first recognized format.</a:t>
            </a:r>
            <a:endParaRPr lang="en-US" sz="7200" dirty="0">
              <a:solidFill>
                <a:schemeClr val="accent3"/>
              </a:solidFill>
              <a:latin typeface="Google Sans" panose="020B0604020202020204" charset="0"/>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The text between the </a:t>
            </a:r>
            <a:r>
              <a:rPr lang="en-US" dirty="0">
                <a:solidFill>
                  <a:schemeClr val="accent3"/>
                </a:solidFill>
                <a:latin typeface="Google Sans" panose="020B0604020202020204" charset="0"/>
                <a:cs typeface="Consolas" panose="020B0609020204030204" pitchFamily="49" charset="0"/>
              </a:rPr>
              <a:t>&lt;video&gt;</a:t>
            </a:r>
            <a:r>
              <a:rPr lang="en-US" dirty="0">
                <a:solidFill>
                  <a:schemeClr val="accent3"/>
                </a:solidFill>
                <a:latin typeface="Google Sans" panose="020B0604020202020204" charset="0"/>
              </a:rPr>
              <a:t> and </a:t>
            </a:r>
            <a:r>
              <a:rPr lang="en-US" dirty="0">
                <a:solidFill>
                  <a:schemeClr val="accent3"/>
                </a:solidFill>
                <a:latin typeface="Google Sans" panose="020B0604020202020204" charset="0"/>
                <a:cs typeface="Consolas" panose="020B0609020204030204" pitchFamily="49" charset="0"/>
              </a:rPr>
              <a:t>&lt;/video&gt;</a:t>
            </a:r>
            <a:r>
              <a:rPr lang="en-US" dirty="0">
                <a:solidFill>
                  <a:schemeClr val="accent3"/>
                </a:solidFill>
                <a:latin typeface="Google Sans" panose="020B0604020202020204" charset="0"/>
              </a:rPr>
              <a:t> tags will only be displayed in browsers that do not support the </a:t>
            </a:r>
            <a:r>
              <a:rPr lang="en-US" dirty="0">
                <a:solidFill>
                  <a:schemeClr val="accent3"/>
                </a:solidFill>
                <a:latin typeface="Google Sans" panose="020B0604020202020204" charset="0"/>
                <a:cs typeface="Consolas" panose="020B0609020204030204" pitchFamily="49" charset="0"/>
              </a:rPr>
              <a:t>&lt;video&gt;</a:t>
            </a:r>
            <a:r>
              <a:rPr lang="en-US" dirty="0">
                <a:solidFill>
                  <a:schemeClr val="accent3"/>
                </a:solidFill>
                <a:latin typeface="Google Sans" panose="020B0604020202020204" charset="0"/>
              </a:rPr>
              <a:t> element.</a:t>
            </a:r>
            <a:endParaRPr lang="en-US" sz="6000" dirty="0">
              <a:solidFill>
                <a:schemeClr val="accent3"/>
              </a:solidFill>
              <a:latin typeface="Google Sans" panose="020B060402020202020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smtClean="0"/>
              <a:t>Explanation to the video markup</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60182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982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To start a video automatically use the </a:t>
            </a:r>
            <a:r>
              <a:rPr lang="en-US" dirty="0" err="1">
                <a:solidFill>
                  <a:srgbClr val="DC143C"/>
                </a:solidFill>
                <a:latin typeface="Consolas" panose="020B0609020204030204" pitchFamily="49" charset="0"/>
                <a:cs typeface="Consolas" panose="020B0609020204030204" pitchFamily="49" charset="0"/>
              </a:rPr>
              <a:t>autoplay</a:t>
            </a:r>
            <a:r>
              <a:rPr lang="en-US" dirty="0">
                <a:solidFill>
                  <a:srgbClr val="000000"/>
                </a:solidFill>
                <a:latin typeface="Verdana" panose="020B0604030504040204" pitchFamily="34" charset="0"/>
              </a:rPr>
              <a:t> attribute:</a:t>
            </a:r>
            <a:endParaRPr lang="en-US" sz="7200" dirty="0">
              <a:solidFill>
                <a:schemeClr val="tx1"/>
              </a:solidFill>
            </a:endParaRPr>
          </a:p>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endParaRPr lang="en-US" sz="6000" dirty="0">
              <a:solidFill>
                <a:schemeClr val="tx1"/>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a:t>HTML &lt;video&gt; </a:t>
            </a:r>
            <a:r>
              <a:rPr lang="en-US" dirty="0" err="1"/>
              <a:t>Autoplay</a:t>
            </a:r>
            <a:r>
              <a:rPr lang="en-US" dirty="0"/>
              <a:t/>
            </a:r>
            <a:br>
              <a:rPr lang="en-US" dirty="0"/>
            </a:br>
            <a:r>
              <a:rPr lang="en-US" dirty="0"/>
              <a:t/>
            </a:r>
            <a:br>
              <a:rPr lang="en-US" dirty="0"/>
            </a:b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1006687" y="3796145"/>
            <a:ext cx="17807786" cy="2554545"/>
          </a:xfrm>
          <a:prstGeom prst="rect">
            <a:avLst/>
          </a:prstGeom>
        </p:spPr>
        <p:txBody>
          <a:bodyPr wrap="square">
            <a:spAutoFit/>
          </a:bodyPr>
          <a:lstStyle/>
          <a:p>
            <a:r>
              <a:rPr lang="en-US" sz="3200" dirty="0">
                <a:solidFill>
                  <a:srgbClr val="808080"/>
                </a:solidFill>
                <a:latin typeface="Google Sans" panose="020B0604020202020204" charset="0"/>
              </a:rPr>
              <a:t>&lt;</a:t>
            </a:r>
            <a:r>
              <a:rPr lang="en-US" sz="3200" dirty="0">
                <a:solidFill>
                  <a:srgbClr val="569CD6"/>
                </a:solidFill>
                <a:latin typeface="Google Sans" panose="020B0604020202020204" charset="0"/>
              </a:rPr>
              <a:t>video</a:t>
            </a:r>
            <a:r>
              <a:rPr lang="en-US" sz="3200" dirty="0">
                <a:solidFill>
                  <a:srgbClr val="D4D4D4"/>
                </a:solidFill>
                <a:latin typeface="Google Sans" panose="020B0604020202020204" charset="0"/>
              </a:rPr>
              <a:t> </a:t>
            </a:r>
            <a:r>
              <a:rPr lang="en-US" sz="3200" dirty="0">
                <a:solidFill>
                  <a:srgbClr val="9CDCFE"/>
                </a:solidFill>
                <a:latin typeface="Google Sans" panose="020B0604020202020204" charset="0"/>
              </a:rPr>
              <a:t>style</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"width:320; height:240;"</a:t>
            </a:r>
            <a:r>
              <a:rPr lang="en-US" sz="3200" dirty="0">
                <a:solidFill>
                  <a:srgbClr val="D4D4D4"/>
                </a:solidFill>
                <a:latin typeface="Google Sans" panose="020B0604020202020204" charset="0"/>
              </a:rPr>
              <a:t> </a:t>
            </a:r>
            <a:r>
              <a:rPr lang="en-US" sz="3200" dirty="0">
                <a:solidFill>
                  <a:srgbClr val="9CDCFE"/>
                </a:solidFill>
                <a:latin typeface="Google Sans" panose="020B0604020202020204" charset="0"/>
              </a:rPr>
              <a:t>controls</a:t>
            </a:r>
            <a:r>
              <a:rPr lang="en-US" sz="3200" dirty="0">
                <a:solidFill>
                  <a:srgbClr val="D4D4D4"/>
                </a:solidFill>
                <a:latin typeface="Google Sans" panose="020B0604020202020204" charset="0"/>
              </a:rPr>
              <a:t> </a:t>
            </a:r>
            <a:r>
              <a:rPr lang="en-US" sz="3200" dirty="0" err="1">
                <a:solidFill>
                  <a:srgbClr val="9CDCFE"/>
                </a:solidFill>
                <a:latin typeface="Google Sans" panose="020B0604020202020204" charset="0"/>
              </a:rPr>
              <a:t>autoplay</a:t>
            </a:r>
            <a:r>
              <a:rPr lang="en-US" sz="3200" dirty="0">
                <a:solidFill>
                  <a:srgbClr val="808080"/>
                </a:solidFill>
                <a:latin typeface="Google Sans" panose="020B0604020202020204" charset="0"/>
              </a:rPr>
              <a:t>&gt;</a:t>
            </a:r>
            <a:endParaRPr lang="en-US" sz="3200" dirty="0">
              <a:solidFill>
                <a:srgbClr val="D4D4D4"/>
              </a:solidFill>
              <a:latin typeface="Google Sans" panose="020B0604020202020204" charset="0"/>
            </a:endParaRPr>
          </a:p>
          <a:p>
            <a:r>
              <a:rPr lang="en-US" sz="3200" dirty="0">
                <a:solidFill>
                  <a:srgbClr val="D4D4D4"/>
                </a:solidFill>
                <a:latin typeface="Google Sans" panose="020B0604020202020204" charset="0"/>
              </a:rPr>
              <a:t>    </a:t>
            </a:r>
            <a:r>
              <a:rPr lang="en-US" sz="3200" dirty="0">
                <a:solidFill>
                  <a:srgbClr val="808080"/>
                </a:solidFill>
                <a:latin typeface="Google Sans" panose="020B0604020202020204" charset="0"/>
              </a:rPr>
              <a:t>&lt;</a:t>
            </a:r>
            <a:r>
              <a:rPr lang="en-US" sz="3200" dirty="0">
                <a:solidFill>
                  <a:srgbClr val="569CD6"/>
                </a:solidFill>
                <a:latin typeface="Google Sans" panose="020B0604020202020204" charset="0"/>
              </a:rPr>
              <a:t>source</a:t>
            </a:r>
            <a:r>
              <a:rPr lang="en-US" sz="3200" dirty="0">
                <a:solidFill>
                  <a:srgbClr val="D4D4D4"/>
                </a:solidFill>
                <a:latin typeface="Google Sans" panose="020B0604020202020204" charset="0"/>
              </a:rPr>
              <a:t> </a:t>
            </a:r>
            <a:r>
              <a:rPr lang="en-US" sz="3200" dirty="0" err="1">
                <a:solidFill>
                  <a:srgbClr val="9CDCFE"/>
                </a:solidFill>
                <a:latin typeface="Google Sans" panose="020B0604020202020204" charset="0"/>
              </a:rPr>
              <a:t>src</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"https://www.w3schools.com/html/movie.mp4"</a:t>
            </a:r>
            <a:r>
              <a:rPr lang="en-US" sz="3200" dirty="0">
                <a:solidFill>
                  <a:srgbClr val="D4D4D4"/>
                </a:solidFill>
                <a:latin typeface="Google Sans" panose="020B0604020202020204" charset="0"/>
              </a:rPr>
              <a:t> </a:t>
            </a:r>
            <a:r>
              <a:rPr lang="en-US" sz="3200" dirty="0">
                <a:solidFill>
                  <a:srgbClr val="9CDCFE"/>
                </a:solidFill>
                <a:latin typeface="Google Sans" panose="020B0604020202020204" charset="0"/>
              </a:rPr>
              <a:t>type</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"video/mp4"</a:t>
            </a:r>
            <a:r>
              <a:rPr lang="en-US" sz="3200" dirty="0">
                <a:solidFill>
                  <a:srgbClr val="808080"/>
                </a:solidFill>
                <a:latin typeface="Google Sans" panose="020B0604020202020204" charset="0"/>
              </a:rPr>
              <a:t>&gt;</a:t>
            </a:r>
            <a:endParaRPr lang="en-US" sz="3200" dirty="0">
              <a:solidFill>
                <a:srgbClr val="D4D4D4"/>
              </a:solidFill>
              <a:latin typeface="Google Sans" panose="020B0604020202020204" charset="0"/>
            </a:endParaRPr>
          </a:p>
          <a:p>
            <a:r>
              <a:rPr lang="en-US" sz="3200" dirty="0">
                <a:solidFill>
                  <a:srgbClr val="D4D4D4"/>
                </a:solidFill>
                <a:latin typeface="Google Sans" panose="020B0604020202020204" charset="0"/>
              </a:rPr>
              <a:t>    </a:t>
            </a:r>
            <a:r>
              <a:rPr lang="en-US" sz="3200" dirty="0">
                <a:solidFill>
                  <a:srgbClr val="808080"/>
                </a:solidFill>
                <a:latin typeface="Google Sans" panose="020B0604020202020204" charset="0"/>
              </a:rPr>
              <a:t>&lt;</a:t>
            </a:r>
            <a:r>
              <a:rPr lang="en-US" sz="3200" dirty="0">
                <a:solidFill>
                  <a:srgbClr val="569CD6"/>
                </a:solidFill>
                <a:latin typeface="Google Sans" panose="020B0604020202020204" charset="0"/>
              </a:rPr>
              <a:t>source</a:t>
            </a:r>
            <a:r>
              <a:rPr lang="en-US" sz="3200" dirty="0">
                <a:solidFill>
                  <a:srgbClr val="D4D4D4"/>
                </a:solidFill>
                <a:latin typeface="Google Sans" panose="020B0604020202020204" charset="0"/>
              </a:rPr>
              <a:t> </a:t>
            </a:r>
            <a:r>
              <a:rPr lang="en-US" sz="3200" dirty="0" err="1">
                <a:solidFill>
                  <a:srgbClr val="9CDCFE"/>
                </a:solidFill>
                <a:latin typeface="Google Sans" panose="020B0604020202020204" charset="0"/>
              </a:rPr>
              <a:t>src</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"https://www.w3schools.com/html/movie.ogg"</a:t>
            </a:r>
            <a:r>
              <a:rPr lang="en-US" sz="3200" dirty="0">
                <a:solidFill>
                  <a:srgbClr val="D4D4D4"/>
                </a:solidFill>
                <a:latin typeface="Google Sans" panose="020B0604020202020204" charset="0"/>
              </a:rPr>
              <a:t> </a:t>
            </a:r>
            <a:r>
              <a:rPr lang="en-US" sz="3200" dirty="0">
                <a:solidFill>
                  <a:srgbClr val="9CDCFE"/>
                </a:solidFill>
                <a:latin typeface="Google Sans" panose="020B0604020202020204" charset="0"/>
              </a:rPr>
              <a:t>type</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"video/</a:t>
            </a:r>
            <a:r>
              <a:rPr lang="en-US" sz="3200" dirty="0" err="1">
                <a:solidFill>
                  <a:srgbClr val="CE9178"/>
                </a:solidFill>
                <a:latin typeface="Google Sans" panose="020B0604020202020204" charset="0"/>
              </a:rPr>
              <a:t>ogg</a:t>
            </a:r>
            <a:r>
              <a:rPr lang="en-US" sz="3200" dirty="0">
                <a:solidFill>
                  <a:srgbClr val="CE9178"/>
                </a:solidFill>
                <a:latin typeface="Google Sans" panose="020B0604020202020204" charset="0"/>
              </a:rPr>
              <a:t>"</a:t>
            </a:r>
            <a:r>
              <a:rPr lang="en-US" sz="3200" dirty="0">
                <a:solidFill>
                  <a:srgbClr val="808080"/>
                </a:solidFill>
                <a:latin typeface="Google Sans" panose="020B0604020202020204" charset="0"/>
              </a:rPr>
              <a:t>&gt;</a:t>
            </a:r>
            <a:endParaRPr lang="en-US" sz="3200" dirty="0">
              <a:solidFill>
                <a:srgbClr val="D4D4D4"/>
              </a:solidFill>
              <a:latin typeface="Google Sans" panose="020B0604020202020204" charset="0"/>
            </a:endParaRPr>
          </a:p>
          <a:p>
            <a:r>
              <a:rPr lang="en-US" sz="3200" dirty="0">
                <a:solidFill>
                  <a:srgbClr val="D4D4D4"/>
                </a:solidFill>
                <a:latin typeface="Google Sans" panose="020B0604020202020204" charset="0"/>
              </a:rPr>
              <a:t>    Your browser does not support the video tag.</a:t>
            </a:r>
          </a:p>
          <a:p>
            <a:r>
              <a:rPr lang="en-US" sz="3200" dirty="0">
                <a:solidFill>
                  <a:srgbClr val="808080"/>
                </a:solidFill>
                <a:latin typeface="Google Sans" panose="020B0604020202020204" charset="0"/>
              </a:rPr>
              <a:t>&lt;/</a:t>
            </a:r>
            <a:r>
              <a:rPr lang="en-US" sz="3200" dirty="0">
                <a:solidFill>
                  <a:srgbClr val="569CD6"/>
                </a:solidFill>
                <a:latin typeface="Google Sans" panose="020B0604020202020204" charset="0"/>
              </a:rPr>
              <a:t>video</a:t>
            </a:r>
            <a:r>
              <a:rPr lang="en-US" sz="3200" dirty="0">
                <a:solidFill>
                  <a:srgbClr val="808080"/>
                </a:solidFill>
                <a:latin typeface="Google Sans" panose="020B0604020202020204" charset="0"/>
              </a:rPr>
              <a:t>&gt;</a:t>
            </a:r>
            <a:endParaRPr lang="en-US" sz="3200" dirty="0">
              <a:solidFill>
                <a:srgbClr val="D4D4D4"/>
              </a:solidFill>
              <a:latin typeface="Google Sans" panose="020B0604020202020204" charset="0"/>
            </a:endParaRPr>
          </a:p>
        </p:txBody>
      </p:sp>
      <p:sp>
        <p:nvSpPr>
          <p:cNvPr id="14" name="Rectangle 13"/>
          <p:cNvSpPr/>
          <p:nvPr/>
        </p:nvSpPr>
        <p:spPr>
          <a:xfrm>
            <a:off x="498764" y="6963779"/>
            <a:ext cx="23331054" cy="2554545"/>
          </a:xfrm>
          <a:prstGeom prst="rect">
            <a:avLst/>
          </a:prstGeom>
        </p:spPr>
        <p:txBody>
          <a:bodyPr wrap="square">
            <a:spAutoFit/>
          </a:bodyPr>
          <a:lstStyle/>
          <a:p>
            <a:r>
              <a:rPr lang="en-US" sz="4000" b="1" dirty="0" smtClean="0">
                <a:latin typeface="Google Sans" panose="020B0604020202020204" charset="0"/>
              </a:rPr>
              <a:t>NOTE: </a:t>
            </a:r>
            <a:r>
              <a:rPr lang="en-US" sz="4000" dirty="0" smtClean="0">
                <a:latin typeface="Google Sans" panose="020B0604020202020204" charset="0"/>
              </a:rPr>
              <a:t>The </a:t>
            </a:r>
            <a:r>
              <a:rPr lang="en-US" sz="4000" dirty="0" err="1">
                <a:latin typeface="Google Sans" panose="020B0604020202020204" charset="0"/>
              </a:rPr>
              <a:t>autoplay</a:t>
            </a:r>
            <a:r>
              <a:rPr lang="en-US" sz="4000" dirty="0">
                <a:latin typeface="Google Sans" panose="020B0604020202020204" charset="0"/>
              </a:rPr>
              <a:t> attribute does not work in mobile devices like iPad and iPhone.</a:t>
            </a:r>
          </a:p>
          <a:p>
            <a:endParaRPr lang="en-US" sz="4000" dirty="0" smtClean="0">
              <a:latin typeface="Google Sans" panose="020B0604020202020204" charset="0"/>
            </a:endParaRPr>
          </a:p>
          <a:p>
            <a:r>
              <a:rPr lang="en-US" sz="4000" dirty="0" smtClean="0">
                <a:latin typeface="Google Sans" panose="020B0604020202020204" charset="0"/>
              </a:rPr>
              <a:t>For more on video element check : </a:t>
            </a:r>
            <a:r>
              <a:rPr lang="en-US" sz="3600" dirty="0">
                <a:hlinkClick r:id="rId3"/>
              </a:rPr>
              <a:t>https://developer.mozilla.org/en-US/docs/Web/HTML/Element/video</a:t>
            </a:r>
            <a:r>
              <a:rPr lang="en-US" sz="4000" dirty="0">
                <a:latin typeface="Google Sans" panose="020B0604020202020204" charset="0"/>
              </a:rPr>
              <a:t/>
            </a:r>
            <a:br>
              <a:rPr lang="en-US" sz="4000" dirty="0">
                <a:latin typeface="Google Sans" panose="020B0604020202020204" charset="0"/>
              </a:rPr>
            </a:br>
            <a:endParaRPr lang="en-US" sz="4000" dirty="0">
              <a:latin typeface="Google Sans" panose="020B0604020202020204" charset="0"/>
            </a:endParaRPr>
          </a:p>
        </p:txBody>
      </p:sp>
    </p:spTree>
    <p:extLst>
      <p:ext uri="{BB962C8B-B14F-4D97-AF65-F5344CB8AC3E}">
        <p14:creationId xmlns:p14="http://schemas.microsoft.com/office/powerpoint/2010/main" val="2802675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Task</a:t>
            </a:r>
            <a:endParaRPr/>
          </a:p>
        </p:txBody>
      </p:sp>
      <p:sp>
        <p:nvSpPr>
          <p:cNvPr id="167" name="Google Shape;167;p29"/>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a:t>
            </a:r>
            <a:endParaRPr dirty="0"/>
          </a:p>
        </p:txBody>
      </p:sp>
      <p:sp>
        <p:nvSpPr>
          <p:cNvPr id="168" name="Google Shape;168;p29"/>
          <p:cNvSpPr txBox="1">
            <a:spLocks noGrp="1"/>
          </p:cNvSpPr>
          <p:nvPr>
            <p:ph type="body" idx="3"/>
          </p:nvPr>
        </p:nvSpPr>
        <p:spPr>
          <a:xfrm>
            <a:off x="1054125" y="4832775"/>
            <a:ext cx="21970500" cy="5763900"/>
          </a:xfrm>
          <a:prstGeom prst="rect">
            <a:avLst/>
          </a:prstGeom>
        </p:spPr>
        <p:txBody>
          <a:bodyPr spcFirstLastPara="1" wrap="square" lIns="91425" tIns="91425" rIns="91425" bIns="91425" anchor="t" anchorCtr="0">
            <a:noAutofit/>
          </a:bodyPr>
          <a:lstStyle/>
          <a:p>
            <a:pPr lvl="0" indent="0">
              <a:buNone/>
            </a:pPr>
            <a:r>
              <a:rPr lang="en-US" dirty="0"/>
              <a:t>Using the knowledge gained and any text editor of your choice, create the </a:t>
            </a:r>
            <a:r>
              <a:rPr lang="en-US" dirty="0" smtClean="0"/>
              <a:t>letter displayed at the </a:t>
            </a:r>
            <a:r>
              <a:rPr lang="en-US" dirty="0" err="1" smtClean="0"/>
              <a:t>url</a:t>
            </a:r>
            <a:r>
              <a:rPr lang="en-US" dirty="0" smtClean="0"/>
              <a:t> </a:t>
            </a:r>
            <a:r>
              <a:rPr lang="en-US" dirty="0">
                <a:hlinkClick r:id="rId3"/>
              </a:rPr>
              <a:t>https://mdn.mozillademos.org/files/15811/Letter%20screengrab%202.png</a:t>
            </a:r>
            <a:r>
              <a:rPr lang="en-US" dirty="0" smtClean="0"/>
              <a:t>. </a:t>
            </a:r>
            <a:r>
              <a:rPr lang="en-US" dirty="0"/>
              <a:t>You can use </a:t>
            </a:r>
            <a:r>
              <a:rPr lang="en-US" u="sng" dirty="0">
                <a:solidFill>
                  <a:schemeClr val="hlink"/>
                </a:solidFill>
                <a:latin typeface="Arial"/>
                <a:ea typeface="Arial"/>
                <a:cs typeface="Arial"/>
                <a:sym typeface="Arial"/>
              </a:rPr>
              <a:t>https://</a:t>
            </a:r>
            <a:r>
              <a:rPr lang="en-US" u="sng" dirty="0" smtClean="0">
                <a:solidFill>
                  <a:schemeClr val="hlink"/>
                </a:solidFill>
                <a:latin typeface="Arial"/>
                <a:ea typeface="Arial"/>
                <a:cs typeface="Arial"/>
                <a:sym typeface="Arial"/>
              </a:rPr>
              <a:t>www.w3schools.com/html/</a:t>
            </a:r>
            <a:r>
              <a:rPr lang="en-US" dirty="0" smtClean="0"/>
              <a:t> </a:t>
            </a:r>
            <a:r>
              <a:rPr lang="en-US" dirty="0"/>
              <a:t>as reference while completing the task. Good Luck</a:t>
            </a:r>
            <a:r>
              <a:rPr lang="en-US" dirty="0" smtClean="0"/>
              <a:t>.</a:t>
            </a:r>
          </a:p>
          <a:p>
            <a:pPr lvl="0" indent="0">
              <a:buNone/>
            </a:pPr>
            <a:endParaRPr lang="en-US" dirty="0"/>
          </a:p>
          <a:p>
            <a:pPr lvl="0" indent="0">
              <a:buNone/>
            </a:pPr>
            <a:endParaRPr lang="en-US" dirty="0" smtClean="0"/>
          </a:p>
          <a:p>
            <a:pPr lvl="0" indent="0">
              <a:buNone/>
            </a:pPr>
            <a:r>
              <a:rPr lang="en-US" dirty="0" smtClean="0"/>
              <a:t>Zoom your browser to have a better view of the image</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HTML Elements</a:t>
            </a:r>
            <a:endParaRPr b="1" dirty="0"/>
          </a:p>
        </p:txBody>
      </p:sp>
      <p:sp>
        <p:nvSpPr>
          <p:cNvPr id="95" name="Google Shape;95;p19"/>
          <p:cNvSpPr txBox="1">
            <a:spLocks noGrp="1"/>
          </p:cNvSpPr>
          <p:nvPr>
            <p:ph type="title" idx="3"/>
          </p:nvPr>
        </p:nvSpPr>
        <p:spPr>
          <a:xfrm>
            <a:off x="1366906" y="3174981"/>
            <a:ext cx="18089100" cy="30595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An HTML element is usually a pair of opening and closing tag that is uniquely interpreted by the browser. Usually the opening and closing tag have same name, which denotes the HTML element’s name. Some elements however only have an opening tag without a corresponding closing tag</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dirty="0"/>
          </a:p>
        </p:txBody>
      </p:sp>
      <p:sp>
        <p:nvSpPr>
          <p:cNvPr id="5" name="Google Shape;101;p20"/>
          <p:cNvSpPr txBox="1">
            <a:spLocks noGrp="1"/>
          </p:cNvSpPr>
          <p:nvPr>
            <p:ph type="title" idx="2"/>
          </p:nvPr>
        </p:nvSpPr>
        <p:spPr>
          <a:xfrm>
            <a:off x="1366906" y="6269829"/>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Example</a:t>
            </a:r>
            <a:endParaRPr dirty="0"/>
          </a:p>
        </p:txBody>
      </p:sp>
      <p:sp>
        <p:nvSpPr>
          <p:cNvPr id="6" name="Google Shape;95;p19"/>
          <p:cNvSpPr txBox="1">
            <a:spLocks/>
          </p:cNvSpPr>
          <p:nvPr/>
        </p:nvSpPr>
        <p:spPr>
          <a:xfrm>
            <a:off x="1366906" y="7429875"/>
            <a:ext cx="18089100"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9pPr>
          </a:lstStyle>
          <a:p>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r>
              <a:rPr lang="en-US" b="1" dirty="0" smtClean="0">
                <a:solidFill>
                  <a:srgbClr val="D4D4D4"/>
                </a:solidFill>
                <a:latin typeface="Consolas" panose="020B0609020204030204" pitchFamily="49" charset="0"/>
              </a:rPr>
              <a:t>This is an h1 element, it has a closing and opening tag</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p>
          <a:p>
            <a:r>
              <a:rPr lang="en-US" dirty="0" smtClean="0">
                <a:solidFill>
                  <a:srgbClr val="808080"/>
                </a:solidFill>
                <a:latin typeface="Consolas" panose="020B0609020204030204" pitchFamily="49" charset="0"/>
              </a:rPr>
              <a:t>&lt;</a:t>
            </a:r>
            <a:r>
              <a:rPr lang="en-US" dirty="0" smtClean="0">
                <a:solidFill>
                  <a:srgbClr val="569CD6"/>
                </a:solidFill>
                <a:latin typeface="Consolas" panose="020B0609020204030204" pitchFamily="49" charset="0"/>
              </a:rPr>
              <a:t>input</a:t>
            </a:r>
            <a:r>
              <a:rPr lang="en-US" dirty="0" smtClean="0">
                <a:solidFill>
                  <a:srgbClr val="D4D4D4"/>
                </a:solidFill>
                <a:latin typeface="Consolas" panose="020B0609020204030204" pitchFamily="49" charset="0"/>
              </a:rPr>
              <a:t> </a:t>
            </a:r>
            <a:r>
              <a:rPr lang="en-US" dirty="0" smtClean="0">
                <a:solidFill>
                  <a:srgbClr val="9CDCFE"/>
                </a:solidFill>
                <a:latin typeface="Consolas" panose="020B0609020204030204" pitchFamily="49" charset="0"/>
              </a:rPr>
              <a:t>type</a:t>
            </a:r>
            <a:r>
              <a:rPr lang="en-US" dirty="0" smtClean="0">
                <a:solidFill>
                  <a:srgbClr val="D4D4D4"/>
                </a:solidFill>
                <a:latin typeface="Consolas" panose="020B0609020204030204" pitchFamily="49" charset="0"/>
              </a:rPr>
              <a:t>=</a:t>
            </a:r>
            <a:r>
              <a:rPr lang="en-US" dirty="0" smtClean="0">
                <a:solidFill>
                  <a:srgbClr val="CE9178"/>
                </a:solidFill>
                <a:latin typeface="Consolas" panose="020B0609020204030204" pitchFamily="49" charset="0"/>
              </a:rPr>
              <a:t>"text"</a:t>
            </a:r>
            <a:r>
              <a:rPr lang="en-US" dirty="0" smtClean="0">
                <a:solidFill>
                  <a:srgbClr val="808080"/>
                </a:solidFill>
                <a:latin typeface="Consolas" panose="020B0609020204030204" pitchFamily="49" charset="0"/>
              </a:rPr>
              <a:t>&gt; </a:t>
            </a:r>
            <a:r>
              <a:rPr lang="en-US" dirty="0" smtClean="0">
                <a:solidFill>
                  <a:srgbClr val="6A9955"/>
                </a:solidFill>
                <a:latin typeface="Consolas" panose="020B0609020204030204" pitchFamily="49" charset="0"/>
              </a:rPr>
              <a:t>&lt;!--</a:t>
            </a:r>
            <a:r>
              <a:rPr lang="en-US" dirty="0">
                <a:solidFill>
                  <a:srgbClr val="6A9955"/>
                </a:solidFill>
                <a:latin typeface="Consolas" panose="020B0609020204030204" pitchFamily="49" charset="0"/>
              </a:rPr>
              <a:t>I don't have a closing tag-</a:t>
            </a:r>
            <a:r>
              <a:rPr lang="en-US" dirty="0" smtClean="0">
                <a:solidFill>
                  <a:srgbClr val="6A9955"/>
                </a:solidFill>
                <a:latin typeface="Consolas" panose="020B0609020204030204" pitchFamily="49" charset="0"/>
              </a:rPr>
              <a:t>-&gt;</a:t>
            </a:r>
            <a:endParaRPr lang="en-US" dirty="0" smtClean="0">
              <a:solidFill>
                <a:srgbClr val="D4D4D4"/>
              </a:solidFill>
              <a:latin typeface="Consolas" panose="020B0609020204030204" pitchFamily="49" charset="0"/>
            </a:endParaRPr>
          </a:p>
          <a:p>
            <a:endParaRPr lang="en-US" dirty="0"/>
          </a:p>
        </p:txBody>
      </p:sp>
    </p:spTree>
    <p:extLst>
      <p:ext uri="{BB962C8B-B14F-4D97-AF65-F5344CB8AC3E}">
        <p14:creationId xmlns:p14="http://schemas.microsoft.com/office/powerpoint/2010/main" val="5975814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883585" y="3641650"/>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66906" y="684756"/>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HTML Comments</a:t>
            </a:r>
            <a:endParaRPr b="1" dirty="0"/>
          </a:p>
        </p:txBody>
      </p:sp>
      <p:sp>
        <p:nvSpPr>
          <p:cNvPr id="95" name="Google Shape;95;p19"/>
          <p:cNvSpPr txBox="1">
            <a:spLocks noGrp="1"/>
          </p:cNvSpPr>
          <p:nvPr>
            <p:ph type="title" idx="3"/>
          </p:nvPr>
        </p:nvSpPr>
        <p:spPr>
          <a:xfrm>
            <a:off x="1366906" y="2399129"/>
            <a:ext cx="18089100" cy="3059564"/>
          </a:xfrm>
          <a:prstGeom prst="rect">
            <a:avLst/>
          </a:prstGeom>
        </p:spPr>
        <p:txBody>
          <a:bodyPr spcFirstLastPara="1" wrap="square" lIns="91425" tIns="91425" rIns="91425" bIns="91425" anchor="t" anchorCtr="0">
            <a:noAutofit/>
          </a:bodyPr>
          <a:lstStyle/>
          <a:p>
            <a:pPr lvl="0"/>
            <a:r>
              <a:rPr lang="en-US" dirty="0" smtClean="0"/>
              <a:t>Comments are piece of codes that need not be interpreted by the browser.</a:t>
            </a:r>
            <a:br>
              <a:rPr lang="en-US" dirty="0" smtClean="0"/>
            </a:br>
            <a:r>
              <a:rPr lang="en-US" dirty="0" smtClean="0"/>
              <a:t>The code are usually place within (</a:t>
            </a:r>
            <a:r>
              <a:rPr lang="en-US" dirty="0" smtClean="0">
                <a:solidFill>
                  <a:srgbClr val="6A9955"/>
                </a:solidFill>
                <a:latin typeface="Consolas" panose="020B0609020204030204" pitchFamily="49" charset="0"/>
              </a:rPr>
              <a:t>&lt;!–- and --&gt;</a:t>
            </a:r>
            <a:r>
              <a:rPr lang="en-US" dirty="0" smtClean="0"/>
              <a:t>)</a:t>
            </a:r>
            <a:r>
              <a:rPr lang="en-US" dirty="0" smtClean="0">
                <a:solidFill>
                  <a:srgbClr val="6A9955"/>
                </a:solidFill>
                <a:latin typeface="Consolas" panose="020B0609020204030204" pitchFamily="49" charset="0"/>
              </a:rPr>
              <a:t> </a:t>
            </a:r>
            <a:r>
              <a:rPr lang="en-US" dirty="0" smtClean="0"/>
              <a:t>set of characters</a:t>
            </a:r>
            <a:br>
              <a:rPr lang="en-US" dirty="0" smtClean="0"/>
            </a:br>
            <a:r>
              <a:rPr lang="en-US" dirty="0" smtClean="0">
                <a:solidFill>
                  <a:srgbClr val="6A9955"/>
                </a:solidFill>
                <a:latin typeface="Consolas" panose="020B0609020204030204" pitchFamily="49" charset="0"/>
              </a:rPr>
              <a:t>&lt;!–- </a:t>
            </a:r>
            <a:r>
              <a:rPr lang="en-US" dirty="0" smtClean="0"/>
              <a:t>specifies the beginning of a comment</a:t>
            </a:r>
            <a:br>
              <a:rPr lang="en-US" dirty="0" smtClean="0"/>
            </a:br>
            <a:r>
              <a:rPr lang="en-US" dirty="0" smtClean="0">
                <a:solidFill>
                  <a:srgbClr val="6A9955"/>
                </a:solidFill>
                <a:latin typeface="Consolas" panose="020B0609020204030204" pitchFamily="49" charset="0"/>
              </a:rPr>
              <a:t>--&gt; </a:t>
            </a:r>
            <a:r>
              <a:rPr lang="en-US" dirty="0" smtClean="0"/>
              <a:t>specifies the end of a comment</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dirty="0"/>
          </a:p>
        </p:txBody>
      </p:sp>
      <p:sp>
        <p:nvSpPr>
          <p:cNvPr id="5" name="Google Shape;101;p20"/>
          <p:cNvSpPr txBox="1">
            <a:spLocks noGrp="1"/>
          </p:cNvSpPr>
          <p:nvPr>
            <p:ph type="title" idx="2"/>
          </p:nvPr>
        </p:nvSpPr>
        <p:spPr>
          <a:xfrm>
            <a:off x="1366906" y="5687940"/>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Example</a:t>
            </a:r>
            <a:endParaRPr dirty="0"/>
          </a:p>
        </p:txBody>
      </p:sp>
      <p:sp>
        <p:nvSpPr>
          <p:cNvPr id="6" name="Google Shape;95;p19"/>
          <p:cNvSpPr txBox="1">
            <a:spLocks/>
          </p:cNvSpPr>
          <p:nvPr/>
        </p:nvSpPr>
        <p:spPr>
          <a:xfrm>
            <a:off x="1366906" y="6847986"/>
            <a:ext cx="18089100" cy="2185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9pPr>
          </a:lstStyle>
          <a:p>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r>
              <a:rPr lang="en-US" b="1" dirty="0" smtClean="0">
                <a:solidFill>
                  <a:srgbClr val="D4D4D4"/>
                </a:solidFill>
                <a:latin typeface="Consolas" panose="020B0609020204030204" pitchFamily="49" charset="0"/>
              </a:rPr>
              <a:t>This is an h1 element, it has a closing and opening tag</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p>
          <a:p>
            <a:r>
              <a:rPr lang="en-US" dirty="0">
                <a:solidFill>
                  <a:srgbClr val="6A9955"/>
                </a:solidFill>
                <a:latin typeface="Consolas" panose="020B0609020204030204" pitchFamily="49" charset="0"/>
              </a:rPr>
              <a:t>&lt;!--&lt;h1&gt;I’m a commented heading&lt;/h1&gt;--&gt;</a:t>
            </a:r>
            <a:endParaRPr lang="en-US" dirty="0">
              <a:solidFill>
                <a:srgbClr val="D4D4D4"/>
              </a:solidFill>
              <a:latin typeface="Consolas" panose="020B0609020204030204" pitchFamily="49" charset="0"/>
            </a:endParaRPr>
          </a:p>
        </p:txBody>
      </p:sp>
      <p:sp>
        <p:nvSpPr>
          <p:cNvPr id="7" name="Google Shape;95;p19"/>
          <p:cNvSpPr txBox="1">
            <a:spLocks/>
          </p:cNvSpPr>
          <p:nvPr/>
        </p:nvSpPr>
        <p:spPr>
          <a:xfrm>
            <a:off x="1366906" y="8625106"/>
            <a:ext cx="18089100"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9pPr>
          </a:lstStyle>
          <a:p>
            <a:r>
              <a:rPr lang="en-US" dirty="0" smtClean="0"/>
              <a:t>The result is, the </a:t>
            </a:r>
            <a:r>
              <a:rPr lang="en-US" b="1" dirty="0" smtClean="0">
                <a:solidFill>
                  <a:srgbClr val="569CD6"/>
                </a:solidFill>
                <a:latin typeface="Consolas" panose="020B0609020204030204" pitchFamily="49" charset="0"/>
              </a:rPr>
              <a:t>h1 </a:t>
            </a:r>
            <a:r>
              <a:rPr lang="en-US" dirty="0" smtClean="0"/>
              <a:t>element’s content is displayed in the browser while that of the </a:t>
            </a:r>
            <a:r>
              <a:rPr lang="en-US" b="1" dirty="0" smtClean="0">
                <a:solidFill>
                  <a:srgbClr val="569CD6"/>
                </a:solidFill>
                <a:latin typeface="Consolas" panose="020B0609020204030204" pitchFamily="49" charset="0"/>
              </a:rPr>
              <a:t>h2</a:t>
            </a:r>
            <a:r>
              <a:rPr lang="en-US" dirty="0" smtClean="0"/>
              <a:t> element is not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546303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8"/>
          <p:cNvSpPr txBox="1">
            <a:spLocks noGrp="1"/>
          </p:cNvSpPr>
          <p:nvPr>
            <p:ph type="title" idx="2"/>
          </p:nvPr>
        </p:nvSpPr>
        <p:spPr>
          <a:xfrm>
            <a:off x="609600" y="748932"/>
            <a:ext cx="22221062"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Example of an HTML document</a:t>
            </a:r>
            <a:endParaRPr i="1" dirty="0"/>
          </a:p>
        </p:txBody>
      </p:sp>
      <p:sp>
        <p:nvSpPr>
          <p:cNvPr id="88" name="Google Shape;88;p18"/>
          <p:cNvSpPr txBox="1">
            <a:spLocks noGrp="1"/>
          </p:cNvSpPr>
          <p:nvPr>
            <p:ph type="body" idx="3"/>
          </p:nvPr>
        </p:nvSpPr>
        <p:spPr>
          <a:xfrm>
            <a:off x="609600" y="2075232"/>
            <a:ext cx="23774399" cy="9451750"/>
          </a:xfrm>
          <a:prstGeom prst="rect">
            <a:avLst/>
          </a:prstGeom>
        </p:spPr>
        <p:txBody>
          <a:bodyPr spcFirstLastPara="1" wrap="square" lIns="91425" tIns="91425" rIns="91425" bIns="91425" anchor="t" anchorCtr="0">
            <a:noAutofit/>
          </a:bodyPr>
          <a:lstStyle/>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DOCTYPE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html</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html</a:t>
            </a:r>
            <a:r>
              <a:rPr lang="en-US" b="1" dirty="0">
                <a:solidFill>
                  <a:srgbClr val="D4D4D4"/>
                </a:solidFill>
                <a:latin typeface="Consolas" panose="020B0609020204030204" pitchFamily="49" charset="0"/>
              </a:rPr>
              <a:t>&gt;</a:t>
            </a: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D4D4D4"/>
                </a:solidFill>
                <a:latin typeface="Consolas" panose="020B0609020204030204" pitchFamily="49" charset="0"/>
              </a:rPr>
              <a:t>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title</a:t>
            </a:r>
            <a:r>
              <a:rPr lang="en-US" b="1" dirty="0">
                <a:solidFill>
                  <a:srgbClr val="808080"/>
                </a:solidFill>
                <a:latin typeface="Consolas" panose="020B0609020204030204" pitchFamily="49" charset="0"/>
              </a:rPr>
              <a:t>&gt;</a:t>
            </a:r>
            <a:r>
              <a:rPr lang="en-US" b="1" dirty="0">
                <a:solidFill>
                  <a:srgbClr val="D4D4D4"/>
                </a:solidFill>
                <a:latin typeface="Consolas" panose="020B0609020204030204" pitchFamily="49" charset="0"/>
              </a:rPr>
              <a:t>First page</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title</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body</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D4D4D4"/>
                </a:solidFill>
                <a:latin typeface="Consolas" panose="020B0609020204030204" pitchFamily="49" charset="0"/>
              </a:rPr>
              <a:t>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h1</a:t>
            </a:r>
            <a:r>
              <a:rPr lang="en-US" b="1" dirty="0">
                <a:solidFill>
                  <a:srgbClr val="808080"/>
                </a:solidFill>
                <a:latin typeface="Consolas" panose="020B0609020204030204" pitchFamily="49" charset="0"/>
              </a:rPr>
              <a:t>&gt;</a:t>
            </a:r>
            <a:r>
              <a:rPr lang="en-US" b="1" dirty="0">
                <a:solidFill>
                  <a:srgbClr val="D4D4D4"/>
                </a:solidFill>
                <a:latin typeface="Consolas" panose="020B0609020204030204" pitchFamily="49" charset="0"/>
              </a:rPr>
              <a:t>This is my first web page</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r>
              <a:rPr lang="en-US" dirty="0" smtClean="0">
                <a:solidFill>
                  <a:srgbClr val="808080"/>
                </a:solidFill>
                <a:latin typeface="Consolas" panose="020B0609020204030204" pitchFamily="49" charset="0"/>
              </a:rPr>
              <a:t>   	&lt;</a:t>
            </a:r>
            <a:r>
              <a:rPr lang="en-US" dirty="0" smtClean="0">
                <a:solidFill>
                  <a:srgbClr val="569CD6"/>
                </a:solidFill>
                <a:latin typeface="Consolas" panose="020B0609020204030204" pitchFamily="49" charset="0"/>
              </a:rPr>
              <a:t>p</a:t>
            </a:r>
            <a:r>
              <a:rPr lang="en-US" dirty="0" smtClean="0">
                <a:solidFill>
                  <a:srgbClr val="808080"/>
                </a:solidFill>
                <a:latin typeface="Consolas" panose="020B0609020204030204" pitchFamily="49" charset="0"/>
              </a:rPr>
              <a:t>&gt;</a:t>
            </a:r>
            <a:r>
              <a:rPr lang="en-US" dirty="0" smtClean="0">
                <a:solidFill>
                  <a:srgbClr val="D4D4D4"/>
                </a:solidFill>
                <a:latin typeface="Consolas" panose="020B0609020204030204" pitchFamily="49" charset="0"/>
              </a:rPr>
              <a:t>Writing</a:t>
            </a:r>
            <a:r>
              <a:rPr lang="en-US" dirty="0">
                <a:solidFill>
                  <a:srgbClr val="D4D4D4"/>
                </a:solidFill>
                <a:latin typeface="Consolas" panose="020B0609020204030204" pitchFamily="49" charset="0"/>
              </a:rPr>
              <a:t> HTML documents is fun and I hope to build the giant web page </a:t>
            </a:r>
            <a:endParaRPr lang="en-US" dirty="0" smtClean="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with</a:t>
            </a:r>
            <a:r>
              <a:rPr lang="en-US" dirty="0">
                <a:solidFill>
                  <a:srgbClr val="D4D4D4"/>
                </a:solidFill>
                <a:latin typeface="Consolas" panose="020B0609020204030204" pitchFamily="49" charset="0"/>
              </a:rPr>
              <a:t> it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body</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html</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457200" lvl="0" indent="0" algn="l" rtl="0">
              <a:spcBef>
                <a:spcPts val="0"/>
              </a:spcBef>
              <a:spcAft>
                <a:spcPts val="0"/>
              </a:spcAft>
              <a:buNone/>
            </a:pPr>
            <a:endParaRPr dirty="0"/>
          </a:p>
        </p:txBody>
      </p:sp>
      <p:sp>
        <p:nvSpPr>
          <p:cNvPr id="3" name="Rectangle 2"/>
          <p:cNvSpPr/>
          <p:nvPr/>
        </p:nvSpPr>
        <p:spPr>
          <a:xfrm>
            <a:off x="11766242" y="6704112"/>
            <a:ext cx="851515" cy="307777"/>
          </a:xfrm>
          <a:prstGeom prst="rect">
            <a:avLst/>
          </a:prstGeom>
        </p:spPr>
        <p:txBody>
          <a:bodyPr wrap="none">
            <a:spAutoFit/>
          </a:bodyPr>
          <a:lstStyle/>
          <a:p>
            <a:r>
              <a:rPr lang="en-US" i="1" dirty="0"/>
              <a:t>Listing 1</a:t>
            </a:r>
            <a:endParaRPr lang="en-US" dirty="0"/>
          </a:p>
        </p:txBody>
      </p:sp>
      <p:sp>
        <p:nvSpPr>
          <p:cNvPr id="7" name="Google Shape;101;p20"/>
          <p:cNvSpPr txBox="1">
            <a:spLocks noGrp="1"/>
          </p:cNvSpPr>
          <p:nvPr>
            <p:ph type="title" idx="2"/>
          </p:nvPr>
        </p:nvSpPr>
        <p:spPr>
          <a:xfrm>
            <a:off x="20393076" y="1038401"/>
            <a:ext cx="2686789" cy="747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i="1" dirty="0" smtClean="0">
                <a:solidFill>
                  <a:schemeClr val="tx1"/>
                </a:solidFill>
              </a:rPr>
              <a:t>Listing 1</a:t>
            </a:r>
            <a:endParaRPr sz="2800" i="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8"/>
          <p:cNvSpPr txBox="1">
            <a:spLocks noGrp="1"/>
          </p:cNvSpPr>
          <p:nvPr>
            <p:ph type="title" idx="2"/>
          </p:nvPr>
        </p:nvSpPr>
        <p:spPr>
          <a:xfrm>
            <a:off x="609600" y="748932"/>
            <a:ext cx="22221062" cy="1326300"/>
          </a:xfrm>
          <a:prstGeom prst="rect">
            <a:avLst/>
          </a:prstGeom>
        </p:spPr>
        <p:txBody>
          <a:bodyPr spcFirstLastPara="1" wrap="square" lIns="91425" tIns="91425" rIns="91425" bIns="91425" anchor="t" anchorCtr="0">
            <a:noAutofit/>
          </a:bodyPr>
          <a:lstStyle/>
          <a:p>
            <a:pPr lvl="0"/>
            <a:r>
              <a:rPr lang="en-US" dirty="0" smtClean="0"/>
              <a:t>Output of </a:t>
            </a:r>
            <a:r>
              <a:rPr lang="en-US" sz="6600" i="1" dirty="0">
                <a:solidFill>
                  <a:schemeClr val="tx1"/>
                </a:solidFill>
              </a:rPr>
              <a:t>Listing 1 </a:t>
            </a:r>
            <a:r>
              <a:rPr lang="en-US" sz="6600" i="1" dirty="0" smtClean="0">
                <a:solidFill>
                  <a:schemeClr val="tx1"/>
                </a:solidFill>
              </a:rPr>
              <a:t> </a:t>
            </a:r>
            <a:r>
              <a:rPr lang="en-US" dirty="0" smtClean="0"/>
              <a:t>when loaded in a browser</a:t>
            </a:r>
            <a:endParaRPr i="1" dirty="0"/>
          </a:p>
        </p:txBody>
      </p:sp>
      <p:sp>
        <p:nvSpPr>
          <p:cNvPr id="3" name="Rectangle 2"/>
          <p:cNvSpPr/>
          <p:nvPr/>
        </p:nvSpPr>
        <p:spPr>
          <a:xfrm>
            <a:off x="11766242" y="6704112"/>
            <a:ext cx="851515" cy="307777"/>
          </a:xfrm>
          <a:prstGeom prst="rect">
            <a:avLst/>
          </a:prstGeom>
        </p:spPr>
        <p:txBody>
          <a:bodyPr wrap="none">
            <a:spAutoFit/>
          </a:bodyPr>
          <a:lstStyle/>
          <a:p>
            <a:r>
              <a:rPr lang="en-US" i="1" dirty="0"/>
              <a:t>Listing 1</a:t>
            </a:r>
            <a:endParaRPr lang="en-US" dirty="0"/>
          </a:p>
        </p:txBody>
      </p:sp>
      <p:pic>
        <p:nvPicPr>
          <p:cNvPr id="8" name="Picture 7"/>
          <p:cNvPicPr>
            <a:picLocks noChangeAspect="1"/>
          </p:cNvPicPr>
          <p:nvPr/>
        </p:nvPicPr>
        <p:blipFill>
          <a:blip r:embed="rId3"/>
          <a:stretch>
            <a:fillRect/>
          </a:stretch>
        </p:blipFill>
        <p:spPr>
          <a:xfrm>
            <a:off x="996660" y="2213631"/>
            <a:ext cx="17928649" cy="10079944"/>
          </a:xfrm>
          <a:prstGeom prst="rect">
            <a:avLst/>
          </a:prstGeom>
        </p:spPr>
      </p:pic>
    </p:spTree>
    <p:extLst>
      <p:ext uri="{BB962C8B-B14F-4D97-AF65-F5344CB8AC3E}">
        <p14:creationId xmlns:p14="http://schemas.microsoft.com/office/powerpoint/2010/main" val="375398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Anatomy of a HTML Document </a:t>
            </a:r>
            <a:endParaRPr dirty="0"/>
          </a:p>
        </p:txBody>
      </p:sp>
      <p:sp>
        <p:nvSpPr>
          <p:cNvPr id="101" name="Google Shape;101;p20"/>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r>
              <a:rPr lang="en-US" dirty="0" smtClean="0"/>
              <a:t>Explanation to </a:t>
            </a:r>
            <a:r>
              <a:rPr lang="en-US" sz="6600" i="1" dirty="0">
                <a:solidFill>
                  <a:schemeClr val="tx1"/>
                </a:solidFill>
              </a:rPr>
              <a:t>Listing 1</a:t>
            </a:r>
            <a:br>
              <a:rPr lang="en-US" sz="6600" i="1" dirty="0">
                <a:solidFill>
                  <a:schemeClr val="tx1"/>
                </a:solidFill>
              </a:rPr>
            </a:br>
            <a:endParaRPr dirty="0"/>
          </a:p>
        </p:txBody>
      </p:sp>
      <p:sp>
        <p:nvSpPr>
          <p:cNvPr id="102" name="Google Shape;102;p20"/>
          <p:cNvSpPr txBox="1">
            <a:spLocks noGrp="1"/>
          </p:cNvSpPr>
          <p:nvPr>
            <p:ph type="body" idx="3"/>
          </p:nvPr>
        </p:nvSpPr>
        <p:spPr>
          <a:xfrm>
            <a:off x="998707" y="4430503"/>
            <a:ext cx="21970500" cy="5763900"/>
          </a:xfrm>
          <a:prstGeom prst="rect">
            <a:avLst/>
          </a:prstGeom>
        </p:spPr>
        <p:txBody>
          <a:bodyPr spcFirstLastPara="1" wrap="square" lIns="91425" tIns="91425" rIns="91425" bIns="91425" anchor="t" anchorCtr="0">
            <a:noAutofit/>
          </a:bodyPr>
          <a:lstStyle/>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DOCTYPE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html</a:t>
            </a:r>
            <a:r>
              <a:rPr lang="en-US" b="1" dirty="0">
                <a:solidFill>
                  <a:srgbClr val="808080"/>
                </a:solidFill>
                <a:latin typeface="Consolas" panose="020B0609020204030204" pitchFamily="49" charset="0"/>
              </a:rPr>
              <a:t>&gt;</a:t>
            </a:r>
            <a:r>
              <a:rPr lang="en-US" dirty="0">
                <a:solidFill>
                  <a:srgbClr val="000000"/>
                </a:solidFill>
                <a:latin typeface="Verdana" panose="020B0604030504040204" pitchFamily="34" charset="0"/>
              </a:rPr>
              <a:t> declaration defines this document to be HTML5, Note that, this must be   present in every HTML5 document, though modern browsers are forgiving.  </a:t>
            </a: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html</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is the root element of an HTML page</a:t>
            </a: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a:solidFill>
                  <a:srgbClr val="808080"/>
                </a:solidFill>
                <a:latin typeface="Consolas" panose="020B0609020204030204" pitchFamily="49" charset="0"/>
              </a:rPr>
              <a:t>&gt;</a:t>
            </a:r>
            <a:r>
              <a:rPr lang="en-US" dirty="0">
                <a:solidFill>
                  <a:srgbClr val="000000"/>
                </a:solidFill>
                <a:latin typeface="Verdana" panose="020B0604030504040204" pitchFamily="34" charset="0"/>
              </a:rPr>
              <a:t> element contains meta information about the document</a:t>
            </a: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&lt;</a:t>
            </a:r>
            <a:r>
              <a:rPr lang="en-US" b="1" dirty="0">
                <a:solidFill>
                  <a:srgbClr val="569CD6"/>
                </a:solidFill>
                <a:latin typeface="Consolas" panose="020B0609020204030204" pitchFamily="49" charset="0"/>
              </a:rPr>
              <a:t>title</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specifies a title for the document. The title is the text you see on the window bar</a:t>
            </a: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&lt;</a:t>
            </a:r>
            <a:r>
              <a:rPr lang="en-US" b="1" dirty="0">
                <a:solidFill>
                  <a:srgbClr val="569CD6"/>
                </a:solidFill>
                <a:latin typeface="Consolas" panose="020B0609020204030204" pitchFamily="49" charset="0"/>
              </a:rPr>
              <a:t>body</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contains the visible page content</a:t>
            </a: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&lt;</a:t>
            </a:r>
            <a:r>
              <a:rPr lang="en-US" b="1" dirty="0">
                <a:solidFill>
                  <a:srgbClr val="569CD6"/>
                </a:solidFill>
                <a:latin typeface="Consolas" panose="020B0609020204030204" pitchFamily="49" charset="0"/>
              </a:rPr>
              <a:t>h1</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defines a large heading</a:t>
            </a: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&lt;</a:t>
            </a:r>
            <a:r>
              <a:rPr lang="en-US" b="1" dirty="0">
                <a:solidFill>
                  <a:srgbClr val="569CD6"/>
                </a:solidFill>
                <a:latin typeface="Consolas" panose="020B0609020204030204" pitchFamily="49" charset="0"/>
              </a:rPr>
              <a:t>p</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defines a paragraph</a:t>
            </a:r>
          </a:p>
          <a:p>
            <a:pPr marL="45720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SC Master">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1386</Words>
  <Application>Microsoft Office PowerPoint</Application>
  <PresentationFormat>Custom</PresentationFormat>
  <Paragraphs>323</Paragraphs>
  <Slides>50</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Verdana</vt:lpstr>
      <vt:lpstr>Arial</vt:lpstr>
      <vt:lpstr>Consolas</vt:lpstr>
      <vt:lpstr>Google Sans</vt:lpstr>
      <vt:lpstr>Tahoma</vt:lpstr>
      <vt:lpstr>Roboto</vt:lpstr>
      <vt:lpstr>DSC Master</vt:lpstr>
      <vt:lpstr>HTML Elements and Structure</vt:lpstr>
      <vt:lpstr>Overview</vt:lpstr>
      <vt:lpstr>What’s HTML</vt:lpstr>
      <vt:lpstr>HTML Tags</vt:lpstr>
      <vt:lpstr>HTML Elements</vt:lpstr>
      <vt:lpstr>HTML Comments</vt:lpstr>
      <vt:lpstr>Example of an HTML document</vt:lpstr>
      <vt:lpstr>Output of Listing 1  when loaded in a browser</vt:lpstr>
      <vt:lpstr>Anatomy of a HTML Document </vt:lpstr>
      <vt:lpstr>Structure of an HTML document</vt:lpstr>
      <vt:lpstr>The head element</vt:lpstr>
      <vt:lpstr>The body element</vt:lpstr>
      <vt:lpstr>HTML headings</vt:lpstr>
      <vt:lpstr>HTML Paragraphs</vt:lpstr>
      <vt:lpstr>HTML line break&lt;br&gt;</vt:lpstr>
      <vt:lpstr>HTML Horizontal Rules &lt;hr&gt;</vt:lpstr>
      <vt:lpstr>HTML Attribute</vt:lpstr>
      <vt:lpstr>Styling Elements</vt:lpstr>
      <vt:lpstr>Background Color  </vt:lpstr>
      <vt:lpstr>Text Color  </vt:lpstr>
      <vt:lpstr>Fonts</vt:lpstr>
      <vt:lpstr>Text Size  </vt:lpstr>
      <vt:lpstr>Font-weight  </vt:lpstr>
      <vt:lpstr>Text-decoration</vt:lpstr>
      <vt:lpstr>Font-style</vt:lpstr>
      <vt:lpstr>HTML Links</vt:lpstr>
      <vt:lpstr>Link example</vt:lpstr>
      <vt:lpstr>Local(relative) links</vt:lpstr>
      <vt:lpstr>HTML Links – The  target attribute </vt:lpstr>
      <vt:lpstr>HTML Lists</vt:lpstr>
      <vt:lpstr>Unordered HTML List &lt;ul&gt;  </vt:lpstr>
      <vt:lpstr>Unordered HTML List - Choose List Item Marker </vt:lpstr>
      <vt:lpstr>Ordered HTML List &lt;ol&gt;  </vt:lpstr>
      <vt:lpstr>Ordered HTML List - The Type Attribute</vt:lpstr>
      <vt:lpstr>HTML List - Summary</vt:lpstr>
      <vt:lpstr>HTML Block and Inline Elements  </vt:lpstr>
      <vt:lpstr>Block level elements </vt:lpstr>
      <vt:lpstr>Inline Elements</vt:lpstr>
      <vt:lpstr>The &lt;div&gt; Element</vt:lpstr>
      <vt:lpstr>The &lt;div&gt; Element (cont)</vt:lpstr>
      <vt:lpstr>HTML images</vt:lpstr>
      <vt:lpstr>The alt Attribute</vt:lpstr>
      <vt:lpstr>Image example</vt:lpstr>
      <vt:lpstr>Styling the image tags.</vt:lpstr>
      <vt:lpstr>Image as link</vt:lpstr>
      <vt:lpstr>The HTML &lt;video&gt; Element  </vt:lpstr>
      <vt:lpstr>Explanation to the video markup</vt:lpstr>
      <vt:lpstr>HTML &lt;video&gt; Autoplay  </vt:lpstr>
      <vt:lpstr>Task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 and Structure</dc:title>
  <dc:creator>Priest</dc:creator>
  <cp:lastModifiedBy>Priest Ombugadu</cp:lastModifiedBy>
  <cp:revision>49</cp:revision>
  <dcterms:modified xsi:type="dcterms:W3CDTF">2019-11-13T20:31:19Z</dcterms:modified>
</cp:coreProperties>
</file>