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74" r:id="rId6"/>
    <p:sldId id="275" r:id="rId7"/>
    <p:sldId id="260" r:id="rId8"/>
    <p:sldId id="308" r:id="rId9"/>
    <p:sldId id="309" r:id="rId10"/>
    <p:sldId id="310" r:id="rId11"/>
    <p:sldId id="311" r:id="rId12"/>
    <p:sldId id="271" r:id="rId13"/>
    <p:sldId id="312" r:id="rId14"/>
    <p:sldId id="273" r:id="rId15"/>
  </p:sldIdLst>
  <p:sldSz cx="24384000" cy="13716000"/>
  <p:notesSz cx="6858000" cy="9144000"/>
  <p:embeddedFontLs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Google Sans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672" y="24"/>
      </p:cViewPr>
      <p:guideLst>
        <p:guide pos="974"/>
        <p:guide pos="5760"/>
        <p:guide orient="horz" pos="3817"/>
        <p:guide orient="horz" pos="576"/>
        <p:guide orient="horz" pos="3358"/>
        <p:guide pos="2446"/>
        <p:guide pos="5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3606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9619f50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9619f502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81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1cd4669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1cd46695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87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1cd4669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1cd46695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3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1cd4669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1cd46695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481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1cd4669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1cd46695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65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fc528f4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fc528f49_5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76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fc528f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2fc528f4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49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fc528f4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fc528f49_1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31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1cd4669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1cd4669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20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1cd4669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1cd4669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9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1cd4669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1cd4669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16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1cd4669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1cd46695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54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1cd4669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1cd46695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94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1cd4669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1cd46695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6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3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69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1651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65100" marR="0" lvl="2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65100" marR="0" lvl="3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165100" marR="0" lvl="4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165100" marR="0" lvl="5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165100" marR="0" lvl="6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165100" marR="0" lvl="7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165100" marR="0" lvl="8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-US" sz="1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69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1651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65100" marR="0" lvl="2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65100" marR="0" lvl="3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165100" marR="0" lvl="4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165100" marR="0" lvl="5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165100" marR="0" lvl="6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165100" marR="0" lvl="7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165100" marR="0" lvl="8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-US" sz="1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155850" y="3641650"/>
            <a:ext cx="122871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3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883585" y="3641650"/>
            <a:ext cx="122871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2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29900" y="3288725"/>
            <a:ext cx="122871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(Avoid) Title, Subtitle, Bullets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marL="4114800" lvl="8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3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marL="4114800" lvl="8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 idx="2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2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3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597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2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50" y="0"/>
            <a:ext cx="24384000" cy="137160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Tables/Basi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155850" y="3641650"/>
            <a:ext cx="1308415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HTML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Google Shape;60;p14"/>
          <p:cNvSpPr txBox="1">
            <a:spLocks noGrp="1"/>
          </p:cNvSpPr>
          <p:nvPr>
            <p:ph type="title"/>
          </p:nvPr>
        </p:nvSpPr>
        <p:spPr>
          <a:xfrm>
            <a:off x="371475" y="12452275"/>
            <a:ext cx="13084150" cy="9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819" y="4932373"/>
            <a:ext cx="13505584" cy="8396057"/>
          </a:xfrm>
          <a:prstGeom prst="rect">
            <a:avLst/>
          </a:prstGeom>
        </p:spPr>
      </p:pic>
      <p:sp>
        <p:nvSpPr>
          <p:cNvPr id="8" name="Google Shape;87;p18"/>
          <p:cNvSpPr txBox="1">
            <a:spLocks noGrp="1"/>
          </p:cNvSpPr>
          <p:nvPr>
            <p:ph type="title" idx="2"/>
          </p:nvPr>
        </p:nvSpPr>
        <p:spPr>
          <a:xfrm>
            <a:off x="15874614" y="3606073"/>
            <a:ext cx="5209309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Output</a:t>
            </a:r>
            <a:endParaRPr i="1" dirty="0">
              <a:solidFill>
                <a:schemeClr val="accent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71056" y="2075232"/>
            <a:ext cx="23912944" cy="1332986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000000"/>
                </a:solidFill>
                <a:latin typeface="Google Sans" panose="020B0604020202020204" charset="0"/>
              </a:rPr>
              <a:t>To make a cell span more than one column, use the </a:t>
            </a:r>
            <a:r>
              <a:rPr lang="en-US" dirty="0" err="1">
                <a:solidFill>
                  <a:srgbClr val="DC143C"/>
                </a:solidFill>
                <a:latin typeface="Google Sans" panose="020B0604020202020204" charset="0"/>
                <a:cs typeface="Consolas" panose="020B0609020204030204" pitchFamily="49" charset="0"/>
              </a:rPr>
              <a:t>colspan</a:t>
            </a:r>
            <a:r>
              <a:rPr lang="en-US" dirty="0">
                <a:solidFill>
                  <a:srgbClr val="000000"/>
                </a:solidFill>
                <a:latin typeface="Google Sans" panose="020B0604020202020204" charset="0"/>
              </a:rPr>
              <a:t> attribute</a:t>
            </a:r>
            <a:r>
              <a:rPr lang="en-US" dirty="0" smtClean="0">
                <a:solidFill>
                  <a:srgbClr val="000000"/>
                </a:solidFill>
                <a:latin typeface="Google Sans" panose="020B0604020202020204" charset="0"/>
              </a:rPr>
              <a:t>:</a:t>
            </a:r>
            <a:endParaRPr lang="en-US" sz="7200" dirty="0">
              <a:solidFill>
                <a:schemeClr val="tx1"/>
              </a:solidFill>
              <a:latin typeface="Google Sans" panose="020B0604020202020204" charset="0"/>
            </a:endParaRPr>
          </a:p>
        </p:txBody>
      </p:sp>
      <p:sp>
        <p:nvSpPr>
          <p:cNvPr id="10" name="Google Shape;87;p18"/>
          <p:cNvSpPr txBox="1">
            <a:spLocks noGrp="1"/>
          </p:cNvSpPr>
          <p:nvPr>
            <p:ph type="title" idx="2"/>
          </p:nvPr>
        </p:nvSpPr>
        <p:spPr>
          <a:xfrm>
            <a:off x="471056" y="748932"/>
            <a:ext cx="22416654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HTML Table - Cells that Span Many </a:t>
            </a:r>
            <a:r>
              <a:rPr lang="en-US" dirty="0" smtClean="0"/>
              <a:t>Columns</a:t>
            </a:r>
            <a:endParaRPr i="1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71056" y="129922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10053819" y="7544607"/>
            <a:ext cx="11559271" cy="1682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accent3"/>
                </a:solidFill>
              </a:rPr>
              <a:t>Note: </a:t>
            </a:r>
            <a:r>
              <a:rPr lang="en-US" sz="4000" dirty="0" smtClean="0">
                <a:solidFill>
                  <a:schemeClr val="accent3"/>
                </a:solidFill>
              </a:rPr>
              <a:t>All attribute that applies to &lt;</a:t>
            </a:r>
            <a:r>
              <a:rPr lang="en-US" sz="4000" dirty="0" err="1" smtClean="0">
                <a:solidFill>
                  <a:schemeClr val="accent3"/>
                </a:solidFill>
              </a:rPr>
              <a:t>th</a:t>
            </a:r>
            <a:r>
              <a:rPr lang="en-US" sz="4000" dirty="0" smtClean="0">
                <a:solidFill>
                  <a:schemeClr val="accent3"/>
                </a:solidFill>
              </a:rPr>
              <a:t>&gt; also applies to &lt;td&gt;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056" y="4617866"/>
            <a:ext cx="1219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"width:100%"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Telephone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Bill Gates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55577854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55577855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326" y="4734518"/>
            <a:ext cx="11817540" cy="7346646"/>
          </a:xfrm>
          <a:prstGeom prst="rect">
            <a:avLst/>
          </a:prstGeom>
        </p:spPr>
      </p:pic>
      <p:sp>
        <p:nvSpPr>
          <p:cNvPr id="8" name="Google Shape;87;p18"/>
          <p:cNvSpPr txBox="1">
            <a:spLocks noGrp="1"/>
          </p:cNvSpPr>
          <p:nvPr>
            <p:ph type="title" idx="2"/>
          </p:nvPr>
        </p:nvSpPr>
        <p:spPr>
          <a:xfrm>
            <a:off x="15874614" y="3606073"/>
            <a:ext cx="5209309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Output</a:t>
            </a:r>
            <a:endParaRPr i="1" dirty="0">
              <a:solidFill>
                <a:schemeClr val="accent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71056" y="2075232"/>
            <a:ext cx="23912944" cy="1332986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make a cell span more than one row, use the 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attribute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0" name="Google Shape;87;p18"/>
          <p:cNvSpPr txBox="1">
            <a:spLocks noGrp="1"/>
          </p:cNvSpPr>
          <p:nvPr>
            <p:ph type="title" idx="2"/>
          </p:nvPr>
        </p:nvSpPr>
        <p:spPr>
          <a:xfrm>
            <a:off x="471056" y="748932"/>
            <a:ext cx="22416654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HTML Table - Cells that Span Many </a:t>
            </a:r>
            <a:r>
              <a:rPr lang="en-US" dirty="0" smtClean="0"/>
              <a:t>Rows</a:t>
            </a:r>
            <a:endParaRPr i="1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71056" y="129922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10053819" y="7544607"/>
            <a:ext cx="11559271" cy="1682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accent3"/>
                </a:solidFill>
              </a:rPr>
              <a:t>Note: </a:t>
            </a:r>
            <a:r>
              <a:rPr lang="en-US" sz="4000" dirty="0" smtClean="0">
                <a:solidFill>
                  <a:schemeClr val="accent3"/>
                </a:solidFill>
              </a:rPr>
              <a:t>All attribute that applies to &lt;td&gt; also applies to &lt;</a:t>
            </a:r>
            <a:r>
              <a:rPr lang="en-US" sz="4000" dirty="0" err="1" smtClean="0">
                <a:solidFill>
                  <a:schemeClr val="accent3"/>
                </a:solidFill>
              </a:rPr>
              <a:t>th</a:t>
            </a:r>
            <a:r>
              <a:rPr lang="en-US" sz="4000" dirty="0" smtClean="0">
                <a:solidFill>
                  <a:schemeClr val="accent3"/>
                </a:solidFill>
              </a:rPr>
              <a:t>&gt;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134" y="4297564"/>
            <a:ext cx="12192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"width:100%"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Name: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Bill Gates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rowspan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Telephone: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55577854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55577855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3"/>
          </p:nvPr>
        </p:nvSpPr>
        <p:spPr>
          <a:xfrm>
            <a:off x="1054125" y="2947600"/>
            <a:ext cx="21970500" cy="4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buNone/>
            </a:pPr>
            <a:r>
              <a:rPr lang="en-US" dirty="0"/>
              <a:t>Using the knowledge gained and any text editor of your </a:t>
            </a:r>
            <a:r>
              <a:rPr lang="en-US" dirty="0" smtClean="0"/>
              <a:t>choice, Create </a:t>
            </a:r>
            <a:r>
              <a:rPr lang="en-US" dirty="0" smtClean="0"/>
              <a:t>a html page containing the table shown in the next page . Use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developer.mozilla.org/en-US/docs/Learn/HTML/Tables/Basics</a:t>
            </a:r>
            <a:r>
              <a:rPr lang="en-US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reference while completing the task. Good Luck</a:t>
            </a:r>
            <a:r>
              <a:rPr lang="en-US" dirty="0" smtClean="0"/>
              <a:t>.</a:t>
            </a:r>
          </a:p>
          <a:p>
            <a:pPr lvl="0" indent="0">
              <a:buNone/>
            </a:pPr>
            <a:endParaRPr lang="en-US" dirty="0"/>
          </a:p>
          <a:p>
            <a:pPr lv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17" y="692727"/>
            <a:ext cx="22902128" cy="110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883585" y="3641650"/>
            <a:ext cx="122871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Overview</a:t>
            </a:r>
            <a:endParaRPr b="1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3"/>
          </p:nvPr>
        </p:nvSpPr>
        <p:spPr>
          <a:xfrm>
            <a:off x="1576328" y="3230400"/>
            <a:ext cx="18089100" cy="1840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this section you will get </a:t>
            </a:r>
            <a:r>
              <a:rPr lang="en-US" dirty="0" smtClean="0"/>
              <a:t>to know how to work around table in HTML to structure tabular data</a:t>
            </a:r>
            <a:endParaRPr dirty="0"/>
          </a:p>
        </p:txBody>
      </p:sp>
      <p:sp>
        <p:nvSpPr>
          <p:cNvPr id="4" name="Google Shape;67;p15"/>
          <p:cNvSpPr txBox="1">
            <a:spLocks noGrp="1"/>
          </p:cNvSpPr>
          <p:nvPr>
            <p:ph type="title"/>
          </p:nvPr>
        </p:nvSpPr>
        <p:spPr>
          <a:xfrm>
            <a:off x="1366906" y="5353736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Requirement</a:t>
            </a:r>
            <a:endParaRPr b="1" dirty="0"/>
          </a:p>
        </p:txBody>
      </p:sp>
      <p:sp>
        <p:nvSpPr>
          <p:cNvPr id="5" name="Google Shape;69;p15"/>
          <p:cNvSpPr txBox="1">
            <a:spLocks noGrp="1"/>
          </p:cNvSpPr>
          <p:nvPr>
            <p:ph type="title" idx="3"/>
          </p:nvPr>
        </p:nvSpPr>
        <p:spPr>
          <a:xfrm>
            <a:off x="1576328" y="7699735"/>
            <a:ext cx="18089100" cy="1840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knowledge of basic HTML, text editor/IDE and a web browser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table?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970998" y="3197938"/>
            <a:ext cx="21970500" cy="5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Tables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allows you to quickly and easily look up values that indicate some kind of connection between different types of data, for example a person and their age, or a day of the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week.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The lecture timetable of the university is an example of a table.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Without the timetable, it will be very hard and nearly impossible for a student to accurately lookup his/her lectures.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Defining an HTML Table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3"/>
          </p:nvPr>
        </p:nvSpPr>
        <p:spPr>
          <a:xfrm>
            <a:off x="1366906" y="3174981"/>
            <a:ext cx="18089100" cy="305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accent3"/>
                </a:solidFill>
                <a:latin typeface="Google Sans" panose="020B0604020202020204" charset="0"/>
              </a:rPr>
              <a:t>An HTML table is defined with the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604020202020204" charset="0"/>
                <a:cs typeface="Consolas" panose="020B0609020204030204" pitchFamily="49" charset="0"/>
              </a:rPr>
              <a:t>&lt;table&gt;</a:t>
            </a:r>
            <a:r>
              <a:rPr lang="en-US" dirty="0">
                <a:solidFill>
                  <a:schemeClr val="accent3"/>
                </a:solidFill>
                <a:latin typeface="Google Sans" panose="020B0604020202020204" charset="0"/>
              </a:rPr>
              <a:t> tag.</a:t>
            </a:r>
            <a:r>
              <a:rPr lang="en-US" sz="7200" dirty="0">
                <a:solidFill>
                  <a:schemeClr val="accent3"/>
                </a:solidFill>
                <a:latin typeface="Google Sans" panose="020B0604020202020204" charset="0"/>
              </a:rPr>
              <a:t/>
            </a:r>
            <a:br>
              <a:rPr lang="en-US" sz="7200" dirty="0">
                <a:solidFill>
                  <a:schemeClr val="accent3"/>
                </a:solidFill>
                <a:latin typeface="Google Sans" panose="020B0604020202020204" charset="0"/>
              </a:rPr>
            </a:br>
            <a:r>
              <a:rPr lang="en-US" dirty="0">
                <a:solidFill>
                  <a:schemeClr val="accent3"/>
                </a:solidFill>
                <a:latin typeface="Google Sans" panose="020B0604020202020204" charset="0"/>
              </a:rPr>
              <a:t>Each table row is defined with the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60402020202020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oogle Sans" panose="020B0604020202020204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60402020202020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accent3"/>
                </a:solidFill>
                <a:latin typeface="Google Sans" panose="020B0604020202020204" charset="0"/>
              </a:rPr>
              <a:t> tag. A table header is defined with the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60402020202020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oogle Sans" panose="020B0604020202020204" charset="0"/>
                <a:cs typeface="Consolas" panose="020B0609020204030204" pitchFamily="49" charset="0"/>
              </a:rPr>
              <a:t>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60402020202020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accent3"/>
                </a:solidFill>
                <a:latin typeface="Google Sans" panose="020B0604020202020204" charset="0"/>
              </a:rPr>
              <a:t> tag. By default, table headings are bold and centered. A table data/cell is defined with the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604020202020204" charset="0"/>
                <a:cs typeface="Consolas" panose="020B0609020204030204" pitchFamily="49" charset="0"/>
              </a:rPr>
              <a:t>&lt;td&gt;</a:t>
            </a:r>
            <a:r>
              <a:rPr lang="en-US" dirty="0">
                <a:solidFill>
                  <a:schemeClr val="accent3"/>
                </a:solidFill>
                <a:latin typeface="Google Sans" panose="020B0604020202020204" charset="0"/>
              </a:rPr>
              <a:t> tag.</a:t>
            </a:r>
            <a:endParaRPr lang="en-US" sz="6000" dirty="0">
              <a:solidFill>
                <a:schemeClr val="accent3"/>
              </a:solidFill>
              <a:latin typeface="Google Sans" panose="020B060402020202020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First example</a:t>
            </a:r>
            <a:endParaRPr b="1" dirty="0"/>
          </a:p>
        </p:txBody>
      </p:sp>
      <p:sp>
        <p:nvSpPr>
          <p:cNvPr id="4" name="Rectangle 3"/>
          <p:cNvSpPr/>
          <p:nvPr/>
        </p:nvSpPr>
        <p:spPr>
          <a:xfrm>
            <a:off x="1579419" y="2947599"/>
            <a:ext cx="14491854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"width:100%"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Age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Jill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Smith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50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Eve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Jackson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94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64" y="4175687"/>
            <a:ext cx="13124777" cy="6769404"/>
          </a:xfrm>
          <a:prstGeom prst="rect">
            <a:avLst/>
          </a:prstGeom>
        </p:spPr>
      </p:pic>
      <p:sp>
        <p:nvSpPr>
          <p:cNvPr id="10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10053819" y="7544607"/>
            <a:ext cx="11559271" cy="1682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accent3"/>
                </a:solidFill>
              </a:rPr>
              <a:t>If you notice, the output seemed structured, but without borders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14584257" y="2670032"/>
            <a:ext cx="3703858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Output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18288115" y="877369"/>
            <a:ext cx="3703858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dirty="0" smtClean="0">
                <a:solidFill>
                  <a:schemeClr val="accent3"/>
                </a:solidFill>
              </a:rPr>
              <a:t>Listing 2</a:t>
            </a:r>
            <a:endParaRPr sz="4000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366906" y="684756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HTML </a:t>
            </a:r>
            <a:r>
              <a:rPr lang="en-US" b="1" dirty="0" smtClean="0"/>
              <a:t>&lt;style&gt; element</a:t>
            </a:r>
            <a:endParaRPr b="1"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3"/>
          </p:nvPr>
        </p:nvSpPr>
        <p:spPr>
          <a:xfrm>
            <a:off x="1366906" y="2399129"/>
            <a:ext cx="18089100" cy="305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The html &lt;style&gt; element is used to define style rules internal to an html document. The &lt;style&gt; element has both opening and closing tag and is usually placed within the head section of an html document.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5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1366906" y="5687940"/>
            <a:ext cx="218628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Syntax of a style rule</a:t>
            </a:r>
            <a:endParaRPr dirty="0"/>
          </a:p>
        </p:txBody>
      </p:sp>
      <p:sp>
        <p:nvSpPr>
          <p:cNvPr id="6" name="Google Shape;95;p19"/>
          <p:cNvSpPr txBox="1">
            <a:spLocks/>
          </p:cNvSpPr>
          <p:nvPr/>
        </p:nvSpPr>
        <p:spPr>
          <a:xfrm>
            <a:off x="1366906" y="6847986"/>
            <a:ext cx="18089100" cy="218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    property: value;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oogle Shape;95;p19"/>
          <p:cNvSpPr txBox="1">
            <a:spLocks/>
          </p:cNvSpPr>
          <p:nvPr/>
        </p:nvSpPr>
        <p:spPr>
          <a:xfrm>
            <a:off x="7338215" y="8663428"/>
            <a:ext cx="16796403" cy="30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The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elements are the data containers of the table.</a:t>
            </a:r>
            <a:r>
              <a:rPr lang="en-US" sz="7200" dirty="0">
                <a:solidFill>
                  <a:schemeClr val="tx1"/>
                </a:solidFill>
              </a:rPr>
              <a:t/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They can contain all sorts of HTML elements; text, images, lists, other tables, etc.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 idx="2"/>
          </p:nvPr>
        </p:nvSpPr>
        <p:spPr>
          <a:xfrm>
            <a:off x="609600" y="748932"/>
            <a:ext cx="22221062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Syntax of a style rule explained</a:t>
            </a:r>
            <a:endParaRPr i="1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609600" y="2075232"/>
            <a:ext cx="23774399" cy="7041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selector : This is a valid </a:t>
            </a:r>
            <a:r>
              <a:rPr lang="en-US" dirty="0" err="1" smtClean="0"/>
              <a:t>css</a:t>
            </a:r>
            <a:r>
              <a:rPr lang="en-US" dirty="0" smtClean="0"/>
              <a:t> selector, for this part of the course, the selector are names of html 	elements and multiple selectors are separated with commas.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US" dirty="0" smtClean="0"/>
              <a:t>roperty: This is a valid </a:t>
            </a:r>
            <a:r>
              <a:rPr lang="en-US" dirty="0" err="1" smtClean="0"/>
              <a:t>css</a:t>
            </a:r>
            <a:r>
              <a:rPr lang="en-US" dirty="0" smtClean="0"/>
              <a:t> property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-US" dirty="0" smtClean="0"/>
              <a:t>alue: This is a valid value for the specified </a:t>
            </a:r>
            <a:r>
              <a:rPr lang="en-US" dirty="0" err="1" smtClean="0"/>
              <a:t>css</a:t>
            </a:r>
            <a:r>
              <a:rPr lang="en-US" dirty="0" smtClean="0"/>
              <a:t> property</a:t>
            </a:r>
            <a:endParaRPr lang="en-US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dirty="0" smtClean="0"/>
              <a:t>ultiple property: value pairs are separated by semicolon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056" y="4617866"/>
            <a:ext cx="1219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chemeClr val="accent3"/>
                </a:solidFill>
                <a:latin typeface="Google Sans" panose="020B0604020202020204" charset="0"/>
              </a:rPr>
              <a:t>Add the following style rule to listing 2</a:t>
            </a:r>
          </a:p>
          <a:p>
            <a:r>
              <a:rPr lang="en-US" sz="32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th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, td {</a:t>
            </a:r>
          </a:p>
          <a:p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    border: 1px solid black;</a:t>
            </a:r>
          </a:p>
          <a:p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Google Shape;87;p18"/>
          <p:cNvSpPr txBox="1">
            <a:spLocks noGrp="1"/>
          </p:cNvSpPr>
          <p:nvPr>
            <p:ph type="title" idx="2"/>
          </p:nvPr>
        </p:nvSpPr>
        <p:spPr>
          <a:xfrm>
            <a:off x="15874614" y="3606073"/>
            <a:ext cx="5209309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Output</a:t>
            </a:r>
            <a:endParaRPr i="1" dirty="0">
              <a:solidFill>
                <a:schemeClr val="accent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71056" y="2075232"/>
            <a:ext cx="23912944" cy="2081132"/>
          </a:xfrm>
        </p:spPr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000000"/>
                </a:solidFill>
                <a:latin typeface="Google Sans" panose="020B0604020202020204" charset="0"/>
              </a:rPr>
              <a:t>If you do not specify a border for the table, it will be displayed without borders.</a:t>
            </a:r>
            <a:endParaRPr lang="en-US" sz="7200" dirty="0">
              <a:solidFill>
                <a:schemeClr val="tx1"/>
              </a:solidFill>
              <a:latin typeface="Google Sans" panose="020B060402020202020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000000"/>
                </a:solidFill>
                <a:latin typeface="Google Sans" panose="020B0604020202020204" charset="0"/>
              </a:rPr>
              <a:t>A border is set using the CSS </a:t>
            </a:r>
            <a:r>
              <a:rPr lang="en-US" dirty="0">
                <a:solidFill>
                  <a:srgbClr val="DC143C"/>
                </a:solidFill>
                <a:latin typeface="Google Sans" panose="020B0604020202020204" charset="0"/>
                <a:cs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Google Sans" panose="020B0604020202020204" charset="0"/>
              </a:rPr>
              <a:t> property</a:t>
            </a:r>
            <a:r>
              <a:rPr lang="en-US" dirty="0" smtClean="0">
                <a:solidFill>
                  <a:srgbClr val="000000"/>
                </a:solidFill>
                <a:latin typeface="Google Sans" panose="020B0604020202020204" charset="0"/>
              </a:rPr>
              <a:t>:</a:t>
            </a:r>
            <a:endParaRPr lang="en-US" sz="6000" dirty="0">
              <a:solidFill>
                <a:schemeClr val="tx1"/>
              </a:solidFill>
              <a:latin typeface="Google Sans" panose="020B0604020202020204" charset="0"/>
            </a:endParaRPr>
          </a:p>
        </p:txBody>
      </p:sp>
      <p:sp>
        <p:nvSpPr>
          <p:cNvPr id="10" name="Google Shape;87;p18"/>
          <p:cNvSpPr txBox="1">
            <a:spLocks noGrp="1"/>
          </p:cNvSpPr>
          <p:nvPr>
            <p:ph type="title" idx="2"/>
          </p:nvPr>
        </p:nvSpPr>
        <p:spPr>
          <a:xfrm>
            <a:off x="471056" y="748932"/>
            <a:ext cx="22416654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HTML table – adding border</a:t>
            </a:r>
            <a:endParaRPr i="1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71056" y="129922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81" y="4617866"/>
            <a:ext cx="14620019" cy="7540609"/>
          </a:xfrm>
          <a:prstGeom prst="rect">
            <a:avLst/>
          </a:prstGeom>
        </p:spPr>
      </p:pic>
      <p:sp>
        <p:nvSpPr>
          <p:cNvPr id="17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10053819" y="7544607"/>
            <a:ext cx="11559271" cy="1682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accent3"/>
                </a:solidFill>
              </a:rPr>
              <a:t>A bit clear but the border aren’t collapsed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817" y="9181567"/>
            <a:ext cx="198951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</a:rPr>
              <a:t>Remember to define borders for both the table and the table cells.</a:t>
            </a:r>
          </a:p>
          <a:p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670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157" y="4635121"/>
            <a:ext cx="13201032" cy="68087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1056" y="4617866"/>
            <a:ext cx="1219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chemeClr val="accent3"/>
                </a:solidFill>
                <a:latin typeface="Google Sans" panose="020B0604020202020204" charset="0"/>
              </a:rPr>
              <a:t>Add the following style rule to listing 2</a:t>
            </a:r>
          </a:p>
          <a:p>
            <a:r>
              <a:rPr lang="en-US" sz="32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border-collapse:</a:t>
            </a:r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collapse;</a:t>
            </a:r>
            <a:endParaRPr lang="en-US" sz="3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3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Google Shape;87;p18"/>
          <p:cNvSpPr txBox="1">
            <a:spLocks noGrp="1"/>
          </p:cNvSpPr>
          <p:nvPr>
            <p:ph type="title" idx="2"/>
          </p:nvPr>
        </p:nvSpPr>
        <p:spPr>
          <a:xfrm>
            <a:off x="15874614" y="3606073"/>
            <a:ext cx="5209309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Output</a:t>
            </a:r>
            <a:endParaRPr i="1" dirty="0">
              <a:solidFill>
                <a:schemeClr val="accent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71056" y="2075232"/>
            <a:ext cx="23912944" cy="2081132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If you want the borders to collapse into one border, add the CSS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border-collapse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property:</a:t>
            </a:r>
            <a:endParaRPr lang="en-US" sz="72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To the table 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Google Shape;87;p18"/>
          <p:cNvSpPr txBox="1">
            <a:spLocks noGrp="1"/>
          </p:cNvSpPr>
          <p:nvPr>
            <p:ph type="title" idx="2"/>
          </p:nvPr>
        </p:nvSpPr>
        <p:spPr>
          <a:xfrm>
            <a:off x="471056" y="748932"/>
            <a:ext cx="22416654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HTML table – collapsed border</a:t>
            </a:r>
            <a:endParaRPr i="1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71056" y="129922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10053819" y="7544607"/>
            <a:ext cx="11559271" cy="1682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accent3"/>
                </a:solidFill>
              </a:rPr>
              <a:t>The result, is a table with collapsed border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441</Words>
  <Application>Microsoft Office PowerPoint</Application>
  <PresentationFormat>Custom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Verdana</vt:lpstr>
      <vt:lpstr>Arial</vt:lpstr>
      <vt:lpstr>Consolas</vt:lpstr>
      <vt:lpstr>Google Sans</vt:lpstr>
      <vt:lpstr>Roboto</vt:lpstr>
      <vt:lpstr>DSC Master</vt:lpstr>
      <vt:lpstr>HTML Tables</vt:lpstr>
      <vt:lpstr>Overview</vt:lpstr>
      <vt:lpstr>Why table?</vt:lpstr>
      <vt:lpstr>Defining an HTML Table  </vt:lpstr>
      <vt:lpstr>First example</vt:lpstr>
      <vt:lpstr>HTML &lt;style&gt; element</vt:lpstr>
      <vt:lpstr>Syntax of a style rule explained</vt:lpstr>
      <vt:lpstr>HTML table – adding border</vt:lpstr>
      <vt:lpstr>Output</vt:lpstr>
      <vt:lpstr>Output</vt:lpstr>
      <vt:lpstr>Output</vt:lpstr>
      <vt:lpstr>Task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 and Structure</dc:title>
  <dc:creator>Priest</dc:creator>
  <cp:lastModifiedBy>Priest Ombugadu</cp:lastModifiedBy>
  <cp:revision>60</cp:revision>
  <dcterms:modified xsi:type="dcterms:W3CDTF">2019-11-13T20:30:35Z</dcterms:modified>
</cp:coreProperties>
</file>