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8" r:id="rId6"/>
    <p:sldId id="269" r:id="rId7"/>
    <p:sldId id="266" r:id="rId8"/>
    <p:sldId id="270" r:id="rId9"/>
    <p:sldId id="267" r:id="rId10"/>
    <p:sldId id="263" r:id="rId11"/>
    <p:sldId id="262" r:id="rId12"/>
    <p:sldId id="264"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autoAdjust="0"/>
    <p:restoredTop sz="94434" autoAdjust="0"/>
  </p:normalViewPr>
  <p:slideViewPr>
    <p:cSldViewPr snapToGrid="0">
      <p:cViewPr>
        <p:scale>
          <a:sx n="66" d="100"/>
          <a:sy n="66" d="100"/>
        </p:scale>
        <p:origin x="582"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11/13/2019</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1737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11/13/2019</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11/13/2019</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10" Type="http://schemas.openxmlformats.org/officeDocument/2006/relationships/image" Target="../media/image4.pn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rhtmlsource.com/starthere/historyofhtm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html/html_elements.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HTML – </a:t>
            </a:r>
            <a:r>
              <a:rPr lang="en-US" sz="4400" dirty="0" smtClean="0">
                <a:latin typeface="Franklin Gothic Book" panose="020B0503020102020204" pitchFamily="34" charset="0"/>
                <a:cs typeface="Segoe UI" panose="020B0502040204020203" pitchFamily="34" charset="0"/>
              </a:rPr>
              <a:t>PART 1</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WEB 101</a:t>
            </a:r>
            <a:endParaRPr lang="en-US" sz="2000" dirty="0">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62714" y="465733"/>
            <a:ext cx="2450285" cy="2057986"/>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2686" y="216002"/>
            <a:ext cx="1972114" cy="1826289"/>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1357" y="1231181"/>
            <a:ext cx="2165631" cy="216563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37067"/>
            <a:ext cx="11717867" cy="646331"/>
          </a:xfrm>
          <a:prstGeom prst="rect">
            <a:avLst/>
          </a:prstGeom>
          <a:noFill/>
        </p:spPr>
        <p:txBody>
          <a:bodyPr wrap="square" rtlCol="0">
            <a:spAutoFit/>
          </a:bodyPr>
          <a:lstStyle/>
          <a:p>
            <a:r>
              <a:rPr lang="en-US" sz="3600" b="1" dirty="0" smtClean="0">
                <a:latin typeface="Franklin Gothic Book" panose="020B0503020102020204" pitchFamily="34" charset="0"/>
              </a:rPr>
              <a:t>HTML Page Structure</a:t>
            </a:r>
            <a:endParaRPr lang="en-US" sz="3600" b="1" dirty="0">
              <a:latin typeface="Franklin Gothic Book" panose="020B0503020102020204" pitchFamily="34" charset="0"/>
            </a:endParaRPr>
          </a:p>
        </p:txBody>
      </p:sp>
      <p:sp>
        <p:nvSpPr>
          <p:cNvPr id="5" name="Rectangle 1"/>
          <p:cNvSpPr>
            <a:spLocks noChangeArrowheads="1"/>
          </p:cNvSpPr>
          <p:nvPr/>
        </p:nvSpPr>
        <p:spPr bwMode="auto">
          <a:xfrm>
            <a:off x="283029" y="1077380"/>
            <a:ext cx="10740571" cy="2395471"/>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The &lt;!DOCTYPE&gt; </a:t>
            </a:r>
            <a:r>
              <a:rPr lang="en-US"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Declaration</a:t>
            </a:r>
          </a:p>
          <a:p>
            <a:pPr lvl="0"/>
            <a:endParaRPr lang="en-US"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lvl="0"/>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The </a:t>
            </a:r>
            <a:r>
              <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&lt;!DOCTYPE&gt;</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declaration represents the document type, and helps browsers to display web pages correctly.</a:t>
            </a:r>
            <a:endParaRPr lang="en-US" dirty="0">
              <a:latin typeface="Verdana" panose="020B0604030504040204" pitchFamily="34" charset="0"/>
              <a:ea typeface="Verdana" panose="020B0604030504040204" pitchFamily="34" charset="0"/>
              <a:cs typeface="Verdana" panose="020B0604030504040204" pitchFamily="34" charset="0"/>
            </a:endParaRPr>
          </a:p>
          <a:p>
            <a:pPr lvl="0"/>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It must only appear once, at the top of the page (before any HTML tags).</a:t>
            </a:r>
            <a:endParaRPr lang="en-US" dirty="0">
              <a:latin typeface="Verdana" panose="020B0604030504040204" pitchFamily="34" charset="0"/>
              <a:ea typeface="Verdana" panose="020B0604030504040204" pitchFamily="34" charset="0"/>
              <a:cs typeface="Verdana" panose="020B0604030504040204" pitchFamily="34" charset="0"/>
            </a:endParaRPr>
          </a:p>
          <a:p>
            <a:pPr lvl="0"/>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The </a:t>
            </a:r>
            <a:r>
              <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&lt;!DOCTYPE&gt;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declaration is not case sensitive.</a:t>
            </a:r>
            <a:endParaRPr lang="en-US" dirty="0">
              <a:latin typeface="Verdana" panose="020B0604030504040204" pitchFamily="34" charset="0"/>
              <a:ea typeface="Verdana" panose="020B0604030504040204" pitchFamily="34" charset="0"/>
              <a:cs typeface="Verdana" panose="020B0604030504040204" pitchFamily="34" charset="0"/>
            </a:endParaRPr>
          </a:p>
          <a:p>
            <a:pPr lvl="0"/>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The </a:t>
            </a:r>
            <a:r>
              <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&lt;!DOCTYPE&gt;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declaration for HTML5 is:</a:t>
            </a:r>
            <a:endParaRPr lang="en-US"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689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68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1132114" y="1451429"/>
            <a:ext cx="9956800" cy="646331"/>
          </a:xfrm>
          <a:prstGeom prst="rect">
            <a:avLst/>
          </a:prstGeom>
          <a:noFill/>
        </p:spPr>
        <p:txBody>
          <a:bodyPr wrap="square" rtlCol="0">
            <a:spAutoFit/>
          </a:bodyPr>
          <a:lstStyle/>
          <a:p>
            <a:r>
              <a:rPr lang="en-US"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Since there are many resources out there, From now henceforth I will just be pointing you to some resources to accompany the markup I write</a:t>
            </a:r>
            <a:endParaRPr lang="en-US"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957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37067"/>
            <a:ext cx="11717867" cy="646331"/>
          </a:xfrm>
          <a:prstGeom prst="rect">
            <a:avLst/>
          </a:prstGeom>
          <a:noFill/>
        </p:spPr>
        <p:txBody>
          <a:bodyPr wrap="square" rtlCol="0">
            <a:spAutoFit/>
          </a:bodyPr>
          <a:lstStyle/>
          <a:p>
            <a:r>
              <a:rPr lang="en-US" sz="3600" b="1" dirty="0" smtClean="0">
                <a:latin typeface="Franklin Gothic Book" panose="020B0503020102020204" pitchFamily="34" charset="0"/>
              </a:rPr>
              <a:t>The &lt;body&gt; element</a:t>
            </a:r>
            <a:endParaRPr lang="en-US" sz="3600" b="1" dirty="0">
              <a:latin typeface="Franklin Gothic Book" panose="020B0503020102020204" pitchFamily="34" charset="0"/>
            </a:endParaRPr>
          </a:p>
        </p:txBody>
      </p:sp>
      <p:sp>
        <p:nvSpPr>
          <p:cNvPr id="5" name="Rectangle 1"/>
          <p:cNvSpPr>
            <a:spLocks noChangeArrowheads="1"/>
          </p:cNvSpPr>
          <p:nvPr/>
        </p:nvSpPr>
        <p:spPr bwMode="auto">
          <a:xfrm>
            <a:off x="152400" y="883398"/>
            <a:ext cx="10740571" cy="456479"/>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57973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2400" y="237067"/>
            <a:ext cx="11717867" cy="1446550"/>
          </a:xfrm>
          <a:prstGeom prst="rect">
            <a:avLst/>
          </a:prstGeom>
          <a:noFill/>
        </p:spPr>
        <p:txBody>
          <a:bodyPr wrap="square" rtlCol="0">
            <a:spAutoFit/>
          </a:bodyPr>
          <a:lstStyle/>
          <a:p>
            <a:r>
              <a:rPr lang="en-US" sz="4400" b="1" dirty="0" smtClean="0">
                <a:latin typeface="Franklin Gothic Book" panose="020B0503020102020204" pitchFamily="34" charset="0"/>
              </a:rPr>
              <a:t>PART ONE</a:t>
            </a:r>
          </a:p>
          <a:p>
            <a:r>
              <a:rPr lang="en-US" sz="4400" b="1" dirty="0" smtClean="0">
                <a:latin typeface="Franklin Gothic Book" panose="020B0503020102020204" pitchFamily="34" charset="0"/>
              </a:rPr>
              <a:t>INTRODUCTION and HTML BASICS</a:t>
            </a:r>
            <a:endParaRPr lang="en-US" sz="4400" b="1" dirty="0">
              <a:latin typeface="Franklin Gothic Book" panose="020B0503020102020204" pitchFamily="34" charset="0"/>
            </a:endParaRPr>
          </a:p>
        </p:txBody>
      </p:sp>
      <p:sp>
        <p:nvSpPr>
          <p:cNvPr id="12" name="TextBox 11"/>
          <p:cNvSpPr txBox="1"/>
          <p:nvPr/>
        </p:nvSpPr>
        <p:spPr>
          <a:xfrm>
            <a:off x="491067" y="2167467"/>
            <a:ext cx="5388270" cy="4616648"/>
          </a:xfrm>
          <a:prstGeom prst="rect">
            <a:avLst/>
          </a:prstGeom>
          <a:noFill/>
        </p:spPr>
        <p:txBody>
          <a:bodyPr wrap="none" rtlCol="0">
            <a:spAutoFit/>
          </a:bodyPr>
          <a:lstStyle/>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What is the web</a:t>
            </a:r>
          </a:p>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HTML5</a:t>
            </a:r>
          </a:p>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Getting your computer ready</a:t>
            </a:r>
          </a:p>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HTML5 Boiler Plate</a:t>
            </a:r>
          </a:p>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Dealing with files</a:t>
            </a:r>
          </a:p>
          <a:p>
            <a:pPr marL="914400" indent="-914400">
              <a:lnSpc>
                <a:spcPct val="150000"/>
              </a:lnSpc>
              <a:buFont typeface="Wingdings" panose="05000000000000000000" pitchFamily="2" charset="2"/>
              <a:buChar char="Ø"/>
            </a:pPr>
            <a:r>
              <a:rPr lang="en-US" sz="2800" dirty="0" smtClean="0">
                <a:latin typeface="Franklin Gothic Book" panose="020B0503020102020204" pitchFamily="34" charset="0"/>
              </a:rPr>
              <a:t>HTML5 elements</a:t>
            </a:r>
          </a:p>
          <a:p>
            <a:pPr marL="914400" lvl="1" indent="-914400">
              <a:lnSpc>
                <a:spcPct val="150000"/>
              </a:lnSpc>
              <a:buFont typeface="Wingdings" panose="05000000000000000000" pitchFamily="2" charset="2"/>
              <a:buChar char="Ø"/>
            </a:pPr>
            <a:endParaRPr lang="en-US" sz="2800" dirty="0" smtClean="0">
              <a:latin typeface="Franklin Gothic Book" panose="020B0503020102020204" pitchFamily="34" charset="0"/>
            </a:endParaRP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9" name="TextBox 8"/>
          <p:cNvSpPr txBox="1"/>
          <p:nvPr/>
        </p:nvSpPr>
        <p:spPr>
          <a:xfrm>
            <a:off x="152400" y="237067"/>
            <a:ext cx="11717867" cy="769441"/>
          </a:xfrm>
          <a:prstGeom prst="rect">
            <a:avLst/>
          </a:prstGeom>
          <a:noFill/>
        </p:spPr>
        <p:txBody>
          <a:bodyPr wrap="square" rtlCol="0">
            <a:spAutoFit/>
          </a:bodyPr>
          <a:lstStyle/>
          <a:p>
            <a:pPr lvl="0"/>
            <a:r>
              <a:rPr lang="en-US" sz="4400" dirty="0"/>
              <a:t>What is </a:t>
            </a:r>
            <a:r>
              <a:rPr lang="en-US" sz="4400" dirty="0" smtClean="0"/>
              <a:t>HTML?</a:t>
            </a:r>
            <a:endParaRPr lang="en-US" sz="4400" dirty="0"/>
          </a:p>
        </p:txBody>
      </p:sp>
      <p:sp>
        <p:nvSpPr>
          <p:cNvPr id="12" name="TextBox 11"/>
          <p:cNvSpPr txBox="1"/>
          <p:nvPr/>
        </p:nvSpPr>
        <p:spPr>
          <a:xfrm>
            <a:off x="152400" y="1225296"/>
            <a:ext cx="11594328" cy="3416320"/>
          </a:xfrm>
          <a:prstGeom prst="rect">
            <a:avLst/>
          </a:prstGeom>
          <a:noFill/>
        </p:spPr>
        <p:txBody>
          <a:bodyPr wrap="none" rtlCol="0">
            <a:spAutoFit/>
          </a:bodyPr>
          <a:lstStyle/>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HTML is an acronym for Hypertext Markup Language which is one of the </a:t>
            </a:r>
            <a:r>
              <a:rPr lang="en-US" sz="2400" dirty="0" smtClean="0">
                <a:latin typeface="Tahoma" panose="020B0604030504040204" pitchFamily="34" charset="0"/>
                <a:ea typeface="Tahoma" panose="020B0604030504040204" pitchFamily="34" charset="0"/>
                <a:cs typeface="Tahoma" panose="020B0604030504040204" pitchFamily="34" charset="0"/>
              </a:rPr>
              <a:t>basic </a:t>
            </a:r>
          </a:p>
          <a:p>
            <a:pPr algn="just">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technology that </a:t>
            </a:r>
            <a:r>
              <a:rPr lang="en-US" sz="2400" dirty="0">
                <a:latin typeface="Tahoma" panose="020B0604030504040204" pitchFamily="34" charset="0"/>
                <a:ea typeface="Tahoma" panose="020B0604030504040204" pitchFamily="34" charset="0"/>
                <a:cs typeface="Tahoma" panose="020B0604030504040204" pitchFamily="34" charset="0"/>
              </a:rPr>
              <a:t>is used </a:t>
            </a:r>
            <a:r>
              <a:rPr lang="en-US" sz="2400" dirty="0" smtClean="0">
                <a:latin typeface="Tahoma" panose="020B0604030504040204" pitchFamily="34" charset="0"/>
                <a:ea typeface="Tahoma" panose="020B0604030504040204" pitchFamily="34" charset="0"/>
                <a:cs typeface="Tahoma" panose="020B0604030504040204" pitchFamily="34" charset="0"/>
              </a:rPr>
              <a:t>in building </a:t>
            </a:r>
            <a:r>
              <a:rPr lang="en-US" sz="2400" dirty="0">
                <a:latin typeface="Tahoma" panose="020B0604030504040204" pitchFamily="34" charset="0"/>
                <a:ea typeface="Tahoma" panose="020B0604030504040204" pitchFamily="34" charset="0"/>
                <a:cs typeface="Tahoma" panose="020B0604030504040204" pitchFamily="34" charset="0"/>
              </a:rPr>
              <a:t>web </a:t>
            </a:r>
            <a:r>
              <a:rPr lang="en-US" sz="2400" dirty="0" smtClean="0">
                <a:latin typeface="Tahoma" panose="020B0604030504040204" pitchFamily="34" charset="0"/>
                <a:ea typeface="Tahoma" panose="020B0604030504040204" pitchFamily="34" charset="0"/>
                <a:cs typeface="Tahoma" panose="020B0604030504040204" pitchFamily="34" charset="0"/>
              </a:rPr>
              <a:t>pages. Being </a:t>
            </a:r>
            <a:r>
              <a:rPr lang="en-US" sz="2400" dirty="0">
                <a:latin typeface="Tahoma" panose="020B0604030504040204" pitchFamily="34" charset="0"/>
                <a:ea typeface="Tahoma" panose="020B0604030504040204" pitchFamily="34" charset="0"/>
                <a:cs typeface="Tahoma" panose="020B0604030504040204" pitchFamily="34" charset="0"/>
              </a:rPr>
              <a:t>a Markup language it tells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your browser how </a:t>
            </a:r>
            <a:r>
              <a:rPr lang="en-US" sz="2400" dirty="0">
                <a:latin typeface="Tahoma" panose="020B0604030504040204" pitchFamily="34" charset="0"/>
                <a:ea typeface="Tahoma" panose="020B0604030504040204" pitchFamily="34" charset="0"/>
                <a:cs typeface="Tahoma" panose="020B0604030504040204" pitchFamily="34" charset="0"/>
              </a:rPr>
              <a:t>to structure the </a:t>
            </a:r>
            <a:r>
              <a:rPr lang="en-US" sz="2400" dirty="0" smtClean="0">
                <a:latin typeface="Tahoma" panose="020B0604030504040204" pitchFamily="34" charset="0"/>
                <a:ea typeface="Tahoma" panose="020B0604030504040204" pitchFamily="34" charset="0"/>
                <a:cs typeface="Tahoma" panose="020B0604030504040204" pitchFamily="34" charset="0"/>
              </a:rPr>
              <a:t>web </a:t>
            </a:r>
            <a:r>
              <a:rPr lang="en-US" sz="2400" dirty="0">
                <a:latin typeface="Tahoma" panose="020B0604030504040204" pitchFamily="34" charset="0"/>
                <a:ea typeface="Tahoma" panose="020B0604030504040204" pitchFamily="34" charset="0"/>
                <a:cs typeface="Tahoma" panose="020B0604030504040204" pitchFamily="34" charset="0"/>
              </a:rPr>
              <a:t>pages you visit. It can be as complicated or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as </a:t>
            </a:r>
            <a:r>
              <a:rPr lang="en-US" sz="2400" dirty="0">
                <a:latin typeface="Tahoma" panose="020B0604030504040204" pitchFamily="34" charset="0"/>
                <a:ea typeface="Tahoma" panose="020B0604030504040204" pitchFamily="34" charset="0"/>
                <a:cs typeface="Tahoma" panose="020B0604030504040204" pitchFamily="34" charset="0"/>
              </a:rPr>
              <a:t>simple as </a:t>
            </a:r>
            <a:r>
              <a:rPr lang="en-US" sz="2400" dirty="0" smtClean="0">
                <a:latin typeface="Tahoma" panose="020B0604030504040204" pitchFamily="34" charset="0"/>
                <a:ea typeface="Tahoma" panose="020B0604030504040204" pitchFamily="34" charset="0"/>
                <a:cs typeface="Tahoma" panose="020B0604030504040204" pitchFamily="34" charset="0"/>
              </a:rPr>
              <a:t>the </a:t>
            </a:r>
            <a:r>
              <a:rPr lang="en-US" sz="2400" dirty="0">
                <a:latin typeface="Tahoma" panose="020B0604030504040204" pitchFamily="34" charset="0"/>
                <a:ea typeface="Tahoma" panose="020B0604030504040204" pitchFamily="34" charset="0"/>
                <a:cs typeface="Tahoma" panose="020B0604030504040204" pitchFamily="34" charset="0"/>
              </a:rPr>
              <a:t>web developer wishes it to be</a:t>
            </a:r>
            <a:r>
              <a:rPr lang="en-US" sz="2400" dirty="0" smtClean="0">
                <a:latin typeface="Tahoma" panose="020B0604030504040204" pitchFamily="34" charset="0"/>
                <a:ea typeface="Tahoma" panose="020B0604030504040204" pitchFamily="34" charset="0"/>
                <a:cs typeface="Tahoma" panose="020B0604030504040204" pitchFamily="34" charset="0"/>
              </a:rPr>
              <a:t>.</a:t>
            </a:r>
          </a:p>
          <a:p>
            <a:endParaRPr lang="en-US" sz="2400" dirty="0" smtClean="0">
              <a:latin typeface="Tahoma" panose="020B0604030504040204" pitchFamily="34" charset="0"/>
              <a:ea typeface="Tahoma" panose="020B0604030504040204" pitchFamily="34" charset="0"/>
              <a:cs typeface="Tahoma" panose="020B0604030504040204" pitchFamily="34" charset="0"/>
            </a:endParaRPr>
          </a:p>
          <a:p>
            <a:r>
              <a:rPr lang="en-US" sz="2400" b="1" dirty="0" err="1" smtClean="0">
                <a:latin typeface="Tahoma" panose="020B0604030504040204" pitchFamily="34" charset="0"/>
                <a:ea typeface="Tahoma" panose="020B0604030504040204" pitchFamily="34" charset="0"/>
                <a:cs typeface="Tahoma" panose="020B0604030504040204" pitchFamily="34" charset="0"/>
              </a:rPr>
              <a:t>Nb:</a:t>
            </a:r>
            <a:r>
              <a:rPr lang="en-US" sz="2400" b="1" dirty="0" err="1"/>
              <a:t>HTML</a:t>
            </a:r>
            <a:r>
              <a:rPr lang="en-US" sz="2400" b="1" dirty="0"/>
              <a:t> is not a programming language</a:t>
            </a:r>
            <a:endParaRPr lang="en-US" sz="2400" dirty="0"/>
          </a:p>
          <a:p>
            <a:endParaRPr lang="en-US" sz="2400"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52400" y="237067"/>
            <a:ext cx="11717867" cy="769441"/>
          </a:xfrm>
          <a:prstGeom prst="rect">
            <a:avLst/>
          </a:prstGeom>
          <a:noFill/>
        </p:spPr>
        <p:txBody>
          <a:bodyPr wrap="square" rtlCol="0">
            <a:spAutoFit/>
          </a:bodyPr>
          <a:lstStyle/>
          <a:p>
            <a:r>
              <a:rPr lang="en-US" sz="4400" b="1" dirty="0" smtClean="0">
                <a:latin typeface="Franklin Gothic Book" panose="020B0503020102020204" pitchFamily="34" charset="0"/>
              </a:rPr>
              <a:t>A Simple HTML5 document</a:t>
            </a:r>
            <a:endParaRPr lang="en-US" sz="4400" b="1" dirty="0" smtClean="0">
              <a:latin typeface="Franklin Gothic Book" panose="020B0503020102020204" pitchFamily="34" charset="0"/>
            </a:endParaRPr>
          </a:p>
        </p:txBody>
      </p:sp>
      <p:sp>
        <p:nvSpPr>
          <p:cNvPr id="10" name="TextBox 9"/>
          <p:cNvSpPr txBox="1"/>
          <p:nvPr/>
        </p:nvSpPr>
        <p:spPr>
          <a:xfrm>
            <a:off x="152400" y="1225296"/>
            <a:ext cx="11850914" cy="5078313"/>
          </a:xfrm>
          <a:prstGeom prst="rect">
            <a:avLst/>
          </a:prstGeom>
          <a:noFill/>
        </p:spPr>
        <p:txBody>
          <a:bodyPr wrap="square" rtlCol="0">
            <a:spAutoFit/>
          </a:bodyPr>
          <a:lstStyle/>
          <a:p>
            <a:pPr>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In this section, you  are expected to know in theory the structure and organization of </a:t>
            </a:r>
            <a:r>
              <a:rPr lang="en-US" sz="2400" dirty="0" smtClean="0">
                <a:latin typeface="Tahoma" panose="020B0604030504040204" pitchFamily="34" charset="0"/>
                <a:ea typeface="Tahoma" panose="020B0604030504040204" pitchFamily="34" charset="0"/>
                <a:cs typeface="Tahoma" panose="020B0604030504040204" pitchFamily="34" charset="0"/>
              </a:rPr>
              <a:t>HTML5</a:t>
            </a:r>
          </a:p>
          <a:p>
            <a:pPr>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There were several versions of HTML before HTML5 which is considered a living standard.</a:t>
            </a:r>
          </a:p>
          <a:p>
            <a:pPr>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For this course, we will only be talking about HTML5, you therefore don’t have to border your</a:t>
            </a:r>
          </a:p>
          <a:p>
            <a:pPr>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rPr>
              <a:t>Self of older versions.</a:t>
            </a:r>
          </a:p>
          <a:p>
            <a:pPr>
              <a:lnSpc>
                <a:spcPct val="150000"/>
              </a:lnSpc>
            </a:pPr>
            <a:r>
              <a:rPr lang="en-US" sz="2400" b="1" dirty="0" smtClean="0">
                <a:latin typeface="Tahoma" panose="020B0604030504040204" pitchFamily="34" charset="0"/>
                <a:ea typeface="Tahoma" panose="020B0604030504040204" pitchFamily="34" charset="0"/>
                <a:cs typeface="Tahoma" panose="020B0604030504040204" pitchFamily="34" charset="0"/>
              </a:rPr>
              <a:t>For more on HTML versions see:</a:t>
            </a:r>
          </a:p>
          <a:p>
            <a:pPr>
              <a:lnSpc>
                <a:spcPct val="150000"/>
              </a:lnSpc>
            </a:pPr>
            <a:r>
              <a:rPr lang="en-US" sz="2400" dirty="0" smtClean="0">
                <a:latin typeface="Tahoma" panose="020B0604030504040204" pitchFamily="34" charset="0"/>
                <a:ea typeface="Tahoma" panose="020B0604030504040204" pitchFamily="34" charset="0"/>
                <a:cs typeface="Tahoma" panose="020B0604030504040204" pitchFamily="34" charset="0"/>
                <a:hlinkClick r:id="rId3"/>
              </a:rPr>
              <a:t>https</a:t>
            </a:r>
            <a:r>
              <a:rPr lang="en-US" sz="2400" dirty="0">
                <a:latin typeface="Tahoma" panose="020B0604030504040204" pitchFamily="34" charset="0"/>
                <a:ea typeface="Tahoma" panose="020B0604030504040204" pitchFamily="34" charset="0"/>
                <a:cs typeface="Tahoma" panose="020B0604030504040204" pitchFamily="34" charset="0"/>
                <a:hlinkClick r:id="rId3"/>
              </a:rPr>
              <a:t>://www.yourhtmlsource.com/starthere/historyofhtml.html</a:t>
            </a:r>
            <a:endParaRPr lang="en-US" sz="2400"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52400" y="237067"/>
            <a:ext cx="11717867" cy="338554"/>
          </a:xfrm>
          <a:prstGeom prst="rect">
            <a:avLst/>
          </a:prstGeom>
          <a:noFill/>
        </p:spPr>
        <p:txBody>
          <a:bodyPr wrap="square" rtlCol="0">
            <a:spAutoFit/>
          </a:bodyPr>
          <a:lstStyle/>
          <a:p>
            <a:r>
              <a:rPr lang="en-US" sz="1600" b="1" dirty="0" smtClean="0">
                <a:latin typeface="Franklin Gothic Book" panose="020B0503020102020204" pitchFamily="34" charset="0"/>
              </a:rPr>
              <a:t>A Simple HTML5 document  </a:t>
            </a:r>
            <a:r>
              <a:rPr lang="en-US" sz="1600" dirty="0" smtClean="0">
                <a:latin typeface="Franklin Gothic Book" panose="020B0503020102020204" pitchFamily="34" charset="0"/>
              </a:rPr>
              <a:t>first.html</a:t>
            </a:r>
            <a:endParaRPr lang="en-US" sz="1600" dirty="0" smtClean="0">
              <a:latin typeface="Franklin Gothic Book" panose="020B0503020102020204" pitchFamily="34" charset="0"/>
            </a:endParaRPr>
          </a:p>
        </p:txBody>
      </p:sp>
      <p:sp>
        <p:nvSpPr>
          <p:cNvPr id="5" name="Rectangle 4"/>
          <p:cNvSpPr/>
          <p:nvPr/>
        </p:nvSpPr>
        <p:spPr>
          <a:xfrm>
            <a:off x="638630" y="816337"/>
            <a:ext cx="11103428" cy="2862322"/>
          </a:xfrm>
          <a:prstGeom prst="rect">
            <a:avLst/>
          </a:prstGeom>
        </p:spPr>
        <p:txBody>
          <a:bodyPr wrap="square">
            <a:spAutoFit/>
          </a:bodyPr>
          <a:lstStyle/>
          <a:p>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html</a:t>
            </a:r>
            <a:r>
              <a:rPr lang="en-US" b="1" dirty="0" smtClean="0">
                <a:solidFill>
                  <a:srgbClr val="D4D4D4"/>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First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This is my first web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a:t>
            </a:r>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Writing HTML documents is fun and I hope to build the giant web page with it</a:t>
            </a:r>
            <a:r>
              <a:rPr lang="en-US" dirty="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p</a:t>
            </a:r>
            <a:r>
              <a:rPr lang="en-US" dirty="0" smtClean="0">
                <a:solidFill>
                  <a:srgbClr val="808080"/>
                </a:solidFill>
                <a:latin typeface="Consolas" panose="020B0609020204030204" pitchFamily="49" charset="0"/>
              </a:rPr>
              <a:t>&gt;</a:t>
            </a:r>
            <a:endParaRPr lang="en-US" b="1" dirty="0" smtClean="0">
              <a:solidFill>
                <a:srgbClr val="D4D4D4"/>
              </a:solidFill>
              <a:latin typeface="Consolas" panose="020B0609020204030204" pitchFamily="49" charset="0"/>
            </a:endParaRPr>
          </a:p>
          <a:p>
            <a:r>
              <a:rPr lang="en-US" b="1" dirty="0" smtClean="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effectLst/>
              <a:latin typeface="Consolas" panose="020B0609020204030204" pitchFamily="49" charset="0"/>
            </a:endParaRPr>
          </a:p>
        </p:txBody>
      </p:sp>
      <p:sp>
        <p:nvSpPr>
          <p:cNvPr id="7" name="TextBox 6"/>
          <p:cNvSpPr txBox="1"/>
          <p:nvPr/>
        </p:nvSpPr>
        <p:spPr>
          <a:xfrm>
            <a:off x="152400" y="5112327"/>
            <a:ext cx="6038833" cy="646331"/>
          </a:xfrm>
          <a:prstGeom prst="rect">
            <a:avLst/>
          </a:prstGeom>
          <a:noFill/>
        </p:spPr>
        <p:txBody>
          <a:bodyPr wrap="non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Copy the above to a file and save it with first.html </a:t>
            </a:r>
          </a:p>
          <a:p>
            <a:r>
              <a:rPr lang="en-US" b="1" dirty="0" smtClean="0">
                <a:latin typeface="Tahoma" panose="020B0604030504040204" pitchFamily="34" charset="0"/>
                <a:ea typeface="Tahoma" panose="020B0604030504040204" pitchFamily="34" charset="0"/>
                <a:cs typeface="Tahoma" panose="020B0604030504040204" pitchFamily="34" charset="0"/>
              </a:rPr>
              <a:t>Note: You can get all markup for this section from </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942109" y="480872"/>
            <a:ext cx="959558" cy="369332"/>
          </a:xfrm>
          <a:prstGeom prst="rect">
            <a:avLst/>
          </a:prstGeom>
          <a:noFill/>
        </p:spPr>
        <p:txBody>
          <a:bodyPr wrap="none" rtlCol="0">
            <a:spAutoFit/>
          </a:bodyPr>
          <a:lstStyle/>
          <a:p>
            <a:r>
              <a:rPr lang="en-US" i="1" dirty="0" smtClean="0">
                <a:latin typeface="+mj-lt"/>
              </a:rPr>
              <a:t>Listing 1</a:t>
            </a:r>
          </a:p>
        </p:txBody>
      </p:sp>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52400" y="237067"/>
            <a:ext cx="11717867" cy="646331"/>
          </a:xfrm>
          <a:prstGeom prst="rect">
            <a:avLst/>
          </a:prstGeom>
          <a:noFill/>
        </p:spPr>
        <p:txBody>
          <a:bodyPr wrap="square" rtlCol="0">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A Simple HTML5 document  </a:t>
            </a:r>
            <a:r>
              <a:rPr lang="en-US" dirty="0" smtClean="0">
                <a:latin typeface="Tahoma" panose="020B0604030504040204" pitchFamily="34" charset="0"/>
                <a:ea typeface="Tahoma" panose="020B0604030504040204" pitchFamily="34" charset="0"/>
                <a:cs typeface="Tahoma" panose="020B0604030504040204" pitchFamily="34" charset="0"/>
              </a:rPr>
              <a:t>first.html</a:t>
            </a:r>
          </a:p>
          <a:p>
            <a:r>
              <a:rPr lang="en-US" dirty="0" smtClean="0">
                <a:latin typeface="Tahoma" panose="020B0604030504040204" pitchFamily="34" charset="0"/>
                <a:ea typeface="Tahoma" panose="020B0604030504040204" pitchFamily="34" charset="0"/>
                <a:cs typeface="Tahoma" panose="020B0604030504040204" pitchFamily="34" charset="0"/>
              </a:rPr>
              <a:t>Open The file in  a browser, you should be presented with an interface similar to the one below.</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152399" y="6150458"/>
            <a:ext cx="11717867" cy="923330"/>
          </a:xfrm>
          <a:prstGeom prst="rect">
            <a:avLst/>
          </a:prstGeom>
          <a:noFill/>
        </p:spPr>
        <p:txBody>
          <a:bodyPr wrap="square" rtlCol="0">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Note: </a:t>
            </a:r>
            <a:r>
              <a:rPr lang="en-US" dirty="0" smtClean="0">
                <a:latin typeface="Tahoma" panose="020B0604030504040204" pitchFamily="34" charset="0"/>
                <a:ea typeface="Tahoma" panose="020B0604030504040204" pitchFamily="34" charset="0"/>
                <a:cs typeface="Tahoma" panose="020B0604030504040204" pitchFamily="34" charset="0"/>
              </a:rPr>
              <a:t>The file should have a .html or .</a:t>
            </a:r>
            <a:r>
              <a:rPr lang="en-US" dirty="0" err="1" smtClean="0">
                <a:latin typeface="Tahoma" panose="020B0604030504040204" pitchFamily="34" charset="0"/>
                <a:ea typeface="Tahoma" panose="020B0604030504040204" pitchFamily="34" charset="0"/>
                <a:cs typeface="Tahoma" panose="020B0604030504040204" pitchFamily="34" charset="0"/>
              </a:rPr>
              <a:t>htm</a:t>
            </a:r>
            <a:r>
              <a:rPr lang="en-US" dirty="0" smtClean="0">
                <a:latin typeface="Tahoma" panose="020B0604030504040204" pitchFamily="34" charset="0"/>
                <a:ea typeface="Tahoma" panose="020B0604030504040204" pitchFamily="34" charset="0"/>
                <a:cs typeface="Tahoma" panose="020B0604030504040204" pitchFamily="34" charset="0"/>
              </a:rPr>
              <a:t> extension specifying that it’s an HTML document. Without the extension, the browser won’t be able to interpret the Markup</a:t>
            </a: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3"/>
          <a:stretch>
            <a:fillRect/>
          </a:stretch>
        </p:blipFill>
        <p:spPr>
          <a:xfrm>
            <a:off x="581024" y="1087021"/>
            <a:ext cx="8534401" cy="4798258"/>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52400" y="237067"/>
            <a:ext cx="11717867" cy="707886"/>
          </a:xfrm>
          <a:prstGeom prst="rect">
            <a:avLst/>
          </a:prstGeom>
          <a:noFill/>
        </p:spPr>
        <p:txBody>
          <a:bodyPr wrap="square" rtlCol="0">
            <a:spAutoFit/>
          </a:bodyPr>
          <a:lstStyle/>
          <a:p>
            <a:r>
              <a:rPr lang="en-US" sz="4000" b="1" dirty="0" smtClean="0">
                <a:latin typeface="Franklin Gothic Book" panose="020B0503020102020204" pitchFamily="34" charset="0"/>
              </a:rPr>
              <a:t>Anatomy of an HTML document</a:t>
            </a:r>
            <a:endParaRPr lang="en-US" sz="4000" b="1" dirty="0">
              <a:latin typeface="Franklin Gothic Book" panose="020B0503020102020204" pitchFamily="34" charset="0"/>
            </a:endParaRPr>
          </a:p>
        </p:txBody>
      </p:sp>
      <p:sp>
        <p:nvSpPr>
          <p:cNvPr id="7" name="TextBox 6"/>
          <p:cNvSpPr txBox="1"/>
          <p:nvPr/>
        </p:nvSpPr>
        <p:spPr>
          <a:xfrm>
            <a:off x="152400" y="1059545"/>
            <a:ext cx="11894457" cy="923330"/>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You will notice that we have more than just “</a:t>
            </a:r>
            <a:r>
              <a:rPr lang="en-US" b="1" dirty="0">
                <a:latin typeface="Tahoma" panose="020B0604030504040204" pitchFamily="34" charset="0"/>
                <a:ea typeface="Tahoma" panose="020B0604030504040204" pitchFamily="34" charset="0"/>
                <a:cs typeface="Tahoma" panose="020B0604030504040204" pitchFamily="34" charset="0"/>
              </a:rPr>
              <a:t>This is my first web </a:t>
            </a:r>
            <a:r>
              <a:rPr lang="en-US" b="1" dirty="0" smtClean="0">
                <a:latin typeface="Tahoma" panose="020B0604030504040204" pitchFamily="34" charset="0"/>
                <a:ea typeface="Tahoma" panose="020B0604030504040204" pitchFamily="34" charset="0"/>
                <a:cs typeface="Tahoma" panose="020B0604030504040204" pitchFamily="34" charset="0"/>
              </a:rPr>
              <a:t>page</a:t>
            </a:r>
            <a:r>
              <a:rPr lang="en-US" dirty="0" smtClean="0">
                <a:latin typeface="Tahoma" panose="020B0604030504040204" pitchFamily="34" charset="0"/>
                <a:ea typeface="Tahoma" panose="020B0604030504040204" pitchFamily="34" charset="0"/>
                <a:cs typeface="Tahoma" panose="020B0604030504040204" pitchFamily="34" charset="0"/>
              </a:rPr>
              <a:t>” and “</a:t>
            </a:r>
            <a:r>
              <a:rPr lang="en-US" b="1" dirty="0">
                <a:latin typeface="Tahoma" panose="020B0604030504040204" pitchFamily="34" charset="0"/>
                <a:ea typeface="Tahoma" panose="020B0604030504040204" pitchFamily="34" charset="0"/>
                <a:cs typeface="Tahoma" panose="020B0604030504040204" pitchFamily="34" charset="0"/>
              </a:rPr>
              <a:t>Writing HTML documents is fun and I hope to build the giant web page with </a:t>
            </a:r>
            <a:r>
              <a:rPr lang="en-US" b="1" dirty="0" smtClean="0">
                <a:latin typeface="Tahoma" panose="020B0604030504040204" pitchFamily="34" charset="0"/>
                <a:ea typeface="Tahoma" panose="020B0604030504040204" pitchFamily="34" charset="0"/>
                <a:cs typeface="Tahoma" panose="020B0604030504040204" pitchFamily="34" charset="0"/>
              </a:rPr>
              <a:t>it</a:t>
            </a:r>
            <a:r>
              <a:rPr lang="en-US" dirty="0" smtClean="0">
                <a:latin typeface="Tahoma" panose="020B0604030504040204" pitchFamily="34" charset="0"/>
                <a:ea typeface="Tahoma" panose="020B0604030504040204" pitchFamily="34" charset="0"/>
                <a:cs typeface="Tahoma" panose="020B0604030504040204" pitchFamily="34" charset="0"/>
              </a:rPr>
              <a:t>” in first.html from </a:t>
            </a:r>
            <a:r>
              <a:rPr lang="en-US" i="1" dirty="0">
                <a:latin typeface="Tahoma" panose="020B0604030504040204" pitchFamily="34" charset="0"/>
                <a:ea typeface="Tahoma" panose="020B0604030504040204" pitchFamily="34" charset="0"/>
                <a:cs typeface="Tahoma" panose="020B0604030504040204" pitchFamily="34" charset="0"/>
              </a:rPr>
              <a:t>Listing </a:t>
            </a:r>
            <a:r>
              <a:rPr lang="en-US" i="1" dirty="0" smtClean="0">
                <a:latin typeface="Tahoma" panose="020B0604030504040204" pitchFamily="34" charset="0"/>
                <a:ea typeface="Tahoma" panose="020B0604030504040204" pitchFamily="34" charset="0"/>
                <a:cs typeface="Tahoma" panose="020B0604030504040204" pitchFamily="34" charset="0"/>
              </a:rPr>
              <a:t>1</a:t>
            </a:r>
            <a:r>
              <a:rPr lang="en-US" b="1" dirty="0" smtClean="0">
                <a:latin typeface="Tahoma" panose="020B0604030504040204" pitchFamily="34" charset="0"/>
                <a:ea typeface="Tahoma" panose="020B0604030504040204" pitchFamily="34" charset="0"/>
                <a:cs typeface="Tahoma" panose="020B0604030504040204" pitchFamily="34" charset="0"/>
              </a:rPr>
              <a:t>.</a:t>
            </a:r>
            <a:r>
              <a:rPr lang="en-US" i="1" dirty="0">
                <a:latin typeface="Tahoma" panose="020B0604030504040204" pitchFamily="34" charset="0"/>
                <a:ea typeface="Tahoma" panose="020B0604030504040204" pitchFamily="34" charset="0"/>
                <a:cs typeface="Tahoma" panose="020B0604030504040204" pitchFamily="34" charset="0"/>
              </a:rPr>
              <a:t> </a:t>
            </a:r>
            <a:endParaRPr lang="en-US" i="1" dirty="0" smtClean="0">
              <a:latin typeface="Tahoma" panose="020B0604030504040204" pitchFamily="34" charset="0"/>
              <a:ea typeface="Tahoma" panose="020B0604030504040204" pitchFamily="34" charset="0"/>
              <a:cs typeface="Tahoma" panose="020B0604030504040204" pitchFamily="34" charset="0"/>
            </a:endParaRPr>
          </a:p>
          <a:p>
            <a:endParaRPr lang="en-US"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290285" y="1833751"/>
            <a:ext cx="11579982" cy="4939814"/>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HTML documents consist of elements, which are represented by a pair of opening and closing tag, though there are some elements that don’t have a closing tag</a:t>
            </a:r>
          </a:p>
          <a:p>
            <a:r>
              <a:rPr lang="en-US" dirty="0" smtClean="0">
                <a:latin typeface="Tahoma" panose="020B0604030504040204" pitchFamily="34" charset="0"/>
                <a:ea typeface="Tahoma" panose="020B0604030504040204" pitchFamily="34" charset="0"/>
                <a:cs typeface="Tahoma" panose="020B0604030504040204" pitchFamily="34" charset="0"/>
              </a:rPr>
              <a:t>The syntax for an element is </a:t>
            </a:r>
          </a:p>
          <a:p>
            <a:r>
              <a:rPr lang="en-US" dirty="0">
                <a:latin typeface="Tahoma" panose="020B0604030504040204" pitchFamily="34" charset="0"/>
                <a:ea typeface="Tahoma" panose="020B0604030504040204" pitchFamily="34" charset="0"/>
                <a:cs typeface="Tahoma" panose="020B0604030504040204" pitchFamily="34" charset="0"/>
              </a:rPr>
              <a:t>&lt;</a:t>
            </a:r>
            <a:r>
              <a:rPr lang="en-US" dirty="0" err="1">
                <a:latin typeface="Tahoma" panose="020B0604030504040204" pitchFamily="34" charset="0"/>
                <a:ea typeface="Tahoma" panose="020B0604030504040204" pitchFamily="34" charset="0"/>
                <a:cs typeface="Tahoma" panose="020B0604030504040204" pitchFamily="34" charset="0"/>
              </a:rPr>
              <a:t>tagname</a:t>
            </a:r>
            <a:r>
              <a:rPr lang="en-US" dirty="0">
                <a:latin typeface="Tahoma" panose="020B0604030504040204" pitchFamily="34" charset="0"/>
                <a:ea typeface="Tahoma" panose="020B0604030504040204" pitchFamily="34" charset="0"/>
                <a:cs typeface="Tahoma" panose="020B0604030504040204" pitchFamily="34" charset="0"/>
              </a:rPr>
              <a:t>&gt;content goes here...&lt;/</a:t>
            </a:r>
            <a:r>
              <a:rPr lang="en-US" dirty="0" err="1">
                <a:latin typeface="Tahoma" panose="020B0604030504040204" pitchFamily="34" charset="0"/>
                <a:ea typeface="Tahoma" panose="020B0604030504040204" pitchFamily="34" charset="0"/>
                <a:cs typeface="Tahoma" panose="020B0604030504040204" pitchFamily="34" charset="0"/>
              </a:rPr>
              <a:t>tagname</a:t>
            </a:r>
            <a:r>
              <a:rPr lang="en-US" dirty="0" smtClean="0">
                <a:latin typeface="Tahoma" panose="020B0604030504040204" pitchFamily="34" charset="0"/>
                <a:ea typeface="Tahoma" panose="020B0604030504040204" pitchFamily="34" charset="0"/>
                <a:cs typeface="Tahoma" panose="020B0604030504040204" pitchFamily="34" charset="0"/>
              </a:rPr>
              <a:t>&gt;</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Explanation</a:t>
            </a:r>
          </a:p>
          <a:p>
            <a:r>
              <a:rPr lang="en-US" dirty="0">
                <a:latin typeface="Tahoma" panose="020B0604030504040204" pitchFamily="34" charset="0"/>
                <a:ea typeface="Tahoma" panose="020B0604030504040204" pitchFamily="34" charset="0"/>
                <a:cs typeface="Tahoma" panose="020B0604030504040204" pitchFamily="34" charset="0"/>
              </a:rPr>
              <a:t>&lt;</a:t>
            </a:r>
            <a:r>
              <a:rPr lang="en-US" dirty="0" err="1">
                <a:latin typeface="Tahoma" panose="020B0604030504040204" pitchFamily="34" charset="0"/>
                <a:ea typeface="Tahoma" panose="020B0604030504040204" pitchFamily="34" charset="0"/>
                <a:cs typeface="Tahoma" panose="020B0604030504040204" pitchFamily="34" charset="0"/>
              </a:rPr>
              <a:t>tagname</a:t>
            </a:r>
            <a:r>
              <a:rPr lang="en-US" dirty="0">
                <a:latin typeface="Tahoma" panose="020B0604030504040204" pitchFamily="34" charset="0"/>
                <a:ea typeface="Tahoma" panose="020B0604030504040204" pitchFamily="34" charset="0"/>
                <a:cs typeface="Tahoma" panose="020B0604030504040204" pitchFamily="34" charset="0"/>
              </a:rPr>
              <a:t>&gt;</a:t>
            </a:r>
            <a:r>
              <a:rPr lang="en-US" dirty="0" smtClean="0">
                <a:latin typeface="Tahoma" panose="020B0604030504040204" pitchFamily="34" charset="0"/>
                <a:ea typeface="Tahoma" panose="020B0604030504040204" pitchFamily="34" charset="0"/>
                <a:cs typeface="Tahoma" panose="020B0604030504040204" pitchFamily="34" charset="0"/>
              </a:rPr>
              <a:t> : This is the opening tag and is usually the name of the element</a:t>
            </a:r>
          </a:p>
          <a:p>
            <a:r>
              <a:rPr lang="en-US" dirty="0">
                <a:latin typeface="Tahoma" panose="020B0604030504040204" pitchFamily="34" charset="0"/>
                <a:ea typeface="Tahoma" panose="020B0604030504040204" pitchFamily="34" charset="0"/>
                <a:cs typeface="Tahoma" panose="020B0604030504040204" pitchFamily="34" charset="0"/>
              </a:rPr>
              <a:t>content goes here</a:t>
            </a:r>
            <a:r>
              <a:rPr lang="en-US" dirty="0" smtClean="0">
                <a:latin typeface="Tahoma" panose="020B0604030504040204" pitchFamily="34" charset="0"/>
                <a:ea typeface="Tahoma" panose="020B0604030504040204" pitchFamily="34" charset="0"/>
                <a:cs typeface="Tahoma" panose="020B0604030504040204" pitchFamily="34" charset="0"/>
              </a:rPr>
              <a:t>...: This could be any other HTML element or text content</a:t>
            </a:r>
          </a:p>
          <a:p>
            <a:r>
              <a:rPr lang="en-US" dirty="0">
                <a:latin typeface="Tahoma" panose="020B0604030504040204" pitchFamily="34" charset="0"/>
                <a:ea typeface="Tahoma" panose="020B0604030504040204" pitchFamily="34" charset="0"/>
                <a:cs typeface="Tahoma" panose="020B0604030504040204" pitchFamily="34" charset="0"/>
              </a:rPr>
              <a:t>&lt;/</a:t>
            </a:r>
            <a:r>
              <a:rPr lang="en-US" dirty="0" err="1">
                <a:latin typeface="Tahoma" panose="020B0604030504040204" pitchFamily="34" charset="0"/>
                <a:ea typeface="Tahoma" panose="020B0604030504040204" pitchFamily="34" charset="0"/>
                <a:cs typeface="Tahoma" panose="020B0604030504040204" pitchFamily="34" charset="0"/>
              </a:rPr>
              <a:t>tagname</a:t>
            </a:r>
            <a:r>
              <a:rPr lang="en-US" dirty="0" smtClean="0">
                <a:latin typeface="Tahoma" panose="020B0604030504040204" pitchFamily="34" charset="0"/>
                <a:ea typeface="Tahoma" panose="020B0604030504040204" pitchFamily="34" charset="0"/>
                <a:cs typeface="Tahoma" panose="020B0604030504040204" pitchFamily="34" charset="0"/>
              </a:rPr>
              <a:t>&gt;: This is the closing tag and is same as the opening tag, except that the tag’s(element’s) name is</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preceded by a forward slash (/)- Take note of it</a:t>
            </a:r>
          </a:p>
          <a:p>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b="1" dirty="0" smtClean="0">
                <a:latin typeface="Tahoma" panose="020B0604030504040204" pitchFamily="34" charset="0"/>
                <a:ea typeface="Tahoma" panose="020B0604030504040204" pitchFamily="34" charset="0"/>
                <a:cs typeface="Tahoma" panose="020B0604030504040204" pitchFamily="34" charset="0"/>
              </a:rPr>
              <a:t>The elements are used to tell the browser how to interpret the contents the enclose and hence are not displayed. That’s why the </a:t>
            </a:r>
            <a:r>
              <a:rPr lang="en-US" dirty="0" smtClean="0">
                <a:latin typeface="Tahoma" panose="020B0604030504040204" pitchFamily="34" charset="0"/>
                <a:ea typeface="Tahoma" panose="020B0604030504040204" pitchFamily="34" charset="0"/>
                <a:cs typeface="Tahoma" panose="020B0604030504040204" pitchFamily="34" charset="0"/>
              </a:rPr>
              <a:t>&lt;h1&gt; </a:t>
            </a:r>
            <a:r>
              <a:rPr lang="en-US" b="1" dirty="0" smtClean="0">
                <a:latin typeface="Tahoma" panose="020B0604030504040204" pitchFamily="34" charset="0"/>
                <a:ea typeface="Tahoma" panose="020B0604030504040204" pitchFamily="34" charset="0"/>
                <a:cs typeface="Tahoma" panose="020B0604030504040204" pitchFamily="34" charset="0"/>
              </a:rPr>
              <a:t>element is has a bigger font size and weight than the </a:t>
            </a:r>
            <a:r>
              <a:rPr lang="en-US" dirty="0" smtClean="0">
                <a:latin typeface="Tahoma" panose="020B0604030504040204" pitchFamily="34" charset="0"/>
                <a:ea typeface="Tahoma" panose="020B0604030504040204" pitchFamily="34" charset="0"/>
                <a:cs typeface="Tahoma" panose="020B0604030504040204" pitchFamily="34" charset="0"/>
              </a:rPr>
              <a:t>&lt;p&gt;</a:t>
            </a:r>
            <a:r>
              <a:rPr lang="en-US" b="1" dirty="0" smtClean="0">
                <a:latin typeface="Tahoma" panose="020B0604030504040204" pitchFamily="34" charset="0"/>
                <a:ea typeface="Tahoma" panose="020B0604030504040204" pitchFamily="34" charset="0"/>
                <a:cs typeface="Tahoma" panose="020B0604030504040204" pitchFamily="34" charset="0"/>
              </a:rPr>
              <a:t> element</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290284" y="5900759"/>
            <a:ext cx="10174515" cy="923330"/>
          </a:xfrm>
          <a:prstGeom prst="rect">
            <a:avLst/>
          </a:prstGeom>
        </p:spPr>
        <p:txBody>
          <a:bodyPr wrap="square">
            <a:spAutoFit/>
          </a:bodyPr>
          <a:lstStyle/>
          <a:p>
            <a:pPr>
              <a:lnSpc>
                <a:spcPct val="150000"/>
              </a:lnSpc>
            </a:pPr>
            <a:r>
              <a:rPr lang="en-US" b="1" dirty="0">
                <a:latin typeface="Franklin Gothic Book" panose="020B0503020102020204" pitchFamily="34" charset="0"/>
              </a:rPr>
              <a:t>For more on HTML </a:t>
            </a:r>
            <a:r>
              <a:rPr lang="en-US" b="1" dirty="0" smtClean="0">
                <a:latin typeface="Franklin Gothic Book" panose="020B0503020102020204" pitchFamily="34" charset="0"/>
              </a:rPr>
              <a:t>elements see</a:t>
            </a:r>
            <a:r>
              <a:rPr lang="en-US" b="1" dirty="0">
                <a:latin typeface="Franklin Gothic Book" panose="020B0503020102020204" pitchFamily="34" charset="0"/>
              </a:rPr>
              <a:t>:</a:t>
            </a:r>
          </a:p>
          <a:p>
            <a:pPr>
              <a:lnSpc>
                <a:spcPct val="150000"/>
              </a:lnSpc>
            </a:pPr>
            <a:r>
              <a:rPr lang="en-US" dirty="0">
                <a:hlinkClick r:id="rId3"/>
              </a:rPr>
              <a:t>https://www.w3schools.com/html/html_elements.asp</a:t>
            </a:r>
            <a:endParaRPr lang="en-US" b="1" dirty="0">
              <a:latin typeface="Franklin Gothic Book" panose="020B0503020102020204" pitchFamily="34" charset="0"/>
            </a:endParaRP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52400" y="237067"/>
            <a:ext cx="11717867" cy="461665"/>
          </a:xfrm>
          <a:prstGeom prst="rect">
            <a:avLst/>
          </a:prstGeom>
          <a:noFill/>
        </p:spPr>
        <p:txBody>
          <a:bodyPr wrap="square" rtlCol="0">
            <a:spAutoFit/>
          </a:bodyPr>
          <a:lstStyle/>
          <a:p>
            <a:r>
              <a:rPr lang="en-US" sz="2400" i="1" dirty="0"/>
              <a:t>Listing </a:t>
            </a:r>
            <a:r>
              <a:rPr lang="en-US" sz="2400" i="1" dirty="0" smtClean="0"/>
              <a:t>1 explained</a:t>
            </a:r>
            <a:endParaRPr lang="en-US" sz="2400" i="1" dirty="0"/>
          </a:p>
        </p:txBody>
      </p:sp>
      <p:sp>
        <p:nvSpPr>
          <p:cNvPr id="10" name="TextBox 9"/>
          <p:cNvSpPr txBox="1"/>
          <p:nvPr/>
        </p:nvSpPr>
        <p:spPr>
          <a:xfrm>
            <a:off x="362857" y="1422400"/>
            <a:ext cx="184731" cy="369332"/>
          </a:xfrm>
          <a:prstGeom prst="rect">
            <a:avLst/>
          </a:prstGeom>
          <a:noFill/>
        </p:spPr>
        <p:txBody>
          <a:bodyPr wrap="none" rtlCol="0">
            <a:spAutoFit/>
          </a:bodyPr>
          <a:lstStyle/>
          <a:p>
            <a:endParaRPr lang="en-US" dirty="0"/>
          </a:p>
        </p:txBody>
      </p:sp>
      <p:sp>
        <p:nvSpPr>
          <p:cNvPr id="12" name="Rectangle 3"/>
          <p:cNvSpPr>
            <a:spLocks noChangeArrowheads="1"/>
          </p:cNvSpPr>
          <p:nvPr/>
        </p:nvSpPr>
        <p:spPr bwMode="auto">
          <a:xfrm>
            <a:off x="275769" y="100528"/>
            <a:ext cx="11594497" cy="412420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sz="3200" dirty="0">
              <a:latin typeface="Arial" panose="020B0604020202020204" pitchFamily="34" charset="0"/>
            </a:endParaRP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smtClean="0">
                <a:solidFill>
                  <a:srgbClr val="808080"/>
                </a:solidFill>
                <a:latin typeface="Consolas" panose="020B0609020204030204" pitchFamily="49" charset="0"/>
              </a:rPr>
              <a:t>&gt;</a:t>
            </a:r>
            <a:r>
              <a:rPr lang="en-US" dirty="0">
                <a:solidFill>
                  <a:srgbClr val="000000"/>
                </a:solidFill>
                <a:latin typeface="Verdana" panose="020B0604030504040204" pitchFamily="34" charset="0"/>
              </a:rPr>
              <a:t> declaration defines this document to be </a:t>
            </a:r>
            <a:r>
              <a:rPr lang="en-US" dirty="0" smtClean="0">
                <a:solidFill>
                  <a:srgbClr val="000000"/>
                </a:solidFill>
                <a:latin typeface="Verdana" panose="020B0604030504040204" pitchFamily="34" charset="0"/>
              </a:rPr>
              <a:t>HTML5, Note that, this must be   present in every HTML5 document, though modern browsers are forgiving.  </a:t>
            </a:r>
            <a:endParaRPr lang="en-US" dirty="0">
              <a:solidFill>
                <a:srgbClr val="000000"/>
              </a:solidFill>
              <a:latin typeface="Verdana" panose="020B0604030504040204" pitchFamily="34" charset="0"/>
            </a:endParaRP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html</a:t>
            </a:r>
            <a:r>
              <a:rPr lang="en-US" b="1" dirty="0" smtClean="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is the root element of an HTML page</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smtClean="0">
                <a:solidFill>
                  <a:srgbClr val="808080"/>
                </a:solidFill>
                <a:latin typeface="Consolas" panose="020B0609020204030204" pitchFamily="49" charset="0"/>
              </a:rPr>
              <a:t>&gt;</a:t>
            </a:r>
            <a:r>
              <a:rPr lang="en-US" dirty="0">
                <a:solidFill>
                  <a:srgbClr val="000000"/>
                </a:solidFill>
                <a:latin typeface="Verdana" panose="020B0604030504040204" pitchFamily="34" charset="0"/>
              </a:rPr>
              <a:t> element contains meta information about the document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title</a:t>
            </a:r>
            <a:r>
              <a:rPr lang="en-US" b="1" dirty="0" smtClean="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specifies a title for the </a:t>
            </a:r>
            <a:r>
              <a:rPr lang="en-US" dirty="0" smtClean="0">
                <a:solidFill>
                  <a:srgbClr val="000000"/>
                </a:solidFill>
                <a:latin typeface="Verdana" panose="020B0604030504040204" pitchFamily="34" charset="0"/>
              </a:rPr>
              <a:t>document. The title is the text you see on the window bar</a:t>
            </a:r>
            <a:endParaRPr lang="en-US" dirty="0">
              <a:solidFill>
                <a:srgbClr val="000000"/>
              </a:solidFill>
              <a:latin typeface="Verdana" panose="020B0604030504040204" pitchFamily="34" charset="0"/>
            </a:endParaRP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body</a:t>
            </a:r>
            <a:r>
              <a:rPr lang="en-US" b="1" dirty="0" smtClean="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contains the visible page content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large </a:t>
            </a:r>
            <a:r>
              <a:rPr lang="en-US" dirty="0" smtClean="0">
                <a:solidFill>
                  <a:srgbClr val="000000"/>
                </a:solidFill>
                <a:latin typeface="Verdana" panose="020B0604030504040204" pitchFamily="34" charset="0"/>
              </a:rPr>
              <a:t>heading</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a:t>
            </a:r>
            <a:r>
              <a:rPr lang="en-US" b="1" dirty="0" smtClean="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p</a:t>
            </a:r>
            <a:r>
              <a:rPr lang="en-US" b="1" dirty="0" smtClean="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a:t>
            </a:r>
            <a:r>
              <a:rPr lang="en-US" dirty="0" smtClean="0">
                <a:solidFill>
                  <a:srgbClr val="000000"/>
                </a:solidFill>
                <a:latin typeface="Verdana" panose="020B0604030504040204" pitchFamily="34" charset="0"/>
              </a:rPr>
              <a:t>paragraph</a:t>
            </a:r>
          </a:p>
          <a:p>
            <a:pPr marL="347663" lvl="0" indent="-347663" eaLnBrk="0" fontAlgn="base" hangingPunct="0">
              <a:spcBef>
                <a:spcPct val="0"/>
              </a:spcBef>
              <a:spcAft>
                <a:spcPct val="0"/>
              </a:spcAft>
              <a:buFontTx/>
              <a:buChar char="•"/>
            </a:pPr>
            <a:endParaRPr lang="en-US" dirty="0">
              <a:solidFill>
                <a:srgbClr val="000000"/>
              </a:solidFill>
              <a:latin typeface="Verdana" panose="020B0604030504040204" pitchFamily="34" charset="0"/>
            </a:endParaRPr>
          </a:p>
          <a:p>
            <a:pPr lvl="0" eaLnBrk="0" fontAlgn="base" hangingPunct="0">
              <a:spcBef>
                <a:spcPct val="0"/>
              </a:spcBef>
              <a:spcAft>
                <a:spcPct val="0"/>
              </a:spcAft>
            </a:pPr>
            <a:endParaRPr 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p:cNvSpPr txBox="1"/>
          <p:nvPr/>
        </p:nvSpPr>
        <p:spPr>
          <a:xfrm>
            <a:off x="152400" y="237067"/>
            <a:ext cx="11717867" cy="707886"/>
          </a:xfrm>
          <a:prstGeom prst="rect">
            <a:avLst/>
          </a:prstGeom>
          <a:noFill/>
        </p:spPr>
        <p:txBody>
          <a:bodyPr wrap="square" rtlCol="0">
            <a:spAutoFit/>
          </a:bodyPr>
          <a:lstStyle/>
          <a:p>
            <a:r>
              <a:rPr lang="en-US" sz="4000" b="1" dirty="0" smtClean="0">
                <a:latin typeface="Franklin Gothic Book" panose="020B0503020102020204" pitchFamily="34" charset="0"/>
              </a:rPr>
              <a:t>HTML Page Structure</a:t>
            </a:r>
            <a:endParaRPr lang="en-US" sz="4000" b="1" dirty="0">
              <a:latin typeface="Franklin Gothic Book" panose="020B0503020102020204" pitchFamily="34" charset="0"/>
            </a:endParaRPr>
          </a:p>
        </p:txBody>
      </p:sp>
      <p:sp>
        <p:nvSpPr>
          <p:cNvPr id="6" name="TextBox 5"/>
          <p:cNvSpPr txBox="1"/>
          <p:nvPr/>
        </p:nvSpPr>
        <p:spPr>
          <a:xfrm>
            <a:off x="152400" y="944953"/>
            <a:ext cx="4217886" cy="369332"/>
          </a:xfrm>
          <a:prstGeom prst="rect">
            <a:avLst/>
          </a:prstGeom>
          <a:noFill/>
        </p:spPr>
        <p:txBody>
          <a:bodyPr wrap="none" rtlCol="0">
            <a:spAutoFit/>
          </a:bodyPr>
          <a:lstStyle/>
          <a:p>
            <a:r>
              <a:rPr lang="en-US" dirty="0" smtClean="0"/>
              <a:t>Below is a visualization of HTML document</a:t>
            </a:r>
            <a:endParaRPr lang="en-US" dirty="0"/>
          </a:p>
        </p:txBody>
      </p:sp>
      <p:pic>
        <p:nvPicPr>
          <p:cNvPr id="8" name="Picture 7"/>
          <p:cNvPicPr>
            <a:picLocks noChangeAspect="1"/>
          </p:cNvPicPr>
          <p:nvPr/>
        </p:nvPicPr>
        <p:blipFill>
          <a:blip r:embed="rId3"/>
          <a:stretch>
            <a:fillRect/>
          </a:stretch>
        </p:blipFill>
        <p:spPr>
          <a:xfrm>
            <a:off x="152400" y="1314285"/>
            <a:ext cx="10110225" cy="4908096"/>
          </a:xfrm>
          <a:prstGeom prst="rect">
            <a:avLst/>
          </a:prstGeom>
        </p:spPr>
      </p:pic>
      <p:sp>
        <p:nvSpPr>
          <p:cNvPr id="10" name="Rectangle 9"/>
          <p:cNvSpPr/>
          <p:nvPr/>
        </p:nvSpPr>
        <p:spPr>
          <a:xfrm>
            <a:off x="290284" y="6265923"/>
            <a:ext cx="11698515" cy="369332"/>
          </a:xfrm>
          <a:prstGeom prst="rect">
            <a:avLst/>
          </a:prstGeom>
        </p:spPr>
        <p:txBody>
          <a:bodyPr wrap="square">
            <a:spAutoFit/>
          </a:bodyPr>
          <a:lstStyle/>
          <a:p>
            <a:r>
              <a:rPr lang="en-US" b="1" dirty="0">
                <a:solidFill>
                  <a:srgbClr val="000000"/>
                </a:solidFill>
                <a:latin typeface="Verdana" panose="020B0604030504040204" pitchFamily="34" charset="0"/>
              </a:rPr>
              <a:t>Note:</a:t>
            </a:r>
            <a:r>
              <a:rPr lang="en-US" dirty="0">
                <a:solidFill>
                  <a:srgbClr val="000000"/>
                </a:solidFill>
                <a:latin typeface="Verdana" panose="020B0604030504040204" pitchFamily="34" charset="0"/>
              </a:rPr>
              <a:t> Only the content inside the &lt;body&gt; section (the white area above) is displayed in a browser.</a:t>
            </a:r>
            <a:endParaRPr lang="en-US" dirty="0"/>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0</TotalTime>
  <Words>1771</Words>
  <Application>Microsoft Office PowerPoint</Application>
  <PresentationFormat>Widescreen</PresentationFormat>
  <Paragraphs>151</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Consolas</vt:lpstr>
      <vt:lpstr>Franklin Gothic Book</vt:lpstr>
      <vt:lpstr>Segoe UI</vt:lpstr>
      <vt:lpstr>Tahoma</vt:lpstr>
      <vt:lpstr>Verdana</vt:lpstr>
      <vt:lpstr>Wingdings</vt:lpstr>
      <vt:lpstr>Office Theme</vt:lpstr>
      <vt:lpstr>HTML – PART 1</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2019-11-05T07:21:56Z</dcterms:created>
  <dcterms:modified xsi:type="dcterms:W3CDTF">2019-11-13T21:25:11Z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