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47" d="100"/>
          <a:sy n="47" d="100"/>
        </p:scale>
        <p:origin x="5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97603-A617-7DE3-7300-52A90DF68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2DFBB4-CCE0-C934-6028-A9DFB65A2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E46D2A-F04F-1247-1CE0-9183453F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BE45-7759-4C6E-86B1-6CE818A4EBB7}" type="datetimeFigureOut">
              <a:rPr lang="zh-CN" altLang="en-US" smtClean="0"/>
              <a:t>2024/8/29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9375A5-71C2-09D1-B57E-A6D33601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9F7678-9E6C-2A44-3A21-3F1BFD92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6B60-9C6D-4B2A-A2E0-1B3FE5463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5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27505-F89C-7AF4-7736-64994605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98C5EB-8A55-BD07-8825-A23A2607A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3A2C17-F18C-B516-5DBA-FFF2768E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BE45-7759-4C6E-86B1-6CE818A4EBB7}" type="datetimeFigureOut">
              <a:rPr lang="zh-CN" altLang="en-US" smtClean="0"/>
              <a:t>2024/8/29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62D9D9-5B46-2B13-6371-398A7291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5656F3-742A-DE03-B95C-BC9C6648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6B60-9C6D-4B2A-A2E0-1B3FE5463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33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05F3DE-61DA-2766-5E38-6B275FEBC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026E11-D02E-4B26-D1A4-487EA599A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BE4965-00EA-F8B1-E24C-22AD5F6B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BE45-7759-4C6E-86B1-6CE818A4EBB7}" type="datetimeFigureOut">
              <a:rPr lang="zh-CN" altLang="en-US" smtClean="0"/>
              <a:t>2024/8/29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D2B84-DC89-0461-C049-2B39D8B8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ADB938-B540-5C36-9E8F-756ADDA9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6B60-9C6D-4B2A-A2E0-1B3FE5463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2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751A2-B846-6EE7-F25E-58634878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8463BA-56F2-348C-8934-861DAE6B7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CF0187-F822-272B-987C-E4A6FAAC7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BE45-7759-4C6E-86B1-6CE818A4EBB7}" type="datetimeFigureOut">
              <a:rPr lang="zh-CN" altLang="en-US" smtClean="0"/>
              <a:t>2024/8/29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ADF94B-6E49-4C35-BFEF-BBB782784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6DEF1-5D60-6F16-ED20-96EAEB4C9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6B60-9C6D-4B2A-A2E0-1B3FE5463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88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BD6C0-4B25-35BA-9844-16C9B34C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61DCFE-FFF9-6E63-FCF2-293CCC739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EB7BB-F333-685B-10D5-FEC353F8F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BE45-7759-4C6E-86B1-6CE818A4EBB7}" type="datetimeFigureOut">
              <a:rPr lang="zh-CN" altLang="en-US" smtClean="0"/>
              <a:t>2024/8/29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386C4C-61C5-ADEB-3430-A3F868B06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EACDFE-22F0-D112-1067-7649E558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6B60-9C6D-4B2A-A2E0-1B3FE5463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36415-F87F-5502-78E9-EF7E9E5D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7263F0-8A55-B130-51EF-5498D5349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3FFB1D-EAAF-20A3-9C75-EFE7927E3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8C050D-DD28-F7A2-EDDC-2BE55AAD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BE45-7759-4C6E-86B1-6CE818A4EBB7}" type="datetimeFigureOut">
              <a:rPr lang="zh-CN" altLang="en-US" smtClean="0"/>
              <a:t>2024/8/29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3FAAD8-81FD-1BB5-E170-21DB12978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5700DE-74D2-A971-AEE8-3A850739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6B60-9C6D-4B2A-A2E0-1B3FE5463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290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48694-3159-B317-326F-875054A8F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C14276-D838-8A38-821A-805BC4389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5752FB-CF29-3198-9AB9-686FDB54B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3BB912-BB45-2384-3485-547B4C1CC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930276-1E7E-F2C8-5C45-DBA6C37C9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9C09A3-13F2-1179-47AD-7B22C1E8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BE45-7759-4C6E-86B1-6CE818A4EBB7}" type="datetimeFigureOut">
              <a:rPr lang="zh-CN" altLang="en-US" smtClean="0"/>
              <a:t>2024/8/29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532918-9CE4-4CC8-9DDA-C523946C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F86309-DC89-5B4C-8DFD-2943CB2A6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6B60-9C6D-4B2A-A2E0-1B3FE5463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33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38C10-D58B-9971-3CEE-13328B19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2C7869-10F7-B03C-C418-D862C5E39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BE45-7759-4C6E-86B1-6CE818A4EBB7}" type="datetimeFigureOut">
              <a:rPr lang="zh-CN" altLang="en-US" smtClean="0"/>
              <a:t>2024/8/29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349AEA-4C8B-BFF5-07B1-58E4EC4D8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DFD587-9509-4EF9-5E4C-FA2ABA8F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6B60-9C6D-4B2A-A2E0-1B3FE5463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14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F7AAC2-58DD-489D-84E3-301A6BB62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BE45-7759-4C6E-86B1-6CE818A4EBB7}" type="datetimeFigureOut">
              <a:rPr lang="zh-CN" altLang="en-US" smtClean="0"/>
              <a:t>2024/8/29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3DC342-B72B-D8AD-3A0A-FD99042A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A853E7-CE0C-A5EA-184B-655A7A16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6B60-9C6D-4B2A-A2E0-1B3FE5463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417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743AA-F2BD-562F-51B1-6ED6E2F48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025F71-6B2B-785B-A992-85E8E9B18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D32795-2B68-780A-FCE4-57895BA5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759072-36A6-FDCA-5CC8-AFC4D522A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BE45-7759-4C6E-86B1-6CE818A4EBB7}" type="datetimeFigureOut">
              <a:rPr lang="zh-CN" altLang="en-US" smtClean="0"/>
              <a:t>2024/8/29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D6D66-A7CD-4E1E-C632-B8DFD6918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54D439-CDAA-A869-8DB2-78A3C771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6B60-9C6D-4B2A-A2E0-1B3FE5463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507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817FD-D208-4534-9D91-5FE5EEF6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D330F3-D024-DB7F-3DAB-5FF282610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1386DF-9304-7F7C-424C-B0FE0F2AA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C924C7-67D9-666A-0383-3B81B74B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BE45-7759-4C6E-86B1-6CE818A4EBB7}" type="datetimeFigureOut">
              <a:rPr lang="zh-CN" altLang="en-US" smtClean="0"/>
              <a:t>2024/8/29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8CE3C9-A73D-1131-877F-90065E07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DAD14A-B3BC-A75F-05D6-CC17E745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6B60-9C6D-4B2A-A2E0-1B3FE5463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56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632688-5AA6-7B3C-C278-AC12A4DF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53BEA8-D923-205A-47C4-E1D0BC58D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664634-574A-76D4-A128-5278DF06BC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DBE45-7759-4C6E-86B1-6CE818A4EBB7}" type="datetimeFigureOut">
              <a:rPr lang="zh-CN" altLang="en-US" smtClean="0"/>
              <a:t>2024/8/29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37EB81-F858-7F4E-1FEF-D6D36D86D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50385-B6D3-FF31-8C65-DBB119BD8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46B60-9C6D-4B2A-A2E0-1B3FE5463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76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8FB7E-FE91-AD7A-F5F1-151EF95395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B96E72-F22C-83FA-A67A-D308D8F8CE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8442ED-CB4D-BCB5-7041-B50334B8B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5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CD8B32-3447-997D-CDCE-14C7703CC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5770"/>
            <a:ext cx="10515600" cy="5731193"/>
          </a:xfrm>
        </p:spPr>
        <p:txBody>
          <a:bodyPr/>
          <a:lstStyle/>
          <a:p>
            <a:r>
              <a:rPr lang="zh-CN" altLang="en-US" dirty="0"/>
              <a:t>考虑满足条件的情况，灯全部熄灭</a:t>
            </a:r>
            <a:endParaRPr lang="en-US" altLang="zh-CN" dirty="0"/>
          </a:p>
          <a:p>
            <a:r>
              <a:rPr lang="zh-CN" altLang="en-US" dirty="0"/>
              <a:t>假设</a:t>
            </a:r>
            <a:r>
              <a:rPr lang="en-US" altLang="zh-CN" dirty="0"/>
              <a:t>n-1</a:t>
            </a:r>
            <a:r>
              <a:rPr lang="zh-CN" altLang="en-US" dirty="0"/>
              <a:t>行之前的灯全部熄灭，要使第</a:t>
            </a:r>
            <a:r>
              <a:rPr lang="en-US" altLang="zh-CN" dirty="0"/>
              <a:t>n-1</a:t>
            </a:r>
            <a:r>
              <a:rPr lang="zh-CN" altLang="en-US" dirty="0"/>
              <a:t>行的灯熄灭，只能通过控制第</a:t>
            </a:r>
            <a:r>
              <a:rPr lang="en-US" altLang="zh-CN" dirty="0"/>
              <a:t>n</a:t>
            </a:r>
            <a:r>
              <a:rPr lang="zh-CN" altLang="en-US" dirty="0"/>
              <a:t>行的灯实现</a:t>
            </a:r>
            <a:endParaRPr lang="en-US" altLang="zh-CN" dirty="0"/>
          </a:p>
          <a:p>
            <a:r>
              <a:rPr lang="zh-CN" altLang="en-US" dirty="0"/>
              <a:t>由此类推，使第一行的灯熄灭，只能通过第二行的灯实现</a:t>
            </a:r>
            <a:endParaRPr lang="en-US" altLang="zh-CN" dirty="0"/>
          </a:p>
          <a:p>
            <a:r>
              <a:rPr lang="zh-CN" altLang="en-US" dirty="0"/>
              <a:t>而且，下一行的灯只能控制上一行的同一列的灯的状态</a:t>
            </a:r>
            <a:endParaRPr lang="en-US" altLang="zh-CN" dirty="0"/>
          </a:p>
          <a:p>
            <a:r>
              <a:rPr lang="zh-CN" altLang="en-US" dirty="0"/>
              <a:t>所以，第一行灯的状态可以确定整个密码锁的状态</a:t>
            </a:r>
            <a:endParaRPr lang="en-US" altLang="zh-CN" dirty="0"/>
          </a:p>
          <a:p>
            <a:r>
              <a:rPr lang="zh-CN" altLang="en-US" dirty="0"/>
              <a:t>现在我们只需要遍历第一行灯的所有情况</a:t>
            </a:r>
            <a:endParaRPr lang="en-US" altLang="zh-CN" dirty="0"/>
          </a:p>
          <a:p>
            <a:r>
              <a:rPr lang="zh-CN" altLang="en-US" dirty="0"/>
              <a:t>第一行的开关灯情况有</a:t>
            </a:r>
            <a:r>
              <a:rPr lang="en-US" altLang="zh-CN" dirty="0"/>
              <a:t>2^n</a:t>
            </a:r>
            <a:r>
              <a:rPr lang="zh-CN" altLang="en-US" dirty="0"/>
              <a:t>种</a:t>
            </a:r>
            <a:endParaRPr lang="en-US" altLang="zh-CN" dirty="0"/>
          </a:p>
          <a:p>
            <a:r>
              <a:rPr lang="zh-CN" altLang="en-US" dirty="0"/>
              <a:t>如何表示完整这所有情况呢</a:t>
            </a:r>
          </a:p>
        </p:txBody>
      </p:sp>
    </p:spTree>
    <p:extLst>
      <p:ext uri="{BB962C8B-B14F-4D97-AF65-F5344CB8AC3E}">
        <p14:creationId xmlns:p14="http://schemas.microsoft.com/office/powerpoint/2010/main" val="277715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9816D-3E6B-BFF1-70EE-1C7497D1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状态压缩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6F1A93-06D3-86D7-B2D7-8D6E83774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要求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使用</a:t>
            </a:r>
            <a:r>
              <a:rPr lang="zh-CN" altLang="en-US" b="0" i="0" u="none" strike="noStrike" dirty="0">
                <a:effectLst/>
                <a:latin typeface="-apple-system"/>
              </a:rPr>
              <a:t>状态压缩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的对象的点的状态必须只有两种，</a:t>
            </a:r>
            <a:r>
              <a:rPr lang="en-US" altLang="zh-CN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0 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或 </a:t>
            </a:r>
            <a:r>
              <a:rPr lang="en-US" altLang="zh-CN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1</a:t>
            </a: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而计算机又是用二进制来存储数字，加之强大的位运算功能，我们便可以更改整数在二进制下表示的每一位的数字，来表示不同的状态</a:t>
            </a:r>
            <a:endParaRPr lang="en-US" altLang="zh-CN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</a:rPr>
              <a:t>这样，我们可以用数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</a:rPr>
              <a:t>0~2^n-1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</a:rPr>
              <a:t>来遍历第一行的所有开关灯情况</a:t>
            </a:r>
            <a:endParaRPr lang="en-US" altLang="zh-CN" dirty="0">
              <a:solidFill>
                <a:srgbClr val="4D4D4D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dirty="0">
                <a:solidFill>
                  <a:srgbClr val="4D4D4D"/>
                </a:solidFill>
                <a:highlight>
                  <a:srgbClr val="FFFFFF"/>
                </a:highlight>
                <a:latin typeface="-apple-system"/>
              </a:rPr>
              <a:t>位运算的小技巧</a:t>
            </a:r>
            <a:r>
              <a:rPr lang="en-US" altLang="zh-CN" dirty="0">
                <a:solidFill>
                  <a:srgbClr val="4D4D4D"/>
                </a:solidFill>
                <a:highlight>
                  <a:srgbClr val="FFFFFF"/>
                </a:highlight>
                <a:latin typeface="-apple-system"/>
              </a:rPr>
              <a:t>:</a:t>
            </a:r>
          </a:p>
          <a:p>
            <a:r>
              <a:rPr lang="zh-CN" altLang="en-US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（</a:t>
            </a:r>
            <a:r>
              <a:rPr lang="en-US" altLang="zh-CN" b="1" i="0" dirty="0" err="1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i</a:t>
            </a:r>
            <a:r>
              <a:rPr lang="en-US" altLang="zh-CN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&amp;(1&lt;&lt;</a:t>
            </a:r>
            <a:r>
              <a:rPr lang="en-US" altLang="zh-CN" b="1" dirty="0">
                <a:solidFill>
                  <a:srgbClr val="4D4D4D"/>
                </a:solidFill>
                <a:highlight>
                  <a:srgbClr val="FFFFFF"/>
                </a:highlight>
                <a:latin typeface="-apple-system"/>
              </a:rPr>
              <a:t>j</a:t>
            </a:r>
            <a:r>
              <a:rPr lang="zh-CN" altLang="en-US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））</a:t>
            </a:r>
            <a:r>
              <a:rPr lang="en-US" altLang="zh-CN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: </a:t>
            </a:r>
            <a:r>
              <a:rPr lang="zh-CN" altLang="en-US" b="1" i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用来求二进</a:t>
            </a:r>
            <a:r>
              <a:rPr lang="zh-CN" altLang="en-US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制下的数</a:t>
            </a:r>
            <a:r>
              <a:rPr lang="en-US" altLang="zh-CN" b="1" i="0" dirty="0" err="1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i</a:t>
            </a:r>
            <a:r>
              <a:rPr lang="zh-CN" altLang="en-US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第</a:t>
            </a:r>
            <a:r>
              <a:rPr lang="en-US" altLang="zh-CN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j</a:t>
            </a:r>
            <a:r>
              <a:rPr lang="zh-CN" altLang="en-US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位是否为</a:t>
            </a:r>
            <a:r>
              <a:rPr lang="en-US" altLang="zh-CN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1</a:t>
            </a:r>
            <a:r>
              <a:rPr lang="zh-CN" altLang="en-US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，</a:t>
            </a:r>
            <a:r>
              <a:rPr lang="zh-CN" altLang="en-US" b="1" dirty="0">
                <a:solidFill>
                  <a:srgbClr val="4D4D4D"/>
                </a:solidFill>
                <a:highlight>
                  <a:srgbClr val="FFFFFF"/>
                </a:highlight>
                <a:latin typeface="-apple-system"/>
              </a:rPr>
              <a:t>本题用来表示是否亮着灯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298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E5F954-2521-D2CD-C039-91AF016F1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243"/>
            <a:ext cx="10515600" cy="5866720"/>
          </a:xfrm>
        </p:spPr>
        <p:txBody>
          <a:bodyPr/>
          <a:lstStyle/>
          <a:p>
            <a:r>
              <a:rPr lang="zh-CN" altLang="en-US" dirty="0"/>
              <a:t>我们已经知道了最后灯能否全部关闭只与第一行的灯光状态有关。</a:t>
            </a:r>
            <a:endParaRPr lang="en-US" altLang="zh-CN" dirty="0"/>
          </a:p>
          <a:p>
            <a:r>
              <a:rPr lang="zh-CN" altLang="en-US" dirty="0"/>
              <a:t>那么现在我们需要遍历第一行对灯光的总共</a:t>
            </a:r>
            <a:r>
              <a:rPr lang="en-US" altLang="zh-CN" dirty="0"/>
              <a:t>2^n</a:t>
            </a:r>
            <a:r>
              <a:rPr lang="zh-CN" altLang="en-US" dirty="0"/>
              <a:t>种操作</a:t>
            </a:r>
            <a:endParaRPr lang="en-US" altLang="zh-CN" dirty="0"/>
          </a:p>
          <a:p>
            <a:r>
              <a:rPr lang="zh-CN" altLang="en-US" dirty="0"/>
              <a:t>注意，第一行初始的灯光状态是题目给出来的，我们现在是模拟对灯光的操作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/>
              <a:t>n=3</a:t>
            </a:r>
            <a:r>
              <a:rPr lang="zh-CN" altLang="en-US" dirty="0"/>
              <a:t>为例，对灯光的操作是</a:t>
            </a:r>
            <a:r>
              <a:rPr lang="en-US" altLang="zh-CN" dirty="0"/>
              <a:t>0~2^3-1</a:t>
            </a:r>
            <a:r>
              <a:rPr lang="zh-CN" altLang="en-US" dirty="0"/>
              <a:t>，就是数字</a:t>
            </a:r>
            <a:r>
              <a:rPr lang="en-US" altLang="zh-CN" dirty="0"/>
              <a:t>0~7</a:t>
            </a:r>
            <a:r>
              <a:rPr lang="zh-CN" altLang="en-US" dirty="0"/>
              <a:t>，总共</a:t>
            </a:r>
            <a:r>
              <a:rPr lang="en-US" altLang="zh-CN" dirty="0"/>
              <a:t>8</a:t>
            </a:r>
            <a:r>
              <a:rPr lang="zh-CN" altLang="en-US" dirty="0"/>
              <a:t>种</a:t>
            </a:r>
            <a:endParaRPr lang="en-US" altLang="zh-CN" dirty="0"/>
          </a:p>
          <a:p>
            <a:r>
              <a:rPr lang="zh-CN" altLang="en-US" dirty="0"/>
              <a:t>利用位运算的知识，每个数字代表一种操作</a:t>
            </a:r>
            <a:endParaRPr lang="en-US" altLang="zh-CN" dirty="0"/>
          </a:p>
          <a:p>
            <a:r>
              <a:rPr lang="en-US" altLang="zh-CN" dirty="0"/>
              <a:t>000</a:t>
            </a:r>
            <a:r>
              <a:rPr lang="zh-CN" altLang="en-US" dirty="0"/>
              <a:t>，代表全部不变，                   </a:t>
            </a:r>
            <a:r>
              <a:rPr lang="en-US" altLang="zh-CN" dirty="0"/>
              <a:t>011</a:t>
            </a:r>
            <a:r>
              <a:rPr lang="zh-CN" altLang="en-US" dirty="0"/>
              <a:t>，改变第一和第二盏灯</a:t>
            </a:r>
            <a:endParaRPr lang="en-US" altLang="zh-CN" dirty="0"/>
          </a:p>
          <a:p>
            <a:r>
              <a:rPr lang="en-US" altLang="zh-CN" dirty="0"/>
              <a:t>001</a:t>
            </a:r>
            <a:r>
              <a:rPr lang="zh-CN" altLang="en-US" dirty="0"/>
              <a:t>，代表只改变第一盏灯            </a:t>
            </a:r>
            <a:r>
              <a:rPr lang="en-US" altLang="zh-CN" dirty="0"/>
              <a:t>101</a:t>
            </a:r>
            <a:r>
              <a:rPr lang="zh-CN" altLang="en-US" dirty="0"/>
              <a:t>，改变第一和第三盏灯</a:t>
            </a:r>
            <a:endParaRPr lang="en-US" altLang="zh-CN" dirty="0"/>
          </a:p>
          <a:p>
            <a:r>
              <a:rPr lang="en-US" altLang="zh-CN" dirty="0"/>
              <a:t>010</a:t>
            </a:r>
            <a:r>
              <a:rPr lang="zh-CN" altLang="en-US" dirty="0"/>
              <a:t>，只改变第二盏灯                   </a:t>
            </a:r>
            <a:r>
              <a:rPr lang="en-US" altLang="zh-CN" dirty="0"/>
              <a:t>110</a:t>
            </a:r>
            <a:r>
              <a:rPr lang="zh-CN" altLang="en-US" dirty="0"/>
              <a:t>，改变第一和第二盏灯</a:t>
            </a:r>
            <a:endParaRPr lang="en-US" altLang="zh-CN" dirty="0"/>
          </a:p>
          <a:p>
            <a:r>
              <a:rPr lang="en-US" altLang="zh-CN" dirty="0"/>
              <a:t>100</a:t>
            </a:r>
            <a:r>
              <a:rPr lang="zh-CN" altLang="en-US" dirty="0"/>
              <a:t>，只改变第三盏灯                    </a:t>
            </a:r>
            <a:r>
              <a:rPr lang="en-US" altLang="zh-CN" dirty="0"/>
              <a:t>111</a:t>
            </a:r>
            <a:r>
              <a:rPr lang="zh-CN" altLang="en-US" dirty="0"/>
              <a:t>，三盏状态全部改变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9723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659B39-D9EF-CC0E-6874-9A27F2E4A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主要方法：</a:t>
            </a:r>
            <a:r>
              <a:rPr lang="en-US" altLang="zh-CN" dirty="0"/>
              <a:t>j</a:t>
            </a:r>
            <a:r>
              <a:rPr lang="zh-CN" altLang="en-US" dirty="0"/>
              <a:t>取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2</a:t>
            </a:r>
            <a:r>
              <a:rPr lang="zh-CN" altLang="en-US" dirty="0"/>
              <a:t>（当前行的灯的数量），</a:t>
            </a:r>
            <a:r>
              <a:rPr lang="en-US" altLang="zh-CN" dirty="0" err="1"/>
              <a:t>i</a:t>
            </a:r>
            <a:r>
              <a:rPr lang="zh-CN" altLang="en-US" dirty="0"/>
              <a:t>代表当前操作对应的数字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（</a:t>
            </a:r>
            <a:r>
              <a:rPr lang="en-US" altLang="zh-CN" i="0" dirty="0" err="1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i</a:t>
            </a:r>
            <a:r>
              <a:rPr lang="en-US" altLang="zh-CN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&amp;(1&lt;&lt;</a:t>
            </a:r>
            <a:r>
              <a:rPr lang="en-US" altLang="zh-CN" dirty="0">
                <a:solidFill>
                  <a:srgbClr val="4D4D4D"/>
                </a:solidFill>
                <a:highlight>
                  <a:srgbClr val="FFFFFF"/>
                </a:highlight>
                <a:latin typeface="-apple-system"/>
              </a:rPr>
              <a:t>j</a:t>
            </a:r>
            <a:r>
              <a:rPr lang="zh-CN" altLang="en-US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））</a:t>
            </a:r>
            <a:r>
              <a:rPr lang="en-US" altLang="zh-CN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: </a:t>
            </a:r>
            <a:r>
              <a:rPr lang="zh-CN" altLang="en-US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用来求二进制下的数</a:t>
            </a:r>
            <a:r>
              <a:rPr lang="en-US" altLang="zh-CN" i="0" dirty="0" err="1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i</a:t>
            </a:r>
            <a:r>
              <a:rPr lang="zh-CN" altLang="en-US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第</a:t>
            </a:r>
            <a:r>
              <a:rPr lang="en-US" altLang="zh-CN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j</a:t>
            </a:r>
            <a:r>
              <a:rPr lang="zh-CN" altLang="en-US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位是否为</a:t>
            </a:r>
            <a:r>
              <a:rPr lang="en-US" altLang="zh-CN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1</a:t>
            </a:r>
            <a:r>
              <a:rPr lang="zh-CN" altLang="en-US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，</a:t>
            </a:r>
            <a:endParaRPr lang="en-US" altLang="zh-CN" i="0" dirty="0">
              <a:solidFill>
                <a:srgbClr val="4D4D4D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4D4D4D"/>
                </a:solidFill>
                <a:highlight>
                  <a:srgbClr val="FFFFFF"/>
                </a:highlight>
                <a:latin typeface="-apple-system"/>
              </a:rPr>
              <a:t>本题用来表示是要对第</a:t>
            </a:r>
            <a:r>
              <a:rPr lang="en-US" altLang="zh-CN" dirty="0">
                <a:solidFill>
                  <a:srgbClr val="4D4D4D"/>
                </a:solidFill>
                <a:highlight>
                  <a:srgbClr val="FFFFFF"/>
                </a:highlight>
                <a:latin typeface="-apple-system"/>
              </a:rPr>
              <a:t>j</a:t>
            </a:r>
            <a:r>
              <a:rPr lang="zh-CN" altLang="en-US" dirty="0">
                <a:solidFill>
                  <a:srgbClr val="4D4D4D"/>
                </a:solidFill>
                <a:highlight>
                  <a:srgbClr val="FFFFFF"/>
                </a:highlight>
                <a:latin typeface="-apple-system"/>
              </a:rPr>
              <a:t>盏灯采取操作，如果</a:t>
            </a:r>
            <a:r>
              <a:rPr lang="zh-CN" altLang="en-US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（</a:t>
            </a:r>
            <a:r>
              <a:rPr lang="en-US" altLang="zh-CN" i="0" dirty="0" err="1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i</a:t>
            </a:r>
            <a:r>
              <a:rPr lang="en-US" altLang="zh-CN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&amp;(1&lt;&lt;</a:t>
            </a:r>
            <a:r>
              <a:rPr lang="en-US" altLang="zh-CN" dirty="0">
                <a:solidFill>
                  <a:srgbClr val="4D4D4D"/>
                </a:solidFill>
                <a:highlight>
                  <a:srgbClr val="FFFFFF"/>
                </a:highlight>
                <a:latin typeface="-apple-system"/>
              </a:rPr>
              <a:t>j</a:t>
            </a:r>
            <a:r>
              <a:rPr lang="zh-CN" altLang="en-US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）</a:t>
            </a:r>
            <a:r>
              <a:rPr lang="en-US" altLang="zh-CN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==1</a:t>
            </a:r>
            <a:r>
              <a:rPr lang="zh-CN" altLang="en-US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就要对第</a:t>
            </a:r>
            <a:r>
              <a:rPr lang="en-US" altLang="zh-CN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j</a:t>
            </a:r>
            <a:r>
              <a:rPr lang="zh-CN" altLang="en-US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盏灯采取操作，否则，就不对第</a:t>
            </a:r>
            <a:r>
              <a:rPr lang="en-US" altLang="zh-CN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j</a:t>
            </a:r>
            <a:r>
              <a:rPr lang="zh-CN" altLang="en-US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盏灯采取操作</a:t>
            </a:r>
            <a:endParaRPr lang="en-US" altLang="zh-CN" i="0" dirty="0">
              <a:solidFill>
                <a:srgbClr val="4D4D4D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4D4D4D"/>
                </a:solidFill>
                <a:highlight>
                  <a:srgbClr val="FFFFFF"/>
                </a:highlight>
                <a:latin typeface="-apple-system"/>
              </a:rPr>
              <a:t>这样的话，对不同操作对应的数字</a:t>
            </a:r>
            <a:r>
              <a:rPr lang="en-US" altLang="zh-CN" dirty="0" err="1">
                <a:solidFill>
                  <a:srgbClr val="4D4D4D"/>
                </a:solidFill>
                <a:highlight>
                  <a:srgbClr val="FFFFFF"/>
                </a:highlight>
                <a:latin typeface="-apple-system"/>
              </a:rPr>
              <a:t>i</a:t>
            </a:r>
            <a:r>
              <a:rPr lang="zh-CN" altLang="en-US" dirty="0">
                <a:solidFill>
                  <a:srgbClr val="4D4D4D"/>
                </a:solidFill>
                <a:highlight>
                  <a:srgbClr val="FFFFFF"/>
                </a:highlight>
                <a:latin typeface="-apple-system"/>
              </a:rPr>
              <a:t>，我们都进行一次遍历，我们便知道了这个操作代表我们要对哪几盏灯进行操作</a:t>
            </a:r>
            <a:endParaRPr lang="en-US" altLang="zh-CN" dirty="0">
              <a:solidFill>
                <a:srgbClr val="4D4D4D"/>
              </a:solidFill>
              <a:highlight>
                <a:srgbClr val="FFFFFF"/>
              </a:highlight>
              <a:latin typeface="-apple-system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4D4D4D"/>
                </a:solidFill>
                <a:highlight>
                  <a:srgbClr val="FFFFFF"/>
                </a:highlight>
                <a:latin typeface="-apple-system"/>
              </a:rPr>
              <a:t>对第一行完成操作之后，第二行的操作依赖于第一行的灯的状态</a:t>
            </a:r>
            <a:endParaRPr lang="en-US" altLang="zh-CN" dirty="0">
              <a:solidFill>
                <a:srgbClr val="4D4D4D"/>
              </a:solidFill>
              <a:highlight>
                <a:srgbClr val="FFFFFF"/>
              </a:highlight>
              <a:latin typeface="-apple-system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4D4D4D"/>
                </a:solidFill>
                <a:highlight>
                  <a:srgbClr val="FFFFFF"/>
                </a:highlight>
                <a:latin typeface="-apple-system"/>
              </a:rPr>
              <a:t>由此类推，第</a:t>
            </a:r>
            <a:r>
              <a:rPr lang="en-US" altLang="zh-CN" dirty="0">
                <a:solidFill>
                  <a:srgbClr val="4D4D4D"/>
                </a:solidFill>
                <a:highlight>
                  <a:srgbClr val="FFFFFF"/>
                </a:highlight>
                <a:latin typeface="-apple-system"/>
              </a:rPr>
              <a:t>n</a:t>
            </a:r>
            <a:r>
              <a:rPr lang="zh-CN" altLang="en-US" dirty="0">
                <a:solidFill>
                  <a:srgbClr val="4D4D4D"/>
                </a:solidFill>
                <a:highlight>
                  <a:srgbClr val="FFFFFF"/>
                </a:highlight>
                <a:latin typeface="-apple-system"/>
              </a:rPr>
              <a:t>行操作依赖于第</a:t>
            </a:r>
            <a:r>
              <a:rPr lang="en-US" altLang="zh-CN" dirty="0">
                <a:solidFill>
                  <a:srgbClr val="4D4D4D"/>
                </a:solidFill>
                <a:highlight>
                  <a:srgbClr val="FFFFFF"/>
                </a:highlight>
                <a:latin typeface="-apple-system"/>
              </a:rPr>
              <a:t>n-1</a:t>
            </a:r>
            <a:r>
              <a:rPr lang="zh-CN" altLang="en-US" dirty="0">
                <a:solidFill>
                  <a:srgbClr val="4D4D4D"/>
                </a:solidFill>
                <a:highlight>
                  <a:srgbClr val="FFFFFF"/>
                </a:highlight>
                <a:latin typeface="-apple-system"/>
              </a:rPr>
              <a:t>行灯的状态</a:t>
            </a:r>
            <a:endParaRPr lang="en-US" altLang="zh-CN" dirty="0">
              <a:solidFill>
                <a:srgbClr val="4D4D4D"/>
              </a:solidFill>
              <a:highlight>
                <a:srgbClr val="FFFFFF"/>
              </a:highlight>
              <a:latin typeface="-apple-system"/>
            </a:endParaRPr>
          </a:p>
          <a:p>
            <a:pPr>
              <a:lnSpc>
                <a:spcPct val="100000"/>
              </a:lnSpc>
            </a:pPr>
            <a:r>
              <a:rPr lang="zh-CN" altLang="en-US" dirty="0"/>
              <a:t>执行完第</a:t>
            </a:r>
            <a:r>
              <a:rPr lang="en-US" altLang="zh-CN" dirty="0"/>
              <a:t>n</a:t>
            </a:r>
            <a:r>
              <a:rPr lang="zh-CN" altLang="en-US" dirty="0"/>
              <a:t>行的操作之后，检测第</a:t>
            </a:r>
            <a:r>
              <a:rPr lang="en-US" altLang="zh-CN" dirty="0"/>
              <a:t>n</a:t>
            </a:r>
            <a:r>
              <a:rPr lang="zh-CN" altLang="en-US" dirty="0"/>
              <a:t>行的灯是不是全灭了，是则统计操作的次数</a:t>
            </a:r>
          </a:p>
        </p:txBody>
      </p:sp>
    </p:spTree>
    <p:extLst>
      <p:ext uri="{BB962C8B-B14F-4D97-AF65-F5344CB8AC3E}">
        <p14:creationId xmlns:p14="http://schemas.microsoft.com/office/powerpoint/2010/main" val="1136045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554</Words>
  <Application>Microsoft Office PowerPoint</Application>
  <PresentationFormat>宽屏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-apple-system</vt:lpstr>
      <vt:lpstr>Helvetica Neue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状态压缩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zequn li</dc:creator>
  <cp:lastModifiedBy>zequn li</cp:lastModifiedBy>
  <cp:revision>3</cp:revision>
  <dcterms:created xsi:type="dcterms:W3CDTF">2024-08-27T01:18:02Z</dcterms:created>
  <dcterms:modified xsi:type="dcterms:W3CDTF">2024-08-29T13:53:47Z</dcterms:modified>
</cp:coreProperties>
</file>