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314" r:id="rId4"/>
    <p:sldId id="315" r:id="rId5"/>
    <p:sldId id="316" r:id="rId6"/>
    <p:sldId id="338" r:id="rId7"/>
    <p:sldId id="317" r:id="rId8"/>
    <p:sldId id="318" r:id="rId9"/>
    <p:sldId id="321" r:id="rId10"/>
    <p:sldId id="322" r:id="rId11"/>
    <p:sldId id="319" r:id="rId12"/>
    <p:sldId id="325" r:id="rId13"/>
    <p:sldId id="320" r:id="rId14"/>
    <p:sldId id="323" r:id="rId15"/>
    <p:sldId id="324" r:id="rId16"/>
    <p:sldId id="339" r:id="rId17"/>
    <p:sldId id="340" r:id="rId18"/>
    <p:sldId id="341" r:id="rId19"/>
    <p:sldId id="333" r:id="rId20"/>
    <p:sldId id="329" r:id="rId21"/>
    <p:sldId id="331" r:id="rId22"/>
    <p:sldId id="332" r:id="rId23"/>
    <p:sldId id="330" r:id="rId24"/>
    <p:sldId id="326" r:id="rId25"/>
    <p:sldId id="334" r:id="rId26"/>
    <p:sldId id="327" r:id="rId27"/>
    <p:sldId id="328" r:id="rId28"/>
    <p:sldId id="335" r:id="rId29"/>
    <p:sldId id="336" r:id="rId30"/>
    <p:sldId id="26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B7B20-99E8-4414-8FE7-06DC686E3C7A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C1AC7-E5D8-4D00-A936-C3D984034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9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dirty="0" smtClean="0"/>
              <a:t>岂因祸福避趋之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 smtClean="0"/>
              <a:t>谈笑风生又一年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垂死病中惊坐起</a:t>
            </a:r>
            <a:endParaRPr lang="zh-CN" alt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1024128" y="6368152"/>
            <a:ext cx="9720263" cy="274320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en-US" smtClean="0"/>
              <a:t>p.s.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岂因祸福避趋之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267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08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02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007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09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二分和贪心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762845" y="5131574"/>
            <a:ext cx="2474144" cy="1026160"/>
            <a:chOff x="8728661" y="5088748"/>
            <a:chExt cx="2474144" cy="1026160"/>
          </a:xfrm>
        </p:grpSpPr>
        <p:sp>
          <p:nvSpPr>
            <p:cNvPr id="5" name="矩形 4"/>
            <p:cNvSpPr/>
            <p:nvPr/>
          </p:nvSpPr>
          <p:spPr>
            <a:xfrm>
              <a:off x="9010307" y="5745576"/>
              <a:ext cx="16032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ruanxingzhi</a:t>
              </a:r>
              <a:endParaRPr lang="zh-CN" altLang="en-US" dirty="0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661" y="5088748"/>
              <a:ext cx="2474144" cy="944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https://www.luogu.org/problemnew/show/P2678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跳石头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4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https://www.luogu.org/problemnew/show/P1083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借教室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1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如果懒得去确定写法，建议：</a:t>
            </a:r>
            <a:endParaRPr lang="en-US" altLang="zh-CN" smtClean="0"/>
          </a:p>
          <a:p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 smtClean="0"/>
              <a:t>在</a:t>
            </a:r>
            <a:r>
              <a:rPr lang="en-US" altLang="zh-CN" smtClean="0"/>
              <a:t>r-l &gt;= 5</a:t>
            </a:r>
            <a:r>
              <a:rPr lang="zh-CN" altLang="en-US" smtClean="0"/>
              <a:t>时，二分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 smtClean="0"/>
              <a:t>区间长度降到</a:t>
            </a:r>
            <a:r>
              <a:rPr lang="en-US" altLang="zh-CN" smtClean="0"/>
              <a:t>5</a:t>
            </a:r>
            <a:r>
              <a:rPr lang="zh-CN" altLang="en-US" smtClean="0"/>
              <a:t>以下之后，逐个枚举这些数，找到答案。</a:t>
            </a:r>
            <a:endParaRPr lang="en-US" altLang="zh-CN" smtClean="0"/>
          </a:p>
          <a:p>
            <a:pPr marL="457200" indent="-457200">
              <a:buFontTx/>
              <a:buChar char="-"/>
            </a:pPr>
            <a:endParaRPr lang="en-US" altLang="zh-CN"/>
          </a:p>
          <a:p>
            <a:r>
              <a:rPr lang="zh-CN" altLang="en-US" smtClean="0"/>
              <a:t>一 了 百 </a:t>
            </a:r>
            <a:r>
              <a:rPr lang="zh-CN" altLang="en-US" smtClean="0"/>
              <a:t>了</a:t>
            </a:r>
            <a:endParaRPr lang="en-US" altLang="zh-CN" smtClean="0"/>
          </a:p>
          <a:p>
            <a:r>
              <a:rPr lang="en-US" altLang="zh-CN" smtClean="0"/>
              <a:t>STL: lower_bound   upper_bound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代码偷懒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9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实数二分的问题模型：</a:t>
            </a:r>
            <a:endParaRPr lang="en-US" altLang="zh-CN" smtClean="0"/>
          </a:p>
          <a:p>
            <a:r>
              <a:rPr lang="zh-CN" altLang="en-US" smtClean="0"/>
              <a:t>已知函数单调上升，求函数零点。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写法和整数二分差不多。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实数二分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8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https://www.luogu.org/problemnew/show/P1024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一元三次方程求解</a:t>
            </a:r>
          </a:p>
        </p:txBody>
      </p:sp>
    </p:spTree>
    <p:extLst>
      <p:ext uri="{BB962C8B-B14F-4D97-AF65-F5344CB8AC3E}">
        <p14:creationId xmlns:p14="http://schemas.microsoft.com/office/powerpoint/2010/main" val="9240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给定序列</a:t>
            </a:r>
            <a:r>
              <a:rPr lang="en-US" altLang="zh-CN" smtClean="0"/>
              <a:t>a</a:t>
            </a:r>
            <a:r>
              <a:rPr lang="zh-CN" altLang="en-US" smtClean="0"/>
              <a:t>，长度</a:t>
            </a:r>
            <a:r>
              <a:rPr lang="en-US" altLang="zh-CN" smtClean="0"/>
              <a:t>n=10w.</a:t>
            </a:r>
          </a:p>
          <a:p>
            <a:r>
              <a:rPr lang="zh-CN" altLang="en-US" smtClean="0"/>
              <a:t>有</a:t>
            </a:r>
            <a:r>
              <a:rPr lang="en-US" altLang="zh-CN" smtClean="0"/>
              <a:t>m</a:t>
            </a:r>
            <a:r>
              <a:rPr lang="zh-CN" altLang="en-US" smtClean="0"/>
              <a:t>个排序指令：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en-US" altLang="zh-CN" smtClean="0"/>
              <a:t>l r opt </a:t>
            </a:r>
            <a:r>
              <a:rPr lang="zh-CN" altLang="en-US" smtClean="0"/>
              <a:t>将某个区间从小到大或从大到小排序</a:t>
            </a:r>
            <a:endParaRPr lang="en-US" altLang="zh-CN" smtClean="0"/>
          </a:p>
          <a:p>
            <a:pPr marL="457200" indent="-457200">
              <a:buFontTx/>
              <a:buChar char="-"/>
            </a:pPr>
            <a:endParaRPr lang="en-US" altLang="zh-CN"/>
          </a:p>
          <a:p>
            <a:r>
              <a:rPr lang="zh-CN" altLang="en-US" smtClean="0"/>
              <a:t>给定</a:t>
            </a:r>
            <a:r>
              <a:rPr lang="en-US" altLang="zh-CN" smtClean="0"/>
              <a:t>x</a:t>
            </a:r>
            <a:r>
              <a:rPr lang="zh-CN" altLang="en-US" smtClean="0"/>
              <a:t>，问：在执行完所有的排序操作之后，</a:t>
            </a:r>
            <a:r>
              <a:rPr lang="en-US" altLang="zh-CN" smtClean="0"/>
              <a:t>a[x]</a:t>
            </a:r>
            <a:r>
              <a:rPr lang="zh-CN" altLang="en-US" smtClean="0"/>
              <a:t>是多少。</a:t>
            </a:r>
            <a:endParaRPr lang="en-US" altLang="zh-CN" smtClean="0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某题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66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二分答案</a:t>
            </a:r>
            <a:r>
              <a:rPr lang="en-US" altLang="zh-CN" smtClean="0"/>
              <a:t>k. </a:t>
            </a:r>
            <a:r>
              <a:rPr lang="zh-CN" altLang="en-US" smtClean="0"/>
              <a:t>检验：</a:t>
            </a:r>
            <a:endParaRPr lang="en-US" altLang="zh-CN" smtClean="0"/>
          </a:p>
          <a:p>
            <a:r>
              <a:rPr lang="zh-CN" altLang="en-US" smtClean="0"/>
              <a:t>记</a:t>
            </a:r>
            <a:r>
              <a:rPr lang="en-US" altLang="zh-CN" smtClean="0"/>
              <a:t>f(k)</a:t>
            </a:r>
            <a:r>
              <a:rPr lang="zh-CN" altLang="en-US" smtClean="0"/>
              <a:t>为最后的</a:t>
            </a:r>
            <a:r>
              <a:rPr lang="en-US" altLang="zh-CN" smtClean="0"/>
              <a:t>a[x]</a:t>
            </a:r>
            <a:r>
              <a:rPr lang="zh-CN" altLang="en-US" smtClean="0"/>
              <a:t>是否≥</a:t>
            </a:r>
            <a:r>
              <a:rPr lang="en-US" altLang="zh-CN" smtClean="0"/>
              <a:t>k.</a:t>
            </a:r>
          </a:p>
          <a:p>
            <a:endParaRPr lang="en-US" altLang="zh-CN" smtClean="0"/>
          </a:p>
          <a:p>
            <a:r>
              <a:rPr lang="en-US" altLang="zh-CN" smtClean="0"/>
              <a:t>k: 0 1 2 3 ... n</a:t>
            </a:r>
          </a:p>
          <a:p>
            <a:r>
              <a:rPr lang="en-US" altLang="zh-CN" smtClean="0"/>
              <a:t>f: 1 1 1 .... 1 0 0 0 0 ... 0</a:t>
            </a:r>
          </a:p>
          <a:p>
            <a:endParaRPr lang="en-US" altLang="zh-CN"/>
          </a:p>
          <a:p>
            <a:r>
              <a:rPr lang="zh-CN" altLang="en-US" smtClean="0"/>
              <a:t>任务：</a:t>
            </a:r>
            <a:r>
              <a:rPr lang="zh-CN" altLang="en-US" smtClean="0">
                <a:solidFill>
                  <a:srgbClr val="FF0000"/>
                </a:solidFill>
              </a:rPr>
              <a:t>找到最大的</a:t>
            </a:r>
            <a:r>
              <a:rPr lang="en-US" altLang="zh-CN" smtClean="0">
                <a:solidFill>
                  <a:srgbClr val="FF0000"/>
                </a:solidFill>
              </a:rPr>
              <a:t>f(k)=1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r>
              <a:rPr lang="en-US" altLang="zh-CN" smtClean="0">
                <a:solidFill>
                  <a:srgbClr val="FF0000"/>
                </a:solidFill>
              </a:rPr>
              <a:t>k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某题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0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把</a:t>
            </a:r>
            <a:r>
              <a:rPr lang="en-US" altLang="zh-CN" smtClean="0"/>
              <a:t>a</a:t>
            </a:r>
            <a:r>
              <a:rPr lang="zh-CN" altLang="en-US" smtClean="0"/>
              <a:t>中所有≥</a:t>
            </a:r>
            <a:r>
              <a:rPr lang="en-US" altLang="zh-CN" smtClean="0"/>
              <a:t>k</a:t>
            </a:r>
            <a:r>
              <a:rPr lang="zh-CN" altLang="en-US" smtClean="0"/>
              <a:t>的数改成</a:t>
            </a:r>
            <a:r>
              <a:rPr lang="en-US" altLang="zh-CN" smtClean="0"/>
              <a:t>1</a:t>
            </a:r>
          </a:p>
          <a:p>
            <a:r>
              <a:rPr lang="zh-CN" altLang="en-US" smtClean="0"/>
              <a:t>所有</a:t>
            </a:r>
            <a:r>
              <a:rPr lang="en-US" altLang="zh-CN" smtClean="0"/>
              <a:t>&lt;k</a:t>
            </a:r>
            <a:r>
              <a:rPr lang="zh-CN" altLang="en-US" smtClean="0"/>
              <a:t>的改成</a:t>
            </a:r>
            <a:r>
              <a:rPr lang="en-US" altLang="zh-CN" smtClean="0"/>
              <a:t>0</a:t>
            </a:r>
          </a:p>
          <a:p>
            <a:endParaRPr lang="en-US" altLang="zh-CN"/>
          </a:p>
          <a:p>
            <a:r>
              <a:rPr lang="zh-CN" altLang="en-US" smtClean="0"/>
              <a:t>最后：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en-US" altLang="zh-CN" smtClean="0"/>
              <a:t>a[x]=1 </a:t>
            </a:r>
            <a:r>
              <a:rPr lang="zh-CN" altLang="en-US" smtClean="0"/>
              <a:t>说明答案≥</a:t>
            </a:r>
            <a:r>
              <a:rPr lang="en-US" altLang="zh-CN" smtClean="0"/>
              <a:t>k</a:t>
            </a:r>
          </a:p>
          <a:p>
            <a:pPr marL="457200" indent="-457200">
              <a:buFontTx/>
              <a:buChar char="-"/>
            </a:pPr>
            <a:r>
              <a:rPr lang="en-US" altLang="zh-CN" smtClean="0"/>
              <a:t>a[x]=0 </a:t>
            </a:r>
            <a:r>
              <a:rPr lang="zh-CN" altLang="en-US" smtClean="0"/>
              <a:t>说明答案</a:t>
            </a:r>
            <a:r>
              <a:rPr lang="en-US" altLang="zh-CN"/>
              <a:t>&lt;</a:t>
            </a:r>
            <a:r>
              <a:rPr lang="en-US" altLang="zh-CN" smtClean="0"/>
              <a:t>k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检验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7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smtClean="0"/>
                  <a:t>如何快速执行排序操作？</a:t>
                </a:r>
                <a:endParaRPr lang="en-US" altLang="zh-CN" smtClean="0"/>
              </a:p>
              <a:p>
                <a:r>
                  <a:rPr lang="zh-CN" altLang="en-US" smtClean="0"/>
                  <a:t>注意到性质：目前的序列是</a:t>
                </a:r>
                <a:r>
                  <a:rPr lang="en-US" altLang="zh-CN" smtClean="0"/>
                  <a:t>01</a:t>
                </a:r>
                <a:r>
                  <a:rPr lang="zh-CN" altLang="en-US" smtClean="0"/>
                  <a:t>序列。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对</a:t>
                </a:r>
                <a:r>
                  <a:rPr lang="en-US" altLang="zh-CN" smtClean="0"/>
                  <a:t>01</a:t>
                </a:r>
                <a:r>
                  <a:rPr lang="zh-CN" altLang="en-US" smtClean="0"/>
                  <a:t>序列的某个区间升序排序：把</a:t>
                </a:r>
                <a:r>
                  <a:rPr lang="en-US" altLang="zh-CN" smtClean="0"/>
                  <a:t>0</a:t>
                </a:r>
                <a:r>
                  <a:rPr lang="zh-CN" altLang="en-US" smtClean="0"/>
                  <a:t>扔到左边，把</a:t>
                </a:r>
                <a:r>
                  <a:rPr lang="en-US" altLang="zh-CN" smtClean="0"/>
                  <a:t>1</a:t>
                </a:r>
                <a:r>
                  <a:rPr lang="zh-CN" altLang="en-US" smtClean="0"/>
                  <a:t>扔到右边</a:t>
                </a:r>
                <a:endParaRPr lang="en-US" altLang="zh-CN" smtClean="0"/>
              </a:p>
              <a:p>
                <a:pPr marL="457200" indent="-457200">
                  <a:buFontTx/>
                  <a:buChar char="-"/>
                </a:pPr>
                <a:r>
                  <a:rPr lang="zh-CN" altLang="en-US" smtClean="0"/>
                  <a:t>要查找出区间内</a:t>
                </a:r>
                <a:r>
                  <a:rPr lang="en-US" altLang="zh-CN" smtClean="0"/>
                  <a:t>1</a:t>
                </a:r>
                <a:r>
                  <a:rPr lang="zh-CN" altLang="en-US" smtClean="0"/>
                  <a:t>的个数，记为</a:t>
                </a:r>
                <a:r>
                  <a:rPr lang="en-US" altLang="zh-CN" smtClean="0"/>
                  <a:t>cnt		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区间求和</a:t>
                </a:r>
                <a:endParaRPr lang="en-US" altLang="zh-CN" smtClean="0">
                  <a:solidFill>
                    <a:srgbClr val="FF0000"/>
                  </a:solidFill>
                </a:endParaRPr>
              </a:p>
              <a:p>
                <a:pPr marL="457200" indent="-457200">
                  <a:buFontTx/>
                  <a:buChar char="-"/>
                </a:pPr>
                <a:r>
                  <a:rPr lang="zh-CN" altLang="en-US" smtClean="0"/>
                  <a:t>把前</a:t>
                </a:r>
                <a:r>
                  <a:rPr lang="en-US" altLang="zh-CN" smtClean="0"/>
                  <a:t>cnt</a:t>
                </a:r>
                <a:r>
                  <a:rPr lang="zh-CN" altLang="en-US" smtClean="0"/>
                  <a:t>个赋值为</a:t>
                </a:r>
                <a:r>
                  <a:rPr lang="en-US" altLang="zh-CN" smtClean="0"/>
                  <a:t>0				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区间赋值</a:t>
                </a:r>
                <a:endParaRPr lang="en-US" altLang="zh-CN" smtClean="0">
                  <a:solidFill>
                    <a:srgbClr val="FF0000"/>
                  </a:solidFill>
                </a:endParaRPr>
              </a:p>
              <a:p>
                <a:pPr marL="457200" indent="-457200">
                  <a:buFontTx/>
                  <a:buChar char="-"/>
                </a:pPr>
                <a:r>
                  <a:rPr lang="zh-CN" altLang="en-US" smtClean="0"/>
                  <a:t>把后面的赋值为</a:t>
                </a:r>
                <a:r>
                  <a:rPr lang="en-US" altLang="zh-CN" smtClean="0"/>
                  <a:t>1</a:t>
                </a:r>
              </a:p>
              <a:p>
                <a:r>
                  <a:rPr lang="zh-CN" altLang="en-US" smtClean="0"/>
                  <a:t>利用线段树，上述的三个操作都可以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完成</a:t>
                </a:r>
                <a:endParaRPr lang="en-US" altLang="zh-CN" smtClean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3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排序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63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二分用于求单调函数的零点。</a:t>
            </a:r>
            <a:endParaRPr lang="en-US" altLang="zh-CN" smtClean="0"/>
          </a:p>
          <a:p>
            <a:r>
              <a:rPr lang="zh-CN" altLang="en-US" smtClean="0"/>
              <a:t>三分用于求</a:t>
            </a:r>
            <a:r>
              <a:rPr lang="zh-CN" altLang="en-US" smtClean="0">
                <a:solidFill>
                  <a:srgbClr val="FF0000"/>
                </a:solidFill>
              </a:rPr>
              <a:t>单峰函数的峰值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已知函数单峰，且峰值在</a:t>
            </a:r>
            <a:r>
              <a:rPr lang="en-US" altLang="zh-CN" smtClean="0"/>
              <a:t>[l,r]</a:t>
            </a:r>
            <a:r>
              <a:rPr lang="zh-CN" altLang="en-US" smtClean="0"/>
              <a:t>范围内。</a:t>
            </a:r>
            <a:endParaRPr lang="en-US" altLang="zh-CN" smtClean="0"/>
          </a:p>
          <a:p>
            <a:r>
              <a:rPr lang="zh-CN" altLang="en-US" smtClean="0"/>
              <a:t>如何找到这个峰值？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744" y="1516139"/>
            <a:ext cx="4138019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3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贪心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72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设我们要用</a:t>
            </a:r>
            <a:r>
              <a:rPr lang="en-US" altLang="zh-CN" smtClean="0"/>
              <a:t>100</a:t>
            </a:r>
            <a:r>
              <a:rPr lang="zh-CN" altLang="en-US" smtClean="0"/>
              <a:t>、</a:t>
            </a:r>
            <a:r>
              <a:rPr lang="en-US" altLang="zh-CN" smtClean="0"/>
              <a:t>50</a:t>
            </a:r>
            <a:r>
              <a:rPr lang="zh-CN" altLang="en-US" smtClean="0"/>
              <a:t>、</a:t>
            </a:r>
            <a:r>
              <a:rPr lang="en-US" altLang="zh-CN" smtClean="0"/>
              <a:t>20</a:t>
            </a:r>
            <a:r>
              <a:rPr lang="zh-CN" altLang="en-US" smtClean="0"/>
              <a:t>、</a:t>
            </a:r>
            <a:r>
              <a:rPr lang="en-US" altLang="zh-CN" smtClean="0"/>
              <a:t>10</a:t>
            </a:r>
            <a:r>
              <a:rPr lang="zh-CN" altLang="en-US" smtClean="0"/>
              <a:t>、</a:t>
            </a:r>
            <a:r>
              <a:rPr lang="en-US" altLang="zh-CN" smtClean="0"/>
              <a:t>5</a:t>
            </a:r>
            <a:r>
              <a:rPr lang="zh-CN" altLang="en-US" smtClean="0"/>
              <a:t>、</a:t>
            </a:r>
            <a:r>
              <a:rPr lang="en-US" altLang="zh-CN" smtClean="0"/>
              <a:t>1</a:t>
            </a:r>
            <a:r>
              <a:rPr lang="zh-CN" altLang="en-US" smtClean="0"/>
              <a:t>面值的人民币凑出</a:t>
            </a:r>
            <a:r>
              <a:rPr lang="en-US" altLang="zh-CN" smtClean="0"/>
              <a:t>w</a:t>
            </a:r>
            <a:r>
              <a:rPr lang="zh-CN" altLang="en-US" smtClean="0"/>
              <a:t>元。</a:t>
            </a:r>
            <a:endParaRPr lang="en-US" altLang="zh-CN" smtClean="0"/>
          </a:p>
          <a:p>
            <a:r>
              <a:rPr lang="zh-CN" altLang="en-US" smtClean="0"/>
              <a:t>求所用钞票的</a:t>
            </a:r>
            <a:r>
              <a:rPr lang="zh-CN" altLang="en-US" smtClean="0">
                <a:solidFill>
                  <a:srgbClr val="FF0000"/>
                </a:solidFill>
              </a:rPr>
              <a:t>数量</a:t>
            </a:r>
            <a:r>
              <a:rPr lang="zh-CN" altLang="en-US" smtClean="0"/>
              <a:t>最少的方案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en-US" altLang="zh-CN" smtClean="0"/>
              <a:t>666 </a:t>
            </a:r>
            <a:r>
              <a:rPr lang="en-US" altLang="zh-CN" smtClean="0"/>
              <a:t>: 6*100 + 1*50 + 1*10 + 1*5 + 1*1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恰烂钱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56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贪心的本质：面对一个局面，稍加判断之后立刻作决策。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贪心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55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https://www.luogu.org/problemnew/show/P1007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独木桥</a:t>
            </a:r>
          </a:p>
        </p:txBody>
      </p:sp>
    </p:spTree>
    <p:extLst>
      <p:ext uri="{BB962C8B-B14F-4D97-AF65-F5344CB8AC3E}">
        <p14:creationId xmlns:p14="http://schemas.microsoft.com/office/powerpoint/2010/main" val="371270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https://www.luogu.org/problemnew/show/P1090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合并果子</a:t>
            </a:r>
          </a:p>
        </p:txBody>
      </p:sp>
    </p:spTree>
    <p:extLst>
      <p:ext uri="{BB962C8B-B14F-4D97-AF65-F5344CB8AC3E}">
        <p14:creationId xmlns:p14="http://schemas.microsoft.com/office/powerpoint/2010/main" val="22244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5999"/>
                <a:ext cx="10423457" cy="43258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mtClean="0"/>
                  <a:t>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mtClean="0"/>
                  <a:t>给定。现在有个参数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mtClean="0"/>
                  <a:t>由你钦定，然后：</a:t>
                </a:r>
                <a:endParaRPr lang="en-US" altLang="zh-CN" smtClean="0"/>
              </a:p>
              <a:p>
                <a:pPr marL="457200" indent="-457200">
                  <a:buFontTx/>
                  <a:buChar char="-"/>
                </a:pPr>
                <a:r>
                  <a:rPr lang="zh-CN" altLang="en-US" smtClean="0"/>
                  <a:t>操作</a:t>
                </a:r>
                <a:r>
                  <a:rPr lang="en-US" altLang="zh-CN" smtClean="0"/>
                  <a:t>A  </a:t>
                </a:r>
                <a:r>
                  <a:rPr lang="zh-CN" altLang="en-US" smtClean="0"/>
                  <a:t>耗时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b="0" smtClean="0"/>
              </a:p>
              <a:p>
                <a:pPr marL="457200" indent="-457200">
                  <a:buFontTx/>
                  <a:buChar char="-"/>
                </a:pPr>
                <a:r>
                  <a:rPr lang="zh-CN" altLang="en-US" b="0" smtClean="0"/>
                  <a:t>操作</a:t>
                </a:r>
                <a:r>
                  <a:rPr lang="en-US" altLang="zh-CN" b="0" smtClean="0"/>
                  <a:t>B	</a:t>
                </a:r>
                <a:r>
                  <a:rPr lang="zh-CN" altLang="en-US" b="0" smtClean="0"/>
                  <a:t>耗时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b="0" smtClean="0"/>
              </a:p>
              <a:p>
                <a:pPr marL="457200" indent="-457200">
                  <a:buFontTx/>
                  <a:buChar char="-"/>
                </a:pPr>
                <a:endParaRPr lang="en-US" altLang="zh-CN"/>
              </a:p>
              <a:p>
                <a:r>
                  <a:rPr lang="zh-CN" altLang="en-US" b="0" smtClean="0"/>
                  <a:t>应</a:t>
                </a:r>
                <a:r>
                  <a:rPr lang="zh-CN" altLang="en-US" b="0" smtClean="0"/>
                  <a:t>该如何钦定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b="0" smtClean="0"/>
                  <a:t>，来最小化平均耗时？</a:t>
                </a:r>
                <a:endParaRPr lang="en-US" altLang="zh-CN" b="0" smtClean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5999"/>
                <a:ext cx="10423457" cy="4325815"/>
              </a:xfrm>
              <a:blipFill>
                <a:blip r:embed="rId2"/>
                <a:stretch>
                  <a:fillRect l="-1637" t="-2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复杂度问题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基本不等式，又称均值不等式</a:t>
                </a:r>
                <a:endParaRPr lang="en-US" altLang="zh-CN" smtClean="0"/>
              </a:p>
              <a:p>
                <a:endParaRPr lang="en-US" altLang="zh-CN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altLang="zh-CN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≥2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altLang="zh-CN" smtClean="0"/>
              </a:p>
              <a:p>
                <a:endParaRPr lang="en-US" altLang="zh-CN" smtClean="0"/>
              </a:p>
              <a:p>
                <a:r>
                  <a:rPr lang="zh-CN" altLang="en-US" smtClean="0"/>
                  <a:t>当且仅当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mtClean="0"/>
                  <a:t>时取得最小值。</a:t>
                </a:r>
                <a:endParaRPr lang="en-US" altLang="zh-CN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基本不等式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953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要你钦定一个长度为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mtClean="0"/>
                  <a:t>的排列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mtClean="0"/>
                  <a:t>使得</a:t>
                </a:r>
                <a:endParaRPr lang="en-US" altLang="zh-CN" smtClean="0"/>
              </a:p>
              <a:p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+3⋅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最小</a:t>
                </a:r>
                <a:r>
                  <a:rPr lang="en-US" altLang="zh-CN" smtClean="0"/>
                  <a:t>/</a:t>
                </a:r>
                <a:r>
                  <a:rPr lang="zh-CN" altLang="en-US" smtClean="0"/>
                  <a:t>最大。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怎么搞？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一道水题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0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最大：</a:t>
            </a:r>
            <a:r>
              <a:rPr lang="en-US" altLang="zh-CN" smtClean="0"/>
              <a:t>a=1,2,3...</a:t>
            </a:r>
          </a:p>
          <a:p>
            <a:r>
              <a:rPr lang="zh-CN" altLang="en-US" smtClean="0"/>
              <a:t>最小：</a:t>
            </a:r>
            <a:r>
              <a:rPr lang="en-US" altLang="zh-CN" smtClean="0"/>
              <a:t>a=n,n-1,...</a:t>
            </a:r>
          </a:p>
          <a:p>
            <a:r>
              <a:rPr lang="zh-CN" altLang="en-US" smtClean="0"/>
              <a:t>排序不等式： 正序和 ≥ 乱序和 ≥ 逆序和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如何证明？</a:t>
            </a:r>
            <a:r>
              <a:rPr lang="zh-CN" altLang="en-US"/>
              <a:t>提示：</a:t>
            </a:r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zh-CN" altLang="en-US">
                <a:solidFill>
                  <a:srgbClr val="FF0000"/>
                </a:solidFill>
              </a:rPr>
              <a:t>调整法</a:t>
            </a:r>
            <a:r>
              <a:rPr lang="en-US" altLang="zh-CN">
                <a:solidFill>
                  <a:srgbClr val="FF0000"/>
                </a:solidFill>
              </a:rPr>
              <a:t>]</a:t>
            </a:r>
          </a:p>
          <a:p>
            <a:r>
              <a:rPr lang="zh-CN" altLang="en-US"/>
              <a:t>假</a:t>
            </a:r>
            <a:r>
              <a:rPr lang="zh-CN" altLang="en-US" smtClean="0"/>
              <a:t>设某个乱序方案得到了最大值。去证“可以通过交换两个数，来得到更大的值”，从而推翻假设，得证原命题。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排序不等式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21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求证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mtClean="0"/>
                  <a:t>.</a:t>
                </a:r>
              </a:p>
              <a:p>
                <a:r>
                  <a:rPr lang="zh-CN" altLang="en-US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mtClean="0"/>
                  <a:t>都是正数。</a:t>
                </a:r>
                <a:endParaRPr lang="en-US" altLang="zh-CN" smtClean="0"/>
              </a:p>
              <a:p>
                <a:endParaRPr lang="en-US" altLang="zh-CN"/>
              </a:p>
              <a:p>
                <a:endParaRPr lang="en-US" altLang="zh-CN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证明题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0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2285999"/>
            <a:ext cx="10608095" cy="4492869"/>
          </a:xfrm>
        </p:spPr>
        <p:txBody>
          <a:bodyPr>
            <a:normAutofit/>
          </a:bodyPr>
          <a:lstStyle/>
          <a:p>
            <a:r>
              <a:rPr lang="zh-CN" altLang="en-US" smtClean="0"/>
              <a:t>小止是一个睿智的</a:t>
            </a:r>
            <a:r>
              <a:rPr lang="en-US" altLang="zh-CN" smtClean="0"/>
              <a:t>mc</a:t>
            </a:r>
            <a:r>
              <a:rPr lang="zh-CN" altLang="en-US" smtClean="0"/>
              <a:t>玩家。</a:t>
            </a:r>
            <a:r>
              <a:rPr lang="en-US" altLang="zh-CN" smtClean="0"/>
              <a:t>mc</a:t>
            </a:r>
            <a:r>
              <a:rPr lang="zh-CN" altLang="en-US" smtClean="0"/>
              <a:t>里面是有掉落伤害的。</a:t>
            </a:r>
            <a:endParaRPr lang="en-US" altLang="zh-CN" smtClean="0"/>
          </a:p>
          <a:p>
            <a:r>
              <a:rPr lang="zh-CN" altLang="en-US" smtClean="0"/>
              <a:t>我们假设一次掉落要么不掉血，要么摔死人。</a:t>
            </a:r>
            <a:endParaRPr lang="en-US" altLang="zh-CN" smtClean="0"/>
          </a:p>
          <a:p>
            <a:r>
              <a:rPr lang="zh-CN" altLang="en-US" smtClean="0"/>
              <a:t>小止想知道，至少从多少层跳下来会摔死。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注意到</a:t>
            </a:r>
            <a:r>
              <a:rPr lang="en-US" altLang="zh-CN" smtClean="0"/>
              <a:t>mc</a:t>
            </a:r>
            <a:r>
              <a:rPr lang="zh-CN" altLang="en-US" smtClean="0"/>
              <a:t>里面死了可以重生，所以小止决定做实验：每次从某个高度跳下来。</a:t>
            </a:r>
            <a:endParaRPr lang="en-US" altLang="zh-CN" smtClean="0"/>
          </a:p>
          <a:p>
            <a:r>
              <a:rPr lang="zh-CN" altLang="en-US" smtClean="0"/>
              <a:t>要求给出一个方案，以最小的试验次数</a:t>
            </a:r>
            <a:r>
              <a:rPr lang="zh-CN" altLang="en-US" smtClean="0">
                <a:solidFill>
                  <a:srgbClr val="FF0000"/>
                </a:solidFill>
              </a:rPr>
              <a:t>保证找出答案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已知：从</a:t>
            </a:r>
            <a:r>
              <a:rPr lang="en-US" altLang="zh-CN" smtClean="0"/>
              <a:t>1024</a:t>
            </a:r>
            <a:r>
              <a:rPr lang="zh-CN" altLang="en-US" smtClean="0"/>
              <a:t>层跳下来</a:t>
            </a:r>
            <a:r>
              <a:rPr lang="en-US" altLang="zh-CN" smtClean="0"/>
              <a:t>biss</a:t>
            </a:r>
            <a:r>
              <a:rPr lang="en-US" altLang="zh-CN"/>
              <a:t>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跳崖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8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rxz@luogu.org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暴力搞法：从第一层开始跳，摔不死就从第二层开始跳</a:t>
            </a:r>
            <a:r>
              <a:rPr lang="en-US" altLang="zh-CN" smtClean="0"/>
              <a:t>……</a:t>
            </a:r>
          </a:p>
          <a:p>
            <a:endParaRPr lang="en-US" altLang="zh-CN"/>
          </a:p>
          <a:p>
            <a:r>
              <a:rPr lang="zh-CN" altLang="en-US" smtClean="0"/>
              <a:t>最坏情况：跳</a:t>
            </a:r>
            <a:r>
              <a:rPr lang="en-US" altLang="zh-CN" smtClean="0"/>
              <a:t>1024</a:t>
            </a:r>
            <a:r>
              <a:rPr lang="zh-CN" altLang="en-US" smtClean="0"/>
              <a:t>次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暴力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5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mtClean="0"/>
                  <a:t>我们从</a:t>
                </a:r>
                <a:r>
                  <a:rPr lang="en-US" altLang="zh-CN" smtClean="0"/>
                  <a:t>512</a:t>
                </a:r>
                <a:r>
                  <a:rPr lang="zh-CN" altLang="en-US" smtClean="0"/>
                  <a:t>层跳。</a:t>
                </a:r>
                <a:endParaRPr lang="en-US" altLang="zh-CN" smtClean="0"/>
              </a:p>
              <a:p>
                <a:r>
                  <a:rPr lang="zh-CN" altLang="en-US" smtClean="0"/>
                  <a:t>如果跳死了，接下来只需要在</a:t>
                </a:r>
                <a:r>
                  <a:rPr lang="en-US" altLang="zh-CN" smtClean="0"/>
                  <a:t>[1,512]</a:t>
                </a:r>
                <a:r>
                  <a:rPr lang="zh-CN" altLang="en-US" smtClean="0"/>
                  <a:t>里面找答案。</a:t>
                </a:r>
                <a:endParaRPr lang="en-US" altLang="zh-CN" smtClean="0"/>
              </a:p>
              <a:p>
                <a:r>
                  <a:rPr lang="zh-CN" altLang="en-US" smtClean="0"/>
                  <a:t>如果没跳死，接下来只需要在</a:t>
                </a:r>
                <a:r>
                  <a:rPr lang="en-US" altLang="zh-CN" smtClean="0"/>
                  <a:t>[513,1024]</a:t>
                </a:r>
                <a:r>
                  <a:rPr lang="zh-CN" altLang="en-US" smtClean="0"/>
                  <a:t>里面找答案。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>
                    <a:solidFill>
                      <a:srgbClr val="FF0000"/>
                    </a:solidFill>
                  </a:rPr>
                  <a:t>答</a:t>
                </a:r>
                <a:r>
                  <a:rPr lang="zh-CN" altLang="en-US">
                    <a:solidFill>
                      <a:srgbClr val="FF0000"/>
                    </a:solidFill>
                  </a:rPr>
                  <a:t>案区间长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度降</a:t>
                </a:r>
                <a:r>
                  <a:rPr lang="zh-CN" altLang="en-US">
                    <a:solidFill>
                      <a:srgbClr val="FF0000"/>
                    </a:solidFill>
                  </a:rPr>
                  <a:t>低一半。</a:t>
                </a:r>
                <a:r>
                  <a:rPr lang="zh-CN" altLang="en-US" smtClean="0"/>
                  <a:t>接下来每次取区间中点做实验。</a:t>
                </a:r>
                <a:endParaRPr lang="en-US" altLang="zh-CN" smtClean="0"/>
              </a:p>
              <a:p>
                <a:r>
                  <a:rPr lang="zh-CN" altLang="en-US" smtClean="0"/>
                  <a:t>答案区间长度会在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1024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zh-CN" altLang="en-US" smtClean="0"/>
                  <a:t>次之后降低为</a:t>
                </a:r>
                <a:r>
                  <a:rPr lang="en-US" altLang="zh-CN" smtClean="0"/>
                  <a:t>1.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二分法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8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6640239" cy="4023360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smtClean="0"/>
                  <a:t>假设你是诸葛孔明，那自然是聪明绝顶。</a:t>
                </a:r>
                <a:endParaRPr lang="en-US" altLang="zh-CN" smtClean="0"/>
              </a:p>
              <a:p>
                <a:r>
                  <a:rPr lang="zh-CN" altLang="en-US" smtClean="0"/>
                  <a:t>有人心里悄悄想了一个数，这个数在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[1,1024]</m:t>
                    </m:r>
                  </m:oMath>
                </a14:m>
                <a:r>
                  <a:rPr lang="zh-CN" altLang="en-US" smtClean="0"/>
                  <a:t>范围内。</a:t>
                </a:r>
                <a:endParaRPr lang="en-US" altLang="zh-CN" smtClean="0"/>
              </a:p>
              <a:p>
                <a:r>
                  <a:rPr lang="zh-CN" altLang="en-US" smtClean="0"/>
                  <a:t>你可以猜一个数，此人会马上告诉你，你猜的数是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大了</a:t>
                </a:r>
                <a:r>
                  <a:rPr lang="zh-CN" altLang="en-US" smtClean="0"/>
                  <a:t>、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小了</a:t>
                </a:r>
                <a:r>
                  <a:rPr lang="zh-CN" altLang="en-US" smtClean="0"/>
                  <a:t>还是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正好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你能提供一个方案，以尽量少的猜测次数，保证获取正确答案吗？</a:t>
                </a:r>
                <a:endParaRPr lang="en-US" altLang="zh-CN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6640239" cy="4023360"/>
              </a:xfrm>
              <a:blipFill>
                <a:blip r:embed="rId2"/>
                <a:stretch>
                  <a:fillRect l="-2296" t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陈年老梗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367" y="2084832"/>
            <a:ext cx="4160881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3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整数二分的模型：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[0 0 0  ... 0 0 0 1 1 1 1 1 1 1 1 1 ...]</a:t>
            </a:r>
          </a:p>
          <a:p>
            <a:endParaRPr lang="en-US" altLang="zh-CN" smtClean="0"/>
          </a:p>
          <a:p>
            <a:r>
              <a:rPr lang="zh-CN" altLang="en-US" smtClean="0"/>
              <a:t>有一个序列，前一段全是</a:t>
            </a:r>
            <a:r>
              <a:rPr lang="en-US" altLang="zh-CN" smtClean="0"/>
              <a:t>0</a:t>
            </a:r>
            <a:r>
              <a:rPr lang="zh-CN" altLang="en-US" smtClean="0"/>
              <a:t>，后一段全是</a:t>
            </a:r>
            <a:r>
              <a:rPr lang="en-US" altLang="zh-CN" smtClean="0"/>
              <a:t>1.</a:t>
            </a:r>
          </a:p>
          <a:p>
            <a:r>
              <a:rPr lang="zh-CN" altLang="en-US" smtClean="0"/>
              <a:t>要快速找到第一个</a:t>
            </a:r>
            <a:r>
              <a:rPr lang="en-US" altLang="zh-CN" smtClean="0"/>
              <a:t>1</a:t>
            </a:r>
            <a:r>
              <a:rPr lang="zh-CN" altLang="en-US" smtClean="0"/>
              <a:t>在哪</a:t>
            </a:r>
            <a:r>
              <a:rPr lang="en-US" altLang="zh-CN" smtClean="0"/>
              <a:t>.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二分法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8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在一个排好序的数组中，可以通过二分查找的方法知道</a:t>
            </a:r>
            <a:endParaRPr lang="en-US" altLang="zh-CN" smtClean="0"/>
          </a:p>
          <a:p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 smtClean="0"/>
              <a:t>某个数在不在数组中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比</a:t>
            </a:r>
            <a:r>
              <a:rPr lang="en-US" altLang="zh-CN" smtClean="0"/>
              <a:t>x</a:t>
            </a:r>
            <a:r>
              <a:rPr lang="zh-CN" altLang="en-US" smtClean="0"/>
              <a:t>大的最小值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比</a:t>
            </a:r>
            <a:r>
              <a:rPr lang="en-US" altLang="zh-CN" smtClean="0"/>
              <a:t>x</a:t>
            </a:r>
            <a:r>
              <a:rPr lang="zh-CN" altLang="en-US" smtClean="0"/>
              <a:t>小的最大值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二分查找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17" y="3473377"/>
            <a:ext cx="5499648" cy="230316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7064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这是二分的最常见应用。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二分答案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609343" y="3462008"/>
            <a:ext cx="9134857" cy="1927590"/>
            <a:chOff x="1609343" y="3462008"/>
            <a:chExt cx="9134857" cy="1927590"/>
          </a:xfrm>
        </p:grpSpPr>
        <p:sp>
          <p:nvSpPr>
            <p:cNvPr id="4" name="矩形 3"/>
            <p:cNvSpPr/>
            <p:nvPr/>
          </p:nvSpPr>
          <p:spPr>
            <a:xfrm>
              <a:off x="2327564" y="3865418"/>
              <a:ext cx="2394065" cy="60682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不</a:t>
              </a:r>
              <a:r>
                <a:rPr lang="zh-CN" altLang="en-US" sz="2400" dirty="0" smtClean="0"/>
                <a:t>满足条件</a:t>
              </a:r>
              <a:endParaRPr lang="zh-CN" altLang="en-US" sz="24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721629" y="3865417"/>
              <a:ext cx="5162204" cy="6068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满足条件</a:t>
              </a:r>
              <a:endParaRPr lang="zh-CN" altLang="en-US" sz="24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609343" y="3462008"/>
              <a:ext cx="1263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代价低</a:t>
              </a:r>
              <a:endParaRPr lang="zh-CN" altLang="en-US" sz="24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480665" y="3462008"/>
              <a:ext cx="1263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代价高</a:t>
              </a:r>
              <a:endParaRPr lang="zh-CN" altLang="en-US" sz="2400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H="1" flipV="1">
              <a:off x="4771508" y="4506325"/>
              <a:ext cx="2898" cy="3585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457700" y="4927933"/>
              <a:ext cx="1043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mtClean="0"/>
                <a:t>答案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242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Ok">
      <a:dk1>
        <a:sysClr val="windowText" lastClr="000000"/>
      </a:dk1>
      <a:lt1>
        <a:sysClr val="window" lastClr="FFFFFF"/>
      </a:lt1>
      <a:dk2>
        <a:srgbClr val="44546A"/>
      </a:dk2>
      <a:lt2>
        <a:srgbClr val="00B050"/>
      </a:lt2>
      <a:accent1>
        <a:srgbClr val="5B9BD5"/>
      </a:accent1>
      <a:accent2>
        <a:srgbClr val="ED7D31"/>
      </a:accent2>
      <a:accent3>
        <a:srgbClr val="00B05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ow">
      <a:majorFont>
        <a:latin typeface="Consolas"/>
        <a:ea typeface="仿宋"/>
        <a:cs typeface=""/>
      </a:majorFont>
      <a:minorFont>
        <a:latin typeface="Consolas"/>
        <a:ea typeface="仿宋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768</TotalTime>
  <Words>1202</Words>
  <Application>Microsoft Office PowerPoint</Application>
  <PresentationFormat>宽屏</PresentationFormat>
  <Paragraphs>151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Tw Cen MT</vt:lpstr>
      <vt:lpstr>仿宋</vt:lpstr>
      <vt:lpstr>宋体</vt:lpstr>
      <vt:lpstr>Calibri</vt:lpstr>
      <vt:lpstr>Cambria Math</vt:lpstr>
      <vt:lpstr>Consolas</vt:lpstr>
      <vt:lpstr>Wingdings 3</vt:lpstr>
      <vt:lpstr>积分</vt:lpstr>
      <vt:lpstr>二分和贪心</vt:lpstr>
      <vt:lpstr>二分</vt:lpstr>
      <vt:lpstr>跳崖</vt:lpstr>
      <vt:lpstr>暴力</vt:lpstr>
      <vt:lpstr>二分法</vt:lpstr>
      <vt:lpstr>陈年老梗</vt:lpstr>
      <vt:lpstr>二分法</vt:lpstr>
      <vt:lpstr>二分查找</vt:lpstr>
      <vt:lpstr>二分答案</vt:lpstr>
      <vt:lpstr>跳石头</vt:lpstr>
      <vt:lpstr>借教室</vt:lpstr>
      <vt:lpstr>代码偷懒</vt:lpstr>
      <vt:lpstr>实数二分</vt:lpstr>
      <vt:lpstr>一元三次方程求解</vt:lpstr>
      <vt:lpstr>某题</vt:lpstr>
      <vt:lpstr>某题</vt:lpstr>
      <vt:lpstr>检验</vt:lpstr>
      <vt:lpstr>排序</vt:lpstr>
      <vt:lpstr>三分</vt:lpstr>
      <vt:lpstr>贪心</vt:lpstr>
      <vt:lpstr>恰烂钱</vt:lpstr>
      <vt:lpstr>贪心</vt:lpstr>
      <vt:lpstr>独木桥</vt:lpstr>
      <vt:lpstr>合并果子</vt:lpstr>
      <vt:lpstr>复杂度问题</vt:lpstr>
      <vt:lpstr>基本不等式</vt:lpstr>
      <vt:lpstr>一道水题</vt:lpstr>
      <vt:lpstr>排序不等式</vt:lpstr>
      <vt:lpstr>证明题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 xingzhi</dc:creator>
  <cp:lastModifiedBy>pion1eer</cp:lastModifiedBy>
  <cp:revision>336</cp:revision>
  <dcterms:created xsi:type="dcterms:W3CDTF">2016-12-04T04:07:19Z</dcterms:created>
  <dcterms:modified xsi:type="dcterms:W3CDTF">2019-07-23T02:32:53Z</dcterms:modified>
</cp:coreProperties>
</file>