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370" r:id="rId26"/>
    <p:sldId id="369" r:id="rId27"/>
    <p:sldId id="375" r:id="rId28"/>
    <p:sldId id="376" r:id="rId29"/>
    <p:sldId id="377" r:id="rId30"/>
    <p:sldId id="378" r:id="rId31"/>
    <p:sldId id="379" r:id="rId32"/>
    <p:sldId id="380" r:id="rId33"/>
    <p:sldId id="387" r:id="rId34"/>
    <p:sldId id="385" r:id="rId35"/>
    <p:sldId id="382" r:id="rId36"/>
    <p:sldId id="388" r:id="rId37"/>
    <p:sldId id="389" r:id="rId38"/>
    <p:sldId id="26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82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7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uogu.org/problemnew/show/P416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9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c.2333.moe/Problem/view.xhtml?id=1593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基础数据结构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5" name="矩形 4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priority_queue</a:t>
            </a:r>
            <a:r>
              <a:rPr lang="zh-CN" altLang="en-US" smtClean="0"/>
              <a:t>支持：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 smtClean="0"/>
              <a:t>top()</a:t>
            </a:r>
          </a:p>
          <a:p>
            <a:pPr marL="457200" indent="-457200">
              <a:buFontTx/>
              <a:buChar char="-"/>
            </a:pPr>
            <a:r>
              <a:rPr lang="en-US" altLang="zh-CN" smtClean="0"/>
              <a:t>push()</a:t>
            </a:r>
          </a:p>
          <a:p>
            <a:pPr marL="457200" indent="-457200">
              <a:buFontTx/>
              <a:buChar char="-"/>
            </a:pPr>
            <a:r>
              <a:rPr lang="en-US" altLang="zh-CN" smtClean="0"/>
              <a:t>pop()</a:t>
            </a:r>
          </a:p>
          <a:p>
            <a:pPr marL="457200" indent="-457200">
              <a:buFontTx/>
              <a:buChar char="-"/>
            </a:pPr>
            <a:r>
              <a:rPr lang="en-US" altLang="zh-CN" smtClean="0"/>
              <a:t>size(),empty()</a:t>
            </a:r>
            <a:r>
              <a:rPr lang="zh-CN" altLang="en-US" smtClean="0"/>
              <a:t>之类</a:t>
            </a:r>
            <a:endParaRPr lang="en-US" altLang="zh-CN" smtClean="0"/>
          </a:p>
          <a:p>
            <a:r>
              <a:rPr lang="zh-CN" altLang="en-US" smtClean="0"/>
              <a:t>默认是大根堆。想改成小根堆，可以采用</a:t>
            </a:r>
            <a:r>
              <a:rPr lang="en-US" altLang="zh-CN" smtClean="0"/>
              <a:t>greater&lt;int&gt;</a:t>
            </a:r>
            <a:r>
              <a:rPr lang="en-US" altLang="zh-CN"/>
              <a:t>.</a:t>
            </a:r>
            <a:endParaRPr lang="en-US" altLang="zh-CN" smtClean="0"/>
          </a:p>
          <a:p>
            <a:r>
              <a:rPr lang="zh-CN" altLang="en-US" smtClean="0"/>
              <a:t>支持结构体，需要定义结构体的</a:t>
            </a:r>
            <a:r>
              <a:rPr lang="zh-CN" altLang="en-US" smtClean="0">
                <a:solidFill>
                  <a:srgbClr val="FF0000"/>
                </a:solidFill>
              </a:rPr>
              <a:t>小于号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stl</a:t>
            </a:r>
            <a:r>
              <a:rPr lang="zh-CN" altLang="en-US" smtClean="0"/>
              <a:t>优先队列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8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小止的</a:t>
            </a:r>
            <a:r>
              <a:rPr lang="en-US" altLang="zh-CN" smtClean="0"/>
              <a:t>timeline</a:t>
            </a:r>
            <a:r>
              <a:rPr lang="zh-CN" altLang="en-US" smtClean="0"/>
              <a:t>要炸了。又是竞赛又是讲课，应接不暇。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请帮她实现一个</a:t>
            </a:r>
            <a:r>
              <a:rPr lang="en-US" altLang="zh-CN" smtClean="0"/>
              <a:t>timeline</a:t>
            </a:r>
            <a:r>
              <a:rPr lang="zh-CN" altLang="en-US" smtClean="0"/>
              <a:t>程序，要支持：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新建事件 建立一个在</a:t>
            </a:r>
            <a:r>
              <a:rPr lang="en-US" altLang="zh-CN" smtClean="0"/>
              <a:t>t</a:t>
            </a:r>
            <a:r>
              <a:rPr lang="zh-CN" altLang="en-US" smtClean="0"/>
              <a:t>时刻发生的事件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查询事件 查询</a:t>
            </a:r>
            <a:r>
              <a:rPr lang="zh-CN" altLang="en-US"/>
              <a:t>最紧迫的</a:t>
            </a:r>
            <a:r>
              <a:rPr lang="zh-CN" altLang="en-US" smtClean="0"/>
              <a:t>那一个事件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删除事件 完成了最紧迫的那一个事件，从</a:t>
            </a:r>
            <a:r>
              <a:rPr lang="en-US" altLang="zh-CN" smtClean="0"/>
              <a:t>timeline</a:t>
            </a:r>
            <a:r>
              <a:rPr lang="zh-CN" altLang="en-US" smtClean="0"/>
              <a:t>删除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timeline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构建</a:t>
            </a:r>
            <a:r>
              <a:rPr lang="en-US" altLang="zh-CN" smtClean="0"/>
              <a:t>Haffman</a:t>
            </a:r>
            <a:r>
              <a:rPr lang="zh-CN" altLang="en-US" smtClean="0"/>
              <a:t>树的过程中，需要实现：</a:t>
            </a:r>
            <a:endParaRPr lang="en-US" altLang="zh-CN" smtClean="0"/>
          </a:p>
          <a:p>
            <a:r>
              <a:rPr lang="zh-CN" altLang="en-US" smtClean="0"/>
              <a:t>在集合中每次取最小的两个数，加起来然后放回集合。</a:t>
            </a:r>
            <a:endParaRPr lang="en-US" altLang="zh-CN" smtClean="0"/>
          </a:p>
          <a:p>
            <a:r>
              <a:rPr lang="zh-CN" altLang="en-US" smtClean="0"/>
              <a:t>一直执行这个操作，直到集合里面只剩下一个数为止。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如何实现？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哈夫曼树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https://www.luogu.org/problemnew/show/P2827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蚯蚓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0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简易分块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假设您是哈工大教务处的人员，某系共有</a:t>
                </a:r>
                <a:r>
                  <a:rPr lang="en-US" altLang="zh-CN" smtClean="0"/>
                  <a:t>100</a:t>
                </a:r>
                <a:r>
                  <a:rPr lang="zh-CN" altLang="en-US" smtClean="0"/>
                  <a:t>个班。您经常被问这样的问题：</a:t>
                </a:r>
                <a:endParaRPr lang="en-US" altLang="zh-CN" smtClean="0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mtClean="0"/>
                  <a:t>这些班的总人数是多少？</a:t>
                </a:r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面对这种询问，您只好去从</a:t>
                </a:r>
                <a:r>
                  <a:rPr lang="en-US" altLang="zh-CN" smtClean="0"/>
                  <a:t>l</a:t>
                </a:r>
                <a:r>
                  <a:rPr lang="zh-CN" altLang="en-US" smtClean="0"/>
                  <a:t>班开始，到</a:t>
                </a:r>
                <a:r>
                  <a:rPr lang="en-US" altLang="zh-CN" smtClean="0"/>
                  <a:t>r</a:t>
                </a:r>
                <a:r>
                  <a:rPr lang="zh-CN" altLang="en-US" smtClean="0"/>
                  <a:t>班结束，把所有班级的人数全都加起来。那么最坏情况下，您需要对</a:t>
                </a:r>
                <a:r>
                  <a:rPr lang="en-US" altLang="zh-CN" smtClean="0"/>
                  <a:t>100</a:t>
                </a:r>
                <a:r>
                  <a:rPr lang="zh-CN" altLang="en-US" smtClean="0"/>
                  <a:t>个数求和，人都要累死</a:t>
                </a:r>
                <a:r>
                  <a:rPr lang="en-US" altLang="zh-CN" smtClean="0"/>
                  <a:t>23333</a:t>
                </a:r>
              </a:p>
              <a:p>
                <a:r>
                  <a:rPr lang="zh-CN" altLang="en-US" smtClean="0">
                    <a:solidFill>
                      <a:srgbClr val="0070C0"/>
                    </a:solidFill>
                  </a:rPr>
                  <a:t>有更好的方法吗？</a:t>
                </a:r>
                <a:endParaRPr lang="en-US" altLang="zh-CN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教务处的工作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70" y="5493867"/>
            <a:ext cx="842230" cy="8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9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您可以在小本子上记录下</a:t>
            </a:r>
            <a:r>
              <a:rPr lang="en-US" altLang="zh-CN" smtClean="0"/>
              <a:t>10</a:t>
            </a:r>
            <a:r>
              <a:rPr lang="zh-CN" altLang="en-US" smtClean="0"/>
              <a:t>个值：</a:t>
            </a:r>
            <a:endParaRPr lang="en-US" altLang="zh-CN" smtClean="0"/>
          </a:p>
          <a:p>
            <a:r>
              <a:rPr lang="en-US" altLang="zh-CN" smtClean="0"/>
              <a:t>[1,10]</a:t>
            </a:r>
            <a:r>
              <a:rPr lang="zh-CN" altLang="en-US" smtClean="0"/>
              <a:t>班的人数之和、</a:t>
            </a:r>
            <a:r>
              <a:rPr lang="en-US" altLang="zh-CN" smtClean="0"/>
              <a:t>[11,20]</a:t>
            </a:r>
            <a:r>
              <a:rPr lang="zh-CN" altLang="en-US" smtClean="0"/>
              <a:t>班的人数之和</a:t>
            </a:r>
            <a:r>
              <a:rPr lang="en-US" altLang="zh-CN" smtClean="0"/>
              <a:t>……</a:t>
            </a:r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利用这些预先计算好的信息，如何加速每次查询？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最坏情况下，现在每次查询需要对多少个数求和？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如果有</a:t>
            </a:r>
            <a:r>
              <a:rPr lang="en-US" altLang="zh-CN" smtClean="0"/>
              <a:t>10000</a:t>
            </a:r>
            <a:r>
              <a:rPr lang="zh-CN" altLang="en-US" smtClean="0"/>
              <a:t>个班级，块的大小应该如何调整？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9" y="2286000"/>
            <a:ext cx="7434072" cy="4023360"/>
          </a:xfrm>
        </p:spPr>
        <p:txBody>
          <a:bodyPr>
            <a:normAutofit/>
          </a:bodyPr>
          <a:lstStyle/>
          <a:p>
            <a:r>
              <a:rPr lang="zh-CN" altLang="en-US"/>
              <a:t>传说哈工大的学生很容易被退学，这</a:t>
            </a:r>
            <a:r>
              <a:rPr lang="zh-CN" altLang="en-US" smtClean="0"/>
              <a:t>给阁下的</a:t>
            </a:r>
            <a:r>
              <a:rPr lang="zh-CN" altLang="en-US"/>
              <a:t>管理带来了很大的麻烦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现在您需要应对两个操作：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退学 </a:t>
            </a:r>
            <a:r>
              <a:rPr lang="en-US" altLang="zh-CN" smtClean="0"/>
              <a:t>x  	x</a:t>
            </a:r>
            <a:r>
              <a:rPr lang="zh-CN" altLang="en-US" smtClean="0"/>
              <a:t>班有一个人退学了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询问</a:t>
            </a:r>
            <a:r>
              <a:rPr lang="en-US" altLang="zh-CN" smtClean="0"/>
              <a:t> l r	</a:t>
            </a:r>
            <a:r>
              <a:rPr lang="zh-CN" altLang="en-US" smtClean="0"/>
              <a:t>问</a:t>
            </a:r>
            <a:r>
              <a:rPr lang="en-US" altLang="zh-CN" smtClean="0"/>
              <a:t>[l,r]</a:t>
            </a:r>
            <a:r>
              <a:rPr lang="zh-CN" altLang="en-US" smtClean="0"/>
              <a:t>这些班的总人数</a:t>
            </a:r>
            <a:endParaRPr lang="en-US" altLang="zh-CN"/>
          </a:p>
          <a:p>
            <a:r>
              <a:rPr lang="zh-CN" altLang="en-US" smtClean="0"/>
              <a:t>如何让我们刚刚的分块策略，支持这些操作？</a:t>
            </a:r>
            <a:endParaRPr lang="en-US" altLang="zh-CN" smtClean="0"/>
          </a:p>
          <a:p>
            <a:r>
              <a:rPr lang="zh-CN" altLang="en-US" smtClean="0">
                <a:solidFill>
                  <a:srgbClr val="0070C0"/>
                </a:solidFill>
              </a:rPr>
              <a:t>每次退学的时候，修改一下小本子上的值就行！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过程淘汰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03" y="2528668"/>
            <a:ext cx="2108597" cy="32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分块是将整个区间分成若干块，</a:t>
            </a:r>
            <a:r>
              <a:rPr lang="zh-CN" altLang="en-US" smtClean="0">
                <a:solidFill>
                  <a:srgbClr val="FF0000"/>
                </a:solidFill>
              </a:rPr>
              <a:t>维护整块的信息</a:t>
            </a:r>
            <a:r>
              <a:rPr lang="zh-CN" altLang="en-US" smtClean="0"/>
              <a:t>，以加速查询。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分块维护区间和、积</a:t>
            </a:r>
            <a:endParaRPr lang="en-US" altLang="zh-CN"/>
          </a:p>
          <a:p>
            <a:r>
              <a:rPr lang="zh-CN" altLang="en-US" smtClean="0"/>
              <a:t>分块维护区间</a:t>
            </a:r>
            <a:r>
              <a:rPr lang="en-US" altLang="zh-CN" smtClean="0"/>
              <a:t>max/min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需要实现：快速查找一个点所在的块、快速查找一个块的起点和终点。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分块策略：设块大小为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smtClean="0"/>
                  <a:t>这个块。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576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https://www.luogu.org/problemnew/show/P3372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9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给定序列</a:t>
                </a:r>
                <a:r>
                  <a:rPr lang="en-US" altLang="zh-CN" smtClean="0"/>
                  <a:t>a</a:t>
                </a:r>
                <a:r>
                  <a:rPr lang="zh-CN" altLang="en-US" smtClean="0"/>
                  <a:t>，有</a:t>
                </a:r>
                <a:r>
                  <a:rPr lang="en-US" altLang="zh-CN" smtClean="0"/>
                  <a:t>1w</a:t>
                </a:r>
                <a:r>
                  <a:rPr lang="zh-CN" altLang="en-US" smtClean="0"/>
                  <a:t>次询问，每次询问区间</a:t>
                </a:r>
                <a:r>
                  <a:rPr lang="en-US" altLang="zh-CN" smtClean="0"/>
                  <a:t>[l,r]</a:t>
                </a:r>
                <a:r>
                  <a:rPr lang="zh-CN" altLang="en-US" smtClean="0"/>
                  <a:t>的众数。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要求复杂度比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快就行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>
                    <a:hlinkClick r:id="rId2"/>
                  </a:rPr>
                  <a:t>https://www.luogu.org/problemnew/show/P4168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区间众数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给定序列</a:t>
                </a:r>
                <a:r>
                  <a:rPr lang="en-US" altLang="zh-CN"/>
                  <a:t>a</a:t>
                </a:r>
                <a:r>
                  <a:rPr lang="zh-CN" altLang="en-US"/>
                  <a:t>，有</a:t>
                </a:r>
                <a:r>
                  <a:rPr lang="en-US" altLang="zh-CN"/>
                  <a:t>1w</a:t>
                </a:r>
                <a:r>
                  <a:rPr lang="zh-CN" altLang="en-US"/>
                  <a:t>次询问，每次询问区间</a:t>
                </a:r>
                <a:r>
                  <a:rPr lang="en-US" altLang="zh-CN"/>
                  <a:t>[l,r]</a:t>
                </a:r>
                <a:r>
                  <a:rPr lang="zh-CN" altLang="en-US" smtClean="0"/>
                  <a:t>的颜色数。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要求复杂度比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快就行。</a:t>
                </a:r>
              </a:p>
              <a:p>
                <a:endParaRPr lang="en-US" altLang="zh-CN" smtClean="0"/>
              </a:p>
              <a:p>
                <a:r>
                  <a:rPr lang="zh-CN" altLang="en-US" smtClean="0"/>
                  <a:t>数颜色：在</a:t>
                </a:r>
                <a:r>
                  <a:rPr lang="en-US" altLang="zh-CN" smtClean="0"/>
                  <a:t>OI</a:t>
                </a:r>
                <a:r>
                  <a:rPr lang="zh-CN" altLang="en-US" smtClean="0"/>
                  <a:t>里面，颜色数特指“不同的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数值</a:t>
                </a:r>
                <a:r>
                  <a:rPr lang="zh-CN" altLang="en-US" smtClean="0"/>
                  <a:t>的个数”。</a:t>
                </a:r>
                <a:endParaRPr lang="en-US" altLang="zh-CN" smtClean="0"/>
              </a:p>
              <a:p>
                <a:r>
                  <a:rPr lang="zh-CN" altLang="en-US" smtClean="0"/>
                  <a:t>例如：</a:t>
                </a:r>
                <a:r>
                  <a:rPr lang="en-US" altLang="zh-CN" smtClean="0"/>
                  <a:t>1,3,2,1,2,3,4 </a:t>
                </a:r>
                <a:r>
                  <a:rPr lang="zh-CN" altLang="en-US" smtClean="0"/>
                  <a:t>里面一共有</a:t>
                </a:r>
                <a:r>
                  <a:rPr lang="en-US" altLang="zh-CN" smtClean="0"/>
                  <a:t>4</a:t>
                </a:r>
                <a:r>
                  <a:rPr lang="zh-CN" altLang="en-US" smtClean="0"/>
                  <a:t>种颜色。</a:t>
                </a:r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区间数颜色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https://www.luogu.org/problemnew/show/P3396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一道小题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7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今有</a:t>
            </a:r>
            <a:r>
              <a:rPr lang="en-US" altLang="zh-CN" smtClean="0"/>
              <a:t>n</a:t>
            </a:r>
            <a:r>
              <a:rPr lang="zh-CN" altLang="en-US" smtClean="0"/>
              <a:t>个点</a:t>
            </a:r>
            <a:r>
              <a:rPr lang="en-US" altLang="zh-CN" smtClean="0"/>
              <a:t>m</a:t>
            </a:r>
            <a:r>
              <a:rPr lang="zh-CN" altLang="en-US" smtClean="0"/>
              <a:t>条边的无向图</a:t>
            </a:r>
            <a:r>
              <a:rPr lang="en-US" altLang="zh-CN" smtClean="0"/>
              <a:t>(n,m</a:t>
            </a:r>
            <a:r>
              <a:rPr lang="zh-CN" altLang="en-US" smtClean="0"/>
              <a:t>不超过</a:t>
            </a:r>
            <a:r>
              <a:rPr lang="en-US" altLang="zh-CN" smtClean="0"/>
              <a:t>100000).</a:t>
            </a:r>
          </a:p>
          <a:p>
            <a:r>
              <a:rPr lang="zh-CN" altLang="en-US" smtClean="0"/>
              <a:t>每个点最初都是黑色。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应对两种操作：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将一个点反色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给出</a:t>
            </a:r>
            <a:r>
              <a:rPr lang="en-US" altLang="zh-CN" smtClean="0"/>
              <a:t>x</a:t>
            </a:r>
            <a:r>
              <a:rPr lang="zh-CN" altLang="en-US" smtClean="0"/>
              <a:t>，询问与</a:t>
            </a:r>
            <a:r>
              <a:rPr lang="en-US" altLang="zh-CN" smtClean="0"/>
              <a:t>x</a:t>
            </a:r>
            <a:r>
              <a:rPr lang="zh-CN" altLang="en-US" smtClean="0"/>
              <a:t>直接连接的点中，有多少个黑点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一道水题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单调栈 </a:t>
            </a:r>
            <a:r>
              <a:rPr lang="en-US" altLang="zh-CN" smtClean="0"/>
              <a:t>&amp; </a:t>
            </a:r>
            <a:r>
              <a:rPr lang="zh-CN" altLang="en-US" smtClean="0"/>
              <a:t>单调队列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今有一群小朋友站队，每个小朋友想知道离自己最近的比自己高的人是谁。若没有这种人，则输出</a:t>
                </a:r>
                <a:r>
                  <a:rPr lang="en-US" altLang="zh-CN" smtClean="0"/>
                  <a:t>-1.</a:t>
                </a:r>
              </a:p>
              <a:p>
                <a:endParaRPr lang="en-US" altLang="zh-CN"/>
              </a:p>
              <a:p>
                <a:r>
                  <a:rPr lang="zh-CN" altLang="en-US" smtClean="0"/>
                  <a:t>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求出所有人的答案。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样例：这群人身高分别为</a:t>
                </a:r>
                <a:endParaRPr lang="en-US" altLang="zh-CN" smtClean="0"/>
              </a:p>
              <a:p>
                <a:r>
                  <a:rPr lang="en-US" altLang="zh-CN" smtClean="0"/>
                  <a:t>3 5 2 1 9 7 6 8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576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what’s your 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我们把问题拆成两个小问题：对于每个小朋友，需要知道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在她前面的，离她最近的比她高的人是谁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在她后面的，离她最近的比她高的人是谁</a:t>
            </a:r>
            <a:endParaRPr lang="en-US" altLang="zh-CN" smtClean="0"/>
          </a:p>
          <a:p>
            <a:pPr marL="457200" indent="-457200">
              <a:buFontTx/>
              <a:buChar char="-"/>
            </a:pPr>
            <a:endParaRPr lang="en-US" altLang="zh-CN"/>
          </a:p>
          <a:p>
            <a:r>
              <a:rPr lang="zh-CN" altLang="en-US" smtClean="0"/>
              <a:t>我们发现</a:t>
            </a:r>
            <a:r>
              <a:rPr lang="zh-CN" altLang="en-US" smtClean="0">
                <a:solidFill>
                  <a:srgbClr val="FF0000"/>
                </a:solidFill>
              </a:rPr>
              <a:t>它们是同一种问题</a:t>
            </a:r>
            <a:r>
              <a:rPr lang="zh-CN" altLang="en-US" smtClean="0"/>
              <a:t>。这是因为：如果解决了第一个问题，那么把这群人翻转一下，立刻就能解决第二个问题。</a:t>
            </a:r>
            <a:endParaRPr lang="en-US" altLang="zh-CN" smtClean="0"/>
          </a:p>
          <a:p>
            <a:r>
              <a:rPr lang="zh-CN" altLang="en-US" smtClean="0"/>
              <a:t>如何解决第一个问题？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拆分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每个小朋友能看到哪些人？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没有被挡住的</a:t>
            </a:r>
            <a:endParaRPr lang="en-US" altLang="zh-CN" smtClean="0"/>
          </a:p>
          <a:p>
            <a:pPr marL="457200" indent="-457200">
              <a:buFontTx/>
              <a:buChar char="-"/>
            </a:pPr>
            <a:endParaRPr lang="en-US" altLang="zh-CN"/>
          </a:p>
          <a:p>
            <a:r>
              <a:rPr lang="zh-CN" altLang="en-US" smtClean="0"/>
              <a:t>哪些人没有被挡住？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en-US" altLang="zh-CN" smtClean="0"/>
              <a:t>   5    </a:t>
            </a:r>
            <a:r>
              <a:rPr lang="en-US" altLang="zh-CN"/>
              <a:t>2 </a:t>
            </a:r>
            <a:r>
              <a:rPr lang="en-US" altLang="zh-CN" smtClean="0"/>
              <a:t>   1    9    7    6    </a:t>
            </a:r>
            <a:r>
              <a:rPr lang="en-US" altLang="zh-CN"/>
              <a:t>8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手玩样例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堆是干啥用的？</a:t>
            </a:r>
            <a:endParaRPr lang="en-US" altLang="zh-CN" smtClean="0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它是树形结构，每个节点拥有一个</a:t>
            </a:r>
            <a:r>
              <a:rPr lang="en-US" altLang="zh-CN" smtClean="0"/>
              <a:t>key</a:t>
            </a:r>
          </a:p>
          <a:p>
            <a:pPr marL="457200" indent="-457200">
              <a:buFontTx/>
              <a:buChar char="-"/>
            </a:pPr>
            <a:r>
              <a:rPr lang="zh-CN" altLang="en-US" smtClean="0"/>
              <a:t>父亲节点的</a:t>
            </a:r>
            <a:r>
              <a:rPr lang="en-US" altLang="zh-CN" smtClean="0"/>
              <a:t>key</a:t>
            </a:r>
            <a:r>
              <a:rPr lang="zh-CN" altLang="en-US" smtClean="0"/>
              <a:t>必大于两个儿子节点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堆式存储：树的高度尽可能低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752" y="3241013"/>
            <a:ext cx="3718882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我们从前往后扫这个序列，拿一个栈维护</a:t>
            </a:r>
            <a:r>
              <a:rPr lang="zh-CN" altLang="en-US" smtClean="0">
                <a:solidFill>
                  <a:srgbClr val="FF0000"/>
                </a:solidFill>
              </a:rPr>
              <a:t>当前的</a:t>
            </a:r>
            <a:r>
              <a:rPr lang="zh-CN" altLang="en-US" smtClean="0"/>
              <a:t>小朋友</a:t>
            </a:r>
            <a:r>
              <a:rPr lang="zh-CN" altLang="en-US" smtClean="0">
                <a:solidFill>
                  <a:srgbClr val="FF0000"/>
                </a:solidFill>
              </a:rPr>
              <a:t>能看到</a:t>
            </a:r>
            <a:r>
              <a:rPr lang="zh-CN" altLang="en-US" smtClean="0"/>
              <a:t>的人。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对于每一个小朋友：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把栈里面比她低的人全都弹出去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>
                <a:solidFill>
                  <a:srgbClr val="FF0000"/>
                </a:solidFill>
              </a:rPr>
              <a:t>目前的栈顶就是答案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mtClean="0"/>
              <a:t>把这个小朋友加入栈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3    5    2    1    9    7    6    8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模拟样例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572926" cy="44489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mtClean="0"/>
                  <a:t>某竞赛可以从一年级打到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年级，每年有一个一年级新生开始打这个比赛。这竞赛很特殊，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选手水平永远不变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显然：每个选手有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年的竞赛时间；</a:t>
                </a:r>
                <a:endParaRPr lang="en-US" altLang="zh-CN"/>
              </a:p>
              <a:p>
                <a:r>
                  <a:rPr lang="zh-CN" altLang="en-US" smtClean="0"/>
                  <a:t>很多年后，每年都恰好有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个选手正在打这个比赛。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问题来了：从第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mtClean="0"/>
                  <a:t>年开始的每一年，需要知道谁是现役最强。</a:t>
                </a:r>
                <a:endParaRPr lang="en-US" altLang="zh-CN" smtClean="0"/>
              </a:p>
              <a:p>
                <a:r>
                  <a:rPr lang="zh-CN" altLang="en-US" smtClean="0"/>
                  <a:t>样例：</a:t>
                </a:r>
                <a:r>
                  <a:rPr lang="en-US" altLang="zh-CN" smtClean="0"/>
                  <a:t>k=3, a=3 1 2 4 6 1 2 5 3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572926" cy="4448908"/>
              </a:xfrm>
              <a:blipFill>
                <a:blip r:embed="rId2"/>
                <a:stretch>
                  <a:fillRect l="-1615" t="-2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another question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en-US" altLang="zh-CN" smtClean="0"/>
              <a:t>  1   2   4   </a:t>
            </a:r>
            <a:r>
              <a:rPr lang="en-US" altLang="zh-CN"/>
              <a:t>6 </a:t>
            </a:r>
            <a:r>
              <a:rPr lang="en-US" altLang="zh-CN" smtClean="0"/>
              <a:t>  1   2   5   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手玩样例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如果一个人比你强，还比你小，那你就打不过她了。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nmd, wsm?</a:t>
            </a:r>
          </a:p>
          <a:p>
            <a:endParaRPr lang="en-US" altLang="zh-CN" smtClean="0"/>
          </a:p>
          <a:p>
            <a:r>
              <a:rPr lang="zh-CN" altLang="en-US" smtClean="0"/>
              <a:t>因为你没退役的时候，她肯定也没退役</a:t>
            </a:r>
            <a:endParaRPr lang="en-US" altLang="zh-CN" smtClean="0"/>
          </a:p>
          <a:p>
            <a:r>
              <a:rPr lang="zh-CN" altLang="en-US" smtClean="0"/>
              <a:t>所以你永远不可能是现役最强</a:t>
            </a:r>
            <a:endParaRPr lang="en-US" altLang="zh-CN" smtClean="0"/>
          </a:p>
          <a:p>
            <a:r>
              <a:rPr lang="zh-CN" altLang="en-US" smtClean="0"/>
              <a:t>泥永无出头之日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单调队列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82" y="5004435"/>
            <a:ext cx="1619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我们考虑每一年，拿一个队列来维护“有可能成为现役最强”</a:t>
            </a:r>
            <a:r>
              <a:rPr lang="zh-CN" altLang="en-US"/>
              <a:t>的选手</a:t>
            </a:r>
            <a:r>
              <a:rPr lang="zh-CN" altLang="en-US" smtClean="0"/>
              <a:t>。对于每一年，干这些事：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把队列末端所有比新选手菜的人弹掉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把队首已经退役的选手弹掉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此时的队首就是这一年的答案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把新选手加入队列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单调队列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en-US" altLang="zh-CN" smtClean="0"/>
              <a:t>  1   2   4   </a:t>
            </a:r>
            <a:r>
              <a:rPr lang="en-US" altLang="zh-CN"/>
              <a:t>6 </a:t>
            </a:r>
            <a:r>
              <a:rPr lang="en-US" altLang="zh-CN" smtClean="0"/>
              <a:t>  1   2   5   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模拟样例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6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https://ac.2333.moe/Problem/view.xhtml?id=1593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环上最大子段和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堆只能查询根节点。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要应对查询操作，只需要返回根节点的</a:t>
            </a:r>
            <a:r>
              <a:rPr lang="en-US" altLang="zh-CN" smtClean="0"/>
              <a:t>key.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堆的查询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给定一个</a:t>
            </a:r>
            <a:r>
              <a:rPr lang="en-US" altLang="zh-CN" smtClean="0"/>
              <a:t>key</a:t>
            </a:r>
            <a:r>
              <a:rPr lang="zh-CN" altLang="en-US" smtClean="0"/>
              <a:t>值，如何将它插入堆？</a:t>
            </a:r>
            <a:endParaRPr lang="en-US" altLang="zh-CN" smtClean="0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 smtClean="0"/>
              <a:t>核心思想：修复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直接将它摆在堆的末尾，然后修复这个堆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>
                <a:solidFill>
                  <a:srgbClr val="FF0000"/>
                </a:solidFill>
              </a:rPr>
              <a:t>如何修复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堆的插入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82" y="1360896"/>
            <a:ext cx="2537680" cy="17375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470" y="3474348"/>
            <a:ext cx="2400508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/>
              <a:t>它</a:t>
            </a:r>
            <a:r>
              <a:rPr lang="zh-CN" altLang="en-US" smtClean="0"/>
              <a:t>的</a:t>
            </a:r>
            <a:r>
              <a:rPr lang="en-US" altLang="zh-CN" smtClean="0"/>
              <a:t>key</a:t>
            </a:r>
            <a:r>
              <a:rPr lang="zh-CN" altLang="en-US" smtClean="0"/>
              <a:t>值</a:t>
            </a:r>
            <a:r>
              <a:rPr lang="zh-CN" altLang="en-US"/>
              <a:t>比父亲大，则交换它和父亲，递归执行。</a:t>
            </a:r>
            <a:endParaRPr lang="en-US" altLang="zh-CN" smtClean="0"/>
          </a:p>
          <a:p>
            <a:r>
              <a:rPr lang="zh-CN" altLang="en-US" smtClean="0"/>
              <a:t>直到它的</a:t>
            </a:r>
            <a:r>
              <a:rPr lang="en-US" altLang="zh-CN" smtClean="0"/>
              <a:t>key</a:t>
            </a:r>
            <a:r>
              <a:rPr lang="zh-CN" altLang="en-US" smtClean="0"/>
              <a:t>值比父亲小，修复完毕。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堆的插入</a:t>
            </a:r>
          </a:p>
        </p:txBody>
      </p:sp>
    </p:spTree>
    <p:extLst>
      <p:ext uri="{BB962C8B-B14F-4D97-AF65-F5344CB8AC3E}">
        <p14:creationId xmlns:p14="http://schemas.microsoft.com/office/powerpoint/2010/main" val="32248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堆的删除仅限于删除根节点。</a:t>
            </a:r>
            <a:endParaRPr lang="en-US" altLang="zh-CN"/>
          </a:p>
          <a:p>
            <a:r>
              <a:rPr lang="zh-CN" altLang="en-US" smtClean="0"/>
              <a:t>如何删掉一个根节点呢？</a:t>
            </a:r>
            <a:endParaRPr lang="en-US" altLang="zh-CN" smtClean="0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核心思想：修复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直</a:t>
            </a:r>
            <a:r>
              <a:rPr lang="zh-CN" altLang="en-US" smtClean="0"/>
              <a:t>接把它和末尾的元素交换，然后直接删掉它</a:t>
            </a:r>
            <a:endParaRPr lang="en-US" altLang="zh-CN" smtClean="0"/>
          </a:p>
          <a:p>
            <a:pPr marL="457200" indent="-457200">
              <a:buFontTx/>
              <a:buChar char="-"/>
            </a:pPr>
            <a:r>
              <a:rPr lang="zh-CN" altLang="en-US" smtClean="0"/>
              <a:t>现在，原先在末尾的元素到了根节点。</a:t>
            </a:r>
            <a:r>
              <a:rPr lang="zh-CN" altLang="en-US" smtClean="0">
                <a:solidFill>
                  <a:srgbClr val="FF0000"/>
                </a:solidFill>
              </a:rPr>
              <a:t>如</a:t>
            </a:r>
            <a:r>
              <a:rPr lang="zh-CN" altLang="en-US">
                <a:solidFill>
                  <a:srgbClr val="FF0000"/>
                </a:solidFill>
              </a:rPr>
              <a:t>何</a:t>
            </a:r>
            <a:r>
              <a:rPr lang="zh-CN" altLang="en-US">
                <a:solidFill>
                  <a:srgbClr val="FF0000"/>
                </a:solidFill>
              </a:rPr>
              <a:t>修</a:t>
            </a:r>
            <a:r>
              <a:rPr lang="zh-CN" altLang="en-US" smtClean="0">
                <a:solidFill>
                  <a:srgbClr val="FF0000"/>
                </a:solidFill>
              </a:rPr>
              <a:t>复这个堆</a:t>
            </a:r>
            <a:r>
              <a:rPr lang="zh-CN" altLang="en-US" smtClean="0"/>
              <a:t>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堆的删除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584" y="2084832"/>
            <a:ext cx="2598645" cy="18060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612" y="2084832"/>
            <a:ext cx="2720576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现在面对的问题是：可能父节点</a:t>
            </a:r>
            <a:r>
              <a:rPr lang="en-US" altLang="zh-CN" smtClean="0"/>
              <a:t>x</a:t>
            </a:r>
            <a:r>
              <a:rPr lang="zh-CN" altLang="en-US" smtClean="0"/>
              <a:t>比子节点要小。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修复方法：在子节点中选个较大的，与</a:t>
            </a:r>
            <a:r>
              <a:rPr lang="en-US" altLang="zh-CN" smtClean="0"/>
              <a:t>x</a:t>
            </a:r>
            <a:r>
              <a:rPr lang="zh-CN" altLang="en-US" smtClean="0"/>
              <a:t>交换。递归执行。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堆的删除</a:t>
            </a:r>
          </a:p>
        </p:txBody>
      </p:sp>
    </p:spTree>
    <p:extLst>
      <p:ext uri="{BB962C8B-B14F-4D97-AF65-F5344CB8AC3E}">
        <p14:creationId xmlns:p14="http://schemas.microsoft.com/office/powerpoint/2010/main" val="134338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堆式存储：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直接利用数组来存</a:t>
            </a:r>
            <a:endParaRPr lang="en-US" altLang="zh-CN" smtClean="0"/>
          </a:p>
          <a:p>
            <a:r>
              <a:rPr lang="en-US" altLang="zh-CN" smtClean="0"/>
              <a:t>LE(x) = x*2</a:t>
            </a:r>
          </a:p>
          <a:p>
            <a:r>
              <a:rPr lang="en-US" altLang="zh-CN" smtClean="0"/>
              <a:t>RT(x) = x*2+1</a:t>
            </a:r>
          </a:p>
          <a:p>
            <a:r>
              <a:rPr lang="en-US" altLang="zh-CN" smtClean="0"/>
              <a:t>DAD(x)= x/2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代码细节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51" y="2084832"/>
            <a:ext cx="5631668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1159</TotalTime>
  <Words>1785</Words>
  <Application>Microsoft Office PowerPoint</Application>
  <PresentationFormat>宽屏</PresentationFormat>
  <Paragraphs>178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Tw Cen MT</vt:lpstr>
      <vt:lpstr>仿宋</vt:lpstr>
      <vt:lpstr>宋体</vt:lpstr>
      <vt:lpstr>Calibri</vt:lpstr>
      <vt:lpstr>Cambria Math</vt:lpstr>
      <vt:lpstr>Consolas</vt:lpstr>
      <vt:lpstr>Wingdings 3</vt:lpstr>
      <vt:lpstr>积分</vt:lpstr>
      <vt:lpstr>基础数据结构</vt:lpstr>
      <vt:lpstr>堆</vt:lpstr>
      <vt:lpstr>堆</vt:lpstr>
      <vt:lpstr>堆的查询</vt:lpstr>
      <vt:lpstr>堆的插入</vt:lpstr>
      <vt:lpstr>堆的插入</vt:lpstr>
      <vt:lpstr>堆的删除</vt:lpstr>
      <vt:lpstr>堆的删除</vt:lpstr>
      <vt:lpstr>代码细节</vt:lpstr>
      <vt:lpstr>stl优先队列</vt:lpstr>
      <vt:lpstr>timeline</vt:lpstr>
      <vt:lpstr>哈夫曼树</vt:lpstr>
      <vt:lpstr>蚯蚓</vt:lpstr>
      <vt:lpstr>简易分块</vt:lpstr>
      <vt:lpstr>教务处的工作</vt:lpstr>
      <vt:lpstr>分块</vt:lpstr>
      <vt:lpstr>过程淘汰</vt:lpstr>
      <vt:lpstr>分块</vt:lpstr>
      <vt:lpstr>分块</vt:lpstr>
      <vt:lpstr>例题</vt:lpstr>
      <vt:lpstr>区间众数</vt:lpstr>
      <vt:lpstr>区间数颜色</vt:lpstr>
      <vt:lpstr>一道小题</vt:lpstr>
      <vt:lpstr>一道水题</vt:lpstr>
      <vt:lpstr>单调栈 &amp; 单调队列</vt:lpstr>
      <vt:lpstr>what’s your problem</vt:lpstr>
      <vt:lpstr>拆分</vt:lpstr>
      <vt:lpstr>分析</vt:lpstr>
      <vt:lpstr>手玩样例</vt:lpstr>
      <vt:lpstr>栈</vt:lpstr>
      <vt:lpstr>模拟样例</vt:lpstr>
      <vt:lpstr>another question</vt:lpstr>
      <vt:lpstr>手玩样例</vt:lpstr>
      <vt:lpstr>单调队列</vt:lpstr>
      <vt:lpstr>单调队列</vt:lpstr>
      <vt:lpstr>模拟样例</vt:lpstr>
      <vt:lpstr>环上最大子段和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470</cp:revision>
  <dcterms:created xsi:type="dcterms:W3CDTF">2016-12-04T04:07:19Z</dcterms:created>
  <dcterms:modified xsi:type="dcterms:W3CDTF">2019-07-22T14:48:32Z</dcterms:modified>
</cp:coreProperties>
</file>