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8"/>
  </p:normalViewPr>
  <p:slideViewPr>
    <p:cSldViewPr snapToGrid="0" snapToObjects="1">
      <p:cViewPr varScale="1">
        <p:scale>
          <a:sx n="107" d="100"/>
          <a:sy n="107" d="100"/>
        </p:scale>
        <p:origin x="5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C82BD-6E1B-4CE1-AC2E-3A597F8B79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3658A24-DFF8-40FF-8B3B-39D65872034C}">
      <dgm:prSet/>
      <dgm:spPr/>
      <dgm:t>
        <a:bodyPr/>
        <a:lstStyle/>
        <a:p>
          <a:r>
            <a:rPr lang="en-US" dirty="0"/>
            <a:t>1. On their vacation, they wanted </a:t>
          </a:r>
          <a:r>
            <a:rPr lang="en-US" u="sng" dirty="0"/>
            <a:t>to sit on a beach</a:t>
          </a:r>
          <a:r>
            <a:rPr lang="en-US" dirty="0"/>
            <a:t>, </a:t>
          </a:r>
          <a:r>
            <a:rPr lang="en-US" u="sng" dirty="0"/>
            <a:t>eat great food</a:t>
          </a:r>
          <a:r>
            <a:rPr lang="en-US" dirty="0"/>
            <a:t>, and </a:t>
          </a:r>
          <a:r>
            <a:rPr lang="en-US" u="sng" dirty="0"/>
            <a:t>visit family.</a:t>
          </a:r>
        </a:p>
        <a:p>
          <a:r>
            <a:rPr lang="en-US" u="sng" dirty="0"/>
            <a:t> (pattern: verb + noun)</a:t>
          </a:r>
          <a:endParaRPr lang="en-US" dirty="0"/>
        </a:p>
      </dgm:t>
    </dgm:pt>
    <dgm:pt modelId="{C912CD9C-223A-4805-9822-200F747C0190}" type="parTrans" cxnId="{C33C4F73-D09E-4B62-B236-2806B0304881}">
      <dgm:prSet/>
      <dgm:spPr/>
      <dgm:t>
        <a:bodyPr/>
        <a:lstStyle/>
        <a:p>
          <a:endParaRPr lang="en-US"/>
        </a:p>
      </dgm:t>
    </dgm:pt>
    <dgm:pt modelId="{778EF2F2-9CE4-437F-9098-F6A397AD4134}" type="sibTrans" cxnId="{C33C4F73-D09E-4B62-B236-2806B0304881}">
      <dgm:prSet/>
      <dgm:spPr/>
      <dgm:t>
        <a:bodyPr/>
        <a:lstStyle/>
        <a:p>
          <a:endParaRPr lang="en-US"/>
        </a:p>
      </dgm:t>
    </dgm:pt>
    <dgm:pt modelId="{2FEAE3F2-6861-4FCD-91EE-0C362F9707A0}">
      <dgm:prSet/>
      <dgm:spPr/>
      <dgm:t>
        <a:bodyPr/>
        <a:lstStyle/>
        <a:p>
          <a:r>
            <a:rPr lang="en-US" dirty="0"/>
            <a:t>2. When I lost my wallet, I looked </a:t>
          </a:r>
          <a:r>
            <a:rPr lang="en-US" u="sng" dirty="0"/>
            <a:t>in my pockets</a:t>
          </a:r>
          <a:r>
            <a:rPr lang="en-US" dirty="0"/>
            <a:t>, </a:t>
          </a:r>
          <a:r>
            <a:rPr lang="en-US" u="sng" dirty="0"/>
            <a:t>on my desk</a:t>
          </a:r>
          <a:r>
            <a:rPr lang="en-US" dirty="0"/>
            <a:t>, and </a:t>
          </a:r>
          <a:r>
            <a:rPr lang="en-US" u="sng" dirty="0"/>
            <a:t>under the pillow. </a:t>
          </a:r>
        </a:p>
        <a:p>
          <a:r>
            <a:rPr lang="en-US" u="sng" dirty="0"/>
            <a:t>(pattern: preposition + noun)</a:t>
          </a:r>
          <a:endParaRPr lang="en-US" dirty="0"/>
        </a:p>
      </dgm:t>
    </dgm:pt>
    <dgm:pt modelId="{59B7FE07-8543-44DB-BDF1-E0FA6C96B5EA}" type="parTrans" cxnId="{DBDCB6F9-6990-45DE-AA79-1D02AA718C34}">
      <dgm:prSet/>
      <dgm:spPr/>
      <dgm:t>
        <a:bodyPr/>
        <a:lstStyle/>
        <a:p>
          <a:endParaRPr lang="en-US"/>
        </a:p>
      </dgm:t>
    </dgm:pt>
    <dgm:pt modelId="{38FC390F-7836-45AF-A340-DD10BA536282}" type="sibTrans" cxnId="{DBDCB6F9-6990-45DE-AA79-1D02AA718C34}">
      <dgm:prSet/>
      <dgm:spPr/>
      <dgm:t>
        <a:bodyPr/>
        <a:lstStyle/>
        <a:p>
          <a:endParaRPr lang="en-US"/>
        </a:p>
      </dgm:t>
    </dgm:pt>
    <dgm:pt modelId="{CC1BB27C-5605-46CE-9A79-B569EC6DA4E4}">
      <dgm:prSet/>
      <dgm:spPr/>
      <dgm:t>
        <a:bodyPr/>
        <a:lstStyle/>
        <a:p>
          <a:r>
            <a:rPr lang="en-US" dirty="0"/>
            <a:t>3. This movie has </a:t>
          </a:r>
          <a:r>
            <a:rPr lang="en-US" u="sng" dirty="0"/>
            <a:t>a great plot,</a:t>
          </a:r>
          <a:r>
            <a:rPr lang="en-US" dirty="0"/>
            <a:t> </a:t>
          </a:r>
          <a:r>
            <a:rPr lang="en-US" u="sng" dirty="0"/>
            <a:t>talented actors</a:t>
          </a:r>
          <a:r>
            <a:rPr lang="en-US" dirty="0"/>
            <a:t>, and </a:t>
          </a:r>
          <a:r>
            <a:rPr lang="en-US" u="sng" dirty="0"/>
            <a:t>impressive special effects</a:t>
          </a:r>
          <a:r>
            <a:rPr lang="en-US" dirty="0"/>
            <a:t>. </a:t>
          </a:r>
        </a:p>
        <a:p>
          <a:r>
            <a:rPr lang="en-US" dirty="0"/>
            <a:t>(pattern: adjective + noun)</a:t>
          </a:r>
        </a:p>
      </dgm:t>
    </dgm:pt>
    <dgm:pt modelId="{9C83C008-C28F-42C0-A728-256F35F21239}" type="parTrans" cxnId="{7A381C1F-6AA5-42E8-B486-13382E480F3F}">
      <dgm:prSet/>
      <dgm:spPr/>
      <dgm:t>
        <a:bodyPr/>
        <a:lstStyle/>
        <a:p>
          <a:endParaRPr lang="en-US"/>
        </a:p>
      </dgm:t>
    </dgm:pt>
    <dgm:pt modelId="{3400E4A3-9A73-4F04-AAD1-E56A51605FB1}" type="sibTrans" cxnId="{7A381C1F-6AA5-42E8-B486-13382E480F3F}">
      <dgm:prSet/>
      <dgm:spPr/>
      <dgm:t>
        <a:bodyPr/>
        <a:lstStyle/>
        <a:p>
          <a:endParaRPr lang="en-US"/>
        </a:p>
      </dgm:t>
    </dgm:pt>
    <dgm:pt modelId="{7F345B22-A58E-4131-B80F-6B8451E0C134}" type="pres">
      <dgm:prSet presAssocID="{429C82BD-6E1B-4CE1-AC2E-3A597F8B799B}" presName="root" presStyleCnt="0">
        <dgm:presLayoutVars>
          <dgm:dir/>
          <dgm:resizeHandles val="exact"/>
        </dgm:presLayoutVars>
      </dgm:prSet>
      <dgm:spPr/>
    </dgm:pt>
    <dgm:pt modelId="{FCED8DE4-C8FB-47D4-BB94-8C297FDEC3F0}" type="pres">
      <dgm:prSet presAssocID="{D3658A24-DFF8-40FF-8B3B-39D65872034C}" presName="compNode" presStyleCnt="0"/>
      <dgm:spPr/>
    </dgm:pt>
    <dgm:pt modelId="{F93E24E1-FB5C-4C42-BD37-2806174E729F}" type="pres">
      <dgm:prSet presAssocID="{D3658A24-DFF8-40FF-8B3B-39D65872034C}" presName="bgRect" presStyleLbl="bgShp" presStyleIdx="0" presStyleCnt="3"/>
      <dgm:spPr/>
    </dgm:pt>
    <dgm:pt modelId="{8A34C674-C74E-4143-B3FB-E1C78CF451DC}" type="pres">
      <dgm:prSet presAssocID="{D3658A24-DFF8-40FF-8B3B-39D6587203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s"/>
        </a:ext>
      </dgm:extLst>
    </dgm:pt>
    <dgm:pt modelId="{F0E7EDF8-AEE8-4BEF-B00E-42D07CB95A37}" type="pres">
      <dgm:prSet presAssocID="{D3658A24-DFF8-40FF-8B3B-39D65872034C}" presName="spaceRect" presStyleCnt="0"/>
      <dgm:spPr/>
    </dgm:pt>
    <dgm:pt modelId="{251AFF2A-8B97-4FD2-B401-A115BE005027}" type="pres">
      <dgm:prSet presAssocID="{D3658A24-DFF8-40FF-8B3B-39D65872034C}" presName="parTx" presStyleLbl="revTx" presStyleIdx="0" presStyleCnt="3">
        <dgm:presLayoutVars>
          <dgm:chMax val="0"/>
          <dgm:chPref val="0"/>
        </dgm:presLayoutVars>
      </dgm:prSet>
      <dgm:spPr/>
    </dgm:pt>
    <dgm:pt modelId="{6C8D4A75-3A9C-4B61-898B-86C403003824}" type="pres">
      <dgm:prSet presAssocID="{778EF2F2-9CE4-437F-9098-F6A397AD4134}" presName="sibTrans" presStyleCnt="0"/>
      <dgm:spPr/>
    </dgm:pt>
    <dgm:pt modelId="{B9199FB3-80D9-4EE7-9B98-24BB49B46085}" type="pres">
      <dgm:prSet presAssocID="{2FEAE3F2-6861-4FCD-91EE-0C362F9707A0}" presName="compNode" presStyleCnt="0"/>
      <dgm:spPr/>
    </dgm:pt>
    <dgm:pt modelId="{96C4E060-EDCF-4AD0-8CD3-21CE0A8E5270}" type="pres">
      <dgm:prSet presAssocID="{2FEAE3F2-6861-4FCD-91EE-0C362F9707A0}" presName="bgRect" presStyleLbl="bgShp" presStyleIdx="1" presStyleCnt="3"/>
      <dgm:spPr/>
    </dgm:pt>
    <dgm:pt modelId="{32489DA9-BD2C-444E-9398-4EB9805DFB90}" type="pres">
      <dgm:prSet presAssocID="{2FEAE3F2-6861-4FCD-91EE-0C362F9707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30270494-7217-467D-8054-54F09E55D069}" type="pres">
      <dgm:prSet presAssocID="{2FEAE3F2-6861-4FCD-91EE-0C362F9707A0}" presName="spaceRect" presStyleCnt="0"/>
      <dgm:spPr/>
    </dgm:pt>
    <dgm:pt modelId="{E34266F4-8165-4F1C-9D8E-07B48C4182EA}" type="pres">
      <dgm:prSet presAssocID="{2FEAE3F2-6861-4FCD-91EE-0C362F9707A0}" presName="parTx" presStyleLbl="revTx" presStyleIdx="1" presStyleCnt="3">
        <dgm:presLayoutVars>
          <dgm:chMax val="0"/>
          <dgm:chPref val="0"/>
        </dgm:presLayoutVars>
      </dgm:prSet>
      <dgm:spPr/>
    </dgm:pt>
    <dgm:pt modelId="{9F6291B9-6EBF-42ED-A6A2-369ACE0CCD3E}" type="pres">
      <dgm:prSet presAssocID="{38FC390F-7836-45AF-A340-DD10BA536282}" presName="sibTrans" presStyleCnt="0"/>
      <dgm:spPr/>
    </dgm:pt>
    <dgm:pt modelId="{BAE5E978-16D8-457C-BF28-1309A364C597}" type="pres">
      <dgm:prSet presAssocID="{CC1BB27C-5605-46CE-9A79-B569EC6DA4E4}" presName="compNode" presStyleCnt="0"/>
      <dgm:spPr/>
    </dgm:pt>
    <dgm:pt modelId="{D582F65E-6044-4EC1-B419-093070ABD003}" type="pres">
      <dgm:prSet presAssocID="{CC1BB27C-5605-46CE-9A79-B569EC6DA4E4}" presName="bgRect" presStyleLbl="bgShp" presStyleIdx="2" presStyleCnt="3"/>
      <dgm:spPr/>
    </dgm:pt>
    <dgm:pt modelId="{364E462E-D659-420C-B6EA-4612D843BF24}" type="pres">
      <dgm:prSet presAssocID="{CC1BB27C-5605-46CE-9A79-B569EC6DA4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8497FFF5-16C0-43D1-A06C-906ADF493652}" type="pres">
      <dgm:prSet presAssocID="{CC1BB27C-5605-46CE-9A79-B569EC6DA4E4}" presName="spaceRect" presStyleCnt="0"/>
      <dgm:spPr/>
    </dgm:pt>
    <dgm:pt modelId="{986190D6-1C28-4F56-A9A9-C93D62E209A2}" type="pres">
      <dgm:prSet presAssocID="{CC1BB27C-5605-46CE-9A79-B569EC6DA4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A4EB90A-B159-42DC-84EC-3C2336691857}" type="presOf" srcId="{429C82BD-6E1B-4CE1-AC2E-3A597F8B799B}" destId="{7F345B22-A58E-4131-B80F-6B8451E0C134}" srcOrd="0" destOrd="0" presId="urn:microsoft.com/office/officeart/2018/2/layout/IconVerticalSolidList"/>
    <dgm:cxn modelId="{EBCF520E-8547-448E-8238-4E1A3FAA5EE2}" type="presOf" srcId="{2FEAE3F2-6861-4FCD-91EE-0C362F9707A0}" destId="{E34266F4-8165-4F1C-9D8E-07B48C4182EA}" srcOrd="0" destOrd="0" presId="urn:microsoft.com/office/officeart/2018/2/layout/IconVerticalSolidList"/>
    <dgm:cxn modelId="{F1CDE318-4466-454C-A241-2845020E7E0A}" type="presOf" srcId="{CC1BB27C-5605-46CE-9A79-B569EC6DA4E4}" destId="{986190D6-1C28-4F56-A9A9-C93D62E209A2}" srcOrd="0" destOrd="0" presId="urn:microsoft.com/office/officeart/2018/2/layout/IconVerticalSolidList"/>
    <dgm:cxn modelId="{7A381C1F-6AA5-42E8-B486-13382E480F3F}" srcId="{429C82BD-6E1B-4CE1-AC2E-3A597F8B799B}" destId="{CC1BB27C-5605-46CE-9A79-B569EC6DA4E4}" srcOrd="2" destOrd="0" parTransId="{9C83C008-C28F-42C0-A728-256F35F21239}" sibTransId="{3400E4A3-9A73-4F04-AAD1-E56A51605FB1}"/>
    <dgm:cxn modelId="{C33C4F73-D09E-4B62-B236-2806B0304881}" srcId="{429C82BD-6E1B-4CE1-AC2E-3A597F8B799B}" destId="{D3658A24-DFF8-40FF-8B3B-39D65872034C}" srcOrd="0" destOrd="0" parTransId="{C912CD9C-223A-4805-9822-200F747C0190}" sibTransId="{778EF2F2-9CE4-437F-9098-F6A397AD4134}"/>
    <dgm:cxn modelId="{C7D90AE6-98D4-4F8F-ADED-6A28827A0187}" type="presOf" srcId="{D3658A24-DFF8-40FF-8B3B-39D65872034C}" destId="{251AFF2A-8B97-4FD2-B401-A115BE005027}" srcOrd="0" destOrd="0" presId="urn:microsoft.com/office/officeart/2018/2/layout/IconVerticalSolidList"/>
    <dgm:cxn modelId="{DBDCB6F9-6990-45DE-AA79-1D02AA718C34}" srcId="{429C82BD-6E1B-4CE1-AC2E-3A597F8B799B}" destId="{2FEAE3F2-6861-4FCD-91EE-0C362F9707A0}" srcOrd="1" destOrd="0" parTransId="{59B7FE07-8543-44DB-BDF1-E0FA6C96B5EA}" sibTransId="{38FC390F-7836-45AF-A340-DD10BA536282}"/>
    <dgm:cxn modelId="{76991E94-0791-4E4E-ADCD-EB4705FE4B6B}" type="presParOf" srcId="{7F345B22-A58E-4131-B80F-6B8451E0C134}" destId="{FCED8DE4-C8FB-47D4-BB94-8C297FDEC3F0}" srcOrd="0" destOrd="0" presId="urn:microsoft.com/office/officeart/2018/2/layout/IconVerticalSolidList"/>
    <dgm:cxn modelId="{EDF12BF1-5441-4651-B225-DAB7C588644C}" type="presParOf" srcId="{FCED8DE4-C8FB-47D4-BB94-8C297FDEC3F0}" destId="{F93E24E1-FB5C-4C42-BD37-2806174E729F}" srcOrd="0" destOrd="0" presId="urn:microsoft.com/office/officeart/2018/2/layout/IconVerticalSolidList"/>
    <dgm:cxn modelId="{238A5B99-8898-4937-BA6B-B2189A6F68B3}" type="presParOf" srcId="{FCED8DE4-C8FB-47D4-BB94-8C297FDEC3F0}" destId="{8A34C674-C74E-4143-B3FB-E1C78CF451DC}" srcOrd="1" destOrd="0" presId="urn:microsoft.com/office/officeart/2018/2/layout/IconVerticalSolidList"/>
    <dgm:cxn modelId="{7910153B-F0A0-40AB-A41E-14F93FFCA960}" type="presParOf" srcId="{FCED8DE4-C8FB-47D4-BB94-8C297FDEC3F0}" destId="{F0E7EDF8-AEE8-4BEF-B00E-42D07CB95A37}" srcOrd="2" destOrd="0" presId="urn:microsoft.com/office/officeart/2018/2/layout/IconVerticalSolidList"/>
    <dgm:cxn modelId="{540A93F4-BAF0-46E0-83EF-D05206106099}" type="presParOf" srcId="{FCED8DE4-C8FB-47D4-BB94-8C297FDEC3F0}" destId="{251AFF2A-8B97-4FD2-B401-A115BE005027}" srcOrd="3" destOrd="0" presId="urn:microsoft.com/office/officeart/2018/2/layout/IconVerticalSolidList"/>
    <dgm:cxn modelId="{2651DFAD-8869-4F7B-AD40-F15CCD154E8E}" type="presParOf" srcId="{7F345B22-A58E-4131-B80F-6B8451E0C134}" destId="{6C8D4A75-3A9C-4B61-898B-86C403003824}" srcOrd="1" destOrd="0" presId="urn:microsoft.com/office/officeart/2018/2/layout/IconVerticalSolidList"/>
    <dgm:cxn modelId="{53EBDB58-01BE-43F4-B747-1F76F8917F0E}" type="presParOf" srcId="{7F345B22-A58E-4131-B80F-6B8451E0C134}" destId="{B9199FB3-80D9-4EE7-9B98-24BB49B46085}" srcOrd="2" destOrd="0" presId="urn:microsoft.com/office/officeart/2018/2/layout/IconVerticalSolidList"/>
    <dgm:cxn modelId="{31CCC82B-6279-48C0-AC21-5BA32CF190F4}" type="presParOf" srcId="{B9199FB3-80D9-4EE7-9B98-24BB49B46085}" destId="{96C4E060-EDCF-4AD0-8CD3-21CE0A8E5270}" srcOrd="0" destOrd="0" presId="urn:microsoft.com/office/officeart/2018/2/layout/IconVerticalSolidList"/>
    <dgm:cxn modelId="{80D3CF90-EEBF-4539-A851-BEE25598D285}" type="presParOf" srcId="{B9199FB3-80D9-4EE7-9B98-24BB49B46085}" destId="{32489DA9-BD2C-444E-9398-4EB9805DFB90}" srcOrd="1" destOrd="0" presId="urn:microsoft.com/office/officeart/2018/2/layout/IconVerticalSolidList"/>
    <dgm:cxn modelId="{E80CD4DA-CBAE-4B5A-B130-639AE7FD4930}" type="presParOf" srcId="{B9199FB3-80D9-4EE7-9B98-24BB49B46085}" destId="{30270494-7217-467D-8054-54F09E55D069}" srcOrd="2" destOrd="0" presId="urn:microsoft.com/office/officeart/2018/2/layout/IconVerticalSolidList"/>
    <dgm:cxn modelId="{A513812B-B329-4DD0-A258-CCDF1657A752}" type="presParOf" srcId="{B9199FB3-80D9-4EE7-9B98-24BB49B46085}" destId="{E34266F4-8165-4F1C-9D8E-07B48C4182EA}" srcOrd="3" destOrd="0" presId="urn:microsoft.com/office/officeart/2018/2/layout/IconVerticalSolidList"/>
    <dgm:cxn modelId="{76729D0E-55EB-4754-B40B-94A7982A2FEE}" type="presParOf" srcId="{7F345B22-A58E-4131-B80F-6B8451E0C134}" destId="{9F6291B9-6EBF-42ED-A6A2-369ACE0CCD3E}" srcOrd="3" destOrd="0" presId="urn:microsoft.com/office/officeart/2018/2/layout/IconVerticalSolidList"/>
    <dgm:cxn modelId="{D6D5E6BA-FBE1-4639-9287-7896833FDCD5}" type="presParOf" srcId="{7F345B22-A58E-4131-B80F-6B8451E0C134}" destId="{BAE5E978-16D8-457C-BF28-1309A364C597}" srcOrd="4" destOrd="0" presId="urn:microsoft.com/office/officeart/2018/2/layout/IconVerticalSolidList"/>
    <dgm:cxn modelId="{3C7E41D4-9366-4344-B42B-2DEEDEBEC4D1}" type="presParOf" srcId="{BAE5E978-16D8-457C-BF28-1309A364C597}" destId="{D582F65E-6044-4EC1-B419-093070ABD003}" srcOrd="0" destOrd="0" presId="urn:microsoft.com/office/officeart/2018/2/layout/IconVerticalSolidList"/>
    <dgm:cxn modelId="{DA09289F-AD1F-4677-8689-1839A52A788B}" type="presParOf" srcId="{BAE5E978-16D8-457C-BF28-1309A364C597}" destId="{364E462E-D659-420C-B6EA-4612D843BF24}" srcOrd="1" destOrd="0" presId="urn:microsoft.com/office/officeart/2018/2/layout/IconVerticalSolidList"/>
    <dgm:cxn modelId="{2D0FBC98-F066-4663-9757-2F8E9B008D70}" type="presParOf" srcId="{BAE5E978-16D8-457C-BF28-1309A364C597}" destId="{8497FFF5-16C0-43D1-A06C-906ADF493652}" srcOrd="2" destOrd="0" presId="urn:microsoft.com/office/officeart/2018/2/layout/IconVerticalSolidList"/>
    <dgm:cxn modelId="{FDEF8DAF-7C73-46BB-9232-D715168040F6}" type="presParOf" srcId="{BAE5E978-16D8-457C-BF28-1309A364C597}" destId="{986190D6-1C28-4F56-A9A9-C93D62E209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C2148D-4B09-4805-87E9-FFBF10FFDA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4A0EECB-174E-4E1A-BCE2-57303AF5F953}">
      <dgm:prSet/>
      <dgm:spPr/>
      <dgm:t>
        <a:bodyPr/>
        <a:lstStyle/>
        <a:p>
          <a:r>
            <a:rPr lang="en-GB"/>
            <a:t>1. </a:t>
          </a:r>
          <a:r>
            <a:rPr lang="en-US"/>
            <a:t>What does a person need to be successful in a job interview?</a:t>
          </a:r>
        </a:p>
      </dgm:t>
    </dgm:pt>
    <dgm:pt modelId="{89A77A21-EB0B-4916-8491-6BE534CCD991}" type="parTrans" cxnId="{1CC13FCF-5942-49D3-A15C-8B3E3BBEF8B1}">
      <dgm:prSet/>
      <dgm:spPr/>
      <dgm:t>
        <a:bodyPr/>
        <a:lstStyle/>
        <a:p>
          <a:endParaRPr lang="en-US"/>
        </a:p>
      </dgm:t>
    </dgm:pt>
    <dgm:pt modelId="{83ABDABE-1B6F-44B8-821D-CDE0D7F28C10}" type="sibTrans" cxnId="{1CC13FCF-5942-49D3-A15C-8B3E3BBEF8B1}">
      <dgm:prSet/>
      <dgm:spPr/>
      <dgm:t>
        <a:bodyPr/>
        <a:lstStyle/>
        <a:p>
          <a:endParaRPr lang="en-US"/>
        </a:p>
      </dgm:t>
    </dgm:pt>
    <dgm:pt modelId="{48E7E982-44F4-47A6-93BA-0C77079B9671}">
      <dgm:prSet/>
      <dgm:spPr/>
      <dgm:t>
        <a:bodyPr/>
        <a:lstStyle/>
        <a:p>
          <a:r>
            <a:rPr lang="en-US"/>
            <a:t>2. What factors should students consider when choosing a post-secondary institution?</a:t>
          </a:r>
        </a:p>
      </dgm:t>
    </dgm:pt>
    <dgm:pt modelId="{DFB01091-E351-4C4D-93D3-C410885A1754}" type="parTrans" cxnId="{991513CA-CB0B-4D4B-9A6D-3E7A29612180}">
      <dgm:prSet/>
      <dgm:spPr/>
      <dgm:t>
        <a:bodyPr/>
        <a:lstStyle/>
        <a:p>
          <a:endParaRPr lang="en-US"/>
        </a:p>
      </dgm:t>
    </dgm:pt>
    <dgm:pt modelId="{6E2BD44C-262F-44AC-BC08-6F390B0EEAB8}" type="sibTrans" cxnId="{991513CA-CB0B-4D4B-9A6D-3E7A29612180}">
      <dgm:prSet/>
      <dgm:spPr/>
      <dgm:t>
        <a:bodyPr/>
        <a:lstStyle/>
        <a:p>
          <a:endParaRPr lang="en-US"/>
        </a:p>
      </dgm:t>
    </dgm:pt>
    <dgm:pt modelId="{6719F1FB-76AF-4007-965D-B13A3F8A6074}">
      <dgm:prSet/>
      <dgm:spPr/>
      <dgm:t>
        <a:bodyPr/>
        <a:lstStyle/>
        <a:p>
          <a:r>
            <a:rPr lang="en-US"/>
            <a:t>3. What are the benefits of computers?</a:t>
          </a:r>
        </a:p>
      </dgm:t>
    </dgm:pt>
    <dgm:pt modelId="{EC35E09E-7AD0-43AF-9930-ABC9008E5F6C}" type="parTrans" cxnId="{72A2E849-EDCD-48B5-93B2-CAD906DB2073}">
      <dgm:prSet/>
      <dgm:spPr/>
      <dgm:t>
        <a:bodyPr/>
        <a:lstStyle/>
        <a:p>
          <a:endParaRPr lang="en-US"/>
        </a:p>
      </dgm:t>
    </dgm:pt>
    <dgm:pt modelId="{41081859-15AD-4413-A3E4-471365E10E7F}" type="sibTrans" cxnId="{72A2E849-EDCD-48B5-93B2-CAD906DB2073}">
      <dgm:prSet/>
      <dgm:spPr/>
      <dgm:t>
        <a:bodyPr/>
        <a:lstStyle/>
        <a:p>
          <a:endParaRPr lang="en-US"/>
        </a:p>
      </dgm:t>
    </dgm:pt>
    <dgm:pt modelId="{A6A2A962-B0E1-4F3D-BC67-7374CBA5244F}" type="pres">
      <dgm:prSet presAssocID="{2FC2148D-4B09-4805-87E9-FFBF10FFDAB3}" presName="root" presStyleCnt="0">
        <dgm:presLayoutVars>
          <dgm:dir/>
          <dgm:resizeHandles val="exact"/>
        </dgm:presLayoutVars>
      </dgm:prSet>
      <dgm:spPr/>
    </dgm:pt>
    <dgm:pt modelId="{437D44D8-CCAF-43AF-9F9E-3F2DA02D2BDC}" type="pres">
      <dgm:prSet presAssocID="{14A0EECB-174E-4E1A-BCE2-57303AF5F953}" presName="compNode" presStyleCnt="0"/>
      <dgm:spPr/>
    </dgm:pt>
    <dgm:pt modelId="{08F3D64E-1D4B-4900-AC4A-DCED2B71FA79}" type="pres">
      <dgm:prSet presAssocID="{14A0EECB-174E-4E1A-BCE2-57303AF5F953}" presName="bgRect" presStyleLbl="bgShp" presStyleIdx="0" presStyleCnt="3"/>
      <dgm:spPr/>
    </dgm:pt>
    <dgm:pt modelId="{FEAA5C2E-FCE9-4C8A-AFD6-F51A044531B1}" type="pres">
      <dgm:prSet presAssocID="{14A0EECB-174E-4E1A-BCE2-57303AF5F9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73296A1-C62B-4CCE-B64D-F494ADEC1C47}" type="pres">
      <dgm:prSet presAssocID="{14A0EECB-174E-4E1A-BCE2-57303AF5F953}" presName="spaceRect" presStyleCnt="0"/>
      <dgm:spPr/>
    </dgm:pt>
    <dgm:pt modelId="{FFFB4DF6-D274-47AD-995D-50920D03C99E}" type="pres">
      <dgm:prSet presAssocID="{14A0EECB-174E-4E1A-BCE2-57303AF5F953}" presName="parTx" presStyleLbl="revTx" presStyleIdx="0" presStyleCnt="3">
        <dgm:presLayoutVars>
          <dgm:chMax val="0"/>
          <dgm:chPref val="0"/>
        </dgm:presLayoutVars>
      </dgm:prSet>
      <dgm:spPr/>
    </dgm:pt>
    <dgm:pt modelId="{19109A9D-E653-4D39-B31B-3FB328BBD763}" type="pres">
      <dgm:prSet presAssocID="{83ABDABE-1B6F-44B8-821D-CDE0D7F28C10}" presName="sibTrans" presStyleCnt="0"/>
      <dgm:spPr/>
    </dgm:pt>
    <dgm:pt modelId="{807761DB-CE97-4772-8575-015DAC25E4CF}" type="pres">
      <dgm:prSet presAssocID="{48E7E982-44F4-47A6-93BA-0C77079B9671}" presName="compNode" presStyleCnt="0"/>
      <dgm:spPr/>
    </dgm:pt>
    <dgm:pt modelId="{D46E6FAE-9D11-4034-BB06-76FD7CF92E22}" type="pres">
      <dgm:prSet presAssocID="{48E7E982-44F4-47A6-93BA-0C77079B9671}" presName="bgRect" presStyleLbl="bgShp" presStyleIdx="1" presStyleCnt="3"/>
      <dgm:spPr/>
    </dgm:pt>
    <dgm:pt modelId="{75329D23-499B-4E88-B8B2-1283920E5A93}" type="pres">
      <dgm:prSet presAssocID="{48E7E982-44F4-47A6-93BA-0C77079B96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BA9AD8B-B57C-4DD9-8A10-E420DCA29713}" type="pres">
      <dgm:prSet presAssocID="{48E7E982-44F4-47A6-93BA-0C77079B9671}" presName="spaceRect" presStyleCnt="0"/>
      <dgm:spPr/>
    </dgm:pt>
    <dgm:pt modelId="{8FA2F031-2283-4CB1-B737-FA5FCD9A3C90}" type="pres">
      <dgm:prSet presAssocID="{48E7E982-44F4-47A6-93BA-0C77079B9671}" presName="parTx" presStyleLbl="revTx" presStyleIdx="1" presStyleCnt="3">
        <dgm:presLayoutVars>
          <dgm:chMax val="0"/>
          <dgm:chPref val="0"/>
        </dgm:presLayoutVars>
      </dgm:prSet>
      <dgm:spPr/>
    </dgm:pt>
    <dgm:pt modelId="{C48BB8DE-3E02-48D4-AB82-B4E535AC824E}" type="pres">
      <dgm:prSet presAssocID="{6E2BD44C-262F-44AC-BC08-6F390B0EEAB8}" presName="sibTrans" presStyleCnt="0"/>
      <dgm:spPr/>
    </dgm:pt>
    <dgm:pt modelId="{3AD24138-19D2-45CD-BC22-3F9592722834}" type="pres">
      <dgm:prSet presAssocID="{6719F1FB-76AF-4007-965D-B13A3F8A6074}" presName="compNode" presStyleCnt="0"/>
      <dgm:spPr/>
    </dgm:pt>
    <dgm:pt modelId="{0A68ADEF-6E97-4B16-B4DE-6646D8E7A75D}" type="pres">
      <dgm:prSet presAssocID="{6719F1FB-76AF-4007-965D-B13A3F8A6074}" presName="bgRect" presStyleLbl="bgShp" presStyleIdx="2" presStyleCnt="3"/>
      <dgm:spPr/>
    </dgm:pt>
    <dgm:pt modelId="{0375C77A-5418-41C5-8CCE-D3CBDF64BC4F}" type="pres">
      <dgm:prSet presAssocID="{6719F1FB-76AF-4007-965D-B13A3F8A60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7E78AE4-F07F-4591-AD0E-3BC69FC2B23C}" type="pres">
      <dgm:prSet presAssocID="{6719F1FB-76AF-4007-965D-B13A3F8A6074}" presName="spaceRect" presStyleCnt="0"/>
      <dgm:spPr/>
    </dgm:pt>
    <dgm:pt modelId="{E59E9D85-E6AC-439D-84EC-54350089082A}" type="pres">
      <dgm:prSet presAssocID="{6719F1FB-76AF-4007-965D-B13A3F8A607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2A2E849-EDCD-48B5-93B2-CAD906DB2073}" srcId="{2FC2148D-4B09-4805-87E9-FFBF10FFDAB3}" destId="{6719F1FB-76AF-4007-965D-B13A3F8A6074}" srcOrd="2" destOrd="0" parTransId="{EC35E09E-7AD0-43AF-9930-ABC9008E5F6C}" sibTransId="{41081859-15AD-4413-A3E4-471365E10E7F}"/>
    <dgm:cxn modelId="{5F2E5784-6A64-40A0-AF10-EADB03D36480}" type="presOf" srcId="{48E7E982-44F4-47A6-93BA-0C77079B9671}" destId="{8FA2F031-2283-4CB1-B737-FA5FCD9A3C90}" srcOrd="0" destOrd="0" presId="urn:microsoft.com/office/officeart/2018/2/layout/IconVerticalSolidList"/>
    <dgm:cxn modelId="{991513CA-CB0B-4D4B-9A6D-3E7A29612180}" srcId="{2FC2148D-4B09-4805-87E9-FFBF10FFDAB3}" destId="{48E7E982-44F4-47A6-93BA-0C77079B9671}" srcOrd="1" destOrd="0" parTransId="{DFB01091-E351-4C4D-93D3-C410885A1754}" sibTransId="{6E2BD44C-262F-44AC-BC08-6F390B0EEAB8}"/>
    <dgm:cxn modelId="{1CC13FCF-5942-49D3-A15C-8B3E3BBEF8B1}" srcId="{2FC2148D-4B09-4805-87E9-FFBF10FFDAB3}" destId="{14A0EECB-174E-4E1A-BCE2-57303AF5F953}" srcOrd="0" destOrd="0" parTransId="{89A77A21-EB0B-4916-8491-6BE534CCD991}" sibTransId="{83ABDABE-1B6F-44B8-821D-CDE0D7F28C10}"/>
    <dgm:cxn modelId="{68377ADA-C67D-4D3D-B506-5FAE9B74A328}" type="presOf" srcId="{6719F1FB-76AF-4007-965D-B13A3F8A6074}" destId="{E59E9D85-E6AC-439D-84EC-54350089082A}" srcOrd="0" destOrd="0" presId="urn:microsoft.com/office/officeart/2018/2/layout/IconVerticalSolidList"/>
    <dgm:cxn modelId="{BDA463EC-5F8B-4BF9-8332-7940D3416BF3}" type="presOf" srcId="{14A0EECB-174E-4E1A-BCE2-57303AF5F953}" destId="{FFFB4DF6-D274-47AD-995D-50920D03C99E}" srcOrd="0" destOrd="0" presId="urn:microsoft.com/office/officeart/2018/2/layout/IconVerticalSolidList"/>
    <dgm:cxn modelId="{249C39FA-DFD0-4B65-B678-2EE373E407B5}" type="presOf" srcId="{2FC2148D-4B09-4805-87E9-FFBF10FFDAB3}" destId="{A6A2A962-B0E1-4F3D-BC67-7374CBA5244F}" srcOrd="0" destOrd="0" presId="urn:microsoft.com/office/officeart/2018/2/layout/IconVerticalSolidList"/>
    <dgm:cxn modelId="{BF2888A6-6503-45FB-AC81-5E94865B0C68}" type="presParOf" srcId="{A6A2A962-B0E1-4F3D-BC67-7374CBA5244F}" destId="{437D44D8-CCAF-43AF-9F9E-3F2DA02D2BDC}" srcOrd="0" destOrd="0" presId="urn:microsoft.com/office/officeart/2018/2/layout/IconVerticalSolidList"/>
    <dgm:cxn modelId="{BF52417E-23BA-419A-A4DE-F78F3F393AA2}" type="presParOf" srcId="{437D44D8-CCAF-43AF-9F9E-3F2DA02D2BDC}" destId="{08F3D64E-1D4B-4900-AC4A-DCED2B71FA79}" srcOrd="0" destOrd="0" presId="urn:microsoft.com/office/officeart/2018/2/layout/IconVerticalSolidList"/>
    <dgm:cxn modelId="{D6E110F7-121F-4F32-AD72-53CFFEB29536}" type="presParOf" srcId="{437D44D8-CCAF-43AF-9F9E-3F2DA02D2BDC}" destId="{FEAA5C2E-FCE9-4C8A-AFD6-F51A044531B1}" srcOrd="1" destOrd="0" presId="urn:microsoft.com/office/officeart/2018/2/layout/IconVerticalSolidList"/>
    <dgm:cxn modelId="{4A979599-FC99-4A57-A550-0D50FDEA8E18}" type="presParOf" srcId="{437D44D8-CCAF-43AF-9F9E-3F2DA02D2BDC}" destId="{173296A1-C62B-4CCE-B64D-F494ADEC1C47}" srcOrd="2" destOrd="0" presId="urn:microsoft.com/office/officeart/2018/2/layout/IconVerticalSolidList"/>
    <dgm:cxn modelId="{AB602030-7456-4A88-B589-0526F3CB0B01}" type="presParOf" srcId="{437D44D8-CCAF-43AF-9F9E-3F2DA02D2BDC}" destId="{FFFB4DF6-D274-47AD-995D-50920D03C99E}" srcOrd="3" destOrd="0" presId="urn:microsoft.com/office/officeart/2018/2/layout/IconVerticalSolidList"/>
    <dgm:cxn modelId="{D571A7AB-6229-4D92-8109-7D5269F08B54}" type="presParOf" srcId="{A6A2A962-B0E1-4F3D-BC67-7374CBA5244F}" destId="{19109A9D-E653-4D39-B31B-3FB328BBD763}" srcOrd="1" destOrd="0" presId="urn:microsoft.com/office/officeart/2018/2/layout/IconVerticalSolidList"/>
    <dgm:cxn modelId="{3FDD1183-BE01-4FE8-8C3A-E0FC1B3E3A5F}" type="presParOf" srcId="{A6A2A962-B0E1-4F3D-BC67-7374CBA5244F}" destId="{807761DB-CE97-4772-8575-015DAC25E4CF}" srcOrd="2" destOrd="0" presId="urn:microsoft.com/office/officeart/2018/2/layout/IconVerticalSolidList"/>
    <dgm:cxn modelId="{7294EEAC-63DA-4711-A4AB-20E504B92101}" type="presParOf" srcId="{807761DB-CE97-4772-8575-015DAC25E4CF}" destId="{D46E6FAE-9D11-4034-BB06-76FD7CF92E22}" srcOrd="0" destOrd="0" presId="urn:microsoft.com/office/officeart/2018/2/layout/IconVerticalSolidList"/>
    <dgm:cxn modelId="{E49A961F-7718-4E34-BEB7-2644A94385DD}" type="presParOf" srcId="{807761DB-CE97-4772-8575-015DAC25E4CF}" destId="{75329D23-499B-4E88-B8B2-1283920E5A93}" srcOrd="1" destOrd="0" presId="urn:microsoft.com/office/officeart/2018/2/layout/IconVerticalSolidList"/>
    <dgm:cxn modelId="{B3C9B854-7FFB-42FC-9F8B-6F61052DE331}" type="presParOf" srcId="{807761DB-CE97-4772-8575-015DAC25E4CF}" destId="{BBA9AD8B-B57C-4DD9-8A10-E420DCA29713}" srcOrd="2" destOrd="0" presId="urn:microsoft.com/office/officeart/2018/2/layout/IconVerticalSolidList"/>
    <dgm:cxn modelId="{399E4712-83C4-4A70-B9CD-18DC63F53373}" type="presParOf" srcId="{807761DB-CE97-4772-8575-015DAC25E4CF}" destId="{8FA2F031-2283-4CB1-B737-FA5FCD9A3C90}" srcOrd="3" destOrd="0" presId="urn:microsoft.com/office/officeart/2018/2/layout/IconVerticalSolidList"/>
    <dgm:cxn modelId="{96F5E248-60C6-4C29-A16B-7220250A138D}" type="presParOf" srcId="{A6A2A962-B0E1-4F3D-BC67-7374CBA5244F}" destId="{C48BB8DE-3E02-48D4-AB82-B4E535AC824E}" srcOrd="3" destOrd="0" presId="urn:microsoft.com/office/officeart/2018/2/layout/IconVerticalSolidList"/>
    <dgm:cxn modelId="{12D71CC0-85C2-44DF-9F76-61DEEA995BCC}" type="presParOf" srcId="{A6A2A962-B0E1-4F3D-BC67-7374CBA5244F}" destId="{3AD24138-19D2-45CD-BC22-3F9592722834}" srcOrd="4" destOrd="0" presId="urn:microsoft.com/office/officeart/2018/2/layout/IconVerticalSolidList"/>
    <dgm:cxn modelId="{D9280A79-706E-4301-8906-67B6FA20C383}" type="presParOf" srcId="{3AD24138-19D2-45CD-BC22-3F9592722834}" destId="{0A68ADEF-6E97-4B16-B4DE-6646D8E7A75D}" srcOrd="0" destOrd="0" presId="urn:microsoft.com/office/officeart/2018/2/layout/IconVerticalSolidList"/>
    <dgm:cxn modelId="{85FF9C4E-96C1-49FE-993C-757CA7AB7622}" type="presParOf" srcId="{3AD24138-19D2-45CD-BC22-3F9592722834}" destId="{0375C77A-5418-41C5-8CCE-D3CBDF64BC4F}" srcOrd="1" destOrd="0" presId="urn:microsoft.com/office/officeart/2018/2/layout/IconVerticalSolidList"/>
    <dgm:cxn modelId="{BA18F25F-07E7-461B-AC5D-52147455F467}" type="presParOf" srcId="{3AD24138-19D2-45CD-BC22-3F9592722834}" destId="{07E78AE4-F07F-4591-AD0E-3BC69FC2B23C}" srcOrd="2" destOrd="0" presId="urn:microsoft.com/office/officeart/2018/2/layout/IconVerticalSolidList"/>
    <dgm:cxn modelId="{72FBDB39-A60E-45AE-A587-19B773092D7E}" type="presParOf" srcId="{3AD24138-19D2-45CD-BC22-3F9592722834}" destId="{E59E9D85-E6AC-439D-84EC-5435008908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E24E1-FB5C-4C42-BD37-2806174E729F}">
      <dsp:nvSpPr>
        <dsp:cNvPr id="0" name=""/>
        <dsp:cNvSpPr/>
      </dsp:nvSpPr>
      <dsp:spPr>
        <a:xfrm>
          <a:off x="0" y="489"/>
          <a:ext cx="7583488" cy="11446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4C674-C74E-4143-B3FB-E1C78CF451DC}">
      <dsp:nvSpPr>
        <dsp:cNvPr id="0" name=""/>
        <dsp:cNvSpPr/>
      </dsp:nvSpPr>
      <dsp:spPr>
        <a:xfrm>
          <a:off x="346254" y="258033"/>
          <a:ext cx="629552" cy="6295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AFF2A-8B97-4FD2-B401-A115BE005027}">
      <dsp:nvSpPr>
        <dsp:cNvPr id="0" name=""/>
        <dsp:cNvSpPr/>
      </dsp:nvSpPr>
      <dsp:spPr>
        <a:xfrm>
          <a:off x="1322061" y="489"/>
          <a:ext cx="6261426" cy="114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41" tIns="121141" rIns="121141" bIns="121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On their vacation, they wanted </a:t>
          </a:r>
          <a:r>
            <a:rPr lang="en-US" sz="1900" u="sng" kern="1200" dirty="0"/>
            <a:t>to sit on a beach</a:t>
          </a:r>
          <a:r>
            <a:rPr lang="en-US" sz="1900" kern="1200" dirty="0"/>
            <a:t>, </a:t>
          </a:r>
          <a:r>
            <a:rPr lang="en-US" sz="1900" u="sng" kern="1200" dirty="0"/>
            <a:t>eat great food</a:t>
          </a:r>
          <a:r>
            <a:rPr lang="en-US" sz="1900" kern="1200" dirty="0"/>
            <a:t>, and </a:t>
          </a:r>
          <a:r>
            <a:rPr lang="en-US" sz="1900" u="sng" kern="1200" dirty="0"/>
            <a:t>visit family.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 dirty="0"/>
            <a:t> (pattern: verb + noun)</a:t>
          </a:r>
          <a:endParaRPr lang="en-US" sz="1900" kern="1200" dirty="0"/>
        </a:p>
      </dsp:txBody>
      <dsp:txXfrm>
        <a:off x="1322061" y="489"/>
        <a:ext cx="6261426" cy="1144641"/>
      </dsp:txXfrm>
    </dsp:sp>
    <dsp:sp modelId="{96C4E060-EDCF-4AD0-8CD3-21CE0A8E5270}">
      <dsp:nvSpPr>
        <dsp:cNvPr id="0" name=""/>
        <dsp:cNvSpPr/>
      </dsp:nvSpPr>
      <dsp:spPr>
        <a:xfrm>
          <a:off x="0" y="1431291"/>
          <a:ext cx="7583488" cy="11446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89DA9-BD2C-444E-9398-4EB9805DFB90}">
      <dsp:nvSpPr>
        <dsp:cNvPr id="0" name=""/>
        <dsp:cNvSpPr/>
      </dsp:nvSpPr>
      <dsp:spPr>
        <a:xfrm>
          <a:off x="346254" y="1688835"/>
          <a:ext cx="629552" cy="6295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266F4-8165-4F1C-9D8E-07B48C4182EA}">
      <dsp:nvSpPr>
        <dsp:cNvPr id="0" name=""/>
        <dsp:cNvSpPr/>
      </dsp:nvSpPr>
      <dsp:spPr>
        <a:xfrm>
          <a:off x="1322061" y="1431291"/>
          <a:ext cx="6261426" cy="114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41" tIns="121141" rIns="121141" bIns="121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 When I lost my wallet, I looked </a:t>
          </a:r>
          <a:r>
            <a:rPr lang="en-US" sz="1900" u="sng" kern="1200" dirty="0"/>
            <a:t>in my pockets</a:t>
          </a:r>
          <a:r>
            <a:rPr lang="en-US" sz="1900" kern="1200" dirty="0"/>
            <a:t>, </a:t>
          </a:r>
          <a:r>
            <a:rPr lang="en-US" sz="1900" u="sng" kern="1200" dirty="0"/>
            <a:t>on my desk</a:t>
          </a:r>
          <a:r>
            <a:rPr lang="en-US" sz="1900" kern="1200" dirty="0"/>
            <a:t>, and </a:t>
          </a:r>
          <a:r>
            <a:rPr lang="en-US" sz="1900" u="sng" kern="1200" dirty="0"/>
            <a:t>under the pillow.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 dirty="0"/>
            <a:t>(pattern: preposition + noun)</a:t>
          </a:r>
          <a:endParaRPr lang="en-US" sz="1900" kern="1200" dirty="0"/>
        </a:p>
      </dsp:txBody>
      <dsp:txXfrm>
        <a:off x="1322061" y="1431291"/>
        <a:ext cx="6261426" cy="1144641"/>
      </dsp:txXfrm>
    </dsp:sp>
    <dsp:sp modelId="{D582F65E-6044-4EC1-B419-093070ABD003}">
      <dsp:nvSpPr>
        <dsp:cNvPr id="0" name=""/>
        <dsp:cNvSpPr/>
      </dsp:nvSpPr>
      <dsp:spPr>
        <a:xfrm>
          <a:off x="0" y="2862093"/>
          <a:ext cx="7583488" cy="11446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E462E-D659-420C-B6EA-4612D843BF24}">
      <dsp:nvSpPr>
        <dsp:cNvPr id="0" name=""/>
        <dsp:cNvSpPr/>
      </dsp:nvSpPr>
      <dsp:spPr>
        <a:xfrm>
          <a:off x="346254" y="3119637"/>
          <a:ext cx="629552" cy="6295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190D6-1C28-4F56-A9A9-C93D62E209A2}">
      <dsp:nvSpPr>
        <dsp:cNvPr id="0" name=""/>
        <dsp:cNvSpPr/>
      </dsp:nvSpPr>
      <dsp:spPr>
        <a:xfrm>
          <a:off x="1322061" y="2862093"/>
          <a:ext cx="6261426" cy="114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41" tIns="121141" rIns="121141" bIns="121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This movie has </a:t>
          </a:r>
          <a:r>
            <a:rPr lang="en-US" sz="1900" u="sng" kern="1200" dirty="0"/>
            <a:t>a great plot,</a:t>
          </a:r>
          <a:r>
            <a:rPr lang="en-US" sz="1900" kern="1200" dirty="0"/>
            <a:t> </a:t>
          </a:r>
          <a:r>
            <a:rPr lang="en-US" sz="1900" u="sng" kern="1200" dirty="0"/>
            <a:t>talented actors</a:t>
          </a:r>
          <a:r>
            <a:rPr lang="en-US" sz="1900" kern="1200" dirty="0"/>
            <a:t>, and </a:t>
          </a:r>
          <a:r>
            <a:rPr lang="en-US" sz="1900" u="sng" kern="1200" dirty="0"/>
            <a:t>impressive special effects</a:t>
          </a:r>
          <a:r>
            <a:rPr lang="en-US" sz="1900" kern="1200" dirty="0"/>
            <a:t>.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(pattern: adjective + noun)</a:t>
          </a:r>
        </a:p>
      </dsp:txBody>
      <dsp:txXfrm>
        <a:off x="1322061" y="2862093"/>
        <a:ext cx="6261426" cy="1144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3D64E-1D4B-4900-AC4A-DCED2B71FA79}">
      <dsp:nvSpPr>
        <dsp:cNvPr id="0" name=""/>
        <dsp:cNvSpPr/>
      </dsp:nvSpPr>
      <dsp:spPr>
        <a:xfrm>
          <a:off x="0" y="489"/>
          <a:ext cx="7583488" cy="11446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A5C2E-FCE9-4C8A-AFD6-F51A044531B1}">
      <dsp:nvSpPr>
        <dsp:cNvPr id="0" name=""/>
        <dsp:cNvSpPr/>
      </dsp:nvSpPr>
      <dsp:spPr>
        <a:xfrm>
          <a:off x="346254" y="258033"/>
          <a:ext cx="629552" cy="6295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B4DF6-D274-47AD-995D-50920D03C99E}">
      <dsp:nvSpPr>
        <dsp:cNvPr id="0" name=""/>
        <dsp:cNvSpPr/>
      </dsp:nvSpPr>
      <dsp:spPr>
        <a:xfrm>
          <a:off x="1322061" y="489"/>
          <a:ext cx="6261426" cy="114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41" tIns="121141" rIns="121141" bIns="1211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1. </a:t>
          </a:r>
          <a:r>
            <a:rPr lang="en-US" sz="2500" kern="1200"/>
            <a:t>What does a person need to be successful in a job interview?</a:t>
          </a:r>
        </a:p>
      </dsp:txBody>
      <dsp:txXfrm>
        <a:off x="1322061" y="489"/>
        <a:ext cx="6261426" cy="1144641"/>
      </dsp:txXfrm>
    </dsp:sp>
    <dsp:sp modelId="{D46E6FAE-9D11-4034-BB06-76FD7CF92E22}">
      <dsp:nvSpPr>
        <dsp:cNvPr id="0" name=""/>
        <dsp:cNvSpPr/>
      </dsp:nvSpPr>
      <dsp:spPr>
        <a:xfrm>
          <a:off x="0" y="1431291"/>
          <a:ext cx="7583488" cy="11446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29D23-499B-4E88-B8B2-1283920E5A93}">
      <dsp:nvSpPr>
        <dsp:cNvPr id="0" name=""/>
        <dsp:cNvSpPr/>
      </dsp:nvSpPr>
      <dsp:spPr>
        <a:xfrm>
          <a:off x="346254" y="1688835"/>
          <a:ext cx="629552" cy="6295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2F031-2283-4CB1-B737-FA5FCD9A3C90}">
      <dsp:nvSpPr>
        <dsp:cNvPr id="0" name=""/>
        <dsp:cNvSpPr/>
      </dsp:nvSpPr>
      <dsp:spPr>
        <a:xfrm>
          <a:off x="1322061" y="1431291"/>
          <a:ext cx="6261426" cy="114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41" tIns="121141" rIns="121141" bIns="1211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What factors should students consider when choosing a post-secondary institution?</a:t>
          </a:r>
        </a:p>
      </dsp:txBody>
      <dsp:txXfrm>
        <a:off x="1322061" y="1431291"/>
        <a:ext cx="6261426" cy="1144641"/>
      </dsp:txXfrm>
    </dsp:sp>
    <dsp:sp modelId="{0A68ADEF-6E97-4B16-B4DE-6646D8E7A75D}">
      <dsp:nvSpPr>
        <dsp:cNvPr id="0" name=""/>
        <dsp:cNvSpPr/>
      </dsp:nvSpPr>
      <dsp:spPr>
        <a:xfrm>
          <a:off x="0" y="2862093"/>
          <a:ext cx="7583488" cy="11446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5C77A-5418-41C5-8CCE-D3CBDF64BC4F}">
      <dsp:nvSpPr>
        <dsp:cNvPr id="0" name=""/>
        <dsp:cNvSpPr/>
      </dsp:nvSpPr>
      <dsp:spPr>
        <a:xfrm>
          <a:off x="346254" y="3119637"/>
          <a:ext cx="629552" cy="6295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9D85-E6AC-439D-84EC-54350089082A}">
      <dsp:nvSpPr>
        <dsp:cNvPr id="0" name=""/>
        <dsp:cNvSpPr/>
      </dsp:nvSpPr>
      <dsp:spPr>
        <a:xfrm>
          <a:off x="1322061" y="2862093"/>
          <a:ext cx="6261426" cy="114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41" tIns="121141" rIns="121141" bIns="1211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 What are the benefits of computers?</a:t>
          </a:r>
        </a:p>
      </dsp:txBody>
      <dsp:txXfrm>
        <a:off x="1322061" y="2862093"/>
        <a:ext cx="6261426" cy="1144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E639333-746E-A744-9934-F9BA6D1A9CC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FE639333-746E-A744-9934-F9BA6D1A9CC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A1613477-2F31-E74D-B5EE-CDF601639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333-746E-A744-9934-F9BA6D1A9CC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3477-2F31-E74D-B5EE-CDF6016393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333-746E-A744-9934-F9BA6D1A9CC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3477-2F31-E74D-B5EE-CDF601639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333-746E-A744-9934-F9BA6D1A9CC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3477-2F31-E74D-B5EE-CDF601639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333-746E-A744-9934-F9BA6D1A9CC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3477-2F31-E74D-B5EE-CDF601639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333-746E-A744-9934-F9BA6D1A9CC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3477-2F31-E74D-B5EE-CDF601639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E639333-746E-A744-9934-F9BA6D1A9CC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E639333-746E-A744-9934-F9BA6D1A9CCE}" type="datetimeFigureOut">
              <a:rPr lang="en-US" smtClean="0"/>
              <a:t>9/21/20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333-746E-A744-9934-F9BA6D1A9CC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3477-2F31-E74D-B5EE-CDF601639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333-746E-A744-9934-F9BA6D1A9CC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3477-2F31-E74D-B5EE-CDF601639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333-746E-A744-9934-F9BA6D1A9CC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3477-2F31-E74D-B5EE-CDF601639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333-746E-A744-9934-F9BA6D1A9CC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3477-2F31-E74D-B5EE-CDF601639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FE639333-746E-A744-9934-F9BA6D1A9CC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E639333-746E-A744-9934-F9BA6D1A9CC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1613477-2F31-E74D-B5EE-CDF6016393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television-clip-art-clipart-cute-2841753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success-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4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7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600" b="1" dirty="0"/>
              <a:t>Exercise 2: Question 2 (Option 1)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07" y="1700442"/>
            <a:ext cx="8438211" cy="4427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900" b="1" dirty="0"/>
              <a:t>Step 1 – Brainstorming three points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2. What factors should students consider when choosing a post-secondary institution?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Option 1 (using nouns)</a:t>
            </a:r>
            <a:endParaRPr lang="en-GB" sz="1900" dirty="0">
              <a:solidFill>
                <a:srgbClr val="0070C0"/>
              </a:solidFill>
            </a:endParaRPr>
          </a:p>
          <a:p>
            <a:r>
              <a:rPr lang="en-US" sz="1900" dirty="0"/>
              <a:t> distance from home</a:t>
            </a:r>
          </a:p>
          <a:p>
            <a:r>
              <a:rPr lang="en-US" sz="1900" dirty="0"/>
              <a:t>reputation</a:t>
            </a:r>
          </a:p>
          <a:p>
            <a:r>
              <a:rPr lang="en-US" sz="1900" dirty="0"/>
              <a:t>financial costs</a:t>
            </a:r>
          </a:p>
          <a:p>
            <a:pPr marL="0" indent="0">
              <a:buNone/>
            </a:pPr>
            <a:r>
              <a:rPr lang="en-CA" sz="1900" b="1" dirty="0"/>
              <a:t>Step 2 – Writing the sentence using parallel structure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B050"/>
                </a:solidFill>
              </a:rPr>
              <a:t>Answer: Students need to consider financial costs, distance from home, and the reputation of their chosen school when choosing a post-secondary institution. </a:t>
            </a:r>
          </a:p>
          <a:p>
            <a:pPr marL="0" indent="0">
              <a:buNone/>
            </a:pPr>
            <a:r>
              <a:rPr lang="en-US" sz="1900" dirty="0"/>
              <a:t> </a:t>
            </a:r>
            <a:endParaRPr lang="en-GB" sz="1900" dirty="0"/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85811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7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600" b="1" dirty="0"/>
              <a:t>Exercise 2: Question 3 (Option 1)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07" y="1961700"/>
            <a:ext cx="8687593" cy="4427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900" b="1" dirty="0"/>
              <a:t>Step 1 – Brainstorming three points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3. </a:t>
            </a:r>
            <a:r>
              <a:rPr lang="en-US" sz="2000" dirty="0">
                <a:solidFill>
                  <a:srgbClr val="0070C0"/>
                </a:solidFill>
              </a:rPr>
              <a:t>What are the benefits of computers?</a:t>
            </a: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900" dirty="0"/>
              <a:t> </a:t>
            </a:r>
            <a:r>
              <a:rPr lang="en-US" sz="1900" dirty="0">
                <a:solidFill>
                  <a:schemeClr val="bg2">
                    <a:lumMod val="75000"/>
                  </a:schemeClr>
                </a:solidFill>
              </a:rPr>
              <a:t>Option 1 (using verbs)</a:t>
            </a:r>
          </a:p>
          <a:p>
            <a:r>
              <a:rPr lang="en-US" sz="1900" dirty="0"/>
              <a:t>Communicate with peers</a:t>
            </a:r>
          </a:p>
          <a:p>
            <a:r>
              <a:rPr lang="en-US" sz="1900" dirty="0"/>
              <a:t>Do research</a:t>
            </a:r>
          </a:p>
          <a:p>
            <a:r>
              <a:rPr lang="en-US" sz="1900" dirty="0"/>
              <a:t>Work from home</a:t>
            </a:r>
          </a:p>
          <a:p>
            <a:pPr marL="0" indent="0">
              <a:buNone/>
            </a:pPr>
            <a:r>
              <a:rPr lang="en-CA" sz="1900" b="1" dirty="0"/>
              <a:t>Step 2 – Writing the sentence using parallel structure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B050"/>
                </a:solidFill>
              </a:rPr>
              <a:t>Answer: Computers allow people to communicate with peers, do research, and work from home. </a:t>
            </a:r>
          </a:p>
          <a:p>
            <a:pPr marL="0" indent="0">
              <a:buNone/>
            </a:pPr>
            <a:r>
              <a:rPr lang="en-US" sz="1900" dirty="0"/>
              <a:t> </a:t>
            </a:r>
            <a:endParaRPr lang="en-GB" sz="1900" dirty="0"/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69331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7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600" b="1" dirty="0"/>
              <a:t>Exercise 2: Question 3 (Option 2)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07" y="1961700"/>
            <a:ext cx="8687593" cy="4427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900" b="1" dirty="0"/>
              <a:t>Step 1 – Brainstorming three points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3. </a:t>
            </a:r>
            <a:r>
              <a:rPr lang="en-US" sz="2000" dirty="0">
                <a:solidFill>
                  <a:srgbClr val="0070C0"/>
                </a:solidFill>
              </a:rPr>
              <a:t>What are the benefits of computers?</a:t>
            </a: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2">
                    <a:lumMod val="75000"/>
                  </a:schemeClr>
                </a:solidFill>
              </a:rPr>
              <a:t> Option 1 (using nouns)</a:t>
            </a:r>
          </a:p>
          <a:p>
            <a:r>
              <a:rPr lang="en-US" sz="1900" dirty="0"/>
              <a:t>Entertainment</a:t>
            </a:r>
          </a:p>
          <a:p>
            <a:r>
              <a:rPr lang="en-US" sz="1900" dirty="0"/>
              <a:t>Communication</a:t>
            </a:r>
          </a:p>
          <a:p>
            <a:r>
              <a:rPr lang="en-US" sz="1900" dirty="0"/>
              <a:t>Work from home</a:t>
            </a:r>
          </a:p>
          <a:p>
            <a:pPr marL="0" indent="0">
              <a:buNone/>
            </a:pPr>
            <a:r>
              <a:rPr lang="en-CA" sz="1900" b="1" dirty="0"/>
              <a:t>Step 2 – Writing the sentence using parallel structure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B050"/>
                </a:solidFill>
              </a:rPr>
              <a:t>Answer: People can use computers for entertainment, communication, and work from home. </a:t>
            </a:r>
          </a:p>
          <a:p>
            <a:pPr marL="0" indent="0">
              <a:buNone/>
            </a:pPr>
            <a:r>
              <a:rPr lang="en-US" sz="1900" dirty="0"/>
              <a:t> </a:t>
            </a:r>
            <a:endParaRPr lang="en-GB" sz="1900" dirty="0"/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6862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9E5-0D20-5244-B6BD-99F0A3EB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parallel structure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95F0-2420-9D44-B0D3-D98753F1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In essays</a:t>
            </a:r>
          </a:p>
          <a:p>
            <a:pPr lvl="1"/>
            <a:r>
              <a:rPr lang="en-US" dirty="0"/>
              <a:t>Allows us to write one-sentence thesis statements with three or more supporting points embedded.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Example: People may choose to move to different countries for safety, employment opportunities, and education.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In summaries</a:t>
            </a:r>
          </a:p>
          <a:p>
            <a:pPr lvl="1"/>
            <a:r>
              <a:rPr lang="en-US" dirty="0"/>
              <a:t>Allows us to combine several ideas into one sentence in order to achieve conciseness.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Example: The outbreak of COVID-19 has affected Canadian economy. It has also changed the educational system. Moreover, it has had a major impact on healthcare.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Summary: The outbreak of COVID-19 has greatly impacted our   economy, educational system, and healthcare. </a:t>
            </a:r>
          </a:p>
        </p:txBody>
      </p:sp>
    </p:spTree>
    <p:extLst>
      <p:ext uri="{BB962C8B-B14F-4D97-AF65-F5344CB8AC3E}">
        <p14:creationId xmlns:p14="http://schemas.microsoft.com/office/powerpoint/2010/main" val="410259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6FE4-6C28-B943-A56C-46213C71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Practice Quiz – Edit for parallel structure. Check your answers on the next slide.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13F40-EB64-8B46-9F12-D6DE430A6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9461" y="2139951"/>
            <a:ext cx="3657600" cy="36576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D3BCC-19CD-DB43-B085-BA9485C00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CA" dirty="0"/>
              <a:t>The major effects of hurricanes are floods, loss of life, and the power goes out.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CA" dirty="0"/>
              <a:t>A great friend is kind, understanding, and demonstrates loyalty.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CA" dirty="0"/>
              <a:t>Watching too much television causes back strain, vision problems, and overweight.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48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6FE4-6C28-B943-A56C-46213C71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 Quiz – </a:t>
            </a:r>
            <a:r>
              <a:rPr lang="en-US" dirty="0">
                <a:solidFill>
                  <a:srgbClr val="00B050"/>
                </a:solidFill>
              </a:rPr>
              <a:t>Answer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D3BCC-19CD-DB43-B085-BA9485C00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The major effects of hurricanes are floods, loss of life, </a:t>
            </a:r>
            <a:r>
              <a:rPr lang="en-CA" dirty="0">
                <a:solidFill>
                  <a:srgbClr val="00B050"/>
                </a:solidFill>
              </a:rPr>
              <a:t>and power outages.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 great friend is kind, understanding, and </a:t>
            </a:r>
            <a:r>
              <a:rPr lang="en-CA" dirty="0">
                <a:solidFill>
                  <a:srgbClr val="00B050"/>
                </a:solidFill>
              </a:rPr>
              <a:t>loyal.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Watching too much television causes back strain, vision problems, </a:t>
            </a:r>
            <a:r>
              <a:rPr lang="en-CA" dirty="0">
                <a:solidFill>
                  <a:srgbClr val="00B050"/>
                </a:solidFill>
              </a:rPr>
              <a:t>and weight gain.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54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20E4-3B70-F349-BC0B-91EBE8EA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3CB2-33D0-C64E-B2BC-24FB950A4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/>
          <a:p>
            <a:r>
              <a:rPr lang="en-US" dirty="0"/>
              <a:t>Now you can use parallel structure in summary and essay writing.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CBB71-B7DF-1946-8224-22626926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05351" y="2818639"/>
            <a:ext cx="3657600" cy="23002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876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Parallel structure means using </a:t>
            </a:r>
            <a:r>
              <a:rPr lang="en-US" b="1" i="1" dirty="0"/>
              <a:t>the same pattern</a:t>
            </a:r>
            <a:r>
              <a:rPr lang="en-US" i="1" dirty="0"/>
              <a:t> of words to show that two or more ideas have the same level of importance. </a:t>
            </a:r>
          </a:p>
          <a:p>
            <a:r>
              <a:rPr lang="en-US" i="1" dirty="0"/>
              <a:t>This can happen at the </a:t>
            </a:r>
            <a:r>
              <a:rPr lang="en-US" b="1" i="1" dirty="0"/>
              <a:t>word, phrase, or clause level. </a:t>
            </a:r>
            <a:r>
              <a:rPr lang="en-US" i="1" dirty="0"/>
              <a:t>The usual way to join parallel structures is with the use of co-ordinate conjunctions, such as “and”,  “or” and “but”.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Examples of Parallel Structure in Sentences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5D6E6A-94D8-47D1-AC9E-FFC94163D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845952"/>
              </p:ext>
            </p:extLst>
          </p:nvPr>
        </p:nvGraphicFramePr>
        <p:xfrm>
          <a:off x="779463" y="1949824"/>
          <a:ext cx="7583488" cy="400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11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58" y="806824"/>
            <a:ext cx="8364537" cy="1143000"/>
          </a:xfrm>
        </p:spPr>
        <p:txBody>
          <a:bodyPr>
            <a:normAutofit fontScale="90000"/>
          </a:bodyPr>
          <a:lstStyle/>
          <a:p>
            <a:r>
              <a:rPr lang="en-US" sz="2800" b="1"/>
              <a:t>Exercise 1: Correct errors in parallel structure. You need to edit the underlined part to make each sentence parallel.  Check your answers on the next slide.</a:t>
            </a:r>
            <a:br>
              <a:rPr lang="en-GB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I enjoy swimming, hiking, </a:t>
            </a:r>
            <a:r>
              <a:rPr lang="en-US" u="sng" dirty="0"/>
              <a:t>and to ride a bicycle.</a:t>
            </a:r>
            <a:endParaRPr lang="en-GB" u="sng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rgbClr val="3366FF"/>
                </a:solidFill>
              </a:rPr>
              <a:t>The teacher said that he was a poor student because he waited until the last minute to study for the exam, completed his lab problems in a careless manner, </a:t>
            </a:r>
            <a:r>
              <a:rPr lang="en-US" u="sng" dirty="0">
                <a:solidFill>
                  <a:srgbClr val="3366FF"/>
                </a:solidFill>
              </a:rPr>
              <a:t>and his motivation was low. </a:t>
            </a:r>
            <a:endParaRPr lang="en-GB" u="sng" dirty="0">
              <a:solidFill>
                <a:srgbClr val="3366FF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Because of the rain, cold, </a:t>
            </a:r>
            <a:r>
              <a:rPr lang="en-US" u="sng" dirty="0">
                <a:solidFill>
                  <a:srgbClr val="008000"/>
                </a:solidFill>
              </a:rPr>
              <a:t>and it was windy, </a:t>
            </a:r>
            <a:r>
              <a:rPr lang="en-US" dirty="0">
                <a:solidFill>
                  <a:srgbClr val="008000"/>
                </a:solidFill>
              </a:rPr>
              <a:t>we decided to stay inside. </a:t>
            </a:r>
            <a:endParaRPr lang="en-GB" dirty="0">
              <a:solidFill>
                <a:srgbClr val="00800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u="sng" dirty="0">
                <a:solidFill>
                  <a:srgbClr val="660066"/>
                </a:solidFill>
              </a:rPr>
              <a:t>To exercise, </a:t>
            </a:r>
            <a:r>
              <a:rPr lang="en-US" dirty="0">
                <a:solidFill>
                  <a:srgbClr val="660066"/>
                </a:solidFill>
              </a:rPr>
              <a:t>drinking plenty of water, and eating nutritious food will help you stay healthy. </a:t>
            </a:r>
            <a:endParaRPr lang="en-GB" dirty="0">
              <a:solidFill>
                <a:srgbClr val="660066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8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58" y="806824"/>
            <a:ext cx="8364537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Exercise 1: Answer Key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I enjoy swimming, hiking, </a:t>
            </a:r>
            <a:r>
              <a:rPr lang="en-US" u="sng" dirty="0"/>
              <a:t>and riding a bicycle.</a:t>
            </a:r>
          </a:p>
          <a:p>
            <a:pPr marL="857250" lvl="1" indent="-514350"/>
            <a:r>
              <a:rPr lang="en-GB" dirty="0">
                <a:solidFill>
                  <a:srgbClr val="FF0000"/>
                </a:solidFill>
              </a:rPr>
              <a:t>Now all the items in the list are in the same verb form (gerunds).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rgbClr val="3366FF"/>
                </a:solidFill>
              </a:rPr>
              <a:t>The teacher said that he was a poor student because he waited until the last minute to study for the exam, completed his lab problems in a careless manner, </a:t>
            </a:r>
            <a:r>
              <a:rPr lang="en-US" u="sng" dirty="0">
                <a:solidFill>
                  <a:srgbClr val="3366FF"/>
                </a:solidFill>
              </a:rPr>
              <a:t>and lacked motivation. </a:t>
            </a:r>
          </a:p>
          <a:p>
            <a:pPr marL="857250" lvl="1" indent="-514350"/>
            <a:r>
              <a:rPr lang="en-GB" dirty="0">
                <a:solidFill>
                  <a:srgbClr val="FF0000"/>
                </a:solidFill>
              </a:rPr>
              <a:t>Now all the items in the list are verbs in the past that work with the subject ”he”.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Because of the rain, cold, </a:t>
            </a:r>
            <a:r>
              <a:rPr lang="en-US" u="sng" dirty="0">
                <a:solidFill>
                  <a:srgbClr val="008000"/>
                </a:solidFill>
              </a:rPr>
              <a:t>wind, </a:t>
            </a:r>
            <a:r>
              <a:rPr lang="en-US" dirty="0">
                <a:solidFill>
                  <a:srgbClr val="008000"/>
                </a:solidFill>
              </a:rPr>
              <a:t>we decided to stay inside. </a:t>
            </a:r>
          </a:p>
          <a:p>
            <a:pPr marL="857250" lvl="1" indent="-514350"/>
            <a:r>
              <a:rPr lang="en-GB" dirty="0">
                <a:solidFill>
                  <a:srgbClr val="FF0000"/>
                </a:solidFill>
              </a:rPr>
              <a:t>Now all the items in the list are nouns.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u="sng" dirty="0">
                <a:solidFill>
                  <a:srgbClr val="660066"/>
                </a:solidFill>
              </a:rPr>
              <a:t>Exercising, </a:t>
            </a:r>
            <a:r>
              <a:rPr lang="en-US" dirty="0">
                <a:solidFill>
                  <a:srgbClr val="660066"/>
                </a:solidFill>
              </a:rPr>
              <a:t>drinking plenty of water, and eating nutritious food will help you stay healthy. </a:t>
            </a:r>
          </a:p>
          <a:p>
            <a:pPr marL="857250" lvl="1" indent="-514350"/>
            <a:r>
              <a:rPr lang="en-US" dirty="0">
                <a:solidFill>
                  <a:srgbClr val="FF0000"/>
                </a:solidFill>
              </a:rPr>
              <a:t>Now all the items in the list are in the same verb form (gerunds). </a:t>
            </a:r>
            <a:endParaRPr lang="en-GB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3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/>
              <a:t>Exercise 2: Answer the following questions using </a:t>
            </a:r>
            <a:r>
              <a:rPr lang="en-US" sz="2400" b="1" u="sng"/>
              <a:t>parallel structure</a:t>
            </a:r>
            <a:r>
              <a:rPr lang="en-US" sz="2400" b="1"/>
              <a:t>. Include </a:t>
            </a:r>
            <a:r>
              <a:rPr lang="en-US" sz="2400" b="1" u="sng"/>
              <a:t>three</a:t>
            </a:r>
            <a:r>
              <a:rPr lang="en-US" sz="2400" b="1"/>
              <a:t> points in each sentence. </a:t>
            </a:r>
            <a:br>
              <a:rPr lang="en-GB" sz="2400"/>
            </a:br>
            <a:endParaRPr lang="en-US" sz="2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8DA359-C22A-46AB-A900-E76707CF5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959524"/>
              </p:ext>
            </p:extLst>
          </p:nvPr>
        </p:nvGraphicFramePr>
        <p:xfrm>
          <a:off x="779463" y="1949824"/>
          <a:ext cx="7583488" cy="400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29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7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600" b="1" dirty="0"/>
              <a:t>Exercise 2: Question 1 (Option 1)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3"/>
            <a:ext cx="7583488" cy="467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b="1" dirty="0"/>
              <a:t>Step 1 – Brainstorming three points 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What does a person need to be successful in a job interview?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Option 1 – using verbs</a:t>
            </a:r>
          </a:p>
          <a:p>
            <a:r>
              <a:rPr lang="en-US" sz="2000" dirty="0"/>
              <a:t> do research on the company</a:t>
            </a:r>
          </a:p>
          <a:p>
            <a:r>
              <a:rPr lang="en-US" sz="2000" dirty="0"/>
              <a:t> arrive on time</a:t>
            </a:r>
          </a:p>
          <a:p>
            <a:r>
              <a:rPr lang="en-US" sz="2000" dirty="0"/>
              <a:t> dress professionally</a:t>
            </a:r>
          </a:p>
          <a:p>
            <a:pPr marL="0" indent="0">
              <a:buNone/>
            </a:pPr>
            <a:r>
              <a:rPr lang="en-CA" sz="2000" b="1" dirty="0"/>
              <a:t>Step 2 – Writing the sentence using parallel structure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B050"/>
                </a:solidFill>
              </a:rPr>
              <a:t>Answer: One needs to </a:t>
            </a:r>
            <a:r>
              <a:rPr lang="en-GB" sz="2000" u="sng" dirty="0">
                <a:solidFill>
                  <a:srgbClr val="00B050"/>
                </a:solidFill>
              </a:rPr>
              <a:t>do research on the company, arrive on time, and dress professionally </a:t>
            </a:r>
            <a:r>
              <a:rPr lang="en-GB" sz="2000" dirty="0">
                <a:solidFill>
                  <a:srgbClr val="00B050"/>
                </a:solidFill>
              </a:rPr>
              <a:t>in order to be successful in a job interview. 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endParaRPr lang="en-GB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187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7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600" b="1" dirty="0"/>
              <a:t>Exercise 2: Question 1 (Option 2)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3"/>
            <a:ext cx="8067654" cy="467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b="1" dirty="0"/>
              <a:t>Step 1 – Brainstorming three points 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What does a person need to be successful in a job interview?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Option 2 – using nouns</a:t>
            </a:r>
          </a:p>
          <a:p>
            <a:r>
              <a:rPr lang="en-US" sz="2000" dirty="0"/>
              <a:t> strong communication skills</a:t>
            </a:r>
          </a:p>
          <a:p>
            <a:r>
              <a:rPr lang="en-US" sz="2000" dirty="0"/>
              <a:t> punctuality</a:t>
            </a:r>
          </a:p>
          <a:p>
            <a:r>
              <a:rPr lang="en-US" sz="2000" dirty="0"/>
              <a:t> professional attire</a:t>
            </a:r>
          </a:p>
          <a:p>
            <a:pPr marL="0" indent="0">
              <a:buNone/>
            </a:pPr>
            <a:r>
              <a:rPr lang="en-CA" sz="2000" b="1" dirty="0"/>
              <a:t>Step 2 – Writing the sentence using parallel structure</a:t>
            </a:r>
            <a:endParaRPr lang="en-US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B050"/>
                </a:solidFill>
              </a:rPr>
              <a:t>Answer: </a:t>
            </a:r>
            <a:r>
              <a:rPr lang="en-GB" sz="2000" u="sng" dirty="0">
                <a:solidFill>
                  <a:srgbClr val="00B050"/>
                </a:solidFill>
              </a:rPr>
              <a:t>Strong communication skills, punctuality, and professional attire </a:t>
            </a:r>
            <a:r>
              <a:rPr lang="en-GB" sz="2000" dirty="0">
                <a:solidFill>
                  <a:srgbClr val="00B050"/>
                </a:solidFill>
              </a:rPr>
              <a:t>are all crucial factors when it comes to being successful in a job interview. 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endParaRPr lang="en-GB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800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7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600" b="1" dirty="0"/>
              <a:t>Exercise 2 – Question 1 (Option 3)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336" y="1807319"/>
            <a:ext cx="7583488" cy="467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b="1" dirty="0"/>
              <a:t>Step 1 – Brainstorming three points 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What does a person need to be successful in a job interview?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Option 3 – using adjectives (more options possible)</a:t>
            </a:r>
          </a:p>
          <a:p>
            <a:r>
              <a:rPr lang="en-US" sz="2000" dirty="0"/>
              <a:t>professional</a:t>
            </a:r>
          </a:p>
          <a:p>
            <a:r>
              <a:rPr lang="en-US" sz="2000" dirty="0"/>
              <a:t>punctual</a:t>
            </a:r>
          </a:p>
          <a:p>
            <a:r>
              <a:rPr lang="en-US" sz="2000" dirty="0"/>
              <a:t>well-dressed</a:t>
            </a:r>
          </a:p>
          <a:p>
            <a:pPr marL="0" indent="0">
              <a:buNone/>
            </a:pPr>
            <a:r>
              <a:rPr lang="en-CA" sz="2000" b="1" dirty="0"/>
              <a:t>Step 2 – Writing the sentence using parallel structure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B050"/>
                </a:solidFill>
              </a:rPr>
              <a:t>Answer: A candidate needs to be </a:t>
            </a:r>
            <a:r>
              <a:rPr lang="en-GB" sz="2000" u="sng" dirty="0">
                <a:solidFill>
                  <a:srgbClr val="00B050"/>
                </a:solidFill>
              </a:rPr>
              <a:t>professional, punctual, and well-dressed</a:t>
            </a:r>
            <a:r>
              <a:rPr lang="en-GB" sz="2000" dirty="0">
                <a:solidFill>
                  <a:srgbClr val="00B050"/>
                </a:solidFill>
              </a:rPr>
              <a:t> to be successful in a job interview. 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endParaRPr lang="en-GB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6284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919</Words>
  <Application>Microsoft Macintosh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Corbel</vt:lpstr>
      <vt:lpstr>Wingdings 2</vt:lpstr>
      <vt:lpstr>Pixel</vt:lpstr>
      <vt:lpstr>Parallel Structure</vt:lpstr>
      <vt:lpstr>Parallel Structure</vt:lpstr>
      <vt:lpstr>Examples of Parallel Structure in Sentences</vt:lpstr>
      <vt:lpstr>Exercise 1: Correct errors in parallel structure. You need to edit the underlined part to make each sentence parallel.  Check your answers on the next slide. </vt:lpstr>
      <vt:lpstr>Exercise 1: Answer Key </vt:lpstr>
      <vt:lpstr>Exercise 2: Answer the following questions using parallel structure. Include three points in each sentence.  </vt:lpstr>
      <vt:lpstr>Exercise 2: Question 1 (Option 1)</vt:lpstr>
      <vt:lpstr>Exercise 2: Question 1 (Option 2)</vt:lpstr>
      <vt:lpstr>Exercise 2 – Question 1 (Option 3)</vt:lpstr>
      <vt:lpstr>Exercise 2: Question 2 (Option 1)</vt:lpstr>
      <vt:lpstr>Exercise 2: Question 3 (Option 1)</vt:lpstr>
      <vt:lpstr>Exercise 2: Question 3 (Option 2)</vt:lpstr>
      <vt:lpstr>Why is parallel structure important?</vt:lpstr>
      <vt:lpstr>Practice Quiz – Edit for parallel structure. Check your answers on the next slide. </vt:lpstr>
      <vt:lpstr>Practice Quiz – Answer Key</vt:lpstr>
      <vt:lpstr>Done!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Structure</dc:title>
  <dc:creator>Microsoft Office User</dc:creator>
  <cp:lastModifiedBy>Microsoft Office User</cp:lastModifiedBy>
  <cp:revision>1</cp:revision>
  <dcterms:created xsi:type="dcterms:W3CDTF">2020-09-21T15:43:08Z</dcterms:created>
  <dcterms:modified xsi:type="dcterms:W3CDTF">2020-09-21T15:45:29Z</dcterms:modified>
</cp:coreProperties>
</file>