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10" r:id="rId2"/>
    <p:sldId id="273" r:id="rId3"/>
    <p:sldId id="256" r:id="rId4"/>
    <p:sldId id="327" r:id="rId5"/>
    <p:sldId id="325" r:id="rId6"/>
    <p:sldId id="326" r:id="rId7"/>
    <p:sldId id="276" r:id="rId8"/>
    <p:sldId id="278" r:id="rId9"/>
    <p:sldId id="311" r:id="rId10"/>
    <p:sldId id="312" r:id="rId11"/>
    <p:sldId id="313" r:id="rId12"/>
    <p:sldId id="314" r:id="rId13"/>
    <p:sldId id="328" r:id="rId14"/>
    <p:sldId id="332" r:id="rId15"/>
    <p:sldId id="315" r:id="rId16"/>
    <p:sldId id="333" r:id="rId17"/>
    <p:sldId id="274" r:id="rId18"/>
    <p:sldId id="280" r:id="rId19"/>
    <p:sldId id="282" r:id="rId20"/>
    <p:sldId id="317" r:id="rId21"/>
    <p:sldId id="319" r:id="rId22"/>
    <p:sldId id="318" r:id="rId23"/>
    <p:sldId id="289" r:id="rId24"/>
    <p:sldId id="334" r:id="rId25"/>
    <p:sldId id="320" r:id="rId26"/>
    <p:sldId id="335" r:id="rId27"/>
    <p:sldId id="296" r:id="rId28"/>
    <p:sldId id="321" r:id="rId29"/>
    <p:sldId id="322" r:id="rId30"/>
    <p:sldId id="324" r:id="rId31"/>
    <p:sldId id="336" r:id="rId32"/>
    <p:sldId id="337" r:id="rId33"/>
    <p:sldId id="329" r:id="rId34"/>
    <p:sldId id="340" r:id="rId35"/>
    <p:sldId id="343" r:id="rId36"/>
    <p:sldId id="345" r:id="rId37"/>
    <p:sldId id="342" r:id="rId38"/>
    <p:sldId id="341" r:id="rId39"/>
    <p:sldId id="331" r:id="rId40"/>
    <p:sldId id="338" r:id="rId41"/>
    <p:sldId id="339" r:id="rId42"/>
    <p:sldId id="323" r:id="rId43"/>
    <p:sldId id="346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791" autoAdjust="0"/>
  </p:normalViewPr>
  <p:slideViewPr>
    <p:cSldViewPr>
      <p:cViewPr>
        <p:scale>
          <a:sx n="68" d="100"/>
          <a:sy n="68" d="100"/>
        </p:scale>
        <p:origin x="-14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EFB5-3559-4F55-BD69-23020FDD9EA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A442-8CCC-4BE1-A6C1-CD054167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0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5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0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5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9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6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2D1A-EF03-4242-9A58-83514B1E9234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F85E-763C-4C23-8959-D0567E1C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6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68632" y="1484784"/>
            <a:ext cx="72638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NumPy</a:t>
            </a:r>
          </a:p>
          <a:p>
            <a:endParaRPr lang="en-US" altLang="zh-CN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03" y="4365104"/>
            <a:ext cx="4755063" cy="16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2877"/>
              </p:ext>
            </p:extLst>
          </p:nvPr>
        </p:nvGraphicFramePr>
        <p:xfrm>
          <a:off x="426368" y="1052736"/>
          <a:ext cx="8291265" cy="2160240"/>
        </p:xfrm>
        <a:graphic>
          <a:graphicData uri="http://schemas.openxmlformats.org/drawingml/2006/table">
            <a:tbl>
              <a:tblPr/>
              <a:tblGrid>
                <a:gridCol w="4865712"/>
                <a:gridCol w="3425553"/>
              </a:tblGrid>
              <a:tr h="71393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np.empty((2,3), np.int)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的整形型空矩阵，只分配内存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1393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np.zeros(4, np.int)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创建长度为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，值为全部为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的矩阵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323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np.full(4, np.pi)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创建长度为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，值为全部为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的矩阵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3722256"/>
            <a:ext cx="8208912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def func(i):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 % 4 +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np.fromfunction(func, (10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,))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array([ 1.,  2.,  3.,  4.,  1.,  2.,  3.,  4.,  1.,  2.])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2849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自定义函数产生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566124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fromfunction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第一个参数接收计算函数，第二个参数接收数组的形状。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的元素具有相同的元素类型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。常用的有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（整型），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（浮点型），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（复数型）。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694" y="1988840"/>
            <a:ext cx="8208912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da-DK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da-DK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np.array([1, 2, 3, 4], dtype=float</a:t>
            </a:r>
            <a:r>
              <a:rPr lang="da-DK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array([ 1.,  2.,  3.,  4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</a:t>
            </a: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a.dtype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dtype('float64')</a:t>
            </a:r>
          </a:p>
        </p:txBody>
      </p:sp>
      <p:sp>
        <p:nvSpPr>
          <p:cNvPr id="7" name="矩形 6"/>
          <p:cNvSpPr/>
          <p:nvPr/>
        </p:nvSpPr>
        <p:spPr>
          <a:xfrm>
            <a:off x="553269" y="3717032"/>
            <a:ext cx="8151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属性用来获得它的形状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，也可以自己指定。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403" y="4178697"/>
            <a:ext cx="811805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c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= np.array([[1, 2, 3, 4], [4, 5, 6, 7], [7, 8, 9, 10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]])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c.shape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(3, 4) 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= np.array([1, 2, 3,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4])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d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= a.reshape((2,2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array([[1, 2],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[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3, 4]])</a:t>
            </a:r>
          </a:p>
        </p:txBody>
      </p:sp>
    </p:spTree>
    <p:extLst>
      <p:ext uri="{BB962C8B-B14F-4D97-AF65-F5344CB8AC3E}">
        <p14:creationId xmlns:p14="http://schemas.microsoft.com/office/powerpoint/2010/main" val="20332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的切片和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是一样的。</a:t>
            </a:r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112" y="1514401"/>
            <a:ext cx="8208912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np.arange(10)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a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array([0, 1, 2, 3, 4, 5, 6, 7, 8, 9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pt-BR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a[5]    a[3:5]         a[:5]                    a[:-1]          </a:t>
            </a: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    ------    ---------------    ---------------------------</a:t>
            </a: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        [3, 4]    [0, 1, 2, 3, 4]         [0, 1, 2, 3, 4, 5, 6, 7, 8]</a:t>
            </a:r>
          </a:p>
          <a:p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a[1:-1:2]                 a[::-1]                             a[5:1:-2]</a:t>
            </a: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    ------------------------------    ---------</a:t>
            </a: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[1, 3, 5, 7]       [9, 8, 7, 6, 5, 4, 3, 2, 1, 0]            [5, 3]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112" y="499227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可以通过切片的对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中的元素进行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112" y="5477679"/>
            <a:ext cx="8208912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a[2:4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] = 100,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array([  0,   1, 100, 101,   4,   5,   6,   7,   8,   9])</a:t>
            </a:r>
          </a:p>
        </p:txBody>
      </p:sp>
    </p:spTree>
    <p:extLst>
      <p:ext uri="{BB962C8B-B14F-4D97-AF65-F5344CB8AC3E}">
        <p14:creationId xmlns:p14="http://schemas.microsoft.com/office/powerpoint/2010/main" val="17341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通过切片产生一个新的数组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共享同一块数据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存储空间。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112" y="1899122"/>
            <a:ext cx="8208912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b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= a[3:7] 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b[2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] = -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b                                    a                         </a:t>
            </a:r>
          </a:p>
          <a:p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  --------------------------------------------------</a:t>
            </a:r>
          </a:p>
          <a:p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[101,   4, -10,   6]  </a:t>
            </a:r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[  </a:t>
            </a:r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0,   1, 100, 101,   4, -10,   6,   7,   8,   9]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112" y="353033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如果想改变这种情况，我们可以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用列表对数组元素切片。</a:t>
            </a:r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935" y="3992003"/>
            <a:ext cx="8208912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= a[[3, 3, -3, 8]]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array([3, 3, 7, 8])</a:t>
            </a:r>
          </a:p>
          <a:p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b[2] =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</a:p>
          <a:p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                                    a                         </a:t>
            </a:r>
          </a:p>
          <a:p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  --------------------------------------------------</a:t>
            </a: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  3, 100,   8]       [  </a:t>
            </a:r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0,   1, </a:t>
            </a:r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2,  3,   </a:t>
            </a:r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4, </a:t>
            </a:r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5,   </a:t>
            </a:r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6,   7,   8,   9]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5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的多维数组和一维数组类似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。多维数组有多个轴。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我们前面已经提到从内到外分别是第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轴，第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988840"/>
            <a:ext cx="8640960" cy="44627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np.arange(0, 60, 10).reshape(-1, 1) + np.arange(0, 6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array([[ 0,  1,  2,  3,  4,  5],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[10, 11, 12, 13, 14, 15],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[20, 21, 22, 23, 24, 25],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[30, 31, 32, 33, 34, 35],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[40, 41, 42, 43, 44, 45],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[50, 51, 52, 53, 54, 55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]])</a:t>
            </a: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a[0, 3:5]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a[4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:, 4:]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a[2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::2, ::2] 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----------    --------------</a:t>
            </a:r>
            <a:endParaRPr lang="pt-BR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[3, 4]  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[[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44, 45],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[[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20, 22, 24],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[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54, 55]]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[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40, 42, 44]]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8441" y="5013176"/>
            <a:ext cx="2938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上面方法对于数组的切片都是共享原数组的储存空间的。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76" y="2492896"/>
            <a:ext cx="4021083" cy="237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如果我们想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创立原数组的副本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，我们可以用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整数元组，列表，整数数组，布尔数组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进行切片。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9" y="2132856"/>
            <a:ext cx="8646404" cy="3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语言中可以通过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关键字定义结构类型。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中也有类似的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结构数组。</a:t>
            </a:r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247" y="1892861"/>
            <a:ext cx="8208912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persontype = np.dtype({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'names':['name', 'age', 'weight'],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'formats':['S30','i', 'f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']})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np.array([("Zhang", 32, 75.5), ("Wang", 24, 65.2)],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dtype=persontype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725" y="535034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我们就创建了一个结构数组，并且可以通过索引得到每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91905"/>
              </p:ext>
            </p:extLst>
          </p:nvPr>
        </p:nvGraphicFramePr>
        <p:xfrm>
          <a:off x="1524000" y="4201185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13184"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name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age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weight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0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zhang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32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75.5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1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wang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24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65.2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319" y="5812010"/>
            <a:ext cx="820891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print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a[0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('Zhang', 32, 75.5)</a:t>
            </a:r>
          </a:p>
        </p:txBody>
      </p:sp>
    </p:spTree>
    <p:extLst>
      <p:ext uri="{BB962C8B-B14F-4D97-AF65-F5344CB8AC3E}">
        <p14:creationId xmlns:p14="http://schemas.microsoft.com/office/powerpoint/2010/main" val="7459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655272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6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四则运算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运算和布尔运算</a:t>
            </a: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</a:t>
            </a:r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8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universal function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的简称，它是一种能对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数组每个元素进行运算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的许多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函数都是用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语言实现的，因此它们的运算速度非常快。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282710"/>
            <a:ext cx="8136904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 = np.linspace(0, 2*np.pi, 10)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y = np.sin(x)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y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 0.00000000e+00,   6.42787610e-01,   9.84807753e-01,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. . . . ,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-2.44929360e-16])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604" y="5229200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值得注意的是，对于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同等长度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np.sin()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math.sin()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但是对于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单个数值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math.sin()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的速度则更快。</a:t>
            </a:r>
          </a:p>
        </p:txBody>
      </p:sp>
    </p:spTree>
    <p:extLst>
      <p:ext uri="{BB962C8B-B14F-4D97-AF65-F5344CB8AC3E}">
        <p14:creationId xmlns:p14="http://schemas.microsoft.com/office/powerpoint/2010/main" val="6431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四则运算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提供了许多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函数，它们和相应的运算符运算结果相同。。</a:t>
            </a:r>
          </a:p>
        </p:txBody>
      </p:sp>
      <p:sp>
        <p:nvSpPr>
          <p:cNvPr id="7" name="矩形 6"/>
          <p:cNvSpPr/>
          <p:nvPr/>
        </p:nvSpPr>
        <p:spPr>
          <a:xfrm>
            <a:off x="309660" y="1932255"/>
            <a:ext cx="8414791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np.arange(0, 4)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np.arange(1, 5)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np.add(a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array([1, 3, 5, 7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a+b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array([1, 3, 5, 7])</a:t>
            </a:r>
          </a:p>
          <a:p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np.subtract(a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smtClean="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</a:t>
            </a:r>
            <a:endParaRPr lang="en-US" altLang="zh-CN" sz="2400" smtClean="0">
              <a:solidFill>
                <a:srgbClr val="9BBB59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np.multiply(a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np.divide(a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两个数字都为整数，则为整数除法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np.power(a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乘方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9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655272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6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NumPy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NumPy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比较运算和布尔运算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843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对两个数组进行比较，会返回一个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布尔数组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每一个元素都是对应元素的比较结果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309660" y="1932255"/>
            <a:ext cx="8414791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np.array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([1, 2, 3]) &lt; np.array([3, 2, 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True, False, False], dtype=bool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660" y="2774626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布尔运算在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中也有对应的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01039"/>
              </p:ext>
            </p:extLst>
          </p:nvPr>
        </p:nvGraphicFramePr>
        <p:xfrm>
          <a:off x="467544" y="3356992"/>
          <a:ext cx="8237090" cy="2773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8545"/>
                <a:gridCol w="41185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表达式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ufunc</a:t>
                      </a:r>
                      <a:r>
                        <a:rPr lang="zh-CN" altLang="en-US" sz="2000" smtClean="0"/>
                        <a:t>函数</a:t>
                      </a:r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y=x1==x2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equal(x1,x2[,y])</a:t>
                      </a:r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y=x1!=x2</a:t>
                      </a:r>
                      <a:endParaRPr lang="zh-CN" altLang="en-US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not_equal(x1,x2[,y])</a:t>
                      </a:r>
                      <a:endParaRPr lang="zh-CN" altLang="en-US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y=x1&lt;x2</a:t>
                      </a:r>
                      <a:endParaRPr lang="zh-CN" altLang="en-US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less(x1,x2[,y])</a:t>
                      </a:r>
                      <a:endParaRPr lang="zh-CN" altLang="en-US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y=x1&lt;=x2</a:t>
                      </a:r>
                      <a:endParaRPr lang="zh-CN" altLang="en-US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not_equak(x1,x2[,y])</a:t>
                      </a:r>
                      <a:endParaRPr lang="zh-CN" altLang="en-US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y=x1&gt;x2</a:t>
                      </a:r>
                      <a:endParaRPr lang="zh-CN" altLang="en-US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greater(x1,x2[,y])</a:t>
                      </a:r>
                      <a:endParaRPr lang="zh-CN" altLang="en-US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y=x1&gt;=x2</a:t>
                      </a:r>
                      <a:endParaRPr lang="zh-CN" altLang="en-US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gerater_equal(x1,x2[,y])</a:t>
                      </a:r>
                      <a:endParaRPr lang="zh-CN" altLang="en-US" sz="20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提供的标准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函数可以组合出复合的表达式，但是有些情况下，自己编写的则更为方便。我们可以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把自己编写的函数用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frompyfunc()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309660" y="2333685"/>
            <a:ext cx="8414791" cy="41549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def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num_judge(x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对于一个数字如果是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的倍数就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x%3 == 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         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0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elif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x%5 == 0: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0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else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a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x = np.linspace(0, 10, 11)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y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np.array([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num_judge(t, 2) for t in x])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列表生成式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array([0, 2, 2, 0, 2, 0, 0, 2, 2, 0, 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3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frompyfunc()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进行转化，调用格式如下：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395186" y="3179755"/>
            <a:ext cx="8414791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numb_judge = np.frompyfunc(num_judge, 2, 1)</a:t>
            </a: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y = numb_judge(x,2)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array([0, 2, 2, 0, 2, 0, 0, 2, 2, 0, 0], dtype=object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186" y="1502325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frompyfunc(func, nin, nout)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604" y="1979426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：计算函数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输入参数的个数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nout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输出参数的个数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604" y="4756612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因为最后输出的元素类型是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，所以我们还需要把它转换成整型。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03743" y="5587609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y.astype(np.int)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936" y="908720"/>
            <a:ext cx="8414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对两个数组进行运算时，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函数会对两个数组的对应元素进行运算。如果数组的形状不相同，就会进行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下广播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简而言之，就是向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两个数组每一维度上的最大值靠齐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9" y="2468185"/>
            <a:ext cx="6696743" cy="42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37" y="919735"/>
            <a:ext cx="7237326" cy="54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我们看一下具体的例子：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1516849"/>
            <a:ext cx="8414791" cy="41549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np.arange(0, 60, 10).reshape(-1, 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b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np.arange(0, 5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c = a+b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    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c.shape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-------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[[ 0,  1,  2,  3,  4],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(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6, 5)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[10, 11, 12, 13, 14],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[20, 21, 22, 23, 24],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[30, 31, 32, 33, 34],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[40, 41, 42, 43, 44],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[50, 51, 52, 53, 54]] </a:t>
            </a:r>
          </a:p>
        </p:txBody>
      </p:sp>
    </p:spTree>
    <p:extLst>
      <p:ext uri="{BB962C8B-B14F-4D97-AF65-F5344CB8AC3E}">
        <p14:creationId xmlns:p14="http://schemas.microsoft.com/office/powerpoint/2010/main" val="41445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用来生成广播运算所用的数组。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0657" y="1506372"/>
            <a:ext cx="8285798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s-E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y = np.ogrid[:5, :5</a:t>
            </a:r>
            <a:r>
              <a:rPr lang="es-E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            y        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  -----------------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[[0],  </a:t>
            </a:r>
            <a:r>
              <a:rPr lang="es-E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[[</a:t>
            </a:r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0, 1, 2, 3, 4]]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[1],                   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[2],                   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[3],                   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[4]] </a:t>
            </a:r>
            <a:endParaRPr lang="es-E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657" y="45533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下面操作和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a.reshape(1,-1), a.reshape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(-1,1)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2543" y="5015025"/>
            <a:ext cx="8213912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it-IT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it-IT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np.arange(4</a:t>
            </a:r>
            <a:r>
              <a:rPr lang="it-IT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it-IT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a[None, :]    a[:, None]</a:t>
            </a:r>
          </a:p>
          <a:p>
            <a:r>
              <a:rPr lang="it-IT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  ----------</a:t>
            </a:r>
          </a:p>
          <a:p>
            <a:r>
              <a:rPr lang="it-IT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[[0, 1, 2, 3]]  [[0],[1],[2</a:t>
            </a:r>
            <a:r>
              <a:rPr lang="it-IT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],3</a:t>
            </a:r>
            <a:r>
              <a:rPr lang="it-IT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]] </a:t>
            </a:r>
          </a:p>
        </p:txBody>
      </p:sp>
    </p:spTree>
    <p:extLst>
      <p:ext uri="{BB962C8B-B14F-4D97-AF65-F5344CB8AC3E}">
        <p14:creationId xmlns:p14="http://schemas.microsoft.com/office/powerpoint/2010/main" val="1477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676875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的函数库</a:t>
            </a:r>
            <a:endParaRPr lang="en-US" altLang="zh-CN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endParaRPr lang="zh-CN" altLang="en-US" sz="2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，平均值，方差</a:t>
            </a:r>
          </a:p>
          <a:p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800" b="1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  <a:endParaRPr lang="zh-CN" altLang="en-US" sz="2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</a:p>
          <a:p>
            <a:pPr lvl="0"/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endParaRPr lang="en-US" altLang="zh-CN" sz="3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4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除了前面介绍的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函数之外，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还提供了大量对于数组运算的函数。它们能够简化逻辑，提高运算速度。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我们首先看随机数。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产生随机数的模块在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里面，其中有大量的分布。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2979652"/>
            <a:ext cx="8414791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from numpy import random as nr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np.set_printoptions(precision=2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小数点后两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r1 = nr.rand(4, 3)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0.87,  0.42,  0.34], </a:t>
            </a:r>
            <a:endParaRPr lang="pt-BR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[ 0.25,  0.87,  0.42], 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0.49,  0.18,  0.44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0.53,  0.23,  0.81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69059" y="408764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</a:t>
            </a:r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nr.poisson(2.0, (4</a:t>
            </a:r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3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en-US" altLang="zh-CN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pt-BR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[[3, 1, 5</a:t>
            </a:r>
            <a:r>
              <a:rPr lang="pt-BR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</a:p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 2, 3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</a:p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 4, 4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</a:p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 2, 3]]</a:t>
            </a:r>
          </a:p>
        </p:txBody>
      </p:sp>
    </p:spTree>
    <p:extLst>
      <p:ext uri="{BB962C8B-B14F-4D97-AF65-F5344CB8AC3E}">
        <p14:creationId xmlns:p14="http://schemas.microsoft.com/office/powerpoint/2010/main" val="3476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20325"/>
              </p:ext>
            </p:extLst>
          </p:nvPr>
        </p:nvGraphicFramePr>
        <p:xfrm>
          <a:off x="426368" y="1052736"/>
          <a:ext cx="8291267" cy="17281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21296"/>
                <a:gridCol w="3024336"/>
                <a:gridCol w="1528541"/>
                <a:gridCol w="2617094"/>
              </a:tblGrid>
              <a:tr h="4265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normal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正太分布的随机数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</a:tr>
              <a:tr h="4265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randint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制定范围内的随机整数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uniform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均匀分布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</a:tr>
              <a:tr h="43755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randn</a:t>
                      </a:r>
                      <a:endParaRPr lang="en-US" sz="2000" b="1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标准正太的随机数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poisson</a:t>
                      </a:r>
                      <a:endParaRPr lang="en-US" sz="2000" b="1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泊松分布</a:t>
                      </a:r>
                    </a:p>
                  </a:txBody>
                  <a:tcPr marL="28575" marR="28575" marT="28575" marB="28575"/>
                </a:tc>
              </a:tr>
              <a:tr h="43755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choice</a:t>
                      </a:r>
                      <a:endParaRPr lang="en-US" sz="2000" b="1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随机抽取样本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shuffle</a:t>
                      </a:r>
                      <a:endParaRPr lang="en-US" sz="2000" b="1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随机打乱顺序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52" y="3030408"/>
            <a:ext cx="5571936" cy="38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546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407" y="1054448"/>
            <a:ext cx="8201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的一种开源的数值计算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扩展库。它包含很多功能：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维数组（矩阵）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对数组进行函数运算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数值积分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线性代数运算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傅里叶变换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随机数产生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321830"/>
            <a:ext cx="4521804" cy="30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求和，平均值，方差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均值等方面常用的函数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361512" y="4365104"/>
            <a:ext cx="8414791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np.random.seed(42)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np.random.randint(0,10,size=(4,5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np.sum(a)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09273"/>
              </p:ext>
            </p:extLst>
          </p:nvPr>
        </p:nvGraphicFramePr>
        <p:xfrm>
          <a:off x="392986" y="1502325"/>
          <a:ext cx="8237090" cy="2773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8545"/>
                <a:gridCol w="41185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求和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average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加权平均数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mean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product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连乘积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求和，平均值，方差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605" y="1052736"/>
            <a:ext cx="4207396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        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pt-BR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 </a:t>
            </a:r>
            <a:endParaRPr lang="pt-BR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[[6, 3, 7, 4, 6],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pt-BR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[9, 2, 6, 7, 4],           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[3, 7, 7, 2, 5],           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[4, 1, 7, 5, 1]] </a:t>
            </a:r>
            <a:endParaRPr lang="pt-BR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9792" y="1048050"/>
            <a:ext cx="6108698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np.sum(a, axis=1)   np.sum(a, axis=0)  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[26, 28, 24, 18] 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[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22, 13, 27, 18, 16]</a:t>
            </a: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699" y="33610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eepdims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可以保持原来数组的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93698" y="3822725"/>
            <a:ext cx="8414792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np.sum(a,1,keepdims=True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np.sum(a,0,keepdims=True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---------------------------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[[26],              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[[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22, 13, 27, 18, 16]]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[28],                                         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[24],                                         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[18]] </a:t>
            </a:r>
            <a:endParaRPr lang="pt-BR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2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大小与排序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排序等方面常用的函数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361512" y="4365104"/>
            <a:ext cx="8414791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np.array([1, 3, 5, 7])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np.array([2, 4, 6])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np.maximum(a[None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:], b[:, None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#maxinum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返回两组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array([[2, 3, 5, 7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                                   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矩阵广播计算后的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[4, 4, 5, 7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                                        </a:t>
            </a: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[6, 6, 6, 7]])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29150"/>
              </p:ext>
            </p:extLst>
          </p:nvPr>
        </p:nvGraphicFramePr>
        <p:xfrm>
          <a:off x="392986" y="1502325"/>
          <a:ext cx="8237092" cy="2377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42710"/>
                <a:gridCol w="2675836"/>
                <a:gridCol w="1428620"/>
                <a:gridCol w="26899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最小值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最大值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ptp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argmin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最小值的下标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mininum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二元最小值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maxinum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二元最大值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argsort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数组排序下标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percentile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median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中位数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225" y="3903439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min,max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axis,out,keepdims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等参数，我们来看其他函数。</a:t>
            </a:r>
          </a:p>
        </p:txBody>
      </p:sp>
    </p:spTree>
    <p:extLst>
      <p:ext uri="{BB962C8B-B14F-4D97-AF65-F5344CB8AC3E}">
        <p14:creationId xmlns:p14="http://schemas.microsoft.com/office/powerpoint/2010/main" val="16261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大小与排序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对数组进行排序会改变数组的内容，返回一个新的数组。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的默认值都为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，即按最终轴进行排序。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axis=0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对每列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上的值进行排序。</a:t>
            </a:r>
          </a:p>
        </p:txBody>
      </p:sp>
      <p:sp>
        <p:nvSpPr>
          <p:cNvPr id="7" name="矩形 6"/>
          <p:cNvSpPr/>
          <p:nvPr/>
        </p:nvSpPr>
        <p:spPr>
          <a:xfrm>
            <a:off x="383680" y="2276872"/>
            <a:ext cx="8414791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np.sort(a)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np.sort(a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axis=0)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  ------------------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[[3, 4, 6, 6, 7],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[[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3, 1, 6, 2, 1],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[2, 4, 6, 7, 9],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4, 2, 7, 4, 4],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[2, 3, 5, 7, 7],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6, 3, 7, 5, 5],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[1, 1, 4, 5, 7]]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9, 7, 7, 7, 6]]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604" y="4585196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ercentile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计算处于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p%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上的值。</a:t>
            </a:r>
          </a:p>
        </p:txBody>
      </p:sp>
      <p:sp>
        <p:nvSpPr>
          <p:cNvPr id="10" name="矩形 9"/>
          <p:cNvSpPr/>
          <p:nvPr/>
        </p:nvSpPr>
        <p:spPr>
          <a:xfrm>
            <a:off x="387266" y="5046861"/>
            <a:ext cx="8414791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 = np.abs(np.random.randn(100000))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np.percentile(r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[68.3, 95.4, 99.7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array([ 1.00029686,  1.99473003,  2.9614485 ])</a:t>
            </a:r>
          </a:p>
        </p:txBody>
      </p:sp>
    </p:spTree>
    <p:extLst>
      <p:ext uri="{BB962C8B-B14F-4D97-AF65-F5344CB8AC3E}">
        <p14:creationId xmlns:p14="http://schemas.microsoft.com/office/powerpoint/2010/main" val="30473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中常用的统计函数有：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unique(), bicount(), histogram()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。我们来一个个介绍。首先看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endParaRPr lang="zh-CN" altLang="en-US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604" y="1879754"/>
            <a:ext cx="8414791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np.random.seed(42)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np.random.randint(0, 8, 10)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np.unique(a)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           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np.unique(a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  ------------------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[6, 3, 4, 6, 2, 7, 4, 4, 6, 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1, 2, 3, 4, 6, 7]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7019" y="4221015"/>
            <a:ext cx="8392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有两个参数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return_index=True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同时返回原始数组中的下标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return_inverse=True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表示原始数据在新数组的下标。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7019" y="5052012"/>
            <a:ext cx="8414791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index = np.unique(a,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return_index=True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)]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        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index                    a[index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  ------------------  ------------------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[1, 2, 3, 4, 6, 7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9, 4, 1, 2, 0, 5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1, 2, 3, 4, 6,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0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019" y="1052736"/>
            <a:ext cx="8414791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rindex = np.unique(a,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return_inverse=True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rindex                        </a:t>
            </a:r>
            <a:r>
              <a:rPr lang="da-DK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x[rindex</a:t>
            </a:r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           </a:t>
            </a:r>
          </a:p>
          <a:p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  ------------------------------</a:t>
            </a:r>
          </a:p>
          <a:p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[4, 2, 3, 4, 1, 5, 3, 3, 4, 0</a:t>
            </a:r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da-DK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[6, 3, 4, 6, 2, 7, 4, 4, 6, 1]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434" y="2623103"/>
            <a:ext cx="8392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bincount()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非负整数数组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中的各个元素出现的次数进行统计，返回数组中的第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个元素是整数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出现的次数。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8745" y="3454100"/>
            <a:ext cx="8414791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np.array(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[6, 3, 4, 6, 2, 7, 4, 4, 6,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np.bincount(a)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array([0, 1, 1, 1, 3, 0, 3,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x = np.array([0  ,   1,   2,   2,   1,   1,   0])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w = np.array([0.1, 0.3, 0.2, 0.4, 0.5, 0.8, 1.2])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np.bincount(x,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array([ 1.3,  1.6,  0.6])</a:t>
            </a:r>
          </a:p>
        </p:txBody>
      </p:sp>
    </p:spTree>
    <p:extLst>
      <p:ext uri="{BB962C8B-B14F-4D97-AF65-F5344CB8AC3E}">
        <p14:creationId xmlns:p14="http://schemas.microsoft.com/office/powerpoint/2010/main" val="24672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5812" y="1017573"/>
            <a:ext cx="8392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histogram()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对以为数组进行直方图统计，其参数为：</a:t>
            </a:r>
            <a:endParaRPr lang="en-US" altLang="zh-CN" sz="240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histogram(a, bins=10, range=None, weights=None)</a:t>
            </a:r>
          </a:p>
          <a:p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函数返回两个一维数组，</a:t>
            </a:r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是每个区间的统计结果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bin_edges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返回区间的边界值。</a:t>
            </a:r>
            <a:endParaRPr lang="en-US" altLang="zh-CN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6616" y="2622884"/>
            <a:ext cx="8414791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 = np.random.rand(100)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np.histogram(a, bins=5, range=(0,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(array([28, 18, 17, 19, 18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]), 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([ 0. ,  0.2,  0.4,  0.6,  0.8,  1. ]))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np.histogram(a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bins=[0, 0.4, 0.8, 1.0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])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(array([46, 36, 18]), array([ 0. ,  0.4,  0.8,  1. ]))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70" y="5519470"/>
            <a:ext cx="1246237" cy="12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操作多维数组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多维数组可以进行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连接，分段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等多种操作。我们先来看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vstack(),hstack(),column_stack()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1879754"/>
            <a:ext cx="8414791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np.arange(3)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np.arange(10, 13)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v = np.vstack((a,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按第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轴连接数组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h = np.hstack((a,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按第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轴连接数组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c = np.column_stack((a,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按列连接多个一维数组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v                  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h                                        c     </a:t>
            </a:r>
            <a:endParaRPr lang="pt-BR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  ------------------------  ----------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[[ 0,  1,  2],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0,  1,  2, 10, 11, 12]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[[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0, 10],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[10, 11, 12]]                           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1, 11],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2, 12]]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3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操作多维数组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函数进行分段。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1502325"/>
            <a:ext cx="8414791" cy="48936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np.array([6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3, 7, 4, 6, 9, 2, 6, 7, 4, 3, 7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b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np.array([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1,  3,  6,  9, 10]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np.split(a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idx)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按元素位置进行分段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[array([6]),      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([3, 7]),   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([4, 6, 9]),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([2, 6, 7]),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([4]),      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([3, 7])] </a:t>
            </a: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np.split(a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数组个数进行分段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array([6, 3, 7, 4, 6, 9]), 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([2, 6, 7, 4, 3, 7])]</a:t>
            </a:r>
          </a:p>
        </p:txBody>
      </p:sp>
    </p:spTree>
    <p:extLst>
      <p:ext uri="{BB962C8B-B14F-4D97-AF65-F5344CB8AC3E}">
        <p14:creationId xmlns:p14="http://schemas.microsoft.com/office/powerpoint/2010/main" val="32171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多项式函数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是整数的次幂与系数的乘积，如：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)=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an(x^n)+ an-1(x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^(n-1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))+…+ a1(x)+ a0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中多项式函数可以用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为最高次，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a[-1]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为常数项。</a:t>
            </a:r>
            <a:endParaRPr lang="pt-BR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216" y="2663892"/>
            <a:ext cx="8414791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np.array([1.0, 0, -2, 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p = np.poly1d(a)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print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type(p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&lt;class 'numpy.lib.polynomial.poly1d'&gt;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p(np.linspace(0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1, 5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array([ 1.      ,  0.515625,  0.125   , -0.078125,  0.      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604" y="5352922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多项式函数可以进行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四则运算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运算的列表自动化成多项式函数。</a:t>
            </a:r>
            <a:endParaRPr lang="pt-BR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2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546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407" y="1054448"/>
            <a:ext cx="82011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年诞生的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Numeric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的基础上建立起来的。但真正促使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的发行的是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年发行的一个类似于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Maple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Mathematica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等数学计算软件的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库，它实现里面的大多数功能。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中并没有合适的类似于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Numeric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中的对于基础的数据对象处理的功能。于是，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的开发者将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中的一部分和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Numeric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的设计思想结合，在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年发行了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5" y="5445224"/>
            <a:ext cx="86868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603" y="1124744"/>
            <a:ext cx="8414791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+ [-2, 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poly1d([ 1.,  0., -4.,  2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poly1d([ 1.,  0., -4.,  2.,  4., -4.,  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 [1, 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分别为商和余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(poly1d([ 1., -1., -1.]), poly1d([ 2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493" y="4192999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多项式也可以进行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积分和求导。</a:t>
            </a:r>
            <a:endParaRPr lang="pt-BR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604" y="4665716"/>
            <a:ext cx="8414791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p.deriv()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poly1d([ 3.,  0., -2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p.integ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poly1d([ 0.25,  0.  , -1.  ,  1.  ,  0.  ])</a:t>
            </a:r>
          </a:p>
        </p:txBody>
      </p:sp>
    </p:spTree>
    <p:extLst>
      <p:ext uri="{BB962C8B-B14F-4D97-AF65-F5344CB8AC3E}">
        <p14:creationId xmlns:p14="http://schemas.microsoft.com/office/powerpoint/2010/main" val="26733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519" y="963576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Roots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可以求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多项式的根。</a:t>
            </a:r>
            <a:endParaRPr lang="pt-BR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0518" y="1434587"/>
            <a:ext cx="8414791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 = np.roots(p)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r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array([-1.61803399,  1.        ,  0.61803399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604" y="2681747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polyfit()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可以对数据进行多项式拟合。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据点，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deg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为多项式最高阶数。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4604" y="3512744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np.polyfit(x , y, deg)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781" y="4023153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poly()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返回多项式系数构成的数组。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1781" y="4484818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np.poly(x 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00" y="5301208"/>
            <a:ext cx="3324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0" y="718490"/>
            <a:ext cx="3867150" cy="476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81161"/>
            <a:ext cx="3888432" cy="50998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59" y="2348880"/>
            <a:ext cx="3326482" cy="40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4077072"/>
            <a:ext cx="6039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3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70" y="980729"/>
            <a:ext cx="321809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88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07" y="1054448"/>
            <a:ext cx="82011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中用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（列表）保存值，可以当做数组使用，但因为列表中的元素可以是任何对象，所以浪费了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运算时间和内存。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诞生为了弥补这些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缺陷。它提供了两种基本的对象：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：全称（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n-dimensional array object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储存单一数据类型的多维数组。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：全称（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universal function object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是一种能够对数组进行处理的函数。</a:t>
            </a:r>
            <a:endParaRPr lang="en-US" altLang="zh-CN" sz="2400"/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的官方文档：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https://docs.scipy.org/doc/numpy/reference/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42" y="5445224"/>
            <a:ext cx="1030213" cy="10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88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NumPy 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407" y="1054448"/>
            <a:ext cx="8201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里面已经安装过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中输入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numpy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在官网中下载相关版本安装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pypi.python.org/pypi/numpy</a:t>
            </a:r>
            <a:endParaRPr lang="en-US" altLang="zh-CN" sz="2400"/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安装之后，我们用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这个库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676" y="4062944"/>
            <a:ext cx="820891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import numpy as np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676" y="4957137"/>
            <a:ext cx="820891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np.__version__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'1.11.3'</a:t>
            </a:r>
          </a:p>
        </p:txBody>
      </p:sp>
      <p:sp>
        <p:nvSpPr>
          <p:cNvPr id="3" name="矩形 2"/>
          <p:cNvSpPr/>
          <p:nvPr/>
        </p:nvSpPr>
        <p:spPr>
          <a:xfrm>
            <a:off x="565676" y="448341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zh-CN" altLang="en-US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查看版本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26" y="1054448"/>
            <a:ext cx="2880320" cy="12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65527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6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ndarray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ndarray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</a:t>
            </a: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结构数组</a:t>
            </a:r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4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中的核心对象是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可以看成数组，类似于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语言的向量或者矩阵。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里面所有的函数都是围绕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展开的。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144971"/>
            <a:ext cx="8208912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([1, 2, 3, 4])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np.array((5, 6, 7, 8))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c = np.array([[1, 2, 3, 4], [5, 6, 7, 8]])</a:t>
            </a: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l-PL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b                c         </a:t>
            </a:r>
          </a:p>
          <a:p>
            <a:r>
              <a:rPr lang="pl-PL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  ------------------</a:t>
            </a:r>
          </a:p>
          <a:p>
            <a:r>
              <a:rPr lang="pl-PL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[5, 6, 7, 8]  [[ 1,  2,  3,  4],</a:t>
            </a:r>
          </a:p>
          <a:p>
            <a:r>
              <a:rPr lang="pl-PL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pl-PL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pl-PL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4,  5,  6,  7],</a:t>
            </a:r>
          </a:p>
          <a:p>
            <a:r>
              <a:rPr lang="pl-PL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pl-PL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pl-PL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7,  8,  9, 10]]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对维数没有限制。</a:t>
            </a:r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从内到外分别为第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轴，第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轴，第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轴长度为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轴长度为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专门用于生成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，提高创建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的速度。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395" y="1752447"/>
            <a:ext cx="8079209" cy="489364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np.arange(0, 1, 0.1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array([ 0. ,  0.1,  0.2,  0.3,  0.4,  0.5,  0.6,  0.7,  0.8,  0.9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np.linspace(0, 1, 10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array([ 0.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0.11111111,  0.22222222,  0.33333333,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0.44444444,0.55555556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 0.66666667,  0.77777778,  0.88888889,  1.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c = np.linspace(0, 1, 10, endpoint=False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array([ 0. ,  0.1,  0.2,  0.3,  0.4,  0.5,  0.6,  0.7,  0.8,  0.9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fr-F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d = np.logspace(0, 2, 5</a:t>
            </a:r>
            <a:r>
              <a:rPr lang="fr-F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1. ,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3.16227766,   10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.,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31.6227766 ,  100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4202</Words>
  <Application>Microsoft Office PowerPoint</Application>
  <PresentationFormat>全屏显示(4:3)</PresentationFormat>
  <Paragraphs>524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114</cp:revision>
  <dcterms:created xsi:type="dcterms:W3CDTF">2017-02-26T13:30:43Z</dcterms:created>
  <dcterms:modified xsi:type="dcterms:W3CDTF">2017-05-05T17:33:40Z</dcterms:modified>
</cp:coreProperties>
</file>