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4"/>
  </p:sldMasterIdLst>
  <p:notesMasterIdLst>
    <p:notesMasterId r:id="rId12"/>
  </p:notesMasterIdLst>
  <p:sldIdLst>
    <p:sldId id="265" r:id="rId5"/>
    <p:sldId id="351" r:id="rId6"/>
    <p:sldId id="352" r:id="rId7"/>
    <p:sldId id="353" r:id="rId8"/>
    <p:sldId id="355" r:id="rId9"/>
    <p:sldId id="348" r:id="rId10"/>
    <p:sldId id="350" r:id="rId11"/>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7015"/>
    <a:srgbClr val="A9272B"/>
    <a:srgbClr val="324F89"/>
    <a:srgbClr val="5E7CD6"/>
    <a:srgbClr val="80C94E"/>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78" autoAdjust="0"/>
    <p:restoredTop sz="80732" autoAdjust="0"/>
  </p:normalViewPr>
  <p:slideViewPr>
    <p:cSldViewPr>
      <p:cViewPr varScale="1">
        <p:scale>
          <a:sx n="179" d="100"/>
          <a:sy n="179" d="100"/>
        </p:scale>
        <p:origin x="-344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Arial" charset="0"/>
              </a:defRPr>
            </a:lvl1pPr>
          </a:lstStyle>
          <a:p>
            <a:pPr>
              <a:defRPr/>
            </a:pPr>
            <a:endParaRPr lang="es-E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Arial" charset="0"/>
              </a:defRPr>
            </a:lvl1pPr>
          </a:lstStyle>
          <a:p>
            <a:pPr>
              <a:defRPr/>
            </a:pPr>
            <a:endParaRPr lang="es-E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Arial" charset="0"/>
              </a:defRPr>
            </a:lvl1pPr>
          </a:lstStyle>
          <a:p>
            <a:pPr>
              <a:defRPr/>
            </a:pPr>
            <a:endParaRPr lang="es-E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mn-ea"/>
                <a:cs typeface="Arial" charset="0"/>
              </a:defRPr>
            </a:lvl1pPr>
          </a:lstStyle>
          <a:p>
            <a:pPr>
              <a:defRPr/>
            </a:pPr>
            <a:fld id="{FC8740AD-397F-46D4-A451-2C354C19F4CF}" type="slidenum">
              <a:rPr lang="es-ES"/>
              <a:pPr>
                <a:defRPr/>
              </a:pPr>
              <a:t>‹Nr.›</a:t>
            </a:fld>
            <a:endParaRPr lang="es-ES"/>
          </a:p>
        </p:txBody>
      </p:sp>
    </p:spTree>
    <p:extLst>
      <p:ext uri="{BB962C8B-B14F-4D97-AF65-F5344CB8AC3E}">
        <p14:creationId xmlns:p14="http://schemas.microsoft.com/office/powerpoint/2010/main" val="3397084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dirty="0" smtClean="0"/>
              <a:t>WiseOMF</a:t>
            </a:r>
            <a:r>
              <a:rPr lang="en-GB" sz="1200" baseline="0" dirty="0" smtClean="0"/>
              <a:t> is realized as a wrapper around Testbed Runtime. It is realized in Ruby running in a separate process on an arbitrary host (can but most not be the portal server).</a:t>
            </a:r>
          </a:p>
          <a:p>
            <a:endParaRPr lang="en-GB" sz="1200" baseline="0" dirty="0" smtClean="0"/>
          </a:p>
          <a:p>
            <a:r>
              <a:rPr lang="en-GB" sz="1200" baseline="0" dirty="0" smtClean="0"/>
              <a:t>WiseOMF connects to Testbed Runtime via the so called “External Plugin Protocol” which we specified for “plugins” that can not be run inside the Java TR portal process (e.g. because they are written in Ruby and don’t work with </a:t>
            </a:r>
            <a:r>
              <a:rPr lang="en-GB" sz="1200" baseline="0" dirty="0" err="1" smtClean="0"/>
              <a:t>JRuby</a:t>
            </a:r>
            <a:r>
              <a:rPr lang="en-GB" sz="1200" baseline="0" dirty="0" smtClean="0"/>
              <a:t>). The External Plugin Protocol is based on </a:t>
            </a:r>
            <a:r>
              <a:rPr lang="en-GB" sz="1200" baseline="0" dirty="0" err="1" smtClean="0"/>
              <a:t>protobuf</a:t>
            </a:r>
            <a:r>
              <a:rPr lang="en-GB" sz="1200" baseline="0" dirty="0" smtClean="0"/>
              <a:t> messages. If an external plugin process is connected to a configured port (no authentication, must be secured through firewall rules!!!) he will receive all kinds of internal events, including requests and responses that run through TRs internal “</a:t>
            </a:r>
            <a:r>
              <a:rPr lang="en-GB" sz="1200" baseline="0" dirty="0" err="1" smtClean="0"/>
              <a:t>PortalEventBus</a:t>
            </a:r>
            <a:r>
              <a:rPr lang="en-GB" sz="1200" baseline="0" dirty="0" smtClean="0"/>
              <a:t>”. Equally, the external plugin process can post events to the </a:t>
            </a:r>
            <a:r>
              <a:rPr lang="en-GB" sz="1200" baseline="0" dirty="0" err="1" smtClean="0"/>
              <a:t>PortalEventBus</a:t>
            </a:r>
            <a:r>
              <a:rPr lang="en-GB" sz="1200" baseline="0" dirty="0" smtClean="0"/>
              <a:t> by sending an according event using the External Plugin Protocol on the established TCP connection. This way external plugins can nearly do anything that a plugin hosted inside TRs </a:t>
            </a:r>
            <a:r>
              <a:rPr lang="en-GB" sz="1200" baseline="0" dirty="0" err="1" smtClean="0"/>
              <a:t>OSGi</a:t>
            </a:r>
            <a:r>
              <a:rPr lang="en-GB" sz="1200" baseline="0" dirty="0" smtClean="0"/>
              <a:t>-based plugin environment can do (but e.g., not call methods on internal classes).</a:t>
            </a:r>
          </a:p>
          <a:p>
            <a:endParaRPr lang="en-GB" sz="1200" baseline="0" dirty="0" smtClean="0"/>
          </a:p>
          <a:p>
            <a:r>
              <a:rPr lang="en-GB" sz="1200" baseline="0" dirty="0" smtClean="0"/>
              <a:t>Clients to an OMF-enabled facility talk with the facility using the FRCP protocol which is built on top of the XMPP protocol standard. Message exchange is realized using a publish/subscribe system.</a:t>
            </a:r>
            <a:endParaRPr lang="en-GB" sz="1200" dirty="0"/>
          </a:p>
        </p:txBody>
      </p:sp>
      <p:sp>
        <p:nvSpPr>
          <p:cNvPr id="4" name="Foliennummernplatzhalter 3"/>
          <p:cNvSpPr>
            <a:spLocks noGrp="1"/>
          </p:cNvSpPr>
          <p:nvPr>
            <p:ph type="sldNum" sz="quarter" idx="10"/>
          </p:nvPr>
        </p:nvSpPr>
        <p:spPr/>
        <p:txBody>
          <a:bodyPr/>
          <a:lstStyle/>
          <a:p>
            <a:pPr>
              <a:defRPr/>
            </a:pPr>
            <a:fld id="{FC8740AD-397F-46D4-A451-2C354C19F4CF}" type="slidenum">
              <a:rPr lang="es-ES" smtClean="0"/>
              <a:pPr>
                <a:defRPr/>
              </a:pPr>
              <a:t>2</a:t>
            </a:fld>
            <a:endParaRPr lang="es-ES"/>
          </a:p>
        </p:txBody>
      </p:sp>
    </p:spTree>
    <p:extLst>
      <p:ext uri="{BB962C8B-B14F-4D97-AF65-F5344CB8AC3E}">
        <p14:creationId xmlns:p14="http://schemas.microsoft.com/office/powerpoint/2010/main" val="2455752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smtClean="0"/>
              <a:t>This</a:t>
            </a:r>
            <a:r>
              <a:rPr lang="en-GB" baseline="0" dirty="0" smtClean="0"/>
              <a:t> slide shows the internal architecture of the OMF wrapper for Testbed Runtime. It observes everything that happens inside the Testbed using the External Plugin Protocol. Every event that is received by the Testbed Runtime Connector is forwarded to an internal event bus to which every other component is subscribed.</a:t>
            </a:r>
          </a:p>
          <a:p>
            <a:endParaRPr lang="en-GB" baseline="0" dirty="0" smtClean="0"/>
          </a:p>
          <a:p>
            <a:r>
              <a:rPr lang="en-GB" baseline="0" dirty="0" smtClean="0"/>
              <a:t>The </a:t>
            </a:r>
            <a:r>
              <a:rPr lang="en-GB" baseline="0" dirty="0" err="1" smtClean="0"/>
              <a:t>ReservationManager</a:t>
            </a:r>
            <a:r>
              <a:rPr lang="en-GB" baseline="0" dirty="0" smtClean="0"/>
              <a:t> observes the status of reservations on the testbed. If a reservation starts it will create an wrapper-internal proxy for this reservation. This proxy will subscribe on a specific topic on the XMPP message broker which corresponding to the “Secret Reservation Key” on the testbed, ultimately identifying the reservation. The reservation proxy furthermore manages (i.e. constructs and destructs within the reservation duration) a set of node proxies and node group proxies.</a:t>
            </a:r>
          </a:p>
          <a:p>
            <a:endParaRPr lang="en-GB" baseline="0" dirty="0" smtClean="0"/>
          </a:p>
          <a:p>
            <a:r>
              <a:rPr lang="en-GB" baseline="0" dirty="0" smtClean="0"/>
              <a:t>If a client application wants e.g., to flash, reset or talk to a node he will send an according message to the XMPP broker which is then consumed by the corresponding node proxy in the OMF wrapper which then sends an according request to the testbed using the External Plugin Protocol, responses are handled just the other way around. The same message exchange pattern is applied for groups of nodes. Upon reservation proxy instantiation one node group (the “all nodes group”) is automatically instantiated, representing all nodes that belong to the reservation. The OMF client can furthermore specify additional groups (e.g. to create a group of all nodes in a specific room).</a:t>
            </a:r>
          </a:p>
        </p:txBody>
      </p:sp>
      <p:sp>
        <p:nvSpPr>
          <p:cNvPr id="4" name="Foliennummernplatzhalter 3"/>
          <p:cNvSpPr>
            <a:spLocks noGrp="1"/>
          </p:cNvSpPr>
          <p:nvPr>
            <p:ph type="sldNum" sz="quarter" idx="10"/>
          </p:nvPr>
        </p:nvSpPr>
        <p:spPr/>
        <p:txBody>
          <a:bodyPr/>
          <a:lstStyle/>
          <a:p>
            <a:pPr>
              <a:defRPr/>
            </a:pPr>
            <a:fld id="{FC8740AD-397F-46D4-A451-2C354C19F4CF}" type="slidenum">
              <a:rPr lang="es-ES" smtClean="0"/>
              <a:pPr>
                <a:defRPr/>
              </a:pPr>
              <a:t>3</a:t>
            </a:fld>
            <a:endParaRPr lang="es-ES"/>
          </a:p>
        </p:txBody>
      </p:sp>
    </p:spTree>
    <p:extLst>
      <p:ext uri="{BB962C8B-B14F-4D97-AF65-F5344CB8AC3E}">
        <p14:creationId xmlns:p14="http://schemas.microsoft.com/office/powerpoint/2010/main" val="3761321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smtClean="0"/>
              <a:t>This</a:t>
            </a:r>
            <a:r>
              <a:rPr lang="en-GB" baseline="0" dirty="0" smtClean="0"/>
              <a:t> slide shows the implementation of an OMF-based client for the OMF-wrapped Testbed Runtime. The implementation is done using the WiseOMF client library that translates the high level functionality offered by the testbed into corresponding message exchanges of the FRCP protocol. The user can specify his experiment using the OMF Experiment Description </a:t>
            </a:r>
            <a:r>
              <a:rPr lang="en-GB" baseline="0" dirty="0" err="1" smtClean="0"/>
              <a:t>Lanaguage</a:t>
            </a:r>
            <a:r>
              <a:rPr lang="en-GB" baseline="0" dirty="0" smtClean="0"/>
              <a:t> (OEDL) which is an embedded domain specific language (DSL) which is slightly customized for our use case (see next slide). During execution of the OEDL file the client will have his own memory-internal stubs, representing the node and node group proxies that are running inside the OMF wrapper.</a:t>
            </a:r>
            <a:endParaRPr lang="en-GB" dirty="0"/>
          </a:p>
        </p:txBody>
      </p:sp>
      <p:sp>
        <p:nvSpPr>
          <p:cNvPr id="4" name="Foliennummernplatzhalter 3"/>
          <p:cNvSpPr>
            <a:spLocks noGrp="1"/>
          </p:cNvSpPr>
          <p:nvPr>
            <p:ph type="sldNum" sz="quarter" idx="10"/>
          </p:nvPr>
        </p:nvSpPr>
        <p:spPr/>
        <p:txBody>
          <a:bodyPr/>
          <a:lstStyle/>
          <a:p>
            <a:pPr>
              <a:defRPr/>
            </a:pPr>
            <a:fld id="{FC8740AD-397F-46D4-A451-2C354C19F4CF}" type="slidenum">
              <a:rPr lang="es-ES" smtClean="0"/>
              <a:pPr>
                <a:defRPr/>
              </a:pPr>
              <a:t>4</a:t>
            </a:fld>
            <a:endParaRPr lang="es-ES"/>
          </a:p>
        </p:txBody>
      </p:sp>
    </p:spTree>
    <p:extLst>
      <p:ext uri="{BB962C8B-B14F-4D97-AF65-F5344CB8AC3E}">
        <p14:creationId xmlns:p14="http://schemas.microsoft.com/office/powerpoint/2010/main" val="2521875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smtClean="0"/>
              <a:t>This slide</a:t>
            </a:r>
            <a:r>
              <a:rPr lang="en-GB" baseline="0" dirty="0" smtClean="0"/>
              <a:t> shows an example OEDL file that interacts with a corresponding instance on the OMF wrapper. While it e.g., does not show the actual group definition, the purpose is to show how easy it is to describe an experiment execution in OEDL that works with the SmartSantander node level experimentation through the OMF wrapper for Testbed Runtime.</a:t>
            </a:r>
            <a:endParaRPr lang="en-GB" dirty="0"/>
          </a:p>
        </p:txBody>
      </p:sp>
      <p:sp>
        <p:nvSpPr>
          <p:cNvPr id="4" name="Foliennummernplatzhalter 3"/>
          <p:cNvSpPr>
            <a:spLocks noGrp="1"/>
          </p:cNvSpPr>
          <p:nvPr>
            <p:ph type="sldNum" sz="quarter" idx="10"/>
          </p:nvPr>
        </p:nvSpPr>
        <p:spPr/>
        <p:txBody>
          <a:bodyPr/>
          <a:lstStyle/>
          <a:p>
            <a:pPr>
              <a:defRPr/>
            </a:pPr>
            <a:fld id="{FC8740AD-397F-46D4-A451-2C354C19F4CF}" type="slidenum">
              <a:rPr lang="es-ES" smtClean="0"/>
              <a:pPr>
                <a:defRPr/>
              </a:pPr>
              <a:t>5</a:t>
            </a:fld>
            <a:endParaRPr lang="es-ES"/>
          </a:p>
        </p:txBody>
      </p:sp>
    </p:spTree>
    <p:extLst>
      <p:ext uri="{BB962C8B-B14F-4D97-AF65-F5344CB8AC3E}">
        <p14:creationId xmlns:p14="http://schemas.microsoft.com/office/powerpoint/2010/main" val="2329127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smtClean="0"/>
              <a:t>Old </a:t>
            </a:r>
            <a:r>
              <a:rPr lang="en-GB" smtClean="0"/>
              <a:t>draft slide.</a:t>
            </a:r>
            <a:endParaRPr lang="en-GB" dirty="0"/>
          </a:p>
        </p:txBody>
      </p:sp>
      <p:sp>
        <p:nvSpPr>
          <p:cNvPr id="4" name="Foliennummernplatzhalter 3"/>
          <p:cNvSpPr>
            <a:spLocks noGrp="1"/>
          </p:cNvSpPr>
          <p:nvPr>
            <p:ph type="sldNum" sz="quarter" idx="10"/>
          </p:nvPr>
        </p:nvSpPr>
        <p:spPr/>
        <p:txBody>
          <a:bodyPr/>
          <a:lstStyle/>
          <a:p>
            <a:pPr>
              <a:defRPr/>
            </a:pPr>
            <a:fld id="{FC8740AD-397F-46D4-A451-2C354C19F4CF}" type="slidenum">
              <a:rPr lang="es-ES" smtClean="0"/>
              <a:pPr>
                <a:defRPr/>
              </a:pPr>
              <a:t>6</a:t>
            </a:fld>
            <a:endParaRPr lang="es-ES"/>
          </a:p>
        </p:txBody>
      </p:sp>
    </p:spTree>
    <p:extLst>
      <p:ext uri="{BB962C8B-B14F-4D97-AF65-F5344CB8AC3E}">
        <p14:creationId xmlns:p14="http://schemas.microsoft.com/office/powerpoint/2010/main" val="2990810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smtClean="0"/>
              <a:t>Old draft slide.</a:t>
            </a:r>
            <a:endParaRPr lang="en-GB" dirty="0"/>
          </a:p>
        </p:txBody>
      </p:sp>
      <p:sp>
        <p:nvSpPr>
          <p:cNvPr id="4" name="Foliennummernplatzhalter 3"/>
          <p:cNvSpPr>
            <a:spLocks noGrp="1"/>
          </p:cNvSpPr>
          <p:nvPr>
            <p:ph type="sldNum" sz="quarter" idx="10"/>
          </p:nvPr>
        </p:nvSpPr>
        <p:spPr/>
        <p:txBody>
          <a:bodyPr/>
          <a:lstStyle/>
          <a:p>
            <a:pPr>
              <a:defRPr/>
            </a:pPr>
            <a:fld id="{FC8740AD-397F-46D4-A451-2C354C19F4CF}" type="slidenum">
              <a:rPr lang="es-ES" smtClean="0"/>
              <a:pPr>
                <a:defRPr/>
              </a:pPr>
              <a:t>7</a:t>
            </a:fld>
            <a:endParaRPr lang="es-ES"/>
          </a:p>
        </p:txBody>
      </p:sp>
    </p:spTree>
    <p:extLst>
      <p:ext uri="{BB962C8B-B14F-4D97-AF65-F5344CB8AC3E}">
        <p14:creationId xmlns:p14="http://schemas.microsoft.com/office/powerpoint/2010/main" val="3109577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de-DE"/>
          </a:p>
        </p:txBody>
      </p:sp>
      <p:sp>
        <p:nvSpPr>
          <p:cNvPr id="5" name="Footer Placeholder 4"/>
          <p:cNvSpPr>
            <a:spLocks noGrp="1"/>
          </p:cNvSpPr>
          <p:nvPr>
            <p:ph type="ftr" sz="quarter" idx="11"/>
          </p:nvPr>
        </p:nvSpPr>
        <p:spPr/>
        <p:txBody>
          <a:bodyPr/>
          <a:lstStyle>
            <a:lvl1pPr>
              <a:defRPr/>
            </a:lvl1pPr>
          </a:lstStyle>
          <a:p>
            <a:pPr>
              <a:defRPr/>
            </a:pPr>
            <a:endParaRPr lang="fr-FR"/>
          </a:p>
        </p:txBody>
      </p:sp>
      <p:sp>
        <p:nvSpPr>
          <p:cNvPr id="6" name="Slide Number Placeholder 5"/>
          <p:cNvSpPr>
            <a:spLocks noGrp="1"/>
          </p:cNvSpPr>
          <p:nvPr>
            <p:ph type="sldNum" sz="quarter" idx="12"/>
          </p:nvPr>
        </p:nvSpPr>
        <p:spPr/>
        <p:txBody>
          <a:bodyPr/>
          <a:lstStyle>
            <a:lvl1pPr>
              <a:defRPr/>
            </a:lvl1pPr>
          </a:lstStyle>
          <a:p>
            <a:pPr>
              <a:defRPr/>
            </a:pPr>
            <a:fld id="{D16F4B23-DC1C-40C7-BB88-3136535FAC7F}" type="slidenum">
              <a:rPr lang="de-DE"/>
              <a:pPr>
                <a:defRPr/>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de-DE"/>
          </a:p>
        </p:txBody>
      </p:sp>
      <p:sp>
        <p:nvSpPr>
          <p:cNvPr id="5" name="Footer Placeholder 4"/>
          <p:cNvSpPr>
            <a:spLocks noGrp="1"/>
          </p:cNvSpPr>
          <p:nvPr>
            <p:ph type="ftr" sz="quarter" idx="11"/>
          </p:nvPr>
        </p:nvSpPr>
        <p:spPr/>
        <p:txBody>
          <a:bodyPr/>
          <a:lstStyle>
            <a:lvl1pPr>
              <a:defRPr/>
            </a:lvl1pPr>
          </a:lstStyle>
          <a:p>
            <a:pPr>
              <a:defRPr/>
            </a:pPr>
            <a:endParaRPr lang="fr-FR"/>
          </a:p>
        </p:txBody>
      </p:sp>
      <p:sp>
        <p:nvSpPr>
          <p:cNvPr id="6" name="Slide Number Placeholder 5"/>
          <p:cNvSpPr>
            <a:spLocks noGrp="1"/>
          </p:cNvSpPr>
          <p:nvPr>
            <p:ph type="sldNum" sz="quarter" idx="12"/>
          </p:nvPr>
        </p:nvSpPr>
        <p:spPr/>
        <p:txBody>
          <a:bodyPr/>
          <a:lstStyle>
            <a:lvl1pPr>
              <a:defRPr/>
            </a:lvl1pPr>
          </a:lstStyle>
          <a:p>
            <a:pPr>
              <a:defRPr/>
            </a:pPr>
            <a:fld id="{D9C42877-BA6D-4BC1-8B98-DC3B5CEC2FDD}" type="slidenum">
              <a:rPr lang="de-DE"/>
              <a:pPr>
                <a:defRPr/>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de-DE"/>
          </a:p>
        </p:txBody>
      </p:sp>
      <p:sp>
        <p:nvSpPr>
          <p:cNvPr id="5" name="Footer Placeholder 4"/>
          <p:cNvSpPr>
            <a:spLocks noGrp="1"/>
          </p:cNvSpPr>
          <p:nvPr>
            <p:ph type="ftr" sz="quarter" idx="11"/>
          </p:nvPr>
        </p:nvSpPr>
        <p:spPr/>
        <p:txBody>
          <a:bodyPr/>
          <a:lstStyle>
            <a:lvl1pPr>
              <a:defRPr/>
            </a:lvl1pPr>
          </a:lstStyle>
          <a:p>
            <a:pPr>
              <a:defRPr/>
            </a:pPr>
            <a:endParaRPr lang="fr-FR"/>
          </a:p>
        </p:txBody>
      </p:sp>
      <p:sp>
        <p:nvSpPr>
          <p:cNvPr id="6" name="Slide Number Placeholder 5"/>
          <p:cNvSpPr>
            <a:spLocks noGrp="1"/>
          </p:cNvSpPr>
          <p:nvPr>
            <p:ph type="sldNum" sz="quarter" idx="12"/>
          </p:nvPr>
        </p:nvSpPr>
        <p:spPr/>
        <p:txBody>
          <a:bodyPr/>
          <a:lstStyle>
            <a:lvl1pPr>
              <a:defRPr/>
            </a:lvl1pPr>
          </a:lstStyle>
          <a:p>
            <a:pPr>
              <a:defRPr/>
            </a:pPr>
            <a:fld id="{A08058F9-36AF-4091-961A-FB3CED5B26E8}" type="slidenum">
              <a:rPr lang="de-DE"/>
              <a:pPr>
                <a:defRPr/>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635750" cy="6334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341438"/>
            <a:ext cx="4038600" cy="4784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41438"/>
            <a:ext cx="4038600" cy="4784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de-DE"/>
          </a:p>
        </p:txBody>
      </p:sp>
      <p:sp>
        <p:nvSpPr>
          <p:cNvPr id="6" name="Footer Placeholder 4"/>
          <p:cNvSpPr>
            <a:spLocks noGrp="1"/>
          </p:cNvSpPr>
          <p:nvPr>
            <p:ph type="ftr" sz="quarter" idx="11"/>
          </p:nvPr>
        </p:nvSpPr>
        <p:spPr/>
        <p:txBody>
          <a:bodyPr/>
          <a:lstStyle>
            <a:lvl1pPr>
              <a:defRPr/>
            </a:lvl1pPr>
          </a:lstStyle>
          <a:p>
            <a:pPr>
              <a:defRPr/>
            </a:pPr>
            <a:endParaRPr lang="fr-FR"/>
          </a:p>
        </p:txBody>
      </p:sp>
      <p:sp>
        <p:nvSpPr>
          <p:cNvPr id="7" name="Slide Number Placeholder 5"/>
          <p:cNvSpPr>
            <a:spLocks noGrp="1"/>
          </p:cNvSpPr>
          <p:nvPr>
            <p:ph type="sldNum" sz="quarter" idx="12"/>
          </p:nvPr>
        </p:nvSpPr>
        <p:spPr/>
        <p:txBody>
          <a:bodyPr/>
          <a:lstStyle>
            <a:lvl1pPr>
              <a:defRPr/>
            </a:lvl1pPr>
          </a:lstStyle>
          <a:p>
            <a:pPr>
              <a:defRPr/>
            </a:pPr>
            <a:fld id="{5936D205-7E7B-48B1-BF67-D0420214FCB8}" type="slidenum">
              <a:rPr lang="de-DE"/>
              <a:pPr>
                <a:defRPr/>
              </a:pPr>
              <a:t>‹Nr.›</a:t>
            </a:fld>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635750" cy="633412"/>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341438"/>
            <a:ext cx="4038600" cy="2316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7200" y="3810000"/>
            <a:ext cx="4038600" cy="2316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648200" y="1341438"/>
            <a:ext cx="4038600" cy="4784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endParaRPr lang="de-DE"/>
          </a:p>
        </p:txBody>
      </p:sp>
      <p:sp>
        <p:nvSpPr>
          <p:cNvPr id="7" name="Footer Placeholder 4"/>
          <p:cNvSpPr>
            <a:spLocks noGrp="1"/>
          </p:cNvSpPr>
          <p:nvPr>
            <p:ph type="ftr" sz="quarter" idx="11"/>
          </p:nvPr>
        </p:nvSpPr>
        <p:spPr/>
        <p:txBody>
          <a:bodyPr/>
          <a:lstStyle>
            <a:lvl1pPr>
              <a:defRPr/>
            </a:lvl1pPr>
          </a:lstStyle>
          <a:p>
            <a:pPr>
              <a:defRPr/>
            </a:pPr>
            <a:endParaRPr lang="fr-FR"/>
          </a:p>
        </p:txBody>
      </p:sp>
      <p:sp>
        <p:nvSpPr>
          <p:cNvPr id="8" name="Slide Number Placeholder 5"/>
          <p:cNvSpPr>
            <a:spLocks noGrp="1"/>
          </p:cNvSpPr>
          <p:nvPr>
            <p:ph type="sldNum" sz="quarter" idx="12"/>
          </p:nvPr>
        </p:nvSpPr>
        <p:spPr/>
        <p:txBody>
          <a:bodyPr/>
          <a:lstStyle>
            <a:lvl1pPr>
              <a:defRPr/>
            </a:lvl1pPr>
          </a:lstStyle>
          <a:p>
            <a:pPr>
              <a:defRPr/>
            </a:pPr>
            <a:fld id="{2388C1C2-7B7A-4CA8-8674-43C03D0D6C25}" type="slidenum">
              <a:rPr lang="de-DE"/>
              <a:pPr>
                <a:defRPr/>
              </a:pPr>
              <a:t>‹Nr.›</a:t>
            </a:fld>
            <a:endParaRPr lang="de-D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635750" cy="633412"/>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341438"/>
            <a:ext cx="4038600" cy="2316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341438"/>
            <a:ext cx="4038600" cy="2316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810000"/>
            <a:ext cx="8229600" cy="2316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endParaRPr lang="de-DE"/>
          </a:p>
        </p:txBody>
      </p:sp>
      <p:sp>
        <p:nvSpPr>
          <p:cNvPr id="7" name="Footer Placeholder 4"/>
          <p:cNvSpPr>
            <a:spLocks noGrp="1"/>
          </p:cNvSpPr>
          <p:nvPr>
            <p:ph type="ftr" sz="quarter" idx="11"/>
          </p:nvPr>
        </p:nvSpPr>
        <p:spPr/>
        <p:txBody>
          <a:bodyPr/>
          <a:lstStyle>
            <a:lvl1pPr>
              <a:defRPr/>
            </a:lvl1pPr>
          </a:lstStyle>
          <a:p>
            <a:pPr>
              <a:defRPr/>
            </a:pPr>
            <a:endParaRPr lang="fr-FR"/>
          </a:p>
        </p:txBody>
      </p:sp>
      <p:sp>
        <p:nvSpPr>
          <p:cNvPr id="8" name="Slide Number Placeholder 5"/>
          <p:cNvSpPr>
            <a:spLocks noGrp="1"/>
          </p:cNvSpPr>
          <p:nvPr>
            <p:ph type="sldNum" sz="quarter" idx="12"/>
          </p:nvPr>
        </p:nvSpPr>
        <p:spPr/>
        <p:txBody>
          <a:bodyPr/>
          <a:lstStyle>
            <a:lvl1pPr>
              <a:defRPr/>
            </a:lvl1pPr>
          </a:lstStyle>
          <a:p>
            <a:pPr>
              <a:defRPr/>
            </a:pPr>
            <a:fld id="{59F75512-9364-4F29-8C28-8D6CF88C6986}" type="slidenum">
              <a:rPr lang="de-DE"/>
              <a:pPr>
                <a:defRPr/>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de-DE"/>
          </a:p>
        </p:txBody>
      </p:sp>
      <p:sp>
        <p:nvSpPr>
          <p:cNvPr id="5" name="Footer Placeholder 4"/>
          <p:cNvSpPr>
            <a:spLocks noGrp="1"/>
          </p:cNvSpPr>
          <p:nvPr>
            <p:ph type="ftr" sz="quarter" idx="11"/>
          </p:nvPr>
        </p:nvSpPr>
        <p:spPr/>
        <p:txBody>
          <a:bodyPr/>
          <a:lstStyle>
            <a:lvl1pPr>
              <a:defRPr/>
            </a:lvl1pPr>
          </a:lstStyle>
          <a:p>
            <a:pPr>
              <a:defRPr/>
            </a:pPr>
            <a:endParaRPr lang="fr-FR"/>
          </a:p>
        </p:txBody>
      </p:sp>
      <p:sp>
        <p:nvSpPr>
          <p:cNvPr id="6" name="Slide Number Placeholder 5"/>
          <p:cNvSpPr>
            <a:spLocks noGrp="1"/>
          </p:cNvSpPr>
          <p:nvPr>
            <p:ph type="sldNum" sz="quarter" idx="12"/>
          </p:nvPr>
        </p:nvSpPr>
        <p:spPr/>
        <p:txBody>
          <a:bodyPr/>
          <a:lstStyle>
            <a:lvl1pPr>
              <a:defRPr/>
            </a:lvl1pPr>
          </a:lstStyle>
          <a:p>
            <a:pPr>
              <a:defRPr/>
            </a:pPr>
            <a:fld id="{5DBF04F3-9F16-428F-B328-55990A0B4E5E}" type="slidenum">
              <a:rPr lang="de-DE"/>
              <a:pPr>
                <a:defRPr/>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de-DE"/>
          </a:p>
        </p:txBody>
      </p:sp>
      <p:sp>
        <p:nvSpPr>
          <p:cNvPr id="5" name="Footer Placeholder 4"/>
          <p:cNvSpPr>
            <a:spLocks noGrp="1"/>
          </p:cNvSpPr>
          <p:nvPr>
            <p:ph type="ftr" sz="quarter" idx="11"/>
          </p:nvPr>
        </p:nvSpPr>
        <p:spPr/>
        <p:txBody>
          <a:bodyPr/>
          <a:lstStyle>
            <a:lvl1pPr>
              <a:defRPr/>
            </a:lvl1pPr>
          </a:lstStyle>
          <a:p>
            <a:pPr>
              <a:defRPr/>
            </a:pPr>
            <a:endParaRPr lang="fr-FR"/>
          </a:p>
        </p:txBody>
      </p:sp>
      <p:sp>
        <p:nvSpPr>
          <p:cNvPr id="6" name="Slide Number Placeholder 5"/>
          <p:cNvSpPr>
            <a:spLocks noGrp="1"/>
          </p:cNvSpPr>
          <p:nvPr>
            <p:ph type="sldNum" sz="quarter" idx="12"/>
          </p:nvPr>
        </p:nvSpPr>
        <p:spPr/>
        <p:txBody>
          <a:bodyPr/>
          <a:lstStyle>
            <a:lvl1pPr>
              <a:defRPr/>
            </a:lvl1pPr>
          </a:lstStyle>
          <a:p>
            <a:pPr>
              <a:defRPr/>
            </a:pPr>
            <a:fld id="{48978BD1-351C-4F09-9FAC-2F3E584CA35B}" type="slidenum">
              <a:rPr lang="de-DE"/>
              <a:pPr>
                <a:defRPr/>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41438"/>
            <a:ext cx="403860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41438"/>
            <a:ext cx="403860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de-DE"/>
          </a:p>
        </p:txBody>
      </p:sp>
      <p:sp>
        <p:nvSpPr>
          <p:cNvPr id="6" name="Footer Placeholder 4"/>
          <p:cNvSpPr>
            <a:spLocks noGrp="1"/>
          </p:cNvSpPr>
          <p:nvPr>
            <p:ph type="ftr" sz="quarter" idx="11"/>
          </p:nvPr>
        </p:nvSpPr>
        <p:spPr/>
        <p:txBody>
          <a:bodyPr/>
          <a:lstStyle>
            <a:lvl1pPr>
              <a:defRPr/>
            </a:lvl1pPr>
          </a:lstStyle>
          <a:p>
            <a:pPr>
              <a:defRPr/>
            </a:pPr>
            <a:endParaRPr lang="fr-FR"/>
          </a:p>
        </p:txBody>
      </p:sp>
      <p:sp>
        <p:nvSpPr>
          <p:cNvPr id="7" name="Slide Number Placeholder 5"/>
          <p:cNvSpPr>
            <a:spLocks noGrp="1"/>
          </p:cNvSpPr>
          <p:nvPr>
            <p:ph type="sldNum" sz="quarter" idx="12"/>
          </p:nvPr>
        </p:nvSpPr>
        <p:spPr/>
        <p:txBody>
          <a:bodyPr/>
          <a:lstStyle>
            <a:lvl1pPr>
              <a:defRPr/>
            </a:lvl1pPr>
          </a:lstStyle>
          <a:p>
            <a:pPr>
              <a:defRPr/>
            </a:pPr>
            <a:fld id="{A4F80C1A-429B-4993-814D-95EC86870771}" type="slidenum">
              <a:rPr lang="de-DE"/>
              <a:pPr>
                <a:defRPr/>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de-DE"/>
          </a:p>
        </p:txBody>
      </p:sp>
      <p:sp>
        <p:nvSpPr>
          <p:cNvPr id="8" name="Footer Placeholder 4"/>
          <p:cNvSpPr>
            <a:spLocks noGrp="1"/>
          </p:cNvSpPr>
          <p:nvPr>
            <p:ph type="ftr" sz="quarter" idx="11"/>
          </p:nvPr>
        </p:nvSpPr>
        <p:spPr/>
        <p:txBody>
          <a:bodyPr/>
          <a:lstStyle>
            <a:lvl1pPr>
              <a:defRPr/>
            </a:lvl1pPr>
          </a:lstStyle>
          <a:p>
            <a:pPr>
              <a:defRPr/>
            </a:pPr>
            <a:endParaRPr lang="fr-FR"/>
          </a:p>
        </p:txBody>
      </p:sp>
      <p:sp>
        <p:nvSpPr>
          <p:cNvPr id="9" name="Slide Number Placeholder 5"/>
          <p:cNvSpPr>
            <a:spLocks noGrp="1"/>
          </p:cNvSpPr>
          <p:nvPr>
            <p:ph type="sldNum" sz="quarter" idx="12"/>
          </p:nvPr>
        </p:nvSpPr>
        <p:spPr/>
        <p:txBody>
          <a:bodyPr/>
          <a:lstStyle>
            <a:lvl1pPr>
              <a:defRPr/>
            </a:lvl1pPr>
          </a:lstStyle>
          <a:p>
            <a:pPr>
              <a:defRPr/>
            </a:pPr>
            <a:fld id="{91851D79-F329-4754-BBA9-87D2EAC331C3}" type="slidenum">
              <a:rPr lang="de-DE"/>
              <a:pPr>
                <a:defRPr/>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de-DE"/>
          </a:p>
        </p:txBody>
      </p:sp>
      <p:sp>
        <p:nvSpPr>
          <p:cNvPr id="4" name="Footer Placeholder 4"/>
          <p:cNvSpPr>
            <a:spLocks noGrp="1"/>
          </p:cNvSpPr>
          <p:nvPr>
            <p:ph type="ftr" sz="quarter" idx="11"/>
          </p:nvPr>
        </p:nvSpPr>
        <p:spPr/>
        <p:txBody>
          <a:bodyPr/>
          <a:lstStyle>
            <a:lvl1pPr>
              <a:defRPr/>
            </a:lvl1pPr>
          </a:lstStyle>
          <a:p>
            <a:pPr>
              <a:defRPr/>
            </a:pPr>
            <a:endParaRPr lang="fr-FR"/>
          </a:p>
        </p:txBody>
      </p:sp>
      <p:sp>
        <p:nvSpPr>
          <p:cNvPr id="5" name="Slide Number Placeholder 5"/>
          <p:cNvSpPr>
            <a:spLocks noGrp="1"/>
          </p:cNvSpPr>
          <p:nvPr>
            <p:ph type="sldNum" sz="quarter" idx="12"/>
          </p:nvPr>
        </p:nvSpPr>
        <p:spPr/>
        <p:txBody>
          <a:bodyPr/>
          <a:lstStyle>
            <a:lvl1pPr>
              <a:defRPr/>
            </a:lvl1pPr>
          </a:lstStyle>
          <a:p>
            <a:pPr>
              <a:defRPr/>
            </a:pPr>
            <a:fld id="{F3958301-B66B-435B-822F-F5878196D1F0}" type="slidenum">
              <a:rPr lang="de-DE"/>
              <a:pPr>
                <a:defRPr/>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de-DE"/>
          </a:p>
        </p:txBody>
      </p:sp>
      <p:sp>
        <p:nvSpPr>
          <p:cNvPr id="3" name="Footer Placeholder 4"/>
          <p:cNvSpPr>
            <a:spLocks noGrp="1"/>
          </p:cNvSpPr>
          <p:nvPr>
            <p:ph type="ftr" sz="quarter" idx="11"/>
          </p:nvPr>
        </p:nvSpPr>
        <p:spPr/>
        <p:txBody>
          <a:bodyPr/>
          <a:lstStyle>
            <a:lvl1pPr>
              <a:defRPr/>
            </a:lvl1pPr>
          </a:lstStyle>
          <a:p>
            <a:pPr>
              <a:defRPr/>
            </a:pPr>
            <a:endParaRPr lang="fr-FR"/>
          </a:p>
        </p:txBody>
      </p:sp>
      <p:sp>
        <p:nvSpPr>
          <p:cNvPr id="4" name="Slide Number Placeholder 5"/>
          <p:cNvSpPr>
            <a:spLocks noGrp="1"/>
          </p:cNvSpPr>
          <p:nvPr>
            <p:ph type="sldNum" sz="quarter" idx="12"/>
          </p:nvPr>
        </p:nvSpPr>
        <p:spPr/>
        <p:txBody>
          <a:bodyPr/>
          <a:lstStyle>
            <a:lvl1pPr>
              <a:defRPr/>
            </a:lvl1pPr>
          </a:lstStyle>
          <a:p>
            <a:pPr>
              <a:defRPr/>
            </a:pPr>
            <a:fld id="{B940DC48-A451-46C7-85FC-117F0F8856C4}" type="slidenum">
              <a:rPr lang="de-DE"/>
              <a:pPr>
                <a:defRPr/>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de-DE"/>
          </a:p>
        </p:txBody>
      </p:sp>
      <p:sp>
        <p:nvSpPr>
          <p:cNvPr id="6" name="Footer Placeholder 4"/>
          <p:cNvSpPr>
            <a:spLocks noGrp="1"/>
          </p:cNvSpPr>
          <p:nvPr>
            <p:ph type="ftr" sz="quarter" idx="11"/>
          </p:nvPr>
        </p:nvSpPr>
        <p:spPr/>
        <p:txBody>
          <a:bodyPr/>
          <a:lstStyle>
            <a:lvl1pPr>
              <a:defRPr/>
            </a:lvl1pPr>
          </a:lstStyle>
          <a:p>
            <a:pPr>
              <a:defRPr/>
            </a:pPr>
            <a:endParaRPr lang="fr-FR"/>
          </a:p>
        </p:txBody>
      </p:sp>
      <p:sp>
        <p:nvSpPr>
          <p:cNvPr id="7" name="Slide Number Placeholder 5"/>
          <p:cNvSpPr>
            <a:spLocks noGrp="1"/>
          </p:cNvSpPr>
          <p:nvPr>
            <p:ph type="sldNum" sz="quarter" idx="12"/>
          </p:nvPr>
        </p:nvSpPr>
        <p:spPr/>
        <p:txBody>
          <a:bodyPr/>
          <a:lstStyle>
            <a:lvl1pPr>
              <a:defRPr/>
            </a:lvl1pPr>
          </a:lstStyle>
          <a:p>
            <a:pPr>
              <a:defRPr/>
            </a:pPr>
            <a:fld id="{23C6D5AB-470B-4715-9B67-66BE74AF9705}" type="slidenum">
              <a:rPr lang="de-DE"/>
              <a:pPr>
                <a:defRPr/>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de-DE"/>
          </a:p>
        </p:txBody>
      </p:sp>
      <p:sp>
        <p:nvSpPr>
          <p:cNvPr id="6" name="Footer Placeholder 4"/>
          <p:cNvSpPr>
            <a:spLocks noGrp="1"/>
          </p:cNvSpPr>
          <p:nvPr>
            <p:ph type="ftr" sz="quarter" idx="11"/>
          </p:nvPr>
        </p:nvSpPr>
        <p:spPr/>
        <p:txBody>
          <a:bodyPr/>
          <a:lstStyle>
            <a:lvl1pPr>
              <a:defRPr/>
            </a:lvl1pPr>
          </a:lstStyle>
          <a:p>
            <a:pPr>
              <a:defRPr/>
            </a:pPr>
            <a:endParaRPr lang="fr-FR"/>
          </a:p>
        </p:txBody>
      </p:sp>
      <p:sp>
        <p:nvSpPr>
          <p:cNvPr id="7" name="Slide Number Placeholder 5"/>
          <p:cNvSpPr>
            <a:spLocks noGrp="1"/>
          </p:cNvSpPr>
          <p:nvPr>
            <p:ph type="sldNum" sz="quarter" idx="12"/>
          </p:nvPr>
        </p:nvSpPr>
        <p:spPr/>
        <p:txBody>
          <a:bodyPr/>
          <a:lstStyle>
            <a:lvl1pPr>
              <a:defRPr/>
            </a:lvl1pPr>
          </a:lstStyle>
          <a:p>
            <a:pPr>
              <a:defRPr/>
            </a:pPr>
            <a:fld id="{5893C0E8-4156-466E-A278-5C96FF655676}" type="slidenum">
              <a:rPr lang="de-DE"/>
              <a:pPr>
                <a:defRPr/>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6635750" cy="6334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341438"/>
            <a:ext cx="8229600" cy="4784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mn-lt"/>
                <a:ea typeface="+mn-ea"/>
                <a:cs typeface="+mn-cs"/>
              </a:defRPr>
            </a:lvl1pPr>
          </a:lstStyle>
          <a:p>
            <a:pPr>
              <a:defRPr/>
            </a:pPr>
            <a:endParaRPr lang="de-DE"/>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mn-lt"/>
                <a:ea typeface="+mn-ea"/>
                <a:cs typeface="+mn-cs"/>
              </a:defRPr>
            </a:lvl1pPr>
          </a:lstStyle>
          <a:p>
            <a:pPr>
              <a:defRPr/>
            </a:pPr>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mn-lt"/>
                <a:ea typeface="+mn-ea"/>
                <a:cs typeface="+mn-cs"/>
              </a:defRPr>
            </a:lvl1pPr>
          </a:lstStyle>
          <a:p>
            <a:pPr>
              <a:defRPr/>
            </a:pPr>
            <a:fld id="{CF6713EC-686E-4E1F-88AF-20109BF219E1}" type="slidenum">
              <a:rPr lang="de-DE"/>
              <a:pPr>
                <a:defRPr/>
              </a:pPr>
              <a:t>‹Nr.›</a:t>
            </a:fld>
            <a:endParaRPr lang="de-DE"/>
          </a:p>
        </p:txBody>
      </p:sp>
      <p:sp>
        <p:nvSpPr>
          <p:cNvPr id="8" name="Rectangle 3"/>
          <p:cNvSpPr>
            <a:spLocks noChangeArrowheads="1"/>
          </p:cNvSpPr>
          <p:nvPr userDrawn="1"/>
        </p:nvSpPr>
        <p:spPr bwMode="auto">
          <a:xfrm>
            <a:off x="0" y="6567488"/>
            <a:ext cx="9144000" cy="290512"/>
          </a:xfrm>
          <a:prstGeom prst="rect">
            <a:avLst/>
          </a:prstGeom>
          <a:solidFill>
            <a:srgbClr val="0070C0"/>
          </a:solidFill>
          <a:ln w="9525" algn="ctr">
            <a:solidFill>
              <a:srgbClr val="9BCC39"/>
            </a:solidFill>
            <a:miter lim="800000"/>
            <a:headEnd/>
            <a:tailEnd/>
          </a:ln>
        </p:spPr>
        <p:txBody>
          <a:bodyPr wrap="none" anchor="ctr"/>
          <a:lstStyle/>
          <a:p>
            <a:pPr algn="ctr">
              <a:defRPr/>
            </a:pPr>
            <a:endParaRPr lang="de-DE" altLang="ja-JP">
              <a:solidFill>
                <a:schemeClr val="bg1"/>
              </a:solidFill>
              <a:latin typeface="+mn-lt"/>
              <a:ea typeface="+mn-ea"/>
            </a:endParaRPr>
          </a:p>
        </p:txBody>
      </p:sp>
      <p:sp>
        <p:nvSpPr>
          <p:cNvPr id="2056" name="Text Box 9"/>
          <p:cNvSpPr txBox="1">
            <a:spLocks noChangeArrowheads="1"/>
          </p:cNvSpPr>
          <p:nvPr userDrawn="1"/>
        </p:nvSpPr>
        <p:spPr bwMode="auto">
          <a:xfrm>
            <a:off x="200025" y="6613525"/>
            <a:ext cx="4010025" cy="228600"/>
          </a:xfrm>
          <a:prstGeom prst="rect">
            <a:avLst/>
          </a:prstGeom>
          <a:noFill/>
          <a:ln w="9525">
            <a:noFill/>
            <a:miter lim="800000"/>
            <a:headEnd/>
            <a:tailEnd/>
          </a:ln>
        </p:spPr>
        <p:txBody>
          <a:bodyPr wrap="none">
            <a:spAutoFit/>
          </a:bodyPr>
          <a:lstStyle/>
          <a:p>
            <a:pPr>
              <a:defRPr/>
            </a:pPr>
            <a:r>
              <a:rPr lang="en-US" altLang="ja-JP" sz="900" b="1">
                <a:solidFill>
                  <a:srgbClr val="D9D9D9"/>
                </a:solidFill>
                <a:latin typeface="Calibri" pitchFamily="34" charset="0"/>
              </a:rPr>
              <a:t>Copyright © SmartSantander Project FP7-ICT-2009-5 257992. All Rights reserved.</a:t>
            </a:r>
          </a:p>
        </p:txBody>
      </p:sp>
      <p:cxnSp>
        <p:nvCxnSpPr>
          <p:cNvPr id="2057" name="Straight Connector 6"/>
          <p:cNvCxnSpPr>
            <a:cxnSpLocks noChangeShapeType="1"/>
          </p:cNvCxnSpPr>
          <p:nvPr userDrawn="1"/>
        </p:nvCxnSpPr>
        <p:spPr bwMode="auto">
          <a:xfrm>
            <a:off x="0" y="947738"/>
            <a:ext cx="9144000" cy="1587"/>
          </a:xfrm>
          <a:prstGeom prst="line">
            <a:avLst/>
          </a:prstGeom>
          <a:noFill/>
          <a:ln w="9525" algn="ctr">
            <a:solidFill>
              <a:srgbClr val="0070C0"/>
            </a:solidFill>
            <a:prstDash val="sysDash"/>
            <a:round/>
            <a:headEnd/>
            <a:tailEnd/>
          </a:ln>
        </p:spPr>
      </p:cxnSp>
      <p:pic>
        <p:nvPicPr>
          <p:cNvPr id="2058" name="Picture 10"/>
          <p:cNvPicPr>
            <a:picLocks noChangeAspect="1" noChangeArrowheads="1"/>
          </p:cNvPicPr>
          <p:nvPr userDrawn="1"/>
        </p:nvPicPr>
        <p:blipFill>
          <a:blip r:embed="rId16" cstate="print"/>
          <a:srcRect/>
          <a:stretch>
            <a:fillRect/>
          </a:stretch>
        </p:blipFill>
        <p:spPr bwMode="auto">
          <a:xfrm>
            <a:off x="7286644" y="0"/>
            <a:ext cx="1871662" cy="1219200"/>
          </a:xfrm>
          <a:prstGeom prst="rect">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txStyles>
    <p:titleStyle>
      <a:lvl1pPr algn="l" rtl="0" eaLnBrk="0" fontAlgn="base" hangingPunct="0">
        <a:spcBef>
          <a:spcPct val="0"/>
        </a:spcBef>
        <a:spcAft>
          <a:spcPct val="0"/>
        </a:spcAft>
        <a:defRPr sz="4000">
          <a:solidFill>
            <a:srgbClr val="0070C0"/>
          </a:solidFill>
          <a:latin typeface="+mj-lt"/>
          <a:ea typeface="+mj-ea"/>
          <a:cs typeface="+mj-cs"/>
        </a:defRPr>
      </a:lvl1pPr>
      <a:lvl2pPr algn="l" rtl="0" eaLnBrk="0" fontAlgn="base" hangingPunct="0">
        <a:spcBef>
          <a:spcPct val="0"/>
        </a:spcBef>
        <a:spcAft>
          <a:spcPct val="0"/>
        </a:spcAft>
        <a:defRPr sz="4000">
          <a:solidFill>
            <a:srgbClr val="0070C0"/>
          </a:solidFill>
          <a:latin typeface="Calibri" pitchFamily="34" charset="0"/>
          <a:ea typeface="ＭＳ Ｐゴシック" pitchFamily="34" charset="-128"/>
          <a:cs typeface="Arial" charset="0"/>
        </a:defRPr>
      </a:lvl2pPr>
      <a:lvl3pPr algn="l" rtl="0" eaLnBrk="0" fontAlgn="base" hangingPunct="0">
        <a:spcBef>
          <a:spcPct val="0"/>
        </a:spcBef>
        <a:spcAft>
          <a:spcPct val="0"/>
        </a:spcAft>
        <a:defRPr sz="4000">
          <a:solidFill>
            <a:srgbClr val="0070C0"/>
          </a:solidFill>
          <a:latin typeface="Calibri" pitchFamily="34" charset="0"/>
          <a:ea typeface="ＭＳ Ｐゴシック" pitchFamily="34" charset="-128"/>
          <a:cs typeface="Arial" charset="0"/>
        </a:defRPr>
      </a:lvl3pPr>
      <a:lvl4pPr algn="l" rtl="0" eaLnBrk="0" fontAlgn="base" hangingPunct="0">
        <a:spcBef>
          <a:spcPct val="0"/>
        </a:spcBef>
        <a:spcAft>
          <a:spcPct val="0"/>
        </a:spcAft>
        <a:defRPr sz="4000">
          <a:solidFill>
            <a:srgbClr val="0070C0"/>
          </a:solidFill>
          <a:latin typeface="Calibri" pitchFamily="34" charset="0"/>
          <a:ea typeface="ＭＳ Ｐゴシック" pitchFamily="34" charset="-128"/>
          <a:cs typeface="Arial" charset="0"/>
        </a:defRPr>
      </a:lvl4pPr>
      <a:lvl5pPr algn="l" rtl="0" eaLnBrk="0" fontAlgn="base" hangingPunct="0">
        <a:spcBef>
          <a:spcPct val="0"/>
        </a:spcBef>
        <a:spcAft>
          <a:spcPct val="0"/>
        </a:spcAft>
        <a:defRPr sz="4000">
          <a:solidFill>
            <a:srgbClr val="0070C0"/>
          </a:solidFill>
          <a:latin typeface="Calibri" pitchFamily="34" charset="0"/>
          <a:ea typeface="ＭＳ Ｐゴシック" pitchFamily="34" charset="-128"/>
          <a:cs typeface="Arial" charset="0"/>
        </a:defRPr>
      </a:lvl5pPr>
      <a:lvl6pPr marL="457200" algn="l" rtl="0" fontAlgn="base">
        <a:spcBef>
          <a:spcPct val="0"/>
        </a:spcBef>
        <a:spcAft>
          <a:spcPct val="0"/>
        </a:spcAft>
        <a:defRPr sz="4000">
          <a:solidFill>
            <a:srgbClr val="0070C0"/>
          </a:solidFill>
          <a:latin typeface="Calibri" pitchFamily="34" charset="0"/>
          <a:ea typeface="ＭＳ Ｐゴシック" pitchFamily="34" charset="-128"/>
          <a:cs typeface="Arial" charset="0"/>
        </a:defRPr>
      </a:lvl6pPr>
      <a:lvl7pPr marL="914400" algn="l" rtl="0" fontAlgn="base">
        <a:spcBef>
          <a:spcPct val="0"/>
        </a:spcBef>
        <a:spcAft>
          <a:spcPct val="0"/>
        </a:spcAft>
        <a:defRPr sz="4000">
          <a:solidFill>
            <a:srgbClr val="0070C0"/>
          </a:solidFill>
          <a:latin typeface="Calibri" pitchFamily="34" charset="0"/>
          <a:ea typeface="ＭＳ Ｐゴシック" pitchFamily="34" charset="-128"/>
          <a:cs typeface="Arial" charset="0"/>
        </a:defRPr>
      </a:lvl7pPr>
      <a:lvl8pPr marL="1371600" algn="l" rtl="0" fontAlgn="base">
        <a:spcBef>
          <a:spcPct val="0"/>
        </a:spcBef>
        <a:spcAft>
          <a:spcPct val="0"/>
        </a:spcAft>
        <a:defRPr sz="4000">
          <a:solidFill>
            <a:srgbClr val="0070C0"/>
          </a:solidFill>
          <a:latin typeface="Calibri" pitchFamily="34" charset="0"/>
          <a:ea typeface="ＭＳ Ｐゴシック" pitchFamily="34" charset="-128"/>
          <a:cs typeface="Arial" charset="0"/>
        </a:defRPr>
      </a:lvl8pPr>
      <a:lvl9pPr marL="1828800" algn="l" rtl="0" fontAlgn="base">
        <a:spcBef>
          <a:spcPct val="0"/>
        </a:spcBef>
        <a:spcAft>
          <a:spcPct val="0"/>
        </a:spcAft>
        <a:defRPr sz="4000">
          <a:solidFill>
            <a:srgbClr val="0070C0"/>
          </a:solidFill>
          <a:latin typeface="Calibri" pitchFamily="34" charset="0"/>
          <a:ea typeface="ＭＳ Ｐゴシック" pitchFamily="34" charset="-128"/>
          <a:cs typeface="Arial" charset="0"/>
        </a:defRPr>
      </a:lvl9pPr>
    </p:titleStyle>
    <p:bodyStyle>
      <a:lvl1pPr marL="342900" indent="-342900" algn="l" rtl="0" eaLnBrk="0" fontAlgn="base" hangingPunct="0">
        <a:spcBef>
          <a:spcPct val="20000"/>
        </a:spcBef>
        <a:spcAft>
          <a:spcPct val="0"/>
        </a:spcAft>
        <a:buClr>
          <a:srgbClr val="0070C0"/>
        </a:buClr>
        <a:buFont typeface="Arial" charset="0"/>
        <a:buChar char="•"/>
        <a:defRPr sz="3200">
          <a:solidFill>
            <a:srgbClr val="0070C0"/>
          </a:solidFill>
          <a:latin typeface="+mn-lt"/>
          <a:ea typeface="+mn-ea"/>
          <a:cs typeface="+mn-cs"/>
        </a:defRPr>
      </a:lvl1pPr>
      <a:lvl2pPr marL="742950" indent="-285750" algn="l" rtl="0" eaLnBrk="0" fontAlgn="base" hangingPunct="0">
        <a:spcBef>
          <a:spcPct val="20000"/>
        </a:spcBef>
        <a:spcAft>
          <a:spcPct val="0"/>
        </a:spcAft>
        <a:buClr>
          <a:srgbClr val="7F7F7F"/>
        </a:buClr>
        <a:buFont typeface="Arial" charset="0"/>
        <a:buChar char="–"/>
        <a:defRPr sz="2800">
          <a:solidFill>
            <a:srgbClr val="7F7F7F"/>
          </a:solidFill>
          <a:latin typeface="+mn-lt"/>
          <a:ea typeface="+mn-ea"/>
          <a:cs typeface="+mn-cs"/>
        </a:defRPr>
      </a:lvl2pPr>
      <a:lvl3pPr marL="1143000" indent="-228600" algn="l" rtl="0" eaLnBrk="0" fontAlgn="base" hangingPunct="0">
        <a:spcBef>
          <a:spcPct val="20000"/>
        </a:spcBef>
        <a:spcAft>
          <a:spcPct val="0"/>
        </a:spcAft>
        <a:buClr>
          <a:srgbClr val="0070C0"/>
        </a:buClr>
        <a:buFont typeface="Arial" charset="0"/>
        <a:buChar char="•"/>
        <a:defRPr sz="2400">
          <a:solidFill>
            <a:srgbClr val="0070C0"/>
          </a:solidFill>
          <a:latin typeface="+mn-lt"/>
          <a:ea typeface="+mn-ea"/>
          <a:cs typeface="+mn-cs"/>
        </a:defRPr>
      </a:lvl3pPr>
      <a:lvl4pPr marL="1600200" indent="-228600" algn="l" rtl="0" eaLnBrk="0" fontAlgn="base" hangingPunct="0">
        <a:spcBef>
          <a:spcPct val="20000"/>
        </a:spcBef>
        <a:spcAft>
          <a:spcPct val="0"/>
        </a:spcAft>
        <a:buClr>
          <a:srgbClr val="7F7F7F"/>
        </a:buClr>
        <a:buFont typeface="Arial" charset="0"/>
        <a:buChar char="–"/>
        <a:defRPr sz="2000">
          <a:solidFill>
            <a:srgbClr val="7F7F7F"/>
          </a:solidFill>
          <a:latin typeface="+mn-lt"/>
          <a:ea typeface="+mn-ea"/>
          <a:cs typeface="+mn-cs"/>
        </a:defRPr>
      </a:lvl4pPr>
      <a:lvl5pPr marL="2057400" indent="-228600" algn="l" rtl="0" eaLnBrk="0" fontAlgn="base" hangingPunct="0">
        <a:spcBef>
          <a:spcPct val="20000"/>
        </a:spcBef>
        <a:spcAft>
          <a:spcPct val="0"/>
        </a:spcAft>
        <a:buClr>
          <a:srgbClr val="0070C0"/>
        </a:buClr>
        <a:buFont typeface="Arial" charset="0"/>
        <a:buChar char="»"/>
        <a:defRPr sz="2000">
          <a:solidFill>
            <a:srgbClr val="0070C0"/>
          </a:solidFill>
          <a:latin typeface="+mn-lt"/>
          <a:ea typeface="+mn-ea"/>
          <a:cs typeface="+mn-cs"/>
        </a:defRPr>
      </a:lvl5pPr>
      <a:lvl6pPr marL="2514600" indent="-228600" algn="l" rtl="0" fontAlgn="base">
        <a:spcBef>
          <a:spcPct val="20000"/>
        </a:spcBef>
        <a:spcAft>
          <a:spcPct val="0"/>
        </a:spcAft>
        <a:buClr>
          <a:srgbClr val="0070C0"/>
        </a:buClr>
        <a:buFont typeface="Arial" charset="0"/>
        <a:buChar char="»"/>
        <a:defRPr sz="2000">
          <a:solidFill>
            <a:srgbClr val="0070C0"/>
          </a:solidFill>
          <a:latin typeface="+mn-lt"/>
          <a:ea typeface="+mn-ea"/>
          <a:cs typeface="+mn-cs"/>
        </a:defRPr>
      </a:lvl6pPr>
      <a:lvl7pPr marL="2971800" indent="-228600" algn="l" rtl="0" fontAlgn="base">
        <a:spcBef>
          <a:spcPct val="20000"/>
        </a:spcBef>
        <a:spcAft>
          <a:spcPct val="0"/>
        </a:spcAft>
        <a:buClr>
          <a:srgbClr val="0070C0"/>
        </a:buClr>
        <a:buFont typeface="Arial" charset="0"/>
        <a:buChar char="»"/>
        <a:defRPr sz="2000">
          <a:solidFill>
            <a:srgbClr val="0070C0"/>
          </a:solidFill>
          <a:latin typeface="+mn-lt"/>
          <a:ea typeface="+mn-ea"/>
          <a:cs typeface="+mn-cs"/>
        </a:defRPr>
      </a:lvl7pPr>
      <a:lvl8pPr marL="3429000" indent="-228600" algn="l" rtl="0" fontAlgn="base">
        <a:spcBef>
          <a:spcPct val="20000"/>
        </a:spcBef>
        <a:spcAft>
          <a:spcPct val="0"/>
        </a:spcAft>
        <a:buClr>
          <a:srgbClr val="0070C0"/>
        </a:buClr>
        <a:buFont typeface="Arial" charset="0"/>
        <a:buChar char="»"/>
        <a:defRPr sz="2000">
          <a:solidFill>
            <a:srgbClr val="0070C0"/>
          </a:solidFill>
          <a:latin typeface="+mn-lt"/>
          <a:ea typeface="+mn-ea"/>
          <a:cs typeface="+mn-cs"/>
        </a:defRPr>
      </a:lvl8pPr>
      <a:lvl9pPr marL="3886200" indent="-228600" algn="l" rtl="0" fontAlgn="base">
        <a:spcBef>
          <a:spcPct val="20000"/>
        </a:spcBef>
        <a:spcAft>
          <a:spcPct val="0"/>
        </a:spcAft>
        <a:buClr>
          <a:srgbClr val="0070C0"/>
        </a:buClr>
        <a:buFont typeface="Arial" charset="0"/>
        <a:buChar char="»"/>
        <a:defRPr sz="2000">
          <a:solidFill>
            <a:srgbClr val="0070C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0" y="4221163"/>
            <a:ext cx="9144000" cy="2636837"/>
          </a:xfrm>
          <a:prstGeom prst="rect">
            <a:avLst/>
          </a:prstGeom>
          <a:solidFill>
            <a:srgbClr val="0070C0"/>
          </a:solidFill>
          <a:ln w="9525" algn="ctr">
            <a:solidFill>
              <a:srgbClr val="9BCC39"/>
            </a:solidFill>
            <a:miter lim="800000"/>
            <a:headEnd/>
            <a:tailEnd/>
          </a:ln>
        </p:spPr>
        <p:txBody>
          <a:bodyPr wrap="none" anchor="ctr"/>
          <a:lstStyle/>
          <a:p>
            <a:pPr algn="ctr">
              <a:defRPr/>
            </a:pPr>
            <a:endParaRPr lang="en-US" altLang="ja-JP">
              <a:solidFill>
                <a:schemeClr val="bg1"/>
              </a:solidFill>
              <a:latin typeface="+mn-lt"/>
              <a:ea typeface="+mn-ea"/>
            </a:endParaRPr>
          </a:p>
        </p:txBody>
      </p:sp>
      <p:sp>
        <p:nvSpPr>
          <p:cNvPr id="3075" name="TextBox 10"/>
          <p:cNvSpPr txBox="1">
            <a:spLocks noChangeArrowheads="1"/>
          </p:cNvSpPr>
          <p:nvPr/>
        </p:nvSpPr>
        <p:spPr bwMode="auto">
          <a:xfrm>
            <a:off x="2071688" y="3500438"/>
            <a:ext cx="5294312" cy="641350"/>
          </a:xfrm>
          <a:prstGeom prst="rect">
            <a:avLst/>
          </a:prstGeom>
          <a:noFill/>
          <a:ln w="9525">
            <a:noFill/>
            <a:miter lim="800000"/>
            <a:headEnd/>
            <a:tailEnd/>
          </a:ln>
        </p:spPr>
        <p:txBody>
          <a:bodyPr wrap="none">
            <a:spAutoFit/>
          </a:bodyPr>
          <a:lstStyle/>
          <a:p>
            <a:r>
              <a:rPr lang="en-US" sz="3600" b="1">
                <a:solidFill>
                  <a:srgbClr val="007CC3"/>
                </a:solidFill>
                <a:latin typeface="Verdana" pitchFamily="34" charset="0"/>
              </a:rPr>
              <a:t>SMART SANTANDER</a:t>
            </a:r>
          </a:p>
        </p:txBody>
      </p:sp>
      <p:sp>
        <p:nvSpPr>
          <p:cNvPr id="3076" name="Rectangle 10"/>
          <p:cNvSpPr>
            <a:spLocks noChangeArrowheads="1"/>
          </p:cNvSpPr>
          <p:nvPr/>
        </p:nvSpPr>
        <p:spPr bwMode="auto">
          <a:xfrm>
            <a:off x="7019925" y="0"/>
            <a:ext cx="2124075" cy="1484313"/>
          </a:xfrm>
          <a:prstGeom prst="rect">
            <a:avLst/>
          </a:prstGeom>
          <a:solidFill>
            <a:schemeClr val="bg1"/>
          </a:solidFill>
          <a:ln w="9525">
            <a:noFill/>
            <a:miter lim="800000"/>
            <a:headEnd/>
            <a:tailEnd/>
          </a:ln>
        </p:spPr>
        <p:txBody>
          <a:bodyPr wrap="none" anchor="ctr"/>
          <a:lstStyle/>
          <a:p>
            <a:endParaRPr lang="en-GB" sz="2800">
              <a:latin typeface="Verdana" pitchFamily="34" charset="0"/>
            </a:endParaRPr>
          </a:p>
        </p:txBody>
      </p:sp>
      <p:sp>
        <p:nvSpPr>
          <p:cNvPr id="3077" name="Rectangle 11"/>
          <p:cNvSpPr>
            <a:spLocks noChangeArrowheads="1"/>
          </p:cNvSpPr>
          <p:nvPr/>
        </p:nvSpPr>
        <p:spPr bwMode="auto">
          <a:xfrm>
            <a:off x="0" y="0"/>
            <a:ext cx="2268538" cy="1484313"/>
          </a:xfrm>
          <a:prstGeom prst="rect">
            <a:avLst/>
          </a:prstGeom>
          <a:solidFill>
            <a:schemeClr val="bg1"/>
          </a:solidFill>
          <a:ln w="9525">
            <a:noFill/>
            <a:miter lim="800000"/>
            <a:headEnd/>
            <a:tailEnd/>
          </a:ln>
        </p:spPr>
        <p:txBody>
          <a:bodyPr wrap="none" anchor="ctr"/>
          <a:lstStyle/>
          <a:p>
            <a:endParaRPr lang="en-GB" sz="2800">
              <a:latin typeface="Verdana" pitchFamily="34" charset="0"/>
            </a:endParaRPr>
          </a:p>
        </p:txBody>
      </p:sp>
      <p:pic>
        <p:nvPicPr>
          <p:cNvPr id="3079" name="Picture 9"/>
          <p:cNvPicPr>
            <a:picLocks noChangeAspect="1" noChangeArrowheads="1"/>
          </p:cNvPicPr>
          <p:nvPr/>
        </p:nvPicPr>
        <p:blipFill>
          <a:blip r:embed="rId2" cstate="print"/>
          <a:srcRect/>
          <a:stretch>
            <a:fillRect/>
          </a:stretch>
        </p:blipFill>
        <p:spPr bwMode="auto">
          <a:xfrm>
            <a:off x="1981200" y="228600"/>
            <a:ext cx="5429288" cy="31908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Picture 10"/>
          <p:cNvPicPr>
            <a:picLocks noChangeAspect="1" noChangeArrowheads="1"/>
          </p:cNvPicPr>
          <p:nvPr/>
        </p:nvPicPr>
        <p:blipFill>
          <a:blip r:embed="rId3" cstate="print"/>
          <a:srcRect/>
          <a:stretch>
            <a:fillRect/>
          </a:stretch>
        </p:blipFill>
        <p:spPr bwMode="auto">
          <a:xfrm>
            <a:off x="0" y="0"/>
            <a:ext cx="1152525" cy="914400"/>
          </a:xfrm>
          <a:prstGeom prst="rect">
            <a:avLst/>
          </a:prstGeom>
          <a:noFill/>
          <a:ln w="9525" algn="ctr">
            <a:noFill/>
            <a:miter lim="800000"/>
            <a:headEnd/>
            <a:tailEnd/>
          </a:ln>
        </p:spPr>
      </p:pic>
      <p:sp>
        <p:nvSpPr>
          <p:cNvPr id="3081" name="TextBox 12"/>
          <p:cNvSpPr txBox="1">
            <a:spLocks noChangeArrowheads="1"/>
          </p:cNvSpPr>
          <p:nvPr/>
        </p:nvSpPr>
        <p:spPr bwMode="auto">
          <a:xfrm>
            <a:off x="5065713" y="6534150"/>
            <a:ext cx="4078287" cy="400050"/>
          </a:xfrm>
          <a:prstGeom prst="rect">
            <a:avLst/>
          </a:prstGeom>
          <a:noFill/>
          <a:ln w="9525">
            <a:noFill/>
            <a:miter lim="800000"/>
            <a:headEnd/>
            <a:tailEnd/>
          </a:ln>
        </p:spPr>
        <p:txBody>
          <a:bodyPr>
            <a:spAutoFit/>
          </a:bodyPr>
          <a:lstStyle/>
          <a:p>
            <a:pPr algn="r"/>
            <a:r>
              <a:rPr lang="en-US" sz="2000" dirty="0" smtClean="0">
                <a:solidFill>
                  <a:schemeClr val="bg1"/>
                </a:solidFill>
                <a:latin typeface="Calibri" pitchFamily="34" charset="0"/>
              </a:rPr>
              <a:t>Santander, 5</a:t>
            </a:r>
            <a:r>
              <a:rPr lang="en-US" sz="2000" baseline="30000" dirty="0" smtClean="0">
                <a:solidFill>
                  <a:schemeClr val="bg1"/>
                </a:solidFill>
                <a:latin typeface="Calibri" pitchFamily="34" charset="0"/>
              </a:rPr>
              <a:t>th</a:t>
            </a:r>
            <a:r>
              <a:rPr lang="en-US" sz="2000" dirty="0" smtClean="0">
                <a:solidFill>
                  <a:schemeClr val="bg1"/>
                </a:solidFill>
                <a:latin typeface="Calibri" pitchFamily="34" charset="0"/>
              </a:rPr>
              <a:t> December 2013</a:t>
            </a:r>
            <a:endParaRPr lang="en-US" sz="2000" dirty="0">
              <a:solidFill>
                <a:schemeClr val="bg1"/>
              </a:solidFill>
              <a:latin typeface="Calibri" pitchFamily="34" charset="0"/>
            </a:endParaRPr>
          </a:p>
        </p:txBody>
      </p:sp>
      <p:sp>
        <p:nvSpPr>
          <p:cNvPr id="9" name="TextBox 12"/>
          <p:cNvSpPr txBox="1">
            <a:spLocks noChangeArrowheads="1"/>
          </p:cNvSpPr>
          <p:nvPr/>
        </p:nvSpPr>
        <p:spPr bwMode="auto">
          <a:xfrm>
            <a:off x="409575" y="4495800"/>
            <a:ext cx="8534400" cy="1323439"/>
          </a:xfrm>
          <a:prstGeom prst="rect">
            <a:avLst/>
          </a:prstGeom>
          <a:noFill/>
          <a:ln w="9525">
            <a:noFill/>
            <a:miter lim="800000"/>
            <a:headEnd/>
            <a:tailEnd/>
          </a:ln>
        </p:spPr>
        <p:txBody>
          <a:bodyPr wrap="square">
            <a:spAutoFit/>
          </a:bodyPr>
          <a:lstStyle/>
          <a:p>
            <a:pPr algn="ctr"/>
            <a:r>
              <a:rPr lang="en-US" sz="3600" dirty="0" err="1" smtClean="0">
                <a:solidFill>
                  <a:schemeClr val="bg1"/>
                </a:solidFill>
                <a:latin typeface="Calibri" pitchFamily="34" charset="0"/>
              </a:rPr>
              <a:t>WiseOMF</a:t>
            </a:r>
            <a:endParaRPr lang="en-US" sz="3600" dirty="0">
              <a:solidFill>
                <a:schemeClr val="bg1"/>
              </a:solidFill>
              <a:latin typeface="Calibri" pitchFamily="34" charset="0"/>
            </a:endParaRPr>
          </a:p>
          <a:p>
            <a:pPr algn="ctr"/>
            <a:r>
              <a:rPr lang="en-US" sz="2800" dirty="0" smtClean="0">
                <a:solidFill>
                  <a:schemeClr val="bg1"/>
                </a:solidFill>
                <a:latin typeface="Calibri" pitchFamily="34" charset="0"/>
              </a:rPr>
              <a:t>Daniel Bimschas, Sebastian </a:t>
            </a:r>
            <a:r>
              <a:rPr lang="en-US" sz="2800" dirty="0" err="1" smtClean="0">
                <a:solidFill>
                  <a:schemeClr val="bg1"/>
                </a:solidFill>
                <a:latin typeface="Calibri" pitchFamily="34" charset="0"/>
              </a:rPr>
              <a:t>Ebers</a:t>
            </a:r>
            <a:endParaRPr lang="en-US" sz="2800" dirty="0">
              <a:solidFill>
                <a:schemeClr val="bg1"/>
              </a:solidFill>
              <a:latin typeface="Calibri" pitchFamily="34" charset="0"/>
            </a:endParaRPr>
          </a:p>
          <a:p>
            <a:pPr algn="ctr"/>
            <a:r>
              <a:rPr lang="en-US" sz="1600" dirty="0">
                <a:solidFill>
                  <a:schemeClr val="bg1"/>
                </a:solidFill>
                <a:latin typeface="Calibri" pitchFamily="34" charset="0"/>
              </a:rPr>
              <a:t>E-mail: </a:t>
            </a:r>
            <a:r>
              <a:rPr lang="en-US" sz="1600" dirty="0" smtClean="0">
                <a:solidFill>
                  <a:schemeClr val="bg1"/>
                </a:solidFill>
                <a:latin typeface="Calibri" pitchFamily="34" charset="0"/>
              </a:rPr>
              <a:t>(</a:t>
            </a:r>
            <a:r>
              <a:rPr lang="en-US" sz="1600" dirty="0" err="1" smtClean="0">
                <a:solidFill>
                  <a:schemeClr val="bg1"/>
                </a:solidFill>
                <a:latin typeface="Calibri" pitchFamily="34" charset="0"/>
              </a:rPr>
              <a:t>bimschas|ebers</a:t>
            </a:r>
            <a:r>
              <a:rPr lang="en-US" sz="1600" dirty="0" smtClean="0">
                <a:solidFill>
                  <a:schemeClr val="bg1"/>
                </a:solidFill>
                <a:latin typeface="Calibri" pitchFamily="34" charset="0"/>
              </a:rPr>
              <a:t>)@</a:t>
            </a:r>
            <a:r>
              <a:rPr lang="en-US" sz="1600" dirty="0" err="1" smtClean="0">
                <a:solidFill>
                  <a:schemeClr val="bg1"/>
                </a:solidFill>
                <a:latin typeface="Calibri" pitchFamily="34" charset="0"/>
              </a:rPr>
              <a:t>itm.uni-luebeck.de</a:t>
            </a:r>
            <a:endParaRPr lang="en-US" sz="1600" dirty="0">
              <a:solidFill>
                <a:schemeClr val="bg1"/>
              </a:solidFill>
              <a:latin typeface="Calibri"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Grp="1"/>
          </p:cNvSpPr>
          <p:nvPr>
            <p:ph type="title"/>
          </p:nvPr>
        </p:nvSpPr>
        <p:spPr>
          <a:xfrm>
            <a:off x="457200" y="274638"/>
            <a:ext cx="6635750" cy="633412"/>
          </a:xfrm>
        </p:spPr>
        <p:txBody>
          <a:bodyPr/>
          <a:lstStyle/>
          <a:p>
            <a:pPr eaLnBrk="1" hangingPunct="1"/>
            <a:r>
              <a:rPr lang="en-GB" sz="3600" dirty="0" smtClean="0"/>
              <a:t>WiseOMF as External TR Plugin</a:t>
            </a:r>
          </a:p>
        </p:txBody>
      </p:sp>
      <p:sp>
        <p:nvSpPr>
          <p:cNvPr id="15" name="Foliennummernplatzhalter 3"/>
          <p:cNvSpPr>
            <a:spLocks noGrp="1"/>
          </p:cNvSpPr>
          <p:nvPr>
            <p:ph type="sldNum" sz="quarter" idx="12"/>
          </p:nvPr>
        </p:nvSpPr>
        <p:spPr>
          <a:xfrm>
            <a:off x="6781800" y="6516688"/>
            <a:ext cx="2133600" cy="365125"/>
          </a:xfrm>
        </p:spPr>
        <p:txBody>
          <a:bodyPr/>
          <a:lstStyle/>
          <a:p>
            <a:pPr>
              <a:defRPr/>
            </a:pPr>
            <a:fld id="{073AEE39-5BCF-4295-8748-31621439F0CF}" type="slidenum">
              <a:rPr lang="en-GB" smtClean="0"/>
              <a:pPr>
                <a:defRPr/>
              </a:pPr>
              <a:t>2</a:t>
            </a:fld>
            <a:endParaRPr lang="en-GB"/>
          </a:p>
        </p:txBody>
      </p:sp>
      <p:grpSp>
        <p:nvGrpSpPr>
          <p:cNvPr id="229" name="Gruppierung 228"/>
          <p:cNvGrpSpPr/>
          <p:nvPr/>
        </p:nvGrpSpPr>
        <p:grpSpPr>
          <a:xfrm>
            <a:off x="1561058" y="1828800"/>
            <a:ext cx="6021885" cy="3657600"/>
            <a:chOff x="1478003" y="1828800"/>
            <a:chExt cx="6021885" cy="3657600"/>
          </a:xfrm>
        </p:grpSpPr>
        <p:sp>
          <p:nvSpPr>
            <p:cNvPr id="19" name="Rechteck 18"/>
            <p:cNvSpPr/>
            <p:nvPr/>
          </p:nvSpPr>
          <p:spPr>
            <a:xfrm>
              <a:off x="2222983" y="5042017"/>
              <a:ext cx="4495800" cy="444383"/>
            </a:xfrm>
            <a:prstGeom prst="rect">
              <a:avLst/>
            </a:prstGeom>
            <a:solidFill>
              <a:srgbClr val="A9272B"/>
            </a:solidFill>
            <a:ln w="9525" cap="flat" cmpd="sng" algn="ctr">
              <a:solidFill>
                <a:schemeClr val="bg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     Testbed Runtime</a:t>
              </a:r>
              <a:endParaRPr lang="en-GB" dirty="0"/>
            </a:p>
          </p:txBody>
        </p:sp>
        <p:sp>
          <p:nvSpPr>
            <p:cNvPr id="207" name="Textfeld 206"/>
            <p:cNvSpPr txBox="1"/>
            <p:nvPr/>
          </p:nvSpPr>
          <p:spPr>
            <a:xfrm>
              <a:off x="4564754" y="4673281"/>
              <a:ext cx="2286000" cy="246221"/>
            </a:xfrm>
            <a:prstGeom prst="rect">
              <a:avLst/>
            </a:prstGeom>
            <a:noFill/>
          </p:spPr>
          <p:txBody>
            <a:bodyPr wrap="square" rtlCol="0">
              <a:spAutoFit/>
            </a:bodyPr>
            <a:lstStyle/>
            <a:p>
              <a:r>
                <a:rPr lang="en-GB" sz="1000" dirty="0" smtClean="0">
                  <a:solidFill>
                    <a:srgbClr val="800000"/>
                  </a:solidFill>
                </a:rPr>
                <a:t>External Plugin Protocol</a:t>
              </a:r>
              <a:endParaRPr lang="en-GB" sz="1000" dirty="0">
                <a:solidFill>
                  <a:srgbClr val="800000"/>
                </a:solidFill>
              </a:endParaRPr>
            </a:p>
          </p:txBody>
        </p:sp>
        <p:sp>
          <p:nvSpPr>
            <p:cNvPr id="140" name="Textfeld 139"/>
            <p:cNvSpPr txBox="1"/>
            <p:nvPr/>
          </p:nvSpPr>
          <p:spPr>
            <a:xfrm>
              <a:off x="1478003" y="1828800"/>
              <a:ext cx="1068885" cy="493931"/>
            </a:xfrm>
            <a:prstGeom prst="rect">
              <a:avLst/>
            </a:prstGeom>
            <a:solidFill>
              <a:srgbClr val="324F89"/>
            </a:solidFill>
            <a:ln w="9525" cap="flat" cmpd="sng" algn="ctr">
              <a:solidFill>
                <a:schemeClr val="bg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s-E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400" dirty="0"/>
                <a:t>Client A</a:t>
              </a:r>
            </a:p>
            <a:p>
              <a:r>
                <a:rPr lang="en-GB" sz="1050" dirty="0"/>
                <a:t>(OMF EC)</a:t>
              </a:r>
            </a:p>
          </p:txBody>
        </p:sp>
        <p:sp>
          <p:nvSpPr>
            <p:cNvPr id="63" name="Textfeld 62"/>
            <p:cNvSpPr txBox="1"/>
            <p:nvPr/>
          </p:nvSpPr>
          <p:spPr>
            <a:xfrm>
              <a:off x="3930111" y="1828800"/>
              <a:ext cx="1068885" cy="493931"/>
            </a:xfrm>
            <a:prstGeom prst="rect">
              <a:avLst/>
            </a:prstGeom>
            <a:solidFill>
              <a:srgbClr val="324F89"/>
            </a:solidFill>
            <a:ln w="9525" cap="flat" cmpd="sng" algn="ctr">
              <a:solidFill>
                <a:schemeClr val="bg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s-ES"/>
              </a:defPPr>
              <a:lvl1pPr algn="ctr"/>
            </a:lstStyle>
            <a:p>
              <a:r>
                <a:rPr lang="en-GB" sz="1400" dirty="0"/>
                <a:t>Client B</a:t>
              </a:r>
            </a:p>
            <a:p>
              <a:r>
                <a:rPr lang="en-GB" sz="1050" dirty="0"/>
                <a:t>(OMF EC)</a:t>
              </a:r>
            </a:p>
          </p:txBody>
        </p:sp>
        <p:sp>
          <p:nvSpPr>
            <p:cNvPr id="66" name="Textfeld 65"/>
            <p:cNvSpPr txBox="1"/>
            <p:nvPr/>
          </p:nvSpPr>
          <p:spPr>
            <a:xfrm>
              <a:off x="6431003" y="1828800"/>
              <a:ext cx="1068885" cy="493931"/>
            </a:xfrm>
            <a:prstGeom prst="rect">
              <a:avLst/>
            </a:prstGeom>
            <a:solidFill>
              <a:srgbClr val="324F89"/>
            </a:solidFill>
            <a:ln w="9525" cap="flat" cmpd="sng" algn="ctr">
              <a:solidFill>
                <a:schemeClr val="bg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s-ES"/>
              </a:defPPr>
              <a:lvl1pPr algn="ctr"/>
            </a:lstStyle>
            <a:p>
              <a:r>
                <a:rPr lang="en-GB" sz="1400" dirty="0"/>
                <a:t>Client C</a:t>
              </a:r>
            </a:p>
            <a:p>
              <a:r>
                <a:rPr lang="en-GB" sz="1050" dirty="0"/>
                <a:t>(OMF EC)</a:t>
              </a:r>
            </a:p>
          </p:txBody>
        </p:sp>
        <p:cxnSp>
          <p:nvCxnSpPr>
            <p:cNvPr id="69" name="Gekrümmte Verbindung 97"/>
            <p:cNvCxnSpPr>
              <a:stCxn id="140" idx="2"/>
              <a:endCxn id="23" idx="3"/>
            </p:cNvCxnSpPr>
            <p:nvPr/>
          </p:nvCxnSpPr>
          <p:spPr>
            <a:xfrm rot="16200000" flipH="1">
              <a:off x="2804101" y="1531075"/>
              <a:ext cx="877669" cy="2460979"/>
            </a:xfrm>
            <a:prstGeom prst="bentConnector3">
              <a:avLst>
                <a:gd name="adj1" fmla="val 50000"/>
              </a:avLst>
            </a:prstGeom>
            <a:ln w="38100" cmpd="sng">
              <a:solidFill>
                <a:schemeClr val="tx2">
                  <a:lumMod val="75000"/>
                </a:schemeClr>
              </a:solidFill>
              <a:headEnd type="triangle" w="lg"/>
              <a:tailEnd type="triangle" w="lg"/>
            </a:ln>
            <a:effectLst/>
          </p:spPr>
          <p:style>
            <a:lnRef idx="2">
              <a:schemeClr val="accent1"/>
            </a:lnRef>
            <a:fillRef idx="0">
              <a:schemeClr val="accent1"/>
            </a:fillRef>
            <a:effectRef idx="1">
              <a:schemeClr val="accent1"/>
            </a:effectRef>
            <a:fontRef idx="minor">
              <a:schemeClr val="tx1"/>
            </a:fontRef>
          </p:style>
        </p:cxnSp>
        <p:cxnSp>
          <p:nvCxnSpPr>
            <p:cNvPr id="72" name="Gekrümmte Verbindung 97"/>
            <p:cNvCxnSpPr>
              <a:stCxn id="63" idx="2"/>
              <a:endCxn id="23" idx="3"/>
            </p:cNvCxnSpPr>
            <p:nvPr/>
          </p:nvCxnSpPr>
          <p:spPr>
            <a:xfrm rot="16200000" flipH="1">
              <a:off x="4030155" y="2757129"/>
              <a:ext cx="877669" cy="8871"/>
            </a:xfrm>
            <a:prstGeom prst="bentConnector3">
              <a:avLst>
                <a:gd name="adj1" fmla="val 50000"/>
              </a:avLst>
            </a:prstGeom>
            <a:ln w="38100" cmpd="sng">
              <a:solidFill>
                <a:srgbClr val="17375E"/>
              </a:solidFill>
              <a:headEnd type="triangle" w="lg"/>
              <a:tailEnd type="triangle" w="lg"/>
            </a:ln>
            <a:effectLst/>
          </p:spPr>
          <p:style>
            <a:lnRef idx="2">
              <a:schemeClr val="accent1"/>
            </a:lnRef>
            <a:fillRef idx="0">
              <a:schemeClr val="accent1"/>
            </a:fillRef>
            <a:effectRef idx="1">
              <a:schemeClr val="accent1"/>
            </a:effectRef>
            <a:fontRef idx="minor">
              <a:schemeClr val="tx1"/>
            </a:fontRef>
          </p:style>
        </p:cxnSp>
        <p:cxnSp>
          <p:nvCxnSpPr>
            <p:cNvPr id="75" name="Gekrümmte Verbindung 97"/>
            <p:cNvCxnSpPr>
              <a:stCxn id="66" idx="2"/>
              <a:endCxn id="23" idx="3"/>
            </p:cNvCxnSpPr>
            <p:nvPr/>
          </p:nvCxnSpPr>
          <p:spPr>
            <a:xfrm rot="5400000">
              <a:off x="5280602" y="1515555"/>
              <a:ext cx="877669" cy="2492021"/>
            </a:xfrm>
            <a:prstGeom prst="bentConnector3">
              <a:avLst>
                <a:gd name="adj1" fmla="val 50000"/>
              </a:avLst>
            </a:prstGeom>
            <a:ln w="38100" cmpd="sng">
              <a:solidFill>
                <a:srgbClr val="17375E"/>
              </a:solidFill>
              <a:headEnd type="triangle" w="lg"/>
              <a:tailEnd type="triangle" w="lg"/>
            </a:ln>
            <a:effectLst/>
          </p:spPr>
          <p:style>
            <a:lnRef idx="2">
              <a:schemeClr val="accent1"/>
            </a:lnRef>
            <a:fillRef idx="0">
              <a:schemeClr val="accent1"/>
            </a:fillRef>
            <a:effectRef idx="1">
              <a:schemeClr val="accent1"/>
            </a:effectRef>
            <a:fontRef idx="minor">
              <a:schemeClr val="tx1"/>
            </a:fontRef>
          </p:style>
        </p:cxnSp>
        <p:sp>
          <p:nvSpPr>
            <p:cNvPr id="83" name="Textfeld 82"/>
            <p:cNvSpPr txBox="1"/>
            <p:nvPr/>
          </p:nvSpPr>
          <p:spPr>
            <a:xfrm>
              <a:off x="4512856" y="2801779"/>
              <a:ext cx="2802344" cy="400110"/>
            </a:xfrm>
            <a:prstGeom prst="rect">
              <a:avLst/>
            </a:prstGeom>
            <a:noFill/>
          </p:spPr>
          <p:txBody>
            <a:bodyPr wrap="square" rtlCol="0">
              <a:spAutoFit/>
            </a:bodyPr>
            <a:lstStyle/>
            <a:p>
              <a:r>
                <a:rPr lang="en-GB" sz="1000" dirty="0" smtClean="0">
                  <a:solidFill>
                    <a:schemeClr val="tx2">
                      <a:lumMod val="75000"/>
                    </a:schemeClr>
                  </a:solidFill>
                </a:rPr>
                <a:t>Federated Resource Control Protocol (FRCP)</a:t>
              </a:r>
              <a:br>
                <a:rPr lang="en-GB" sz="1000" dirty="0" smtClean="0">
                  <a:solidFill>
                    <a:schemeClr val="tx2">
                      <a:lumMod val="75000"/>
                    </a:schemeClr>
                  </a:solidFill>
                </a:rPr>
              </a:br>
              <a:r>
                <a:rPr lang="en-GB" sz="1000" dirty="0" smtClean="0">
                  <a:solidFill>
                    <a:schemeClr val="tx2">
                      <a:lumMod val="75000"/>
                    </a:schemeClr>
                  </a:solidFill>
                </a:rPr>
                <a:t>via XMPP PubSub</a:t>
              </a:r>
            </a:p>
          </p:txBody>
        </p:sp>
        <p:grpSp>
          <p:nvGrpSpPr>
            <p:cNvPr id="26" name="Gruppierung 25"/>
            <p:cNvGrpSpPr/>
            <p:nvPr/>
          </p:nvGrpSpPr>
          <p:grpSpPr>
            <a:xfrm>
              <a:off x="2209800" y="3200400"/>
              <a:ext cx="4521200" cy="1337733"/>
              <a:chOff x="2209800" y="2895600"/>
              <a:chExt cx="4521200" cy="1337733"/>
            </a:xfrm>
          </p:grpSpPr>
          <p:grpSp>
            <p:nvGrpSpPr>
              <p:cNvPr id="12" name="Gruppierung 11"/>
              <p:cNvGrpSpPr/>
              <p:nvPr/>
            </p:nvGrpSpPr>
            <p:grpSpPr>
              <a:xfrm>
                <a:off x="2215848" y="2895600"/>
                <a:ext cx="4515152" cy="1219200"/>
                <a:chOff x="2209800" y="2895600"/>
                <a:chExt cx="4515152" cy="1371600"/>
              </a:xfrm>
            </p:grpSpPr>
            <p:sp>
              <p:nvSpPr>
                <p:cNvPr id="16" name="Rechteck 15"/>
                <p:cNvSpPr/>
                <p:nvPr/>
              </p:nvSpPr>
              <p:spPr>
                <a:xfrm>
                  <a:off x="2216935" y="3048000"/>
                  <a:ext cx="4501299" cy="1219200"/>
                </a:xfrm>
                <a:prstGeom prst="rect">
                  <a:avLst/>
                </a:prstGeom>
                <a:solidFill>
                  <a:schemeClr val="bg1">
                    <a:lumMod val="65000"/>
                  </a:schemeClr>
                </a:solidFill>
                <a:ln w="9525" cap="flat" cmpd="sng" algn="ctr">
                  <a:solidFill>
                    <a:schemeClr val="bg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dirty="0" smtClean="0">
                      <a:solidFill>
                        <a:schemeClr val="tx1">
                          <a:lumMod val="85000"/>
                          <a:lumOff val="15000"/>
                        </a:schemeClr>
                      </a:solidFill>
                    </a:rPr>
                    <a:t>WiseOMF</a:t>
                  </a:r>
                  <a:endParaRPr lang="en-GB" sz="3200" dirty="0">
                    <a:solidFill>
                      <a:schemeClr val="tx1">
                        <a:lumMod val="85000"/>
                        <a:lumOff val="15000"/>
                      </a:schemeClr>
                    </a:solidFill>
                  </a:endParaRPr>
                </a:p>
                <a:p>
                  <a:pPr algn="ctr"/>
                  <a:r>
                    <a:rPr lang="en-GB" dirty="0" smtClean="0">
                      <a:solidFill>
                        <a:schemeClr val="tx1">
                          <a:lumMod val="85000"/>
                          <a:lumOff val="15000"/>
                        </a:schemeClr>
                      </a:solidFill>
                    </a:rPr>
                    <a:t>(OMF RC)</a:t>
                  </a:r>
                  <a:endParaRPr lang="en-GB" dirty="0">
                    <a:solidFill>
                      <a:schemeClr val="tx1">
                        <a:lumMod val="85000"/>
                        <a:lumOff val="15000"/>
                      </a:schemeClr>
                    </a:solidFill>
                  </a:endParaRPr>
                </a:p>
              </p:txBody>
            </p:sp>
            <p:sp>
              <p:nvSpPr>
                <p:cNvPr id="23" name="Round Same Side Corner Rectangle 79"/>
                <p:cNvSpPr>
                  <a:spLocks noChangeArrowheads="1"/>
                </p:cNvSpPr>
                <p:nvPr/>
              </p:nvSpPr>
              <p:spPr bwMode="auto">
                <a:xfrm>
                  <a:off x="2209800" y="2895600"/>
                  <a:ext cx="4515152" cy="146352"/>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chemeClr val="tx2">
                    <a:lumMod val="75000"/>
                  </a:schemeClr>
                </a:solidFill>
                <a:ln w="19050" cmpd="sng">
                  <a:solidFill>
                    <a:srgbClr val="FFFFFF"/>
                  </a:solidFill>
                  <a:miter lim="800000"/>
                  <a:headEnd/>
                  <a:tailEnd/>
                </a:ln>
                <a:effectLst/>
              </p:spPr>
              <p:txBody>
                <a:bodyPr anchor="ctr"/>
                <a:lstStyle/>
                <a:p>
                  <a:pPr algn="ctr"/>
                  <a:endParaRPr lang="en-GB" sz="900" dirty="0">
                    <a:solidFill>
                      <a:schemeClr val="bg1"/>
                    </a:solidFill>
                    <a:latin typeface="Calibri" charset="0"/>
                  </a:endParaRPr>
                </a:p>
              </p:txBody>
            </p:sp>
          </p:grpSp>
          <p:sp>
            <p:nvSpPr>
              <p:cNvPr id="42" name="Round Same Side Corner Rectangle 79"/>
              <p:cNvSpPr>
                <a:spLocks noChangeArrowheads="1"/>
              </p:cNvSpPr>
              <p:nvPr/>
            </p:nvSpPr>
            <p:spPr bwMode="auto">
              <a:xfrm rot="10800000">
                <a:off x="2209800" y="4114800"/>
                <a:ext cx="4521200" cy="118533"/>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A50021"/>
              </a:solidFill>
              <a:ln w="19050" cmpd="sng">
                <a:solidFill>
                  <a:srgbClr val="FFFFFF"/>
                </a:solidFill>
                <a:miter lim="800000"/>
                <a:headEnd/>
                <a:tailEnd/>
              </a:ln>
              <a:effectLst/>
            </p:spPr>
            <p:txBody>
              <a:bodyPr vert="horz" anchor="ctr"/>
              <a:lstStyle/>
              <a:p>
                <a:pPr algn="ctr"/>
                <a:endParaRPr lang="en-GB" sz="900" dirty="0">
                  <a:solidFill>
                    <a:srgbClr val="FFFFFF"/>
                  </a:solidFill>
                  <a:latin typeface="Calibri" charset="0"/>
                </a:endParaRPr>
              </a:p>
            </p:txBody>
          </p:sp>
        </p:grpSp>
        <p:cxnSp>
          <p:nvCxnSpPr>
            <p:cNvPr id="67" name="Gekrümmte Verbindung 97"/>
            <p:cNvCxnSpPr>
              <a:stCxn id="42" idx="3"/>
              <a:endCxn id="19" idx="0"/>
            </p:cNvCxnSpPr>
            <p:nvPr/>
          </p:nvCxnSpPr>
          <p:spPr>
            <a:xfrm>
              <a:off x="4470399" y="4538133"/>
              <a:ext cx="484" cy="503884"/>
            </a:xfrm>
            <a:prstGeom prst="straightConnector1">
              <a:avLst/>
            </a:prstGeom>
            <a:ln w="38100" cmpd="sng">
              <a:solidFill>
                <a:srgbClr val="800000"/>
              </a:solidFill>
              <a:headEnd type="triangle" w="lg"/>
              <a:tailEnd type="triangle" w="lg"/>
            </a:ln>
            <a:effectLst/>
          </p:spPr>
          <p:style>
            <a:lnRef idx="2">
              <a:schemeClr val="accent1"/>
            </a:lnRef>
            <a:fillRef idx="0">
              <a:schemeClr val="accent1"/>
            </a:fillRef>
            <a:effectRef idx="1">
              <a:schemeClr val="accent1"/>
            </a:effectRef>
            <a:fontRef idx="minor">
              <a:schemeClr val="tx1"/>
            </a:fontRef>
          </p:style>
        </p:cxnSp>
      </p:grpSp>
      <p:sp>
        <p:nvSpPr>
          <p:cNvPr id="28" name="Textfeld 27"/>
          <p:cNvSpPr txBox="1"/>
          <p:nvPr/>
        </p:nvSpPr>
        <p:spPr>
          <a:xfrm>
            <a:off x="30481" y="6313027"/>
            <a:ext cx="4541519" cy="246221"/>
          </a:xfrm>
          <a:prstGeom prst="rect">
            <a:avLst/>
          </a:prstGeom>
          <a:noFill/>
        </p:spPr>
        <p:txBody>
          <a:bodyPr wrap="square" rtlCol="0">
            <a:spAutoFit/>
          </a:bodyPr>
          <a:lstStyle/>
          <a:p>
            <a:r>
              <a:rPr lang="en-GB" sz="1000" dirty="0" smtClean="0">
                <a:solidFill>
                  <a:srgbClr val="7F7F7F"/>
                </a:solidFill>
              </a:rPr>
              <a:t>EC = Experiment Controller, RC = Resource Controller</a:t>
            </a:r>
            <a:endParaRPr lang="en-GB" sz="1000" dirty="0">
              <a:solidFill>
                <a:srgbClr val="7F7F7F"/>
              </a:solidFill>
            </a:endParaRPr>
          </a:p>
        </p:txBody>
      </p:sp>
    </p:spTree>
    <p:extLst>
      <p:ext uri="{BB962C8B-B14F-4D97-AF65-F5344CB8AC3E}">
        <p14:creationId xmlns:p14="http://schemas.microsoft.com/office/powerpoint/2010/main" val="187934258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smtClean="0"/>
              <a:t>WiseOMF Resource Controller</a:t>
            </a:r>
            <a:endParaRPr lang="en-GB" sz="3600" dirty="0"/>
          </a:p>
        </p:txBody>
      </p:sp>
      <p:cxnSp>
        <p:nvCxnSpPr>
          <p:cNvPr id="304" name="Gekrümmte Verbindung 97"/>
          <p:cNvCxnSpPr/>
          <p:nvPr/>
        </p:nvCxnSpPr>
        <p:spPr>
          <a:xfrm>
            <a:off x="100463" y="6438272"/>
            <a:ext cx="258299" cy="0"/>
          </a:xfrm>
          <a:prstGeom prst="straightConnector1">
            <a:avLst/>
          </a:prstGeom>
          <a:ln>
            <a:solidFill>
              <a:srgbClr val="FF6600"/>
            </a:solidFill>
            <a:prstDash val="solid"/>
            <a:headEnd type="none" w="lg"/>
            <a:tailEnd type="triangle" w="lg"/>
          </a:ln>
          <a:effectLst/>
        </p:spPr>
        <p:style>
          <a:lnRef idx="2">
            <a:schemeClr val="accent1"/>
          </a:lnRef>
          <a:fillRef idx="0">
            <a:schemeClr val="accent1"/>
          </a:fillRef>
          <a:effectRef idx="1">
            <a:schemeClr val="accent1"/>
          </a:effectRef>
          <a:fontRef idx="minor">
            <a:schemeClr val="tx1"/>
          </a:fontRef>
        </p:style>
      </p:cxnSp>
      <p:sp>
        <p:nvSpPr>
          <p:cNvPr id="305" name="Textfeld 304"/>
          <p:cNvSpPr txBox="1"/>
          <p:nvPr/>
        </p:nvSpPr>
        <p:spPr>
          <a:xfrm>
            <a:off x="329063" y="6306979"/>
            <a:ext cx="3480937" cy="246221"/>
          </a:xfrm>
          <a:prstGeom prst="rect">
            <a:avLst/>
          </a:prstGeom>
          <a:noFill/>
        </p:spPr>
        <p:txBody>
          <a:bodyPr wrap="square" rtlCol="0">
            <a:spAutoFit/>
          </a:bodyPr>
          <a:lstStyle/>
          <a:p>
            <a:r>
              <a:rPr lang="en-GB" sz="1000" dirty="0" smtClean="0">
                <a:solidFill>
                  <a:schemeClr val="bg1">
                    <a:lumMod val="50000"/>
                  </a:schemeClr>
                </a:solidFill>
              </a:rPr>
              <a:t>creation and destruction of reservation &amp; resource proxies</a:t>
            </a:r>
          </a:p>
        </p:txBody>
      </p:sp>
      <p:grpSp>
        <p:nvGrpSpPr>
          <p:cNvPr id="298" name="Gruppierung 297"/>
          <p:cNvGrpSpPr/>
          <p:nvPr/>
        </p:nvGrpSpPr>
        <p:grpSpPr>
          <a:xfrm>
            <a:off x="990600" y="1094601"/>
            <a:ext cx="7162801" cy="5062210"/>
            <a:chOff x="914399" y="1094601"/>
            <a:chExt cx="7162801" cy="5062210"/>
          </a:xfrm>
        </p:grpSpPr>
        <p:sp>
          <p:nvSpPr>
            <p:cNvPr id="247" name="Round Same Side Corner Rectangle 79"/>
            <p:cNvSpPr>
              <a:spLocks noChangeArrowheads="1"/>
            </p:cNvSpPr>
            <p:nvPr/>
          </p:nvSpPr>
          <p:spPr bwMode="auto">
            <a:xfrm>
              <a:off x="914400" y="1755577"/>
              <a:ext cx="7162800" cy="225623"/>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chemeClr val="tx2">
                <a:lumMod val="75000"/>
              </a:schemeClr>
            </a:solidFill>
            <a:ln w="19050" cmpd="sng">
              <a:solidFill>
                <a:srgbClr val="FFFFFF"/>
              </a:solidFill>
              <a:miter lim="800000"/>
              <a:headEnd/>
              <a:tailEnd/>
            </a:ln>
            <a:effectLst/>
          </p:spPr>
          <p:txBody>
            <a:bodyPr anchor="ctr"/>
            <a:lstStyle/>
            <a:p>
              <a:pPr algn="ctr"/>
              <a:r>
                <a:rPr lang="en-GB" sz="900" dirty="0" smtClean="0">
                  <a:solidFill>
                    <a:schemeClr val="bg1"/>
                  </a:solidFill>
                  <a:latin typeface="Calibri" charset="0"/>
                </a:rPr>
                <a:t>OMF Communication Layer</a:t>
              </a:r>
              <a:endParaRPr lang="en-GB" sz="900" dirty="0">
                <a:solidFill>
                  <a:schemeClr val="bg1"/>
                </a:solidFill>
                <a:latin typeface="Calibri" charset="0"/>
              </a:endParaRPr>
            </a:p>
          </p:txBody>
        </p:sp>
        <p:sp>
          <p:nvSpPr>
            <p:cNvPr id="148" name="Rechteck 147"/>
            <p:cNvSpPr/>
            <p:nvPr/>
          </p:nvSpPr>
          <p:spPr>
            <a:xfrm>
              <a:off x="914400" y="1978223"/>
              <a:ext cx="7162800" cy="3279577"/>
            </a:xfrm>
            <a:prstGeom prst="rect">
              <a:avLst/>
            </a:prstGeom>
            <a:solidFill>
              <a:srgbClr val="A6A6A6"/>
            </a:solidFill>
            <a:ln w="9525" cap="flat" cmpd="sng" algn="ctr">
              <a:solidFill>
                <a:schemeClr val="bg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53" name="Gekrümmte Verbindung 97"/>
            <p:cNvCxnSpPr>
              <a:stCxn id="160" idx="3"/>
              <a:endCxn id="286" idx="0"/>
            </p:cNvCxnSpPr>
            <p:nvPr/>
          </p:nvCxnSpPr>
          <p:spPr>
            <a:xfrm>
              <a:off x="4495797" y="5486400"/>
              <a:ext cx="476" cy="408801"/>
            </a:xfrm>
            <a:prstGeom prst="straightConnector1">
              <a:avLst/>
            </a:prstGeom>
            <a:ln w="38100" cmpd="sng">
              <a:solidFill>
                <a:srgbClr val="800000"/>
              </a:solidFill>
              <a:headEnd type="triangle" w="lg"/>
              <a:tailEnd type="triangle" w="lg"/>
            </a:ln>
            <a:effectLst/>
          </p:spPr>
          <p:style>
            <a:lnRef idx="2">
              <a:schemeClr val="accent1"/>
            </a:lnRef>
            <a:fillRef idx="0">
              <a:schemeClr val="accent1"/>
            </a:fillRef>
            <a:effectRef idx="1">
              <a:schemeClr val="accent1"/>
            </a:effectRef>
            <a:fontRef idx="minor">
              <a:schemeClr val="tx1"/>
            </a:fontRef>
          </p:style>
        </p:cxnSp>
        <p:sp>
          <p:nvSpPr>
            <p:cNvPr id="159" name="Textfeld 158"/>
            <p:cNvSpPr txBox="1"/>
            <p:nvPr/>
          </p:nvSpPr>
          <p:spPr>
            <a:xfrm>
              <a:off x="914400" y="1978223"/>
              <a:ext cx="2819400" cy="584776"/>
            </a:xfrm>
            <a:prstGeom prst="rect">
              <a:avLst/>
            </a:prstGeom>
            <a:noFill/>
            <a:ln w="3175" cmpd="sng">
              <a:noFill/>
            </a:ln>
          </p:spPr>
          <p:txBody>
            <a:bodyPr wrap="square" rtlCol="0">
              <a:spAutoFit/>
            </a:bodyPr>
            <a:lstStyle/>
            <a:p>
              <a:r>
                <a:rPr lang="en-GB" sz="2000" dirty="0" smtClean="0">
                  <a:solidFill>
                    <a:schemeClr val="tx1">
                      <a:lumMod val="85000"/>
                      <a:lumOff val="15000"/>
                    </a:schemeClr>
                  </a:solidFill>
                </a:rPr>
                <a:t>WiseOMF</a:t>
              </a:r>
              <a:br>
                <a:rPr lang="en-GB" sz="2000" dirty="0" smtClean="0">
                  <a:solidFill>
                    <a:schemeClr val="tx1">
                      <a:lumMod val="85000"/>
                      <a:lumOff val="15000"/>
                    </a:schemeClr>
                  </a:solidFill>
                </a:rPr>
              </a:br>
              <a:r>
                <a:rPr lang="en-GB" sz="1100" dirty="0" smtClean="0">
                  <a:solidFill>
                    <a:schemeClr val="tx1">
                      <a:lumMod val="85000"/>
                      <a:lumOff val="15000"/>
                    </a:schemeClr>
                  </a:solidFill>
                </a:rPr>
                <a:t>(OMF RC)</a:t>
              </a:r>
              <a:endParaRPr lang="en-GB" sz="1100" dirty="0">
                <a:solidFill>
                  <a:schemeClr val="tx1">
                    <a:lumMod val="85000"/>
                    <a:lumOff val="15000"/>
                  </a:schemeClr>
                </a:solidFill>
              </a:endParaRPr>
            </a:p>
          </p:txBody>
        </p:sp>
        <p:sp>
          <p:nvSpPr>
            <p:cNvPr id="163" name="Rechteck 162"/>
            <p:cNvSpPr/>
            <p:nvPr/>
          </p:nvSpPr>
          <p:spPr>
            <a:xfrm>
              <a:off x="3733800" y="4569023"/>
              <a:ext cx="1524000" cy="304800"/>
            </a:xfrm>
            <a:prstGeom prst="rect">
              <a:avLst/>
            </a:prstGeom>
            <a:solidFill>
              <a:schemeClr val="bg1">
                <a:lumMod val="9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smtClean="0">
                  <a:solidFill>
                    <a:srgbClr val="000000"/>
                  </a:solidFill>
                </a:rPr>
                <a:t>Event Bus</a:t>
              </a:r>
              <a:endParaRPr lang="en-GB" sz="900">
                <a:solidFill>
                  <a:srgbClr val="000000"/>
                </a:solidFill>
              </a:endParaRPr>
            </a:p>
          </p:txBody>
        </p:sp>
        <p:cxnSp>
          <p:nvCxnSpPr>
            <p:cNvPr id="164" name="Gekrümmte Verbindung 97"/>
            <p:cNvCxnSpPr>
              <a:stCxn id="160" idx="3"/>
              <a:endCxn id="163" idx="2"/>
            </p:cNvCxnSpPr>
            <p:nvPr/>
          </p:nvCxnSpPr>
          <p:spPr>
            <a:xfrm flipV="1">
              <a:off x="4495797" y="4873823"/>
              <a:ext cx="3" cy="612577"/>
            </a:xfrm>
            <a:prstGeom prst="straightConnector1">
              <a:avLst/>
            </a:prstGeom>
            <a:ln w="19050" cmpd="sng">
              <a:solidFill>
                <a:schemeClr val="bg1"/>
              </a:solidFill>
              <a:prstDash val="dash"/>
              <a:headEnd type="none" w="lg"/>
              <a:tailEnd type="none" w="lg"/>
            </a:ln>
            <a:effectLst/>
          </p:spPr>
          <p:style>
            <a:lnRef idx="2">
              <a:schemeClr val="accent1"/>
            </a:lnRef>
            <a:fillRef idx="0">
              <a:schemeClr val="accent1"/>
            </a:fillRef>
            <a:effectRef idx="1">
              <a:schemeClr val="accent1"/>
            </a:effectRef>
            <a:fontRef idx="minor">
              <a:schemeClr val="tx1"/>
            </a:fontRef>
          </p:style>
        </p:cxnSp>
        <p:sp>
          <p:nvSpPr>
            <p:cNvPr id="172" name="Round Same Side Corner Rectangle 79"/>
            <p:cNvSpPr>
              <a:spLocks noChangeArrowheads="1"/>
            </p:cNvSpPr>
            <p:nvPr/>
          </p:nvSpPr>
          <p:spPr bwMode="auto">
            <a:xfrm>
              <a:off x="1447800" y="4569023"/>
              <a:ext cx="965045" cy="320541"/>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chemeClr val="tx2">
                <a:lumMod val="60000"/>
                <a:lumOff val="40000"/>
              </a:schemeClr>
            </a:solidFill>
            <a:ln w="19050" cmpd="sng">
              <a:solidFill>
                <a:srgbClr val="FFFFFF"/>
              </a:solidFill>
              <a:miter lim="800000"/>
              <a:headEnd/>
              <a:tailEnd/>
            </a:ln>
            <a:effectLst/>
          </p:spPr>
          <p:txBody>
            <a:bodyPr anchor="ctr"/>
            <a:lstStyle/>
            <a:p>
              <a:pPr algn="ctr"/>
              <a:r>
                <a:rPr lang="en-GB" sz="900">
                  <a:solidFill>
                    <a:schemeClr val="bg1"/>
                  </a:solidFill>
                  <a:latin typeface="Calibri" charset="0"/>
                </a:rPr>
                <a:t>Reservation Manager</a:t>
              </a:r>
            </a:p>
          </p:txBody>
        </p:sp>
        <p:cxnSp>
          <p:nvCxnSpPr>
            <p:cNvPr id="173" name="Gekrümmte Verbindung 97"/>
            <p:cNvCxnSpPr>
              <a:stCxn id="172" idx="0"/>
              <a:endCxn id="163" idx="1"/>
            </p:cNvCxnSpPr>
            <p:nvPr/>
          </p:nvCxnSpPr>
          <p:spPr>
            <a:xfrm flipV="1">
              <a:off x="2412845" y="4721423"/>
              <a:ext cx="1320955" cy="7871"/>
            </a:xfrm>
            <a:prstGeom prst="straightConnector1">
              <a:avLst/>
            </a:prstGeom>
            <a:ln w="19050" cmpd="sng">
              <a:solidFill>
                <a:schemeClr val="bg1"/>
              </a:solidFill>
              <a:prstDash val="dash"/>
              <a:headEnd type="none" w="lg"/>
              <a:tailEnd type="none" w="lg"/>
            </a:ln>
            <a:effectLst/>
          </p:spPr>
          <p:style>
            <a:lnRef idx="2">
              <a:schemeClr val="accent1"/>
            </a:lnRef>
            <a:fillRef idx="0">
              <a:schemeClr val="accent1"/>
            </a:fillRef>
            <a:effectRef idx="1">
              <a:schemeClr val="accent1"/>
            </a:effectRef>
            <a:fontRef idx="minor">
              <a:schemeClr val="tx1"/>
            </a:fontRef>
          </p:style>
        </p:cxnSp>
        <p:cxnSp>
          <p:nvCxnSpPr>
            <p:cNvPr id="182" name="Gekrümmte Verbindung 97"/>
            <p:cNvCxnSpPr>
              <a:stCxn id="172" idx="3"/>
              <a:endCxn id="177" idx="2"/>
            </p:cNvCxnSpPr>
            <p:nvPr/>
          </p:nvCxnSpPr>
          <p:spPr>
            <a:xfrm rot="5400000" flipH="1" flipV="1">
              <a:off x="1614350" y="4125974"/>
              <a:ext cx="759023" cy="127077"/>
            </a:xfrm>
            <a:prstGeom prst="bentConnector2">
              <a:avLst/>
            </a:prstGeom>
            <a:ln>
              <a:solidFill>
                <a:srgbClr val="FF6600"/>
              </a:solidFill>
              <a:prstDash val="solid"/>
              <a:headEnd type="none" w="lg"/>
              <a:tailEnd type="triangle" w="lg"/>
            </a:ln>
            <a:effectLst/>
          </p:spPr>
          <p:style>
            <a:lnRef idx="2">
              <a:schemeClr val="accent1"/>
            </a:lnRef>
            <a:fillRef idx="0">
              <a:schemeClr val="accent1"/>
            </a:fillRef>
            <a:effectRef idx="1">
              <a:schemeClr val="accent1"/>
            </a:effectRef>
            <a:fontRef idx="minor">
              <a:schemeClr val="tx1"/>
            </a:fontRef>
          </p:style>
        </p:cxnSp>
        <p:cxnSp>
          <p:nvCxnSpPr>
            <p:cNvPr id="186" name="Gekrümmte Verbindung 97"/>
            <p:cNvCxnSpPr>
              <a:stCxn id="172" idx="3"/>
              <a:endCxn id="176" idx="2"/>
            </p:cNvCxnSpPr>
            <p:nvPr/>
          </p:nvCxnSpPr>
          <p:spPr>
            <a:xfrm rot="5400000" flipH="1" flipV="1">
              <a:off x="1308061" y="3819685"/>
              <a:ext cx="1371600" cy="127077"/>
            </a:xfrm>
            <a:prstGeom prst="bentConnector2">
              <a:avLst/>
            </a:prstGeom>
            <a:ln>
              <a:solidFill>
                <a:srgbClr val="FF6600"/>
              </a:solidFill>
              <a:prstDash val="solid"/>
              <a:headEnd type="none" w="lg"/>
              <a:tailEnd type="triangle" w="lg"/>
            </a:ln>
            <a:effectLst/>
          </p:spPr>
          <p:style>
            <a:lnRef idx="2">
              <a:schemeClr val="accent1"/>
            </a:lnRef>
            <a:fillRef idx="0">
              <a:schemeClr val="accent1"/>
            </a:fillRef>
            <a:effectRef idx="1">
              <a:schemeClr val="accent1"/>
            </a:effectRef>
            <a:fontRef idx="minor">
              <a:schemeClr val="tx1"/>
            </a:fontRef>
          </p:style>
        </p:cxnSp>
        <p:cxnSp>
          <p:nvCxnSpPr>
            <p:cNvPr id="189" name="Gekrümmte Verbindung 97"/>
            <p:cNvCxnSpPr>
              <a:stCxn id="163" idx="0"/>
              <a:endCxn id="177" idx="0"/>
            </p:cNvCxnSpPr>
            <p:nvPr/>
          </p:nvCxnSpPr>
          <p:spPr>
            <a:xfrm rot="16200000" flipV="1">
              <a:off x="3620989" y="3694212"/>
              <a:ext cx="759023" cy="990600"/>
            </a:xfrm>
            <a:prstGeom prst="curvedConnector2">
              <a:avLst/>
            </a:prstGeom>
            <a:ln w="19050" cmpd="sng">
              <a:solidFill>
                <a:schemeClr val="bg1"/>
              </a:solidFill>
              <a:prstDash val="dash"/>
              <a:headEnd type="none" w="lg"/>
              <a:tailEnd type="none" w="lg"/>
            </a:ln>
            <a:effectLst/>
          </p:spPr>
          <p:style>
            <a:lnRef idx="2">
              <a:schemeClr val="accent1"/>
            </a:lnRef>
            <a:fillRef idx="0">
              <a:schemeClr val="accent1"/>
            </a:fillRef>
            <a:effectRef idx="1">
              <a:schemeClr val="accent1"/>
            </a:effectRef>
            <a:fontRef idx="minor">
              <a:schemeClr val="tx1"/>
            </a:fontRef>
          </p:style>
        </p:cxnSp>
        <p:cxnSp>
          <p:nvCxnSpPr>
            <p:cNvPr id="192" name="Gekrümmte Verbindung 97"/>
            <p:cNvCxnSpPr>
              <a:stCxn id="163" idx="0"/>
              <a:endCxn id="176" idx="0"/>
            </p:cNvCxnSpPr>
            <p:nvPr/>
          </p:nvCxnSpPr>
          <p:spPr>
            <a:xfrm rot="16200000" flipV="1">
              <a:off x="3314700" y="3387923"/>
              <a:ext cx="1371600" cy="990600"/>
            </a:xfrm>
            <a:prstGeom prst="curvedConnector2">
              <a:avLst/>
            </a:prstGeom>
            <a:ln w="19050" cmpd="sng">
              <a:solidFill>
                <a:schemeClr val="bg1"/>
              </a:solidFill>
              <a:prstDash val="dash"/>
              <a:headEnd type="none" w="lg"/>
              <a:tailEnd type="none" w="lg"/>
            </a:ln>
            <a:effectLst/>
          </p:spPr>
          <p:style>
            <a:lnRef idx="2">
              <a:schemeClr val="accent1"/>
            </a:lnRef>
            <a:fillRef idx="0">
              <a:schemeClr val="accent1"/>
            </a:fillRef>
            <a:effectRef idx="1">
              <a:schemeClr val="accent1"/>
            </a:effectRef>
            <a:fontRef idx="minor">
              <a:schemeClr val="tx1"/>
            </a:fontRef>
          </p:style>
        </p:cxnSp>
        <p:sp>
          <p:nvSpPr>
            <p:cNvPr id="195" name="Round Same Side Corner Rectangle 79"/>
            <p:cNvSpPr>
              <a:spLocks noChangeArrowheads="1"/>
            </p:cNvSpPr>
            <p:nvPr/>
          </p:nvSpPr>
          <p:spPr bwMode="auto">
            <a:xfrm>
              <a:off x="5257800" y="4136568"/>
              <a:ext cx="2286000" cy="304800"/>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r>
                <a:rPr lang="en-GB" sz="900" dirty="0">
                  <a:solidFill>
                    <a:srgbClr val="FFFFFF"/>
                  </a:solidFill>
                  <a:latin typeface="Calibri" charset="0"/>
                </a:rPr>
                <a:t>Node </a:t>
              </a:r>
              <a:r>
                <a:rPr lang="en-GB" sz="900" dirty="0" smtClean="0">
                  <a:solidFill>
                    <a:srgbClr val="FFFFFF"/>
                  </a:solidFill>
                  <a:latin typeface="Calibri" charset="0"/>
                </a:rPr>
                <a:t>Proxy</a:t>
              </a:r>
              <a:endParaRPr lang="en-GB" sz="900" dirty="0">
                <a:solidFill>
                  <a:srgbClr val="FFFFFF"/>
                </a:solidFill>
                <a:latin typeface="Calibri" charset="0"/>
              </a:endParaRPr>
            </a:p>
            <a:p>
              <a:pPr algn="ctr"/>
              <a:r>
                <a:rPr lang="en-GB" sz="800" dirty="0" smtClean="0">
                  <a:solidFill>
                    <a:srgbClr val="FFFFFF"/>
                  </a:solidFill>
                  <a:latin typeface="Calibri" charset="0"/>
                </a:rPr>
                <a:t>urn:sms:uzl</a:t>
              </a:r>
              <a:r>
                <a:rPr lang="en-GB" sz="800" dirty="0">
                  <a:solidFill>
                    <a:srgbClr val="FFFFFF"/>
                  </a:solidFill>
                  <a:latin typeface="Calibri" charset="0"/>
                </a:rPr>
                <a:t>:</a:t>
              </a:r>
              <a:r>
                <a:rPr lang="en-GB" sz="800" dirty="0" smtClean="0">
                  <a:solidFill>
                    <a:srgbClr val="FFFFFF"/>
                  </a:solidFill>
                  <a:latin typeface="Calibri" charset="0"/>
                </a:rPr>
                <a:t>0x0003</a:t>
              </a:r>
              <a:endParaRPr lang="en-GB" sz="800" dirty="0">
                <a:solidFill>
                  <a:srgbClr val="FFFFFF"/>
                </a:solidFill>
                <a:latin typeface="Calibri" charset="0"/>
              </a:endParaRPr>
            </a:p>
          </p:txBody>
        </p:sp>
        <p:cxnSp>
          <p:nvCxnSpPr>
            <p:cNvPr id="200" name="Gekrümmte Verbindung 97"/>
            <p:cNvCxnSpPr>
              <a:stCxn id="163" idx="0"/>
              <a:endCxn id="180" idx="2"/>
            </p:cNvCxnSpPr>
            <p:nvPr/>
          </p:nvCxnSpPr>
          <p:spPr>
            <a:xfrm rot="5400000" flipH="1" flipV="1">
              <a:off x="4421089" y="3732312"/>
              <a:ext cx="911423" cy="762000"/>
            </a:xfrm>
            <a:prstGeom prst="curvedConnector2">
              <a:avLst/>
            </a:prstGeom>
            <a:ln w="19050" cmpd="sng">
              <a:solidFill>
                <a:schemeClr val="bg1"/>
              </a:solidFill>
              <a:prstDash val="dash"/>
              <a:headEnd type="none" w="lg"/>
              <a:tailEnd type="none" w="lg"/>
            </a:ln>
            <a:effectLst/>
          </p:spPr>
          <p:style>
            <a:lnRef idx="2">
              <a:schemeClr val="accent1"/>
            </a:lnRef>
            <a:fillRef idx="0">
              <a:schemeClr val="accent1"/>
            </a:fillRef>
            <a:effectRef idx="1">
              <a:schemeClr val="accent1"/>
            </a:effectRef>
            <a:fontRef idx="minor">
              <a:schemeClr val="tx1"/>
            </a:fontRef>
          </p:style>
        </p:cxnSp>
        <p:cxnSp>
          <p:nvCxnSpPr>
            <p:cNvPr id="203" name="Gekrümmte Verbindung 97"/>
            <p:cNvCxnSpPr>
              <a:stCxn id="163" idx="0"/>
              <a:endCxn id="179" idx="2"/>
            </p:cNvCxnSpPr>
            <p:nvPr/>
          </p:nvCxnSpPr>
          <p:spPr>
            <a:xfrm rot="5400000" flipH="1" flipV="1">
              <a:off x="4192489" y="3503712"/>
              <a:ext cx="1368623" cy="762000"/>
            </a:xfrm>
            <a:prstGeom prst="curvedConnector2">
              <a:avLst/>
            </a:prstGeom>
            <a:ln w="19050" cmpd="sng">
              <a:solidFill>
                <a:schemeClr val="bg1"/>
              </a:solidFill>
              <a:prstDash val="dash"/>
              <a:headEnd type="none" w="lg"/>
              <a:tailEnd type="none" w="lg"/>
            </a:ln>
            <a:effectLst/>
          </p:spPr>
          <p:style>
            <a:lnRef idx="2">
              <a:schemeClr val="accent1"/>
            </a:lnRef>
            <a:fillRef idx="0">
              <a:schemeClr val="accent1"/>
            </a:fillRef>
            <a:effectRef idx="1">
              <a:schemeClr val="accent1"/>
            </a:effectRef>
            <a:fontRef idx="minor">
              <a:schemeClr val="tx1"/>
            </a:fontRef>
          </p:style>
        </p:cxnSp>
        <p:cxnSp>
          <p:nvCxnSpPr>
            <p:cNvPr id="207" name="Gekrümmte Verbindung 97"/>
            <p:cNvCxnSpPr>
              <a:stCxn id="163" idx="0"/>
              <a:endCxn id="178" idx="2"/>
            </p:cNvCxnSpPr>
            <p:nvPr/>
          </p:nvCxnSpPr>
          <p:spPr>
            <a:xfrm rot="5400000" flipH="1" flipV="1">
              <a:off x="3962400" y="3273623"/>
              <a:ext cx="1828800" cy="762000"/>
            </a:xfrm>
            <a:prstGeom prst="curvedConnector2">
              <a:avLst/>
            </a:prstGeom>
            <a:ln w="19050" cmpd="sng">
              <a:solidFill>
                <a:schemeClr val="bg1"/>
              </a:solidFill>
              <a:prstDash val="dash"/>
              <a:headEnd type="none" w="lg"/>
              <a:tailEnd type="none" w="lg"/>
            </a:ln>
            <a:effectLst/>
          </p:spPr>
          <p:style>
            <a:lnRef idx="2">
              <a:schemeClr val="accent1"/>
            </a:lnRef>
            <a:fillRef idx="0">
              <a:schemeClr val="accent1"/>
            </a:fillRef>
            <a:effectRef idx="1">
              <a:schemeClr val="accent1"/>
            </a:effectRef>
            <a:fontRef idx="minor">
              <a:schemeClr val="tx1"/>
            </a:fontRef>
          </p:style>
        </p:cxnSp>
        <p:cxnSp>
          <p:nvCxnSpPr>
            <p:cNvPr id="211" name="Gekrümmte Verbindung 97"/>
            <p:cNvCxnSpPr>
              <a:stCxn id="163" idx="0"/>
              <a:endCxn id="195" idx="2"/>
            </p:cNvCxnSpPr>
            <p:nvPr/>
          </p:nvCxnSpPr>
          <p:spPr>
            <a:xfrm rot="5400000" flipH="1" flipV="1">
              <a:off x="4736773" y="4047996"/>
              <a:ext cx="280055" cy="762000"/>
            </a:xfrm>
            <a:prstGeom prst="curvedConnector2">
              <a:avLst/>
            </a:prstGeom>
            <a:ln w="19050" cmpd="sng">
              <a:solidFill>
                <a:schemeClr val="bg1"/>
              </a:solidFill>
              <a:prstDash val="dash"/>
              <a:headEnd type="none" w="lg"/>
              <a:tailEnd type="none" w="lg"/>
            </a:ln>
            <a:effectLst/>
          </p:spPr>
          <p:style>
            <a:lnRef idx="2">
              <a:schemeClr val="accent1"/>
            </a:lnRef>
            <a:fillRef idx="0">
              <a:schemeClr val="accent1"/>
            </a:fillRef>
            <a:effectRef idx="1">
              <a:schemeClr val="accent1"/>
            </a:effectRef>
            <a:fontRef idx="minor">
              <a:schemeClr val="tx1"/>
            </a:fontRef>
          </p:style>
        </p:cxnSp>
        <p:cxnSp>
          <p:nvCxnSpPr>
            <p:cNvPr id="222" name="Gekrümmte Verbindung 97"/>
            <p:cNvCxnSpPr>
              <a:stCxn id="176" idx="0"/>
              <a:endCxn id="178" idx="2"/>
            </p:cNvCxnSpPr>
            <p:nvPr/>
          </p:nvCxnSpPr>
          <p:spPr>
            <a:xfrm flipV="1">
              <a:off x="3505200" y="2740223"/>
              <a:ext cx="1752600" cy="457200"/>
            </a:xfrm>
            <a:prstGeom prst="bentConnector3">
              <a:avLst>
                <a:gd name="adj1" fmla="val 50000"/>
              </a:avLst>
            </a:prstGeom>
            <a:ln>
              <a:solidFill>
                <a:srgbClr val="FF6600"/>
              </a:solidFill>
              <a:prstDash val="solid"/>
              <a:headEnd type="none" w="lg"/>
              <a:tailEnd type="triangle" w="lg"/>
            </a:ln>
            <a:effectLst/>
          </p:spPr>
          <p:style>
            <a:lnRef idx="2">
              <a:schemeClr val="accent1"/>
            </a:lnRef>
            <a:fillRef idx="0">
              <a:schemeClr val="accent1"/>
            </a:fillRef>
            <a:effectRef idx="1">
              <a:schemeClr val="accent1"/>
            </a:effectRef>
            <a:fontRef idx="minor">
              <a:schemeClr val="tx1"/>
            </a:fontRef>
          </p:style>
        </p:cxnSp>
        <p:cxnSp>
          <p:nvCxnSpPr>
            <p:cNvPr id="225" name="Gekrümmte Verbindung 97"/>
            <p:cNvCxnSpPr>
              <a:stCxn id="176" idx="0"/>
              <a:endCxn id="179" idx="2"/>
            </p:cNvCxnSpPr>
            <p:nvPr/>
          </p:nvCxnSpPr>
          <p:spPr>
            <a:xfrm>
              <a:off x="3505200" y="3197423"/>
              <a:ext cx="1752600" cy="2977"/>
            </a:xfrm>
            <a:prstGeom prst="bentConnector3">
              <a:avLst>
                <a:gd name="adj1" fmla="val 50000"/>
              </a:avLst>
            </a:prstGeom>
            <a:ln>
              <a:solidFill>
                <a:srgbClr val="FF6600"/>
              </a:solidFill>
              <a:prstDash val="solid"/>
              <a:headEnd type="none" w="lg"/>
              <a:tailEnd type="triangle" w="lg"/>
            </a:ln>
            <a:effectLst/>
          </p:spPr>
          <p:style>
            <a:lnRef idx="2">
              <a:schemeClr val="accent1"/>
            </a:lnRef>
            <a:fillRef idx="0">
              <a:schemeClr val="accent1"/>
            </a:fillRef>
            <a:effectRef idx="1">
              <a:schemeClr val="accent1"/>
            </a:effectRef>
            <a:fontRef idx="minor">
              <a:schemeClr val="tx1"/>
            </a:fontRef>
          </p:style>
        </p:cxnSp>
        <p:cxnSp>
          <p:nvCxnSpPr>
            <p:cNvPr id="228" name="Gekrümmte Verbindung 97"/>
            <p:cNvCxnSpPr>
              <a:stCxn id="176" idx="0"/>
              <a:endCxn id="180" idx="2"/>
            </p:cNvCxnSpPr>
            <p:nvPr/>
          </p:nvCxnSpPr>
          <p:spPr>
            <a:xfrm>
              <a:off x="3505200" y="3197423"/>
              <a:ext cx="1752600" cy="460177"/>
            </a:xfrm>
            <a:prstGeom prst="bentConnector3">
              <a:avLst>
                <a:gd name="adj1" fmla="val 50000"/>
              </a:avLst>
            </a:prstGeom>
            <a:ln>
              <a:solidFill>
                <a:srgbClr val="FF6600"/>
              </a:solidFill>
              <a:prstDash val="solid"/>
              <a:headEnd type="none" w="lg"/>
              <a:tailEnd type="triangle" w="lg"/>
            </a:ln>
            <a:effectLst/>
          </p:spPr>
          <p:style>
            <a:lnRef idx="2">
              <a:schemeClr val="accent1"/>
            </a:lnRef>
            <a:fillRef idx="0">
              <a:schemeClr val="accent1"/>
            </a:fillRef>
            <a:effectRef idx="1">
              <a:schemeClr val="accent1"/>
            </a:effectRef>
            <a:fontRef idx="minor">
              <a:schemeClr val="tx1"/>
            </a:fontRef>
          </p:style>
        </p:cxnSp>
        <p:cxnSp>
          <p:nvCxnSpPr>
            <p:cNvPr id="231" name="Gekrümmte Verbindung 97"/>
            <p:cNvCxnSpPr>
              <a:stCxn id="177" idx="0"/>
              <a:endCxn id="195" idx="2"/>
            </p:cNvCxnSpPr>
            <p:nvPr/>
          </p:nvCxnSpPr>
          <p:spPr>
            <a:xfrm>
              <a:off x="3505200" y="3810000"/>
              <a:ext cx="1752600" cy="478968"/>
            </a:xfrm>
            <a:prstGeom prst="bentConnector3">
              <a:avLst>
                <a:gd name="adj1" fmla="val 50000"/>
              </a:avLst>
            </a:prstGeom>
            <a:ln>
              <a:solidFill>
                <a:srgbClr val="FF6600"/>
              </a:solidFill>
              <a:prstDash val="solid"/>
              <a:headEnd type="none" w="lg"/>
              <a:tailEnd type="triangle" w="lg"/>
            </a:ln>
            <a:effectLst/>
          </p:spPr>
          <p:style>
            <a:lnRef idx="2">
              <a:schemeClr val="accent1"/>
            </a:lnRef>
            <a:fillRef idx="0">
              <a:schemeClr val="accent1"/>
            </a:fillRef>
            <a:effectRef idx="1">
              <a:schemeClr val="accent1"/>
            </a:effectRef>
            <a:fontRef idx="minor">
              <a:schemeClr val="tx1"/>
            </a:fontRef>
          </p:style>
        </p:cxnSp>
        <p:cxnSp>
          <p:nvCxnSpPr>
            <p:cNvPr id="277" name="Gekrümmte Verbindung 97"/>
            <p:cNvCxnSpPr>
              <a:endCxn id="247" idx="3"/>
            </p:cNvCxnSpPr>
            <p:nvPr/>
          </p:nvCxnSpPr>
          <p:spPr>
            <a:xfrm>
              <a:off x="4495800" y="1371600"/>
              <a:ext cx="2" cy="383977"/>
            </a:xfrm>
            <a:prstGeom prst="straightConnector1">
              <a:avLst/>
            </a:prstGeom>
            <a:ln w="38100" cmpd="sng">
              <a:solidFill>
                <a:srgbClr val="17375E"/>
              </a:solidFill>
              <a:headEnd type="triangle" w="lg"/>
              <a:tailEnd type="triangle" w="lg"/>
            </a:ln>
            <a:effectLst/>
          </p:spPr>
          <p:style>
            <a:lnRef idx="2">
              <a:schemeClr val="accent1"/>
            </a:lnRef>
            <a:fillRef idx="0">
              <a:schemeClr val="accent1"/>
            </a:fillRef>
            <a:effectRef idx="1">
              <a:schemeClr val="accent1"/>
            </a:effectRef>
            <a:fontRef idx="minor">
              <a:schemeClr val="tx1"/>
            </a:fontRef>
          </p:style>
        </p:cxnSp>
        <p:sp>
          <p:nvSpPr>
            <p:cNvPr id="286" name="Textfeld 285"/>
            <p:cNvSpPr txBox="1"/>
            <p:nvPr/>
          </p:nvSpPr>
          <p:spPr>
            <a:xfrm>
              <a:off x="3352800" y="5895201"/>
              <a:ext cx="2286946" cy="261610"/>
            </a:xfrm>
            <a:prstGeom prst="rect">
              <a:avLst/>
            </a:prstGeom>
            <a:noFill/>
          </p:spPr>
          <p:txBody>
            <a:bodyPr wrap="square" rtlCol="0">
              <a:spAutoFit/>
            </a:bodyPr>
            <a:lstStyle/>
            <a:p>
              <a:pPr algn="ctr"/>
              <a:r>
                <a:rPr lang="en-GB" sz="1050" dirty="0" smtClean="0">
                  <a:solidFill>
                    <a:srgbClr val="7F7F7F"/>
                  </a:solidFill>
                </a:rPr>
                <a:t>Testbed Runtime</a:t>
              </a:r>
              <a:endParaRPr lang="en-GB" sz="1050" dirty="0">
                <a:solidFill>
                  <a:srgbClr val="7F7F7F"/>
                </a:solidFill>
              </a:endParaRPr>
            </a:p>
          </p:txBody>
        </p:sp>
        <p:sp>
          <p:nvSpPr>
            <p:cNvPr id="287" name="Textfeld 286"/>
            <p:cNvSpPr txBox="1"/>
            <p:nvPr/>
          </p:nvSpPr>
          <p:spPr>
            <a:xfrm>
              <a:off x="3346752" y="1094601"/>
              <a:ext cx="2286946" cy="261610"/>
            </a:xfrm>
            <a:prstGeom prst="rect">
              <a:avLst/>
            </a:prstGeom>
            <a:noFill/>
          </p:spPr>
          <p:txBody>
            <a:bodyPr wrap="square" rtlCol="0">
              <a:spAutoFit/>
            </a:bodyPr>
            <a:lstStyle/>
            <a:p>
              <a:pPr algn="ctr"/>
              <a:r>
                <a:rPr lang="en-GB" sz="1050" dirty="0" smtClean="0">
                  <a:solidFill>
                    <a:schemeClr val="bg1">
                      <a:lumMod val="50000"/>
                    </a:schemeClr>
                  </a:solidFill>
                </a:rPr>
                <a:t>Clients (OMF ECs)</a:t>
              </a:r>
              <a:endParaRPr lang="en-GB" sz="1050" dirty="0">
                <a:solidFill>
                  <a:schemeClr val="bg1">
                    <a:lumMod val="50000"/>
                  </a:schemeClr>
                </a:solidFill>
              </a:endParaRPr>
            </a:p>
          </p:txBody>
        </p:sp>
        <p:sp>
          <p:nvSpPr>
            <p:cNvPr id="288" name="Textfeld 287"/>
            <p:cNvSpPr txBox="1"/>
            <p:nvPr/>
          </p:nvSpPr>
          <p:spPr>
            <a:xfrm rot="5400000">
              <a:off x="2640938" y="3267419"/>
              <a:ext cx="535223" cy="461665"/>
            </a:xfrm>
            <a:prstGeom prst="rect">
              <a:avLst/>
            </a:prstGeom>
            <a:noFill/>
          </p:spPr>
          <p:txBody>
            <a:bodyPr wrap="square" rtlCol="0">
              <a:spAutoFit/>
            </a:bodyPr>
            <a:lstStyle/>
            <a:p>
              <a:pPr algn="ctr"/>
              <a:r>
                <a:rPr lang="en-GB" sz="2400" dirty="0" smtClean="0">
                  <a:solidFill>
                    <a:schemeClr val="bg1"/>
                  </a:solidFill>
                </a:rPr>
                <a:t>...</a:t>
              </a:r>
              <a:endParaRPr lang="en-GB" sz="2400" dirty="0">
                <a:solidFill>
                  <a:schemeClr val="bg1"/>
                </a:solidFill>
              </a:endParaRPr>
            </a:p>
          </p:txBody>
        </p:sp>
        <p:sp>
          <p:nvSpPr>
            <p:cNvPr id="293" name="Textfeld 292"/>
            <p:cNvSpPr txBox="1"/>
            <p:nvPr/>
          </p:nvSpPr>
          <p:spPr>
            <a:xfrm rot="5400000">
              <a:off x="6318598" y="3750612"/>
              <a:ext cx="535223" cy="461665"/>
            </a:xfrm>
            <a:prstGeom prst="rect">
              <a:avLst/>
            </a:prstGeom>
            <a:noFill/>
          </p:spPr>
          <p:txBody>
            <a:bodyPr wrap="square" rtlCol="0">
              <a:spAutoFit/>
            </a:bodyPr>
            <a:lstStyle/>
            <a:p>
              <a:pPr algn="ctr"/>
              <a:r>
                <a:rPr lang="en-GB" sz="2400" dirty="0" smtClean="0">
                  <a:solidFill>
                    <a:schemeClr val="bg1"/>
                  </a:solidFill>
                </a:rPr>
                <a:t>...</a:t>
              </a:r>
              <a:endParaRPr lang="en-GB" sz="2400" dirty="0">
                <a:solidFill>
                  <a:schemeClr val="bg1"/>
                </a:solidFill>
              </a:endParaRPr>
            </a:p>
          </p:txBody>
        </p:sp>
        <p:sp>
          <p:nvSpPr>
            <p:cNvPr id="302" name="Textfeld 301"/>
            <p:cNvSpPr txBox="1"/>
            <p:nvPr/>
          </p:nvSpPr>
          <p:spPr>
            <a:xfrm>
              <a:off x="4523253" y="5581804"/>
              <a:ext cx="2286000" cy="215444"/>
            </a:xfrm>
            <a:prstGeom prst="rect">
              <a:avLst/>
            </a:prstGeom>
            <a:noFill/>
          </p:spPr>
          <p:txBody>
            <a:bodyPr wrap="square" rtlCol="0">
              <a:spAutoFit/>
            </a:bodyPr>
            <a:lstStyle/>
            <a:p>
              <a:r>
                <a:rPr lang="en-GB" sz="800" dirty="0" smtClean="0">
                  <a:solidFill>
                    <a:srgbClr val="800000"/>
                  </a:solidFill>
                </a:rPr>
                <a:t>External Plugin Protocol</a:t>
              </a:r>
              <a:endParaRPr lang="en-GB" sz="800" dirty="0">
                <a:solidFill>
                  <a:srgbClr val="800000"/>
                </a:solidFill>
              </a:endParaRPr>
            </a:p>
          </p:txBody>
        </p:sp>
        <p:sp>
          <p:nvSpPr>
            <p:cNvPr id="300" name="Textfeld 299"/>
            <p:cNvSpPr txBox="1"/>
            <p:nvPr/>
          </p:nvSpPr>
          <p:spPr>
            <a:xfrm>
              <a:off x="4513944" y="1447800"/>
              <a:ext cx="3153227" cy="215444"/>
            </a:xfrm>
            <a:prstGeom prst="rect">
              <a:avLst/>
            </a:prstGeom>
            <a:noFill/>
          </p:spPr>
          <p:txBody>
            <a:bodyPr wrap="square" rtlCol="0">
              <a:spAutoFit/>
            </a:bodyPr>
            <a:lstStyle/>
            <a:p>
              <a:r>
                <a:rPr lang="en-GB" sz="800" dirty="0" smtClean="0">
                  <a:solidFill>
                    <a:schemeClr val="tx2">
                      <a:lumMod val="75000"/>
                    </a:schemeClr>
                  </a:solidFill>
                </a:rPr>
                <a:t>Federated Resource Control Protocol (FRCP) via XMPP PubSub</a:t>
              </a:r>
            </a:p>
          </p:txBody>
        </p:sp>
        <p:grpSp>
          <p:nvGrpSpPr>
            <p:cNvPr id="250" name="Gruppierung 249"/>
            <p:cNvGrpSpPr/>
            <p:nvPr/>
          </p:nvGrpSpPr>
          <p:grpSpPr>
            <a:xfrm>
              <a:off x="914399" y="5250666"/>
              <a:ext cx="7162800" cy="235734"/>
              <a:chOff x="914399" y="5098266"/>
              <a:chExt cx="7162800" cy="235734"/>
            </a:xfrm>
          </p:grpSpPr>
          <p:sp>
            <p:nvSpPr>
              <p:cNvPr id="160" name="Round Same Side Corner Rectangle 79"/>
              <p:cNvSpPr>
                <a:spLocks noChangeArrowheads="1"/>
              </p:cNvSpPr>
              <p:nvPr/>
            </p:nvSpPr>
            <p:spPr bwMode="auto">
              <a:xfrm rot="10800000">
                <a:off x="914399" y="5105400"/>
                <a:ext cx="7162800" cy="228600"/>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A50021"/>
              </a:solidFill>
              <a:ln w="19050" cmpd="sng">
                <a:solidFill>
                  <a:srgbClr val="FFFFFF"/>
                </a:solidFill>
                <a:miter lim="800000"/>
                <a:headEnd/>
                <a:tailEnd/>
              </a:ln>
              <a:effectLst/>
            </p:spPr>
            <p:txBody>
              <a:bodyPr vert="horz" anchor="ctr"/>
              <a:lstStyle/>
              <a:p>
                <a:pPr algn="ctr"/>
                <a:endParaRPr lang="en-GB" sz="900" dirty="0">
                  <a:solidFill>
                    <a:srgbClr val="FFFFFF"/>
                  </a:solidFill>
                  <a:latin typeface="Calibri" charset="0"/>
                </a:endParaRPr>
              </a:p>
            </p:txBody>
          </p:sp>
          <p:sp>
            <p:nvSpPr>
              <p:cNvPr id="249" name="Textfeld 248"/>
              <p:cNvSpPr txBox="1"/>
              <p:nvPr/>
            </p:nvSpPr>
            <p:spPr>
              <a:xfrm>
                <a:off x="3750096" y="5098266"/>
                <a:ext cx="1500569" cy="230832"/>
              </a:xfrm>
              <a:prstGeom prst="rect">
                <a:avLst/>
              </a:prstGeom>
              <a:noFill/>
            </p:spPr>
            <p:txBody>
              <a:bodyPr wrap="none" rtlCol="0">
                <a:spAutoFit/>
              </a:bodyPr>
              <a:lstStyle/>
              <a:p>
                <a:r>
                  <a:rPr lang="en-GB" sz="900" dirty="0" smtClean="0">
                    <a:solidFill>
                      <a:schemeClr val="bg1"/>
                    </a:solidFill>
                    <a:latin typeface="Calibri" charset="0"/>
                  </a:rPr>
                  <a:t>Testbed Runtime Connector</a:t>
                </a:r>
                <a:endParaRPr lang="en-GB" sz="900" dirty="0">
                  <a:solidFill>
                    <a:schemeClr val="bg1"/>
                  </a:solidFill>
                  <a:latin typeface="Calibri" charset="0"/>
                </a:endParaRPr>
              </a:p>
            </p:txBody>
          </p:sp>
        </p:grpSp>
        <p:cxnSp>
          <p:nvCxnSpPr>
            <p:cNvPr id="99" name="Gekrümmte Verbindung 97"/>
            <p:cNvCxnSpPr>
              <a:stCxn id="148" idx="0"/>
            </p:cNvCxnSpPr>
            <p:nvPr/>
          </p:nvCxnSpPr>
          <p:spPr>
            <a:xfrm>
              <a:off x="4495800" y="1978223"/>
              <a:ext cx="0" cy="460177"/>
            </a:xfrm>
            <a:prstGeom prst="straightConnector1">
              <a:avLst/>
            </a:prstGeom>
            <a:ln>
              <a:solidFill>
                <a:srgbClr val="17375E"/>
              </a:solidFill>
              <a:prstDash val="solid"/>
              <a:headEnd type="triangle" w="lg"/>
              <a:tailEnd type="none" w="lg"/>
            </a:ln>
            <a:effectLst/>
          </p:spPr>
          <p:style>
            <a:lnRef idx="2">
              <a:schemeClr val="accent1"/>
            </a:lnRef>
            <a:fillRef idx="0">
              <a:schemeClr val="accent1"/>
            </a:fillRef>
            <a:effectRef idx="1">
              <a:schemeClr val="accent1"/>
            </a:effectRef>
            <a:fontRef idx="minor">
              <a:schemeClr val="tx1"/>
            </a:fontRef>
          </p:style>
        </p:cxnSp>
        <p:cxnSp>
          <p:nvCxnSpPr>
            <p:cNvPr id="107" name="Gekrümmte Verbindung 97"/>
            <p:cNvCxnSpPr/>
            <p:nvPr/>
          </p:nvCxnSpPr>
          <p:spPr>
            <a:xfrm>
              <a:off x="2273905" y="2437190"/>
              <a:ext cx="4888895" cy="1210"/>
            </a:xfrm>
            <a:prstGeom prst="straightConnector1">
              <a:avLst/>
            </a:prstGeom>
            <a:ln>
              <a:solidFill>
                <a:srgbClr val="17375E"/>
              </a:solidFill>
              <a:prstDash val="solid"/>
              <a:headEnd type="none" w="lg"/>
              <a:tailEnd type="none" w="lg"/>
            </a:ln>
            <a:effectLst/>
          </p:spPr>
          <p:style>
            <a:lnRef idx="2">
              <a:schemeClr val="accent1"/>
            </a:lnRef>
            <a:fillRef idx="0">
              <a:schemeClr val="accent1"/>
            </a:fillRef>
            <a:effectRef idx="1">
              <a:schemeClr val="accent1"/>
            </a:effectRef>
            <a:fontRef idx="minor">
              <a:schemeClr val="tx1"/>
            </a:fontRef>
          </p:style>
        </p:cxnSp>
        <p:cxnSp>
          <p:nvCxnSpPr>
            <p:cNvPr id="117" name="Gekrümmte Verbindung 97"/>
            <p:cNvCxnSpPr/>
            <p:nvPr/>
          </p:nvCxnSpPr>
          <p:spPr>
            <a:xfrm flipV="1">
              <a:off x="2408159" y="2431144"/>
              <a:ext cx="0" cy="616856"/>
            </a:xfrm>
            <a:prstGeom prst="straightConnector1">
              <a:avLst/>
            </a:prstGeom>
            <a:ln>
              <a:solidFill>
                <a:srgbClr val="17375E"/>
              </a:solidFill>
              <a:prstDash val="solid"/>
              <a:headEnd type="triangle" w="lg"/>
              <a:tailEnd type="none" w="lg"/>
            </a:ln>
            <a:effectLst/>
          </p:spPr>
          <p:style>
            <a:lnRef idx="2">
              <a:schemeClr val="accent1"/>
            </a:lnRef>
            <a:fillRef idx="0">
              <a:schemeClr val="accent1"/>
            </a:fillRef>
            <a:effectRef idx="1">
              <a:schemeClr val="accent1"/>
            </a:effectRef>
            <a:fontRef idx="minor">
              <a:schemeClr val="tx1"/>
            </a:fontRef>
          </p:style>
        </p:cxnSp>
        <p:cxnSp>
          <p:nvCxnSpPr>
            <p:cNvPr id="120" name="Gekrümmte Verbindung 97"/>
            <p:cNvCxnSpPr/>
            <p:nvPr/>
          </p:nvCxnSpPr>
          <p:spPr>
            <a:xfrm flipV="1">
              <a:off x="7156752" y="2426306"/>
              <a:ext cx="0" cy="1688494"/>
            </a:xfrm>
            <a:prstGeom prst="straightConnector1">
              <a:avLst/>
            </a:prstGeom>
            <a:ln>
              <a:solidFill>
                <a:srgbClr val="17375E"/>
              </a:solidFill>
              <a:prstDash val="solid"/>
              <a:headEnd type="triangle" w="lg"/>
              <a:tailEnd type="none" w="lg"/>
            </a:ln>
            <a:effectLst/>
          </p:spPr>
          <p:style>
            <a:lnRef idx="2">
              <a:schemeClr val="accent1"/>
            </a:lnRef>
            <a:fillRef idx="0">
              <a:schemeClr val="accent1"/>
            </a:fillRef>
            <a:effectRef idx="1">
              <a:schemeClr val="accent1"/>
            </a:effectRef>
            <a:fontRef idx="minor">
              <a:schemeClr val="tx1"/>
            </a:fontRef>
          </p:style>
        </p:cxnSp>
        <p:cxnSp>
          <p:nvCxnSpPr>
            <p:cNvPr id="122" name="Gekrümmte Verbindung 97"/>
            <p:cNvCxnSpPr/>
            <p:nvPr/>
          </p:nvCxnSpPr>
          <p:spPr>
            <a:xfrm flipH="1" flipV="1">
              <a:off x="7010400" y="2438400"/>
              <a:ext cx="4838" cy="1057124"/>
            </a:xfrm>
            <a:prstGeom prst="straightConnector1">
              <a:avLst/>
            </a:prstGeom>
            <a:ln>
              <a:solidFill>
                <a:srgbClr val="17375E"/>
              </a:solidFill>
              <a:prstDash val="solid"/>
              <a:headEnd type="triangle" w="lg"/>
              <a:tailEnd type="none" w="lg"/>
            </a:ln>
            <a:effectLst/>
          </p:spPr>
          <p:style>
            <a:lnRef idx="2">
              <a:schemeClr val="accent1"/>
            </a:lnRef>
            <a:fillRef idx="0">
              <a:schemeClr val="accent1"/>
            </a:fillRef>
            <a:effectRef idx="1">
              <a:schemeClr val="accent1"/>
            </a:effectRef>
            <a:fontRef idx="minor">
              <a:schemeClr val="tx1"/>
            </a:fontRef>
          </p:style>
        </p:cxnSp>
        <p:sp>
          <p:nvSpPr>
            <p:cNvPr id="180" name="Round Same Side Corner Rectangle 79"/>
            <p:cNvSpPr>
              <a:spLocks noChangeArrowheads="1"/>
            </p:cNvSpPr>
            <p:nvPr/>
          </p:nvSpPr>
          <p:spPr bwMode="auto">
            <a:xfrm>
              <a:off x="5257800" y="3505200"/>
              <a:ext cx="2286000" cy="304800"/>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r>
                <a:rPr lang="en-GB" sz="900" dirty="0">
                  <a:solidFill>
                    <a:srgbClr val="FFFFFF"/>
                  </a:solidFill>
                  <a:latin typeface="Calibri" charset="0"/>
                </a:rPr>
                <a:t>Node Group Proxy</a:t>
              </a:r>
            </a:p>
            <a:p>
              <a:pPr algn="ctr"/>
              <a:r>
                <a:rPr lang="en-GB" sz="800" dirty="0">
                  <a:solidFill>
                    <a:srgbClr val="FFFFFF"/>
                  </a:solidFill>
                  <a:latin typeface="Calibri" charset="0"/>
                </a:rPr>
                <a:t>[</a:t>
              </a:r>
              <a:r>
                <a:rPr lang="en-GB" sz="800" dirty="0" smtClean="0">
                  <a:solidFill>
                    <a:srgbClr val="FFFFFF"/>
                  </a:solidFill>
                  <a:latin typeface="Calibri" charset="0"/>
                </a:rPr>
                <a:t>urn:sms:0x0001, urn:sms:0x0002]</a:t>
              </a:r>
              <a:endParaRPr lang="en-GB" sz="800" dirty="0">
                <a:solidFill>
                  <a:srgbClr val="FFFFFF"/>
                </a:solidFill>
                <a:latin typeface="Calibri" charset="0"/>
              </a:endParaRPr>
            </a:p>
          </p:txBody>
        </p:sp>
        <p:sp>
          <p:nvSpPr>
            <p:cNvPr id="179" name="Round Same Side Corner Rectangle 79"/>
            <p:cNvSpPr>
              <a:spLocks noChangeArrowheads="1"/>
            </p:cNvSpPr>
            <p:nvPr/>
          </p:nvSpPr>
          <p:spPr bwMode="auto">
            <a:xfrm>
              <a:off x="5257800" y="3048000"/>
              <a:ext cx="2286000" cy="304800"/>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r>
                <a:rPr lang="en-GB" sz="900" dirty="0">
                  <a:solidFill>
                    <a:srgbClr val="FFFFFF"/>
                  </a:solidFill>
                  <a:latin typeface="Calibri" charset="0"/>
                </a:rPr>
                <a:t>Node </a:t>
              </a:r>
              <a:r>
                <a:rPr lang="en-GB" sz="900" dirty="0" smtClean="0">
                  <a:solidFill>
                    <a:srgbClr val="FFFFFF"/>
                  </a:solidFill>
                  <a:latin typeface="Calibri" charset="0"/>
                </a:rPr>
                <a:t>Proxy</a:t>
              </a:r>
              <a:endParaRPr lang="en-GB" sz="900" dirty="0">
                <a:solidFill>
                  <a:srgbClr val="FFFFFF"/>
                </a:solidFill>
                <a:latin typeface="Calibri" charset="0"/>
              </a:endParaRPr>
            </a:p>
            <a:p>
              <a:pPr algn="ctr"/>
              <a:r>
                <a:rPr lang="en-GB" sz="800" dirty="0" smtClean="0">
                  <a:solidFill>
                    <a:srgbClr val="FFFFFF"/>
                  </a:solidFill>
                  <a:latin typeface="Calibri" charset="0"/>
                </a:rPr>
                <a:t>urn:sms:0x0002</a:t>
              </a:r>
              <a:endParaRPr lang="en-GB" sz="800" dirty="0">
                <a:solidFill>
                  <a:srgbClr val="FFFFFF"/>
                </a:solidFill>
                <a:latin typeface="Calibri" charset="0"/>
              </a:endParaRPr>
            </a:p>
          </p:txBody>
        </p:sp>
        <p:cxnSp>
          <p:nvCxnSpPr>
            <p:cNvPr id="125" name="Gekrümmte Verbindung 97"/>
            <p:cNvCxnSpPr/>
            <p:nvPr/>
          </p:nvCxnSpPr>
          <p:spPr>
            <a:xfrm flipH="1" flipV="1">
              <a:off x="6878561" y="2439610"/>
              <a:ext cx="9677" cy="608390"/>
            </a:xfrm>
            <a:prstGeom prst="straightConnector1">
              <a:avLst/>
            </a:prstGeom>
            <a:ln>
              <a:solidFill>
                <a:srgbClr val="17375E"/>
              </a:solidFill>
              <a:prstDash val="solid"/>
              <a:headEnd type="triangle" w="lg"/>
              <a:tailEnd type="none" w="lg"/>
            </a:ln>
            <a:effectLst/>
          </p:spPr>
          <p:style>
            <a:lnRef idx="2">
              <a:schemeClr val="accent1"/>
            </a:lnRef>
            <a:fillRef idx="0">
              <a:schemeClr val="accent1"/>
            </a:fillRef>
            <a:effectRef idx="1">
              <a:schemeClr val="accent1"/>
            </a:effectRef>
            <a:fontRef idx="minor">
              <a:schemeClr val="tx1"/>
            </a:fontRef>
          </p:style>
        </p:cxnSp>
        <p:sp>
          <p:nvSpPr>
            <p:cNvPr id="178" name="Round Same Side Corner Rectangle 79"/>
            <p:cNvSpPr>
              <a:spLocks noChangeArrowheads="1"/>
            </p:cNvSpPr>
            <p:nvPr/>
          </p:nvSpPr>
          <p:spPr bwMode="auto">
            <a:xfrm>
              <a:off x="5257800" y="2587823"/>
              <a:ext cx="2286000" cy="304800"/>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r>
                <a:rPr lang="en-GB" sz="900" dirty="0">
                  <a:solidFill>
                    <a:srgbClr val="FFFFFF"/>
                  </a:solidFill>
                  <a:latin typeface="Calibri" charset="0"/>
                </a:rPr>
                <a:t>Node </a:t>
              </a:r>
              <a:r>
                <a:rPr lang="en-GB" sz="900" dirty="0" smtClean="0">
                  <a:solidFill>
                    <a:srgbClr val="FFFFFF"/>
                  </a:solidFill>
                  <a:latin typeface="Calibri" charset="0"/>
                </a:rPr>
                <a:t>Proxy</a:t>
              </a:r>
              <a:endParaRPr lang="en-GB" sz="900" dirty="0">
                <a:solidFill>
                  <a:srgbClr val="FFFFFF"/>
                </a:solidFill>
                <a:latin typeface="Calibri" charset="0"/>
              </a:endParaRPr>
            </a:p>
            <a:p>
              <a:pPr algn="ctr"/>
              <a:r>
                <a:rPr lang="en-GB" sz="800" dirty="0" smtClean="0">
                  <a:solidFill>
                    <a:srgbClr val="FFFFFF"/>
                  </a:solidFill>
                  <a:latin typeface="Calibri" charset="0"/>
                </a:rPr>
                <a:t>urn:sms:0x0001</a:t>
              </a:r>
              <a:endParaRPr lang="en-GB" sz="800" dirty="0">
                <a:solidFill>
                  <a:srgbClr val="FFFFFF"/>
                </a:solidFill>
                <a:latin typeface="Calibri" charset="0"/>
              </a:endParaRPr>
            </a:p>
          </p:txBody>
        </p:sp>
        <p:cxnSp>
          <p:nvCxnSpPr>
            <p:cNvPr id="127" name="Gekrümmte Verbindung 97"/>
            <p:cNvCxnSpPr/>
            <p:nvPr/>
          </p:nvCxnSpPr>
          <p:spPr>
            <a:xfrm flipV="1">
              <a:off x="6743095" y="2434772"/>
              <a:ext cx="3629" cy="153609"/>
            </a:xfrm>
            <a:prstGeom prst="straightConnector1">
              <a:avLst/>
            </a:prstGeom>
            <a:ln>
              <a:solidFill>
                <a:srgbClr val="17375E"/>
              </a:solidFill>
              <a:prstDash val="solid"/>
              <a:headEnd type="triangle" w="lg"/>
              <a:tailEnd type="none" w="lg"/>
            </a:ln>
            <a:effectLst/>
          </p:spPr>
          <p:style>
            <a:lnRef idx="2">
              <a:schemeClr val="accent1"/>
            </a:lnRef>
            <a:fillRef idx="0">
              <a:schemeClr val="accent1"/>
            </a:fillRef>
            <a:effectRef idx="1">
              <a:schemeClr val="accent1"/>
            </a:effectRef>
            <a:fontRef idx="minor">
              <a:schemeClr val="tx1"/>
            </a:fontRef>
          </p:style>
        </p:cxnSp>
        <p:sp>
          <p:nvSpPr>
            <p:cNvPr id="177" name="Round Same Side Corner Rectangle 79"/>
            <p:cNvSpPr>
              <a:spLocks noChangeArrowheads="1"/>
            </p:cNvSpPr>
            <p:nvPr/>
          </p:nvSpPr>
          <p:spPr bwMode="auto">
            <a:xfrm>
              <a:off x="2057400" y="3657600"/>
              <a:ext cx="1447800" cy="304800"/>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r>
                <a:rPr lang="en-GB" sz="900">
                  <a:solidFill>
                    <a:srgbClr val="FFFFFF"/>
                  </a:solidFill>
                  <a:latin typeface="Calibri" charset="0"/>
                </a:rPr>
                <a:t>Reservation Proxy n</a:t>
              </a:r>
            </a:p>
          </p:txBody>
        </p:sp>
        <p:cxnSp>
          <p:nvCxnSpPr>
            <p:cNvPr id="112" name="Gekrümmte Verbindung 97"/>
            <p:cNvCxnSpPr/>
            <p:nvPr/>
          </p:nvCxnSpPr>
          <p:spPr>
            <a:xfrm flipV="1">
              <a:off x="2286000" y="2431144"/>
              <a:ext cx="0" cy="1226456"/>
            </a:xfrm>
            <a:prstGeom prst="straightConnector1">
              <a:avLst/>
            </a:prstGeom>
            <a:ln>
              <a:solidFill>
                <a:srgbClr val="17375E"/>
              </a:solidFill>
              <a:prstDash val="solid"/>
              <a:headEnd type="triangle" w="lg"/>
              <a:tailEnd type="none" w="lg"/>
            </a:ln>
            <a:effectLst/>
          </p:spPr>
          <p:style>
            <a:lnRef idx="2">
              <a:schemeClr val="accent1"/>
            </a:lnRef>
            <a:fillRef idx="0">
              <a:schemeClr val="accent1"/>
            </a:fillRef>
            <a:effectRef idx="1">
              <a:schemeClr val="accent1"/>
            </a:effectRef>
            <a:fontRef idx="minor">
              <a:schemeClr val="tx1"/>
            </a:fontRef>
          </p:style>
        </p:cxnSp>
        <p:sp>
          <p:nvSpPr>
            <p:cNvPr id="176" name="Round Same Side Corner Rectangle 79"/>
            <p:cNvSpPr>
              <a:spLocks noChangeArrowheads="1"/>
            </p:cNvSpPr>
            <p:nvPr/>
          </p:nvSpPr>
          <p:spPr bwMode="auto">
            <a:xfrm>
              <a:off x="2057400" y="3045023"/>
              <a:ext cx="1447800" cy="304800"/>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r>
                <a:rPr lang="en-GB" sz="900" dirty="0">
                  <a:solidFill>
                    <a:srgbClr val="FFFFFF"/>
                  </a:solidFill>
                  <a:latin typeface="Calibri" charset="0"/>
                </a:rPr>
                <a:t>Reservation Proxy 1</a:t>
              </a:r>
            </a:p>
          </p:txBody>
        </p:sp>
      </p:grpSp>
    </p:spTree>
    <p:extLst>
      <p:ext uri="{BB962C8B-B14F-4D97-AF65-F5344CB8AC3E}">
        <p14:creationId xmlns:p14="http://schemas.microsoft.com/office/powerpoint/2010/main" val="389781415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smtClean="0"/>
              <a:t>WiseOMF Experiment Controller</a:t>
            </a:r>
            <a:endParaRPr lang="en-GB" sz="3600" dirty="0"/>
          </a:p>
        </p:txBody>
      </p:sp>
      <p:grpSp>
        <p:nvGrpSpPr>
          <p:cNvPr id="228" name="Gruppierung 227"/>
          <p:cNvGrpSpPr/>
          <p:nvPr/>
        </p:nvGrpSpPr>
        <p:grpSpPr>
          <a:xfrm>
            <a:off x="914400" y="1871990"/>
            <a:ext cx="7315200" cy="3843010"/>
            <a:chOff x="914400" y="1447800"/>
            <a:chExt cx="7315200" cy="3843010"/>
          </a:xfrm>
        </p:grpSpPr>
        <p:sp>
          <p:nvSpPr>
            <p:cNvPr id="148" name="Rechteck 147"/>
            <p:cNvSpPr/>
            <p:nvPr/>
          </p:nvSpPr>
          <p:spPr>
            <a:xfrm>
              <a:off x="914400" y="1447800"/>
              <a:ext cx="7315200" cy="2971800"/>
            </a:xfrm>
            <a:prstGeom prst="rect">
              <a:avLst/>
            </a:prstGeom>
            <a:solidFill>
              <a:schemeClr val="bg1">
                <a:lumMod val="65000"/>
              </a:schemeClr>
            </a:solidFill>
            <a:ln w="9525" cap="flat" cmpd="sng" algn="ctr">
              <a:solidFill>
                <a:schemeClr val="bg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4" name="Ecken des Rechtecks auf der gleichen Seite abrunden 23"/>
            <p:cNvSpPr/>
            <p:nvPr/>
          </p:nvSpPr>
          <p:spPr>
            <a:xfrm>
              <a:off x="1219200" y="1904999"/>
              <a:ext cx="2584752" cy="2119745"/>
            </a:xfrm>
            <a:prstGeom prst="round2SameRect">
              <a:avLst>
                <a:gd name="adj1" fmla="val 6282"/>
                <a:gd name="adj2" fmla="val 0"/>
              </a:avLst>
            </a:prstGeom>
            <a:solidFill>
              <a:schemeClr val="tx2">
                <a:lumMod val="60000"/>
                <a:lumOff val="40000"/>
              </a:schemeClr>
            </a:solidFill>
            <a:ln w="19050" cmpd="sng">
              <a:solidFill>
                <a:srgbClr val="FFFFFF"/>
              </a:solidFill>
              <a:miter lim="800000"/>
              <a:headEnd/>
              <a:tailEnd/>
            </a:ln>
            <a:effectLst/>
          </p:spPr>
          <p:txBody>
            <a:bodyPr anchor="ctr"/>
            <a:lstStyle/>
            <a:p>
              <a:pPr algn="ctr"/>
              <a:endParaRPr lang="en-GB" sz="900">
                <a:solidFill>
                  <a:schemeClr val="bg1"/>
                </a:solidFill>
                <a:latin typeface="Calibri" charset="0"/>
                <a:ea typeface="ＭＳ Ｐゴシック" pitchFamily="34" charset="-128"/>
              </a:endParaRPr>
            </a:p>
          </p:txBody>
        </p:sp>
        <p:sp>
          <p:nvSpPr>
            <p:cNvPr id="159" name="Textfeld 158"/>
            <p:cNvSpPr txBox="1"/>
            <p:nvPr/>
          </p:nvSpPr>
          <p:spPr>
            <a:xfrm>
              <a:off x="914400" y="1447800"/>
              <a:ext cx="2819400" cy="369332"/>
            </a:xfrm>
            <a:prstGeom prst="rect">
              <a:avLst/>
            </a:prstGeom>
            <a:noFill/>
            <a:ln w="3175" cmpd="sng">
              <a:noFill/>
            </a:ln>
          </p:spPr>
          <p:txBody>
            <a:bodyPr wrap="square" rtlCol="0">
              <a:spAutoFit/>
            </a:bodyPr>
            <a:lstStyle/>
            <a:p>
              <a:r>
                <a:rPr lang="en-GB" smtClean="0">
                  <a:solidFill>
                    <a:schemeClr val="tx1">
                      <a:lumMod val="85000"/>
                      <a:lumOff val="15000"/>
                    </a:schemeClr>
                  </a:solidFill>
                </a:rPr>
                <a:t>Client (OMF EC)</a:t>
              </a:r>
              <a:endParaRPr lang="en-GB">
                <a:solidFill>
                  <a:schemeClr val="tx1">
                    <a:lumMod val="85000"/>
                    <a:lumOff val="15000"/>
                  </a:schemeClr>
                </a:solidFill>
              </a:endParaRPr>
            </a:p>
          </p:txBody>
        </p:sp>
        <p:sp>
          <p:nvSpPr>
            <p:cNvPr id="176" name="Round Same Side Corner Rectangle 79"/>
            <p:cNvSpPr>
              <a:spLocks noChangeArrowheads="1"/>
            </p:cNvSpPr>
            <p:nvPr/>
          </p:nvSpPr>
          <p:spPr bwMode="auto">
            <a:xfrm>
              <a:off x="1371600" y="2362200"/>
              <a:ext cx="2286000" cy="304800"/>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r>
                <a:rPr lang="en-GB" sz="900" dirty="0" smtClean="0">
                  <a:solidFill>
                    <a:srgbClr val="FFFFFF"/>
                  </a:solidFill>
                  <a:latin typeface="Calibri" charset="0"/>
                </a:rPr>
                <a:t>Resource [reservation]</a:t>
              </a:r>
            </a:p>
          </p:txBody>
        </p:sp>
        <p:sp>
          <p:nvSpPr>
            <p:cNvPr id="178" name="Round Same Side Corner Rectangle 79"/>
            <p:cNvSpPr>
              <a:spLocks noChangeArrowheads="1"/>
            </p:cNvSpPr>
            <p:nvPr/>
          </p:nvSpPr>
          <p:spPr bwMode="auto">
            <a:xfrm>
              <a:off x="1371600" y="2819400"/>
              <a:ext cx="2286000" cy="304800"/>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r>
                <a:rPr lang="en-GB" sz="900" dirty="0" smtClean="0">
                  <a:solidFill>
                    <a:srgbClr val="FFFFFF"/>
                  </a:solidFill>
                  <a:latin typeface="Calibri" charset="0"/>
                </a:rPr>
                <a:t>Resource</a:t>
              </a:r>
              <a:endParaRPr lang="en-GB" sz="900" dirty="0">
                <a:solidFill>
                  <a:srgbClr val="FFFFFF"/>
                </a:solidFill>
                <a:latin typeface="Calibri" charset="0"/>
              </a:endParaRPr>
            </a:p>
            <a:p>
              <a:pPr algn="ctr"/>
              <a:r>
                <a:rPr lang="en-GB" sz="800" dirty="0" smtClean="0">
                  <a:solidFill>
                    <a:srgbClr val="FFFFFF"/>
                  </a:solidFill>
                  <a:latin typeface="Calibri" charset="0"/>
                </a:rPr>
                <a:t>urn:sms:0x0001</a:t>
              </a:r>
              <a:endParaRPr lang="en-GB" sz="900" dirty="0">
                <a:solidFill>
                  <a:srgbClr val="FFFFFF"/>
                </a:solidFill>
                <a:latin typeface="Calibri" charset="0"/>
              </a:endParaRPr>
            </a:p>
          </p:txBody>
        </p:sp>
        <p:sp>
          <p:nvSpPr>
            <p:cNvPr id="179" name="Round Same Side Corner Rectangle 79"/>
            <p:cNvSpPr>
              <a:spLocks noChangeArrowheads="1"/>
            </p:cNvSpPr>
            <p:nvPr/>
          </p:nvSpPr>
          <p:spPr bwMode="auto">
            <a:xfrm>
              <a:off x="1371600" y="3200400"/>
              <a:ext cx="2286000" cy="304800"/>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r>
                <a:rPr lang="en-GB" sz="900" dirty="0">
                  <a:solidFill>
                    <a:srgbClr val="FFFFFF"/>
                  </a:solidFill>
                  <a:latin typeface="Calibri" charset="0"/>
                </a:rPr>
                <a:t>Resource Group </a:t>
              </a:r>
              <a:r>
                <a:rPr lang="en-GB" sz="900" dirty="0" smtClean="0">
                  <a:solidFill>
                    <a:srgbClr val="FFFFFF"/>
                  </a:solidFill>
                  <a:latin typeface="Calibri" charset="0"/>
                </a:rPr>
                <a:t>"room5”</a:t>
              </a:r>
              <a:endParaRPr lang="en-GB" sz="900" dirty="0">
                <a:solidFill>
                  <a:srgbClr val="FFFFFF"/>
                </a:solidFill>
                <a:latin typeface="Calibri" charset="0"/>
              </a:endParaRPr>
            </a:p>
            <a:p>
              <a:pPr algn="ctr"/>
              <a:r>
                <a:rPr lang="en-GB" sz="800" dirty="0" smtClean="0">
                  <a:solidFill>
                    <a:srgbClr val="FFFFFF"/>
                  </a:solidFill>
                  <a:latin typeface="Calibri" charset="0"/>
                </a:rPr>
                <a:t>[urn:sms</a:t>
              </a:r>
              <a:r>
                <a:rPr lang="en-GB" sz="800" dirty="0">
                  <a:solidFill>
                    <a:srgbClr val="FFFFFF"/>
                  </a:solidFill>
                  <a:latin typeface="Calibri" charset="0"/>
                </a:rPr>
                <a:t>:</a:t>
              </a:r>
              <a:r>
                <a:rPr lang="en-GB" sz="800" dirty="0" smtClean="0">
                  <a:solidFill>
                    <a:srgbClr val="FFFFFF"/>
                  </a:solidFill>
                  <a:latin typeface="Calibri" charset="0"/>
                </a:rPr>
                <a:t>0x0001, urn:sms:0x0002]</a:t>
              </a:r>
              <a:endParaRPr lang="en-GB" sz="800" dirty="0">
                <a:solidFill>
                  <a:srgbClr val="FFFFFF"/>
                </a:solidFill>
                <a:latin typeface="Calibri" charset="0"/>
              </a:endParaRPr>
            </a:p>
          </p:txBody>
        </p:sp>
        <p:sp>
          <p:nvSpPr>
            <p:cNvPr id="180" name="Round Same Side Corner Rectangle 79"/>
            <p:cNvSpPr>
              <a:spLocks noChangeArrowheads="1"/>
            </p:cNvSpPr>
            <p:nvPr/>
          </p:nvSpPr>
          <p:spPr bwMode="auto">
            <a:xfrm>
              <a:off x="1371600" y="3581400"/>
              <a:ext cx="2286000" cy="304800"/>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r>
                <a:rPr lang="en-GB" sz="900" dirty="0">
                  <a:solidFill>
                    <a:srgbClr val="FFFFFF"/>
                  </a:solidFill>
                  <a:latin typeface="Calibri" charset="0"/>
                </a:rPr>
                <a:t>Resource Group </a:t>
              </a:r>
              <a:r>
                <a:rPr lang="en-GB" sz="900" dirty="0" smtClean="0">
                  <a:solidFill>
                    <a:srgbClr val="FFFFFF"/>
                  </a:solidFill>
                  <a:latin typeface="Calibri" charset="0"/>
                </a:rPr>
                <a:t>"allNodesGroup”</a:t>
              </a:r>
              <a:endParaRPr lang="en-GB" sz="900" dirty="0">
                <a:solidFill>
                  <a:srgbClr val="FFFFFF"/>
                </a:solidFill>
                <a:latin typeface="Calibri" charset="0"/>
              </a:endParaRPr>
            </a:p>
            <a:p>
              <a:pPr algn="ctr"/>
              <a:r>
                <a:rPr lang="en-GB" sz="800" dirty="0" smtClean="0">
                  <a:solidFill>
                    <a:srgbClr val="FFFFFF"/>
                  </a:solidFill>
                  <a:latin typeface="Calibri" charset="0"/>
                </a:rPr>
                <a:t>[urn:sms:0x0001, </a:t>
              </a:r>
              <a:r>
                <a:rPr lang="en-GB" sz="800" dirty="0">
                  <a:solidFill>
                    <a:srgbClr val="FFFFFF"/>
                  </a:solidFill>
                  <a:latin typeface="Calibri" charset="0"/>
                </a:rPr>
                <a:t>urn:sms</a:t>
              </a:r>
              <a:r>
                <a:rPr lang="en-GB" sz="800" dirty="0" smtClean="0">
                  <a:solidFill>
                    <a:srgbClr val="FFFFFF"/>
                  </a:solidFill>
                  <a:latin typeface="Calibri" charset="0"/>
                </a:rPr>
                <a:t>:0x0002, …]</a:t>
              </a:r>
              <a:endParaRPr lang="en-GB" sz="800" dirty="0">
                <a:solidFill>
                  <a:srgbClr val="FFFFFF"/>
                </a:solidFill>
                <a:latin typeface="Calibri" charset="0"/>
              </a:endParaRPr>
            </a:p>
          </p:txBody>
        </p:sp>
        <p:grpSp>
          <p:nvGrpSpPr>
            <p:cNvPr id="22" name="Gruppierung 21"/>
            <p:cNvGrpSpPr/>
            <p:nvPr/>
          </p:nvGrpSpPr>
          <p:grpSpPr>
            <a:xfrm>
              <a:off x="1371601" y="2514600"/>
              <a:ext cx="3200398" cy="1904999"/>
              <a:chOff x="1371601" y="2514600"/>
              <a:chExt cx="3200398" cy="1904999"/>
            </a:xfrm>
          </p:grpSpPr>
          <p:cxnSp>
            <p:nvCxnSpPr>
              <p:cNvPr id="55" name="Gekrümmte Verbindung 97"/>
              <p:cNvCxnSpPr>
                <a:stCxn id="26" idx="1"/>
                <a:endCxn id="180" idx="2"/>
              </p:cNvCxnSpPr>
              <p:nvPr/>
            </p:nvCxnSpPr>
            <p:spPr>
              <a:xfrm rot="16200000" flipV="1">
                <a:off x="2628900" y="2476501"/>
                <a:ext cx="685799" cy="3200398"/>
              </a:xfrm>
              <a:prstGeom prst="bentConnector4">
                <a:avLst>
                  <a:gd name="adj1" fmla="val 44180"/>
                  <a:gd name="adj2" fmla="val 109713"/>
                </a:avLst>
              </a:prstGeom>
              <a:ln>
                <a:solidFill>
                  <a:srgbClr val="17375E"/>
                </a:solidFill>
                <a:prstDash val="solid"/>
                <a:headEnd type="triangle" w="lg"/>
                <a:tailEnd type="triangle" w="lg"/>
              </a:ln>
              <a:effectLst/>
            </p:spPr>
            <p:style>
              <a:lnRef idx="2">
                <a:schemeClr val="accent1"/>
              </a:lnRef>
              <a:fillRef idx="0">
                <a:schemeClr val="accent1"/>
              </a:fillRef>
              <a:effectRef idx="1">
                <a:schemeClr val="accent1"/>
              </a:effectRef>
              <a:fontRef idx="minor">
                <a:schemeClr val="tx1"/>
              </a:fontRef>
            </p:style>
          </p:cxnSp>
          <p:cxnSp>
            <p:nvCxnSpPr>
              <p:cNvPr id="58" name="Gekrümmte Verbindung 97"/>
              <p:cNvCxnSpPr>
                <a:stCxn id="26" idx="1"/>
                <a:endCxn id="179" idx="2"/>
              </p:cNvCxnSpPr>
              <p:nvPr/>
            </p:nvCxnSpPr>
            <p:spPr>
              <a:xfrm rot="16200000" flipV="1">
                <a:off x="2438400" y="2286001"/>
                <a:ext cx="1066799" cy="3200398"/>
              </a:xfrm>
              <a:prstGeom prst="bentConnector4">
                <a:avLst>
                  <a:gd name="adj1" fmla="val 28118"/>
                  <a:gd name="adj2" fmla="val 109713"/>
                </a:avLst>
              </a:prstGeom>
              <a:ln>
                <a:solidFill>
                  <a:srgbClr val="17375E"/>
                </a:solidFill>
                <a:prstDash val="solid"/>
                <a:headEnd type="triangle" w="lg"/>
                <a:tailEnd type="triangle" w="lg"/>
              </a:ln>
              <a:effectLst/>
            </p:spPr>
            <p:style>
              <a:lnRef idx="2">
                <a:schemeClr val="accent1"/>
              </a:lnRef>
              <a:fillRef idx="0">
                <a:schemeClr val="accent1"/>
              </a:fillRef>
              <a:effectRef idx="1">
                <a:schemeClr val="accent1"/>
              </a:effectRef>
              <a:fontRef idx="minor">
                <a:schemeClr val="tx1"/>
              </a:fontRef>
            </p:style>
          </p:cxnSp>
          <p:cxnSp>
            <p:nvCxnSpPr>
              <p:cNvPr id="61" name="Gekrümmte Verbindung 97"/>
              <p:cNvCxnSpPr>
                <a:stCxn id="26" idx="1"/>
                <a:endCxn id="178" idx="2"/>
              </p:cNvCxnSpPr>
              <p:nvPr/>
            </p:nvCxnSpPr>
            <p:spPr>
              <a:xfrm rot="16200000" flipV="1">
                <a:off x="2247900" y="2095501"/>
                <a:ext cx="1447799" cy="3200398"/>
              </a:xfrm>
              <a:prstGeom prst="bentConnector4">
                <a:avLst>
                  <a:gd name="adj1" fmla="val 20927"/>
                  <a:gd name="adj2" fmla="val 109713"/>
                </a:avLst>
              </a:prstGeom>
              <a:ln>
                <a:solidFill>
                  <a:srgbClr val="17375E"/>
                </a:solidFill>
                <a:prstDash val="solid"/>
                <a:headEnd type="triangle" w="lg"/>
                <a:tailEnd type="triangle" w="lg"/>
              </a:ln>
              <a:effectLst/>
            </p:spPr>
            <p:style>
              <a:lnRef idx="2">
                <a:schemeClr val="accent1"/>
              </a:lnRef>
              <a:fillRef idx="0">
                <a:schemeClr val="accent1"/>
              </a:fillRef>
              <a:effectRef idx="1">
                <a:schemeClr val="accent1"/>
              </a:effectRef>
              <a:fontRef idx="minor">
                <a:schemeClr val="tx1"/>
              </a:fontRef>
            </p:style>
          </p:cxnSp>
          <p:cxnSp>
            <p:nvCxnSpPr>
              <p:cNvPr id="64" name="Gekrümmte Verbindung 97"/>
              <p:cNvCxnSpPr>
                <a:stCxn id="26" idx="1"/>
                <a:endCxn id="176" idx="2"/>
              </p:cNvCxnSpPr>
              <p:nvPr/>
            </p:nvCxnSpPr>
            <p:spPr>
              <a:xfrm rot="16200000" flipV="1">
                <a:off x="2019300" y="1866901"/>
                <a:ext cx="1904999" cy="3200398"/>
              </a:xfrm>
              <a:prstGeom prst="bentConnector4">
                <a:avLst>
                  <a:gd name="adj1" fmla="val 16159"/>
                  <a:gd name="adj2" fmla="val 109902"/>
                </a:avLst>
              </a:prstGeom>
              <a:ln>
                <a:solidFill>
                  <a:schemeClr val="tx2">
                    <a:lumMod val="75000"/>
                  </a:schemeClr>
                </a:solidFill>
                <a:prstDash val="solid"/>
                <a:headEnd type="triangle" w="lg"/>
                <a:tailEnd type="triangle" w="lg"/>
              </a:ln>
              <a:effectLst/>
            </p:spPr>
            <p:style>
              <a:lnRef idx="2">
                <a:schemeClr val="accent1"/>
              </a:lnRef>
              <a:fillRef idx="0">
                <a:schemeClr val="accent1"/>
              </a:fillRef>
              <a:effectRef idx="1">
                <a:schemeClr val="accent1"/>
              </a:effectRef>
              <a:fontRef idx="minor">
                <a:schemeClr val="tx1"/>
              </a:fontRef>
            </p:style>
          </p:cxnSp>
        </p:grpSp>
        <p:grpSp>
          <p:nvGrpSpPr>
            <p:cNvPr id="225" name="Gruppierung 224"/>
            <p:cNvGrpSpPr/>
            <p:nvPr/>
          </p:nvGrpSpPr>
          <p:grpSpPr>
            <a:xfrm>
              <a:off x="3429000" y="4650432"/>
              <a:ext cx="4343400" cy="640378"/>
              <a:chOff x="3429000" y="4650432"/>
              <a:chExt cx="4343400" cy="640378"/>
            </a:xfrm>
          </p:grpSpPr>
          <p:cxnSp>
            <p:nvCxnSpPr>
              <p:cNvPr id="83" name="Gekrümmte Verbindung 97"/>
              <p:cNvCxnSpPr>
                <a:stCxn id="40" idx="2"/>
                <a:endCxn id="101" idx="0"/>
              </p:cNvCxnSpPr>
              <p:nvPr/>
            </p:nvCxnSpPr>
            <p:spPr>
              <a:xfrm flipH="1">
                <a:off x="4572473" y="4650432"/>
                <a:ext cx="1301" cy="378768"/>
              </a:xfrm>
              <a:prstGeom prst="straightConnector1">
                <a:avLst/>
              </a:prstGeom>
              <a:ln w="38100" cmpd="sng">
                <a:solidFill>
                  <a:srgbClr val="17375E"/>
                </a:solidFill>
                <a:headEnd type="triangle" w="lg"/>
                <a:tailEnd type="triangle" w="lg"/>
              </a:ln>
              <a:effectLst/>
            </p:spPr>
            <p:style>
              <a:lnRef idx="2">
                <a:schemeClr val="accent1"/>
              </a:lnRef>
              <a:fillRef idx="0">
                <a:schemeClr val="accent1"/>
              </a:fillRef>
              <a:effectRef idx="1">
                <a:schemeClr val="accent1"/>
              </a:effectRef>
              <a:fontRef idx="minor">
                <a:schemeClr val="tx1"/>
              </a:fontRef>
            </p:style>
          </p:cxnSp>
          <p:sp>
            <p:nvSpPr>
              <p:cNvPr id="98" name="Textfeld 97"/>
              <p:cNvSpPr txBox="1"/>
              <p:nvPr/>
            </p:nvSpPr>
            <p:spPr>
              <a:xfrm>
                <a:off x="4648200" y="4737556"/>
                <a:ext cx="3124200" cy="215444"/>
              </a:xfrm>
              <a:prstGeom prst="rect">
                <a:avLst/>
              </a:prstGeom>
              <a:noFill/>
            </p:spPr>
            <p:txBody>
              <a:bodyPr wrap="square" rtlCol="0">
                <a:spAutoFit/>
              </a:bodyPr>
              <a:lstStyle/>
              <a:p>
                <a:r>
                  <a:rPr lang="en-GB" sz="800" dirty="0" smtClean="0">
                    <a:solidFill>
                      <a:schemeClr val="tx2">
                        <a:lumMod val="75000"/>
                      </a:schemeClr>
                    </a:solidFill>
                  </a:rPr>
                  <a:t>Federated Resource Control Protocol (FRCP) via XMPP PubSub</a:t>
                </a:r>
              </a:p>
            </p:txBody>
          </p:sp>
          <p:sp>
            <p:nvSpPr>
              <p:cNvPr id="101" name="Textfeld 100"/>
              <p:cNvSpPr txBox="1"/>
              <p:nvPr/>
            </p:nvSpPr>
            <p:spPr>
              <a:xfrm>
                <a:off x="3429000" y="5029200"/>
                <a:ext cx="2286946" cy="261610"/>
              </a:xfrm>
              <a:prstGeom prst="rect">
                <a:avLst/>
              </a:prstGeom>
              <a:noFill/>
            </p:spPr>
            <p:txBody>
              <a:bodyPr wrap="square" rtlCol="0">
                <a:spAutoFit/>
              </a:bodyPr>
              <a:lstStyle/>
              <a:p>
                <a:pPr algn="ctr"/>
                <a:r>
                  <a:rPr lang="en-GB" sz="1050" dirty="0" smtClean="0">
                    <a:solidFill>
                      <a:schemeClr val="bg1">
                        <a:lumMod val="50000"/>
                      </a:schemeClr>
                    </a:solidFill>
                  </a:rPr>
                  <a:t>WiseOMF (OMF RC)</a:t>
                </a:r>
                <a:endParaRPr lang="en-GB" sz="1050" dirty="0">
                  <a:solidFill>
                    <a:schemeClr val="bg1">
                      <a:lumMod val="50000"/>
                    </a:schemeClr>
                  </a:solidFill>
                </a:endParaRPr>
              </a:p>
            </p:txBody>
          </p:sp>
        </p:grpSp>
        <p:grpSp>
          <p:nvGrpSpPr>
            <p:cNvPr id="17" name="Gruppierung 16"/>
            <p:cNvGrpSpPr/>
            <p:nvPr/>
          </p:nvGrpSpPr>
          <p:grpSpPr>
            <a:xfrm>
              <a:off x="914400" y="4419599"/>
              <a:ext cx="7315200" cy="230833"/>
              <a:chOff x="914400" y="4419599"/>
              <a:chExt cx="7315200" cy="230833"/>
            </a:xfrm>
          </p:grpSpPr>
          <p:sp>
            <p:nvSpPr>
              <p:cNvPr id="26" name="Round Same Side Corner Rectangle 79"/>
              <p:cNvSpPr>
                <a:spLocks noChangeArrowheads="1"/>
              </p:cNvSpPr>
              <p:nvPr/>
            </p:nvSpPr>
            <p:spPr bwMode="auto">
              <a:xfrm rot="10800000">
                <a:off x="914400" y="4419599"/>
                <a:ext cx="7315200" cy="225623"/>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chemeClr val="tx2">
                  <a:lumMod val="75000"/>
                </a:schemeClr>
              </a:solidFill>
              <a:ln w="19050" cmpd="sng">
                <a:solidFill>
                  <a:srgbClr val="FFFFFF"/>
                </a:solidFill>
                <a:miter lim="800000"/>
                <a:headEnd/>
                <a:tailEnd/>
              </a:ln>
              <a:effectLst/>
            </p:spPr>
            <p:txBody>
              <a:bodyPr anchor="ctr"/>
              <a:lstStyle/>
              <a:p>
                <a:pPr algn="ctr"/>
                <a:endParaRPr lang="en-GB" sz="900" dirty="0">
                  <a:solidFill>
                    <a:schemeClr val="bg1"/>
                  </a:solidFill>
                  <a:latin typeface="Calibri" charset="0"/>
                </a:endParaRPr>
              </a:p>
            </p:txBody>
          </p:sp>
          <p:sp>
            <p:nvSpPr>
              <p:cNvPr id="40" name="Textfeld 39"/>
              <p:cNvSpPr txBox="1"/>
              <p:nvPr/>
            </p:nvSpPr>
            <p:spPr>
              <a:xfrm>
                <a:off x="3840240" y="4419600"/>
                <a:ext cx="1467068" cy="230832"/>
              </a:xfrm>
              <a:prstGeom prst="rect">
                <a:avLst/>
              </a:prstGeom>
              <a:noFill/>
            </p:spPr>
            <p:txBody>
              <a:bodyPr wrap="none" rtlCol="0">
                <a:spAutoFit/>
              </a:bodyPr>
              <a:lstStyle/>
              <a:p>
                <a:r>
                  <a:rPr lang="en-GB" sz="900" dirty="0" smtClean="0">
                    <a:solidFill>
                      <a:schemeClr val="bg1"/>
                    </a:solidFill>
                    <a:latin typeface="Calibri" charset="0"/>
                  </a:rPr>
                  <a:t>OMF Communication Layer</a:t>
                </a:r>
                <a:endParaRPr lang="en-GB" sz="900" dirty="0">
                  <a:solidFill>
                    <a:schemeClr val="bg1"/>
                  </a:solidFill>
                  <a:latin typeface="Calibri" charset="0"/>
                </a:endParaRPr>
              </a:p>
            </p:txBody>
          </p:sp>
        </p:grpSp>
        <p:sp>
          <p:nvSpPr>
            <p:cNvPr id="25" name="Textfeld 24"/>
            <p:cNvSpPr txBox="1"/>
            <p:nvPr/>
          </p:nvSpPr>
          <p:spPr>
            <a:xfrm>
              <a:off x="1447800" y="1974066"/>
              <a:ext cx="2057400" cy="230832"/>
            </a:xfrm>
            <a:prstGeom prst="rect">
              <a:avLst/>
            </a:prstGeom>
            <a:noFill/>
          </p:spPr>
          <p:txBody>
            <a:bodyPr wrap="square" rtlCol="0">
              <a:spAutoFit/>
            </a:bodyPr>
            <a:lstStyle/>
            <a:p>
              <a:pPr algn="ctr"/>
              <a:r>
                <a:rPr lang="en-GB" sz="900" smtClean="0">
                  <a:solidFill>
                    <a:schemeClr val="bg1"/>
                  </a:solidFill>
                </a:rPr>
                <a:t>WiseOMF Client Library</a:t>
              </a:r>
              <a:endParaRPr lang="en-GB" sz="900">
                <a:solidFill>
                  <a:schemeClr val="bg1"/>
                </a:solidFill>
              </a:endParaRPr>
            </a:p>
          </p:txBody>
        </p:sp>
        <p:sp>
          <p:nvSpPr>
            <p:cNvPr id="51" name="Ecken des Rechtecks auf der gleichen Seite abrunden 50"/>
            <p:cNvSpPr/>
            <p:nvPr/>
          </p:nvSpPr>
          <p:spPr>
            <a:xfrm>
              <a:off x="4114800" y="1905000"/>
              <a:ext cx="3886200" cy="2122714"/>
            </a:xfrm>
            <a:prstGeom prst="round2SameRect">
              <a:avLst>
                <a:gd name="adj1" fmla="val 7194"/>
                <a:gd name="adj2" fmla="val 0"/>
              </a:avLst>
            </a:prstGeom>
            <a:solidFill>
              <a:srgbClr val="FF6600"/>
            </a:solidFill>
            <a:ln w="19050" cmpd="sng">
              <a:solidFill>
                <a:srgbClr val="FFFFFF"/>
              </a:solidFill>
              <a:miter lim="800000"/>
              <a:headEnd/>
              <a:tailEnd/>
            </a:ln>
            <a:effectLst/>
          </p:spPr>
          <p:txBody>
            <a:bodyPr anchor="ctr"/>
            <a:lstStyle/>
            <a:p>
              <a:pPr algn="ctr"/>
              <a:r>
                <a:rPr lang="de-DE" sz="2400" dirty="0" smtClean="0">
                  <a:solidFill>
                    <a:schemeClr val="bg1"/>
                  </a:solidFill>
                  <a:latin typeface="Calibri" charset="0"/>
                  <a:ea typeface="ＭＳ Ｐゴシック" pitchFamily="34" charset="-128"/>
                </a:rPr>
                <a:t>Experiment Description</a:t>
              </a:r>
            </a:p>
            <a:p>
              <a:pPr algn="ctr"/>
              <a:r>
                <a:rPr lang="de-DE" sz="1000" dirty="0" smtClean="0">
                  <a:solidFill>
                    <a:schemeClr val="bg1"/>
                  </a:solidFill>
                  <a:latin typeface="Calibri" charset="0"/>
                </a:rPr>
                <a:t>(OEDL = OMF Experiment Description Language)</a:t>
              </a:r>
              <a:endParaRPr lang="de-DE" sz="900" dirty="0">
                <a:solidFill>
                  <a:schemeClr val="bg1"/>
                </a:solidFill>
                <a:latin typeface="Calibri" charset="0"/>
                <a:ea typeface="ＭＳ Ｐゴシック" pitchFamily="34" charset="-128"/>
              </a:endParaRPr>
            </a:p>
          </p:txBody>
        </p:sp>
        <p:cxnSp>
          <p:nvCxnSpPr>
            <p:cNvPr id="52" name="Gekrümmte Verbindung 97"/>
            <p:cNvCxnSpPr>
              <a:stCxn id="51" idx="2"/>
              <a:endCxn id="24" idx="0"/>
            </p:cNvCxnSpPr>
            <p:nvPr/>
          </p:nvCxnSpPr>
          <p:spPr>
            <a:xfrm flipH="1" flipV="1">
              <a:off x="3803952" y="2964872"/>
              <a:ext cx="310848" cy="1485"/>
            </a:xfrm>
            <a:prstGeom prst="straightConnector1">
              <a:avLst/>
            </a:prstGeom>
            <a:ln w="38100" cmpd="sng">
              <a:solidFill>
                <a:srgbClr val="FF6600"/>
              </a:solidFill>
              <a:prstDash val="solid"/>
              <a:headEnd type="triangle" w="lg"/>
              <a:tailEnd type="triangle" w="lg"/>
            </a:ln>
            <a:effectLst/>
          </p:spPr>
          <p:style>
            <a:lnRef idx="2">
              <a:schemeClr val="accent1"/>
            </a:lnRef>
            <a:fillRef idx="0">
              <a:schemeClr val="accent1"/>
            </a:fillRef>
            <a:effectRef idx="1">
              <a:schemeClr val="accent1"/>
            </a:effectRef>
            <a:fontRef idx="minor">
              <a:schemeClr val="tx1"/>
            </a:fontRef>
          </p:style>
        </p:cxnSp>
        <p:grpSp>
          <p:nvGrpSpPr>
            <p:cNvPr id="227" name="Gruppierung 226"/>
            <p:cNvGrpSpPr/>
            <p:nvPr/>
          </p:nvGrpSpPr>
          <p:grpSpPr>
            <a:xfrm>
              <a:off x="3581400" y="1524000"/>
              <a:ext cx="3762568" cy="1301448"/>
              <a:chOff x="3581400" y="1524000"/>
              <a:chExt cx="3762568" cy="1301448"/>
            </a:xfrm>
          </p:grpSpPr>
          <p:cxnSp>
            <p:nvCxnSpPr>
              <p:cNvPr id="29" name="Gerade Verbindung 28"/>
              <p:cNvCxnSpPr/>
              <p:nvPr/>
            </p:nvCxnSpPr>
            <p:spPr>
              <a:xfrm flipV="1">
                <a:off x="3962400" y="1828800"/>
                <a:ext cx="0" cy="996648"/>
              </a:xfrm>
              <a:prstGeom prst="line">
                <a:avLst/>
              </a:prstGeom>
              <a:ln w="12700" cmpd="sng">
                <a:solidFill>
                  <a:srgbClr val="D97015"/>
                </a:solidFill>
              </a:ln>
              <a:effectLst/>
            </p:spPr>
            <p:style>
              <a:lnRef idx="2">
                <a:schemeClr val="accent1"/>
              </a:lnRef>
              <a:fillRef idx="0">
                <a:schemeClr val="accent1"/>
              </a:fillRef>
              <a:effectRef idx="1">
                <a:schemeClr val="accent1"/>
              </a:effectRef>
              <a:fontRef idx="minor">
                <a:schemeClr val="tx1"/>
              </a:fontRef>
            </p:style>
          </p:cxnSp>
          <p:sp>
            <p:nvSpPr>
              <p:cNvPr id="226" name="Textfeld 225"/>
              <p:cNvSpPr txBox="1"/>
              <p:nvPr/>
            </p:nvSpPr>
            <p:spPr>
              <a:xfrm>
                <a:off x="3581400" y="1524000"/>
                <a:ext cx="3762568" cy="276999"/>
              </a:xfrm>
              <a:prstGeom prst="rect">
                <a:avLst/>
              </a:prstGeom>
              <a:noFill/>
            </p:spPr>
            <p:txBody>
              <a:bodyPr wrap="none" rtlCol="0">
                <a:spAutoFit/>
              </a:bodyPr>
              <a:lstStyle/>
              <a:p>
                <a:r>
                  <a:rPr lang="en-GB" sz="1200" dirty="0" smtClean="0">
                    <a:solidFill>
                      <a:schemeClr val="tx1">
                        <a:lumMod val="65000"/>
                        <a:lumOff val="35000"/>
                      </a:schemeClr>
                    </a:solidFill>
                  </a:rPr>
                  <a:t>get/set properties, flash/reset nodes, receive outputs</a:t>
                </a:r>
                <a:endParaRPr lang="en-GB" sz="1200" dirty="0">
                  <a:solidFill>
                    <a:schemeClr val="tx1">
                      <a:lumMod val="65000"/>
                      <a:lumOff val="35000"/>
                    </a:schemeClr>
                  </a:solidFill>
                </a:endParaRPr>
              </a:p>
            </p:txBody>
          </p:sp>
        </p:grpSp>
      </p:grpSp>
    </p:spTree>
    <p:extLst>
      <p:ext uri="{BB962C8B-B14F-4D97-AF65-F5344CB8AC3E}">
        <p14:creationId xmlns:p14="http://schemas.microsoft.com/office/powerpoint/2010/main" val="81175521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3600" dirty="0" smtClean="0"/>
              <a:t>WiseOMF </a:t>
            </a:r>
            <a:r>
              <a:rPr lang="en-GB" sz="3600" dirty="0"/>
              <a:t>Experiment Controller</a:t>
            </a:r>
          </a:p>
        </p:txBody>
      </p:sp>
      <p:grpSp>
        <p:nvGrpSpPr>
          <p:cNvPr id="51" name="Gruppierung 50"/>
          <p:cNvGrpSpPr/>
          <p:nvPr/>
        </p:nvGrpSpPr>
        <p:grpSpPr>
          <a:xfrm>
            <a:off x="914400" y="1871990"/>
            <a:ext cx="7315200" cy="3843010"/>
            <a:chOff x="914400" y="1447800"/>
            <a:chExt cx="7315200" cy="3843010"/>
          </a:xfrm>
        </p:grpSpPr>
        <p:sp>
          <p:nvSpPr>
            <p:cNvPr id="52" name="Rechteck 51"/>
            <p:cNvSpPr/>
            <p:nvPr/>
          </p:nvSpPr>
          <p:spPr>
            <a:xfrm>
              <a:off x="914400" y="1447800"/>
              <a:ext cx="7315200" cy="2971800"/>
            </a:xfrm>
            <a:prstGeom prst="rect">
              <a:avLst/>
            </a:prstGeom>
            <a:solidFill>
              <a:schemeClr val="bg1">
                <a:lumMod val="65000"/>
              </a:schemeClr>
            </a:solidFill>
            <a:ln w="9525" cap="flat" cmpd="sng" algn="ctr">
              <a:solidFill>
                <a:schemeClr val="bg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53" name="Ecken des Rechtecks auf der gleichen Seite abrunden 52"/>
            <p:cNvSpPr/>
            <p:nvPr/>
          </p:nvSpPr>
          <p:spPr>
            <a:xfrm>
              <a:off x="1219200" y="1904999"/>
              <a:ext cx="2584752" cy="2119745"/>
            </a:xfrm>
            <a:prstGeom prst="round2SameRect">
              <a:avLst>
                <a:gd name="adj1" fmla="val 6282"/>
                <a:gd name="adj2" fmla="val 0"/>
              </a:avLst>
            </a:prstGeom>
            <a:solidFill>
              <a:schemeClr val="tx2">
                <a:lumMod val="60000"/>
                <a:lumOff val="40000"/>
              </a:schemeClr>
            </a:solidFill>
            <a:ln w="19050" cmpd="sng">
              <a:solidFill>
                <a:srgbClr val="FFFFFF"/>
              </a:solidFill>
              <a:miter lim="800000"/>
              <a:headEnd/>
              <a:tailEnd/>
            </a:ln>
            <a:effectLst/>
          </p:spPr>
          <p:txBody>
            <a:bodyPr anchor="ctr"/>
            <a:lstStyle/>
            <a:p>
              <a:pPr algn="ctr"/>
              <a:endParaRPr lang="en-GB" sz="900">
                <a:solidFill>
                  <a:schemeClr val="bg1"/>
                </a:solidFill>
                <a:latin typeface="Calibri" charset="0"/>
                <a:ea typeface="ＭＳ Ｐゴシック" pitchFamily="34" charset="-128"/>
              </a:endParaRPr>
            </a:p>
          </p:txBody>
        </p:sp>
        <p:sp>
          <p:nvSpPr>
            <p:cNvPr id="54" name="Textfeld 53"/>
            <p:cNvSpPr txBox="1"/>
            <p:nvPr/>
          </p:nvSpPr>
          <p:spPr>
            <a:xfrm>
              <a:off x="914400" y="1447800"/>
              <a:ext cx="2819400" cy="369332"/>
            </a:xfrm>
            <a:prstGeom prst="rect">
              <a:avLst/>
            </a:prstGeom>
            <a:noFill/>
            <a:ln w="3175" cmpd="sng">
              <a:noFill/>
            </a:ln>
          </p:spPr>
          <p:txBody>
            <a:bodyPr wrap="square" rtlCol="0">
              <a:spAutoFit/>
            </a:bodyPr>
            <a:lstStyle/>
            <a:p>
              <a:r>
                <a:rPr lang="en-GB" smtClean="0">
                  <a:solidFill>
                    <a:schemeClr val="tx1">
                      <a:lumMod val="85000"/>
                      <a:lumOff val="15000"/>
                    </a:schemeClr>
                  </a:solidFill>
                </a:rPr>
                <a:t>Client (OMF EC)</a:t>
              </a:r>
              <a:endParaRPr lang="en-GB">
                <a:solidFill>
                  <a:schemeClr val="tx1">
                    <a:lumMod val="85000"/>
                    <a:lumOff val="15000"/>
                  </a:schemeClr>
                </a:solidFill>
              </a:endParaRPr>
            </a:p>
          </p:txBody>
        </p:sp>
        <p:sp>
          <p:nvSpPr>
            <p:cNvPr id="56" name="Round Same Side Corner Rectangle 79"/>
            <p:cNvSpPr>
              <a:spLocks noChangeArrowheads="1"/>
            </p:cNvSpPr>
            <p:nvPr/>
          </p:nvSpPr>
          <p:spPr bwMode="auto">
            <a:xfrm>
              <a:off x="1371600" y="2362200"/>
              <a:ext cx="2286000" cy="304800"/>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r>
                <a:rPr lang="en-GB" sz="900" dirty="0" smtClean="0">
                  <a:solidFill>
                    <a:srgbClr val="FFFFFF"/>
                  </a:solidFill>
                  <a:latin typeface="Calibri" charset="0"/>
                </a:rPr>
                <a:t>Resource [reservation]</a:t>
              </a:r>
            </a:p>
          </p:txBody>
        </p:sp>
        <p:sp>
          <p:nvSpPr>
            <p:cNvPr id="57" name="Round Same Side Corner Rectangle 79"/>
            <p:cNvSpPr>
              <a:spLocks noChangeArrowheads="1"/>
            </p:cNvSpPr>
            <p:nvPr/>
          </p:nvSpPr>
          <p:spPr bwMode="auto">
            <a:xfrm>
              <a:off x="1371600" y="2819400"/>
              <a:ext cx="2286000" cy="304800"/>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r>
                <a:rPr lang="en-GB" sz="900" dirty="0" smtClean="0">
                  <a:solidFill>
                    <a:srgbClr val="FFFFFF"/>
                  </a:solidFill>
                  <a:latin typeface="Calibri" charset="0"/>
                </a:rPr>
                <a:t>Resource</a:t>
              </a:r>
              <a:endParaRPr lang="en-GB" sz="900" dirty="0">
                <a:solidFill>
                  <a:srgbClr val="FFFFFF"/>
                </a:solidFill>
                <a:latin typeface="Calibri" charset="0"/>
              </a:endParaRPr>
            </a:p>
            <a:p>
              <a:pPr algn="ctr"/>
              <a:r>
                <a:rPr lang="en-GB" sz="800" dirty="0" smtClean="0">
                  <a:solidFill>
                    <a:srgbClr val="FFFFFF"/>
                  </a:solidFill>
                  <a:latin typeface="Calibri" charset="0"/>
                </a:rPr>
                <a:t>urn:sms:0x0001</a:t>
              </a:r>
              <a:endParaRPr lang="en-GB" sz="900" dirty="0">
                <a:solidFill>
                  <a:srgbClr val="FFFFFF"/>
                </a:solidFill>
                <a:latin typeface="Calibri" charset="0"/>
              </a:endParaRPr>
            </a:p>
          </p:txBody>
        </p:sp>
        <p:sp>
          <p:nvSpPr>
            <p:cNvPr id="59" name="Round Same Side Corner Rectangle 79"/>
            <p:cNvSpPr>
              <a:spLocks noChangeArrowheads="1"/>
            </p:cNvSpPr>
            <p:nvPr/>
          </p:nvSpPr>
          <p:spPr bwMode="auto">
            <a:xfrm>
              <a:off x="1371600" y="3200400"/>
              <a:ext cx="2286000" cy="304800"/>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r>
                <a:rPr lang="en-GB" sz="900" b="1" dirty="0">
                  <a:solidFill>
                    <a:srgbClr val="FFFFFF"/>
                  </a:solidFill>
                  <a:latin typeface="Calibri" charset="0"/>
                </a:rPr>
                <a:t>Resource Group </a:t>
              </a:r>
              <a:r>
                <a:rPr lang="en-GB" sz="900" b="1" dirty="0" smtClean="0">
                  <a:solidFill>
                    <a:srgbClr val="FFFFFF"/>
                  </a:solidFill>
                  <a:latin typeface="Calibri" charset="0"/>
                </a:rPr>
                <a:t>"room5”</a:t>
              </a:r>
              <a:endParaRPr lang="en-GB" sz="900" b="1" dirty="0">
                <a:solidFill>
                  <a:srgbClr val="FFFFFF"/>
                </a:solidFill>
                <a:latin typeface="Calibri" charset="0"/>
              </a:endParaRPr>
            </a:p>
            <a:p>
              <a:pPr algn="ctr"/>
              <a:r>
                <a:rPr lang="en-GB" sz="800" dirty="0" smtClean="0">
                  <a:solidFill>
                    <a:srgbClr val="FFFFFF"/>
                  </a:solidFill>
                  <a:latin typeface="Calibri" charset="0"/>
                </a:rPr>
                <a:t>[urn:sms</a:t>
              </a:r>
              <a:r>
                <a:rPr lang="en-GB" sz="800" dirty="0">
                  <a:solidFill>
                    <a:srgbClr val="FFFFFF"/>
                  </a:solidFill>
                  <a:latin typeface="Calibri" charset="0"/>
                </a:rPr>
                <a:t>:</a:t>
              </a:r>
              <a:r>
                <a:rPr lang="en-GB" sz="800" dirty="0" smtClean="0">
                  <a:solidFill>
                    <a:srgbClr val="FFFFFF"/>
                  </a:solidFill>
                  <a:latin typeface="Calibri" charset="0"/>
                </a:rPr>
                <a:t>0x0001, urn:sms:0x0002]</a:t>
              </a:r>
              <a:endParaRPr lang="en-GB" sz="800" dirty="0">
                <a:solidFill>
                  <a:srgbClr val="FFFFFF"/>
                </a:solidFill>
                <a:latin typeface="Calibri" charset="0"/>
              </a:endParaRPr>
            </a:p>
          </p:txBody>
        </p:sp>
        <p:sp>
          <p:nvSpPr>
            <p:cNvPr id="60" name="Round Same Side Corner Rectangle 79"/>
            <p:cNvSpPr>
              <a:spLocks noChangeArrowheads="1"/>
            </p:cNvSpPr>
            <p:nvPr/>
          </p:nvSpPr>
          <p:spPr bwMode="auto">
            <a:xfrm>
              <a:off x="1371600" y="3581400"/>
              <a:ext cx="2286000" cy="304800"/>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r>
                <a:rPr lang="en-GB" sz="900" dirty="0">
                  <a:solidFill>
                    <a:srgbClr val="FFFFFF"/>
                  </a:solidFill>
                  <a:latin typeface="Calibri" charset="0"/>
                </a:rPr>
                <a:t>Resource Group </a:t>
              </a:r>
              <a:r>
                <a:rPr lang="en-GB" sz="900" dirty="0" smtClean="0">
                  <a:solidFill>
                    <a:srgbClr val="FFFFFF"/>
                  </a:solidFill>
                  <a:latin typeface="Calibri" charset="0"/>
                </a:rPr>
                <a:t>"allNodesGroup”</a:t>
              </a:r>
              <a:endParaRPr lang="en-GB" sz="900" dirty="0">
                <a:solidFill>
                  <a:srgbClr val="FFFFFF"/>
                </a:solidFill>
                <a:latin typeface="Calibri" charset="0"/>
              </a:endParaRPr>
            </a:p>
            <a:p>
              <a:pPr algn="ctr"/>
              <a:r>
                <a:rPr lang="en-GB" sz="800" dirty="0" smtClean="0">
                  <a:solidFill>
                    <a:srgbClr val="FFFFFF"/>
                  </a:solidFill>
                  <a:latin typeface="Calibri" charset="0"/>
                </a:rPr>
                <a:t>[urn:sms:0x0001, </a:t>
              </a:r>
              <a:r>
                <a:rPr lang="en-GB" sz="800" dirty="0">
                  <a:solidFill>
                    <a:srgbClr val="FFFFFF"/>
                  </a:solidFill>
                  <a:latin typeface="Calibri" charset="0"/>
                </a:rPr>
                <a:t>urn:sms</a:t>
              </a:r>
              <a:r>
                <a:rPr lang="en-GB" sz="800" dirty="0" smtClean="0">
                  <a:solidFill>
                    <a:srgbClr val="FFFFFF"/>
                  </a:solidFill>
                  <a:latin typeface="Calibri" charset="0"/>
                </a:rPr>
                <a:t>:0x0002, …]</a:t>
              </a:r>
              <a:endParaRPr lang="en-GB" sz="800" dirty="0">
                <a:solidFill>
                  <a:srgbClr val="FFFFFF"/>
                </a:solidFill>
                <a:latin typeface="Calibri" charset="0"/>
              </a:endParaRPr>
            </a:p>
          </p:txBody>
        </p:sp>
        <p:grpSp>
          <p:nvGrpSpPr>
            <p:cNvPr id="62" name="Gruppierung 61"/>
            <p:cNvGrpSpPr/>
            <p:nvPr/>
          </p:nvGrpSpPr>
          <p:grpSpPr>
            <a:xfrm>
              <a:off x="1371601" y="2514600"/>
              <a:ext cx="3200398" cy="1904999"/>
              <a:chOff x="1371601" y="2514600"/>
              <a:chExt cx="3200398" cy="1904999"/>
            </a:xfrm>
          </p:grpSpPr>
          <p:cxnSp>
            <p:nvCxnSpPr>
              <p:cNvPr id="77" name="Gekrümmte Verbindung 97"/>
              <p:cNvCxnSpPr>
                <a:stCxn id="72" idx="1"/>
                <a:endCxn id="60" idx="2"/>
              </p:cNvCxnSpPr>
              <p:nvPr/>
            </p:nvCxnSpPr>
            <p:spPr>
              <a:xfrm rot="16200000" flipV="1">
                <a:off x="2628900" y="2476501"/>
                <a:ext cx="685799" cy="3200398"/>
              </a:xfrm>
              <a:prstGeom prst="bentConnector4">
                <a:avLst>
                  <a:gd name="adj1" fmla="val 44180"/>
                  <a:gd name="adj2" fmla="val 109713"/>
                </a:avLst>
              </a:prstGeom>
              <a:ln>
                <a:solidFill>
                  <a:srgbClr val="17375E"/>
                </a:solidFill>
                <a:prstDash val="solid"/>
                <a:headEnd type="triangle" w="lg"/>
                <a:tailEnd type="triangle" w="lg"/>
              </a:ln>
              <a:effectLst/>
            </p:spPr>
            <p:style>
              <a:lnRef idx="2">
                <a:schemeClr val="accent1"/>
              </a:lnRef>
              <a:fillRef idx="0">
                <a:schemeClr val="accent1"/>
              </a:fillRef>
              <a:effectRef idx="1">
                <a:schemeClr val="accent1"/>
              </a:effectRef>
              <a:fontRef idx="minor">
                <a:schemeClr val="tx1"/>
              </a:fontRef>
            </p:style>
          </p:cxnSp>
          <p:cxnSp>
            <p:nvCxnSpPr>
              <p:cNvPr id="78" name="Gekrümmte Verbindung 97"/>
              <p:cNvCxnSpPr>
                <a:stCxn id="72" idx="1"/>
                <a:endCxn id="59" idx="2"/>
              </p:cNvCxnSpPr>
              <p:nvPr/>
            </p:nvCxnSpPr>
            <p:spPr>
              <a:xfrm rot="16200000" flipV="1">
                <a:off x="2438400" y="2286001"/>
                <a:ext cx="1066799" cy="3200398"/>
              </a:xfrm>
              <a:prstGeom prst="bentConnector4">
                <a:avLst>
                  <a:gd name="adj1" fmla="val 28118"/>
                  <a:gd name="adj2" fmla="val 109713"/>
                </a:avLst>
              </a:prstGeom>
              <a:ln>
                <a:solidFill>
                  <a:srgbClr val="17375E"/>
                </a:solidFill>
                <a:prstDash val="solid"/>
                <a:headEnd type="triangle" w="lg"/>
                <a:tailEnd type="triangle" w="lg"/>
              </a:ln>
              <a:effectLst/>
            </p:spPr>
            <p:style>
              <a:lnRef idx="2">
                <a:schemeClr val="accent1"/>
              </a:lnRef>
              <a:fillRef idx="0">
                <a:schemeClr val="accent1"/>
              </a:fillRef>
              <a:effectRef idx="1">
                <a:schemeClr val="accent1"/>
              </a:effectRef>
              <a:fontRef idx="minor">
                <a:schemeClr val="tx1"/>
              </a:fontRef>
            </p:style>
          </p:cxnSp>
          <p:cxnSp>
            <p:nvCxnSpPr>
              <p:cNvPr id="79" name="Gekrümmte Verbindung 97"/>
              <p:cNvCxnSpPr>
                <a:stCxn id="72" idx="1"/>
                <a:endCxn id="57" idx="2"/>
              </p:cNvCxnSpPr>
              <p:nvPr/>
            </p:nvCxnSpPr>
            <p:spPr>
              <a:xfrm rot="16200000" flipV="1">
                <a:off x="2247900" y="2095501"/>
                <a:ext cx="1447799" cy="3200398"/>
              </a:xfrm>
              <a:prstGeom prst="bentConnector4">
                <a:avLst>
                  <a:gd name="adj1" fmla="val 20927"/>
                  <a:gd name="adj2" fmla="val 109713"/>
                </a:avLst>
              </a:prstGeom>
              <a:ln>
                <a:solidFill>
                  <a:srgbClr val="17375E"/>
                </a:solidFill>
                <a:prstDash val="solid"/>
                <a:headEnd type="triangle" w="lg"/>
                <a:tailEnd type="triangle" w="lg"/>
              </a:ln>
              <a:effectLst/>
            </p:spPr>
            <p:style>
              <a:lnRef idx="2">
                <a:schemeClr val="accent1"/>
              </a:lnRef>
              <a:fillRef idx="0">
                <a:schemeClr val="accent1"/>
              </a:fillRef>
              <a:effectRef idx="1">
                <a:schemeClr val="accent1"/>
              </a:effectRef>
              <a:fontRef idx="minor">
                <a:schemeClr val="tx1"/>
              </a:fontRef>
            </p:style>
          </p:cxnSp>
          <p:cxnSp>
            <p:nvCxnSpPr>
              <p:cNvPr id="80" name="Gekrümmte Verbindung 97"/>
              <p:cNvCxnSpPr>
                <a:stCxn id="72" idx="1"/>
                <a:endCxn id="56" idx="2"/>
              </p:cNvCxnSpPr>
              <p:nvPr/>
            </p:nvCxnSpPr>
            <p:spPr>
              <a:xfrm rot="16200000" flipV="1">
                <a:off x="2019300" y="1866901"/>
                <a:ext cx="1904999" cy="3200398"/>
              </a:xfrm>
              <a:prstGeom prst="bentConnector4">
                <a:avLst>
                  <a:gd name="adj1" fmla="val 16159"/>
                  <a:gd name="adj2" fmla="val 109902"/>
                </a:avLst>
              </a:prstGeom>
              <a:ln>
                <a:solidFill>
                  <a:schemeClr val="tx2">
                    <a:lumMod val="75000"/>
                  </a:schemeClr>
                </a:solidFill>
                <a:prstDash val="solid"/>
                <a:headEnd type="triangle" w="lg"/>
                <a:tailEnd type="triangle" w="lg"/>
              </a:ln>
              <a:effectLst/>
            </p:spPr>
            <p:style>
              <a:lnRef idx="2">
                <a:schemeClr val="accent1"/>
              </a:lnRef>
              <a:fillRef idx="0">
                <a:schemeClr val="accent1"/>
              </a:fillRef>
              <a:effectRef idx="1">
                <a:schemeClr val="accent1"/>
              </a:effectRef>
              <a:fontRef idx="minor">
                <a:schemeClr val="tx1"/>
              </a:fontRef>
            </p:style>
          </p:cxnSp>
        </p:grpSp>
        <p:grpSp>
          <p:nvGrpSpPr>
            <p:cNvPr id="63" name="Gruppierung 62"/>
            <p:cNvGrpSpPr/>
            <p:nvPr/>
          </p:nvGrpSpPr>
          <p:grpSpPr>
            <a:xfrm>
              <a:off x="3429000" y="4650432"/>
              <a:ext cx="4343400" cy="640378"/>
              <a:chOff x="3429000" y="4650432"/>
              <a:chExt cx="4343400" cy="640378"/>
            </a:xfrm>
          </p:grpSpPr>
          <p:cxnSp>
            <p:nvCxnSpPr>
              <p:cNvPr id="74" name="Gekrümmte Verbindung 97"/>
              <p:cNvCxnSpPr>
                <a:stCxn id="73" idx="2"/>
                <a:endCxn id="76" idx="0"/>
              </p:cNvCxnSpPr>
              <p:nvPr/>
            </p:nvCxnSpPr>
            <p:spPr>
              <a:xfrm flipH="1">
                <a:off x="4572473" y="4650432"/>
                <a:ext cx="1301" cy="378768"/>
              </a:xfrm>
              <a:prstGeom prst="straightConnector1">
                <a:avLst/>
              </a:prstGeom>
              <a:ln w="38100" cmpd="sng">
                <a:solidFill>
                  <a:srgbClr val="17375E"/>
                </a:solidFill>
                <a:headEnd type="triangle" w="lg"/>
                <a:tailEnd type="triangle" w="lg"/>
              </a:ln>
              <a:effectLst/>
            </p:spPr>
            <p:style>
              <a:lnRef idx="2">
                <a:schemeClr val="accent1"/>
              </a:lnRef>
              <a:fillRef idx="0">
                <a:schemeClr val="accent1"/>
              </a:fillRef>
              <a:effectRef idx="1">
                <a:schemeClr val="accent1"/>
              </a:effectRef>
              <a:fontRef idx="minor">
                <a:schemeClr val="tx1"/>
              </a:fontRef>
            </p:style>
          </p:cxnSp>
          <p:sp>
            <p:nvSpPr>
              <p:cNvPr id="75" name="Textfeld 74"/>
              <p:cNvSpPr txBox="1"/>
              <p:nvPr/>
            </p:nvSpPr>
            <p:spPr>
              <a:xfrm>
                <a:off x="4648200" y="4737556"/>
                <a:ext cx="3124200" cy="215444"/>
              </a:xfrm>
              <a:prstGeom prst="rect">
                <a:avLst/>
              </a:prstGeom>
              <a:noFill/>
            </p:spPr>
            <p:txBody>
              <a:bodyPr wrap="square" rtlCol="0">
                <a:spAutoFit/>
              </a:bodyPr>
              <a:lstStyle/>
              <a:p>
                <a:r>
                  <a:rPr lang="en-GB" sz="800" dirty="0" smtClean="0">
                    <a:solidFill>
                      <a:schemeClr val="tx2">
                        <a:lumMod val="75000"/>
                      </a:schemeClr>
                    </a:solidFill>
                  </a:rPr>
                  <a:t>Federated Resource Control Protocol (FRCP) via XMPP PubSub</a:t>
                </a:r>
              </a:p>
            </p:txBody>
          </p:sp>
          <p:sp>
            <p:nvSpPr>
              <p:cNvPr id="76" name="Textfeld 75"/>
              <p:cNvSpPr txBox="1"/>
              <p:nvPr/>
            </p:nvSpPr>
            <p:spPr>
              <a:xfrm>
                <a:off x="3429000" y="5029200"/>
                <a:ext cx="2286946" cy="261610"/>
              </a:xfrm>
              <a:prstGeom prst="rect">
                <a:avLst/>
              </a:prstGeom>
              <a:noFill/>
            </p:spPr>
            <p:txBody>
              <a:bodyPr wrap="square" rtlCol="0">
                <a:spAutoFit/>
              </a:bodyPr>
              <a:lstStyle/>
              <a:p>
                <a:pPr algn="ctr"/>
                <a:r>
                  <a:rPr lang="en-GB" sz="1050" dirty="0" smtClean="0">
                    <a:solidFill>
                      <a:schemeClr val="bg1">
                        <a:lumMod val="50000"/>
                      </a:schemeClr>
                    </a:solidFill>
                  </a:rPr>
                  <a:t>WiseOMF (OMF RC)</a:t>
                </a:r>
                <a:endParaRPr lang="en-GB" sz="1050" dirty="0">
                  <a:solidFill>
                    <a:schemeClr val="bg1">
                      <a:lumMod val="50000"/>
                    </a:schemeClr>
                  </a:solidFill>
                </a:endParaRPr>
              </a:p>
            </p:txBody>
          </p:sp>
        </p:grpSp>
        <p:grpSp>
          <p:nvGrpSpPr>
            <p:cNvPr id="65" name="Gruppierung 64"/>
            <p:cNvGrpSpPr/>
            <p:nvPr/>
          </p:nvGrpSpPr>
          <p:grpSpPr>
            <a:xfrm>
              <a:off x="914400" y="4419599"/>
              <a:ext cx="7315200" cy="230833"/>
              <a:chOff x="914400" y="4419599"/>
              <a:chExt cx="7315200" cy="230833"/>
            </a:xfrm>
          </p:grpSpPr>
          <p:sp>
            <p:nvSpPr>
              <p:cNvPr id="72" name="Round Same Side Corner Rectangle 79"/>
              <p:cNvSpPr>
                <a:spLocks noChangeArrowheads="1"/>
              </p:cNvSpPr>
              <p:nvPr/>
            </p:nvSpPr>
            <p:spPr bwMode="auto">
              <a:xfrm rot="10800000">
                <a:off x="914400" y="4419599"/>
                <a:ext cx="7315200" cy="225623"/>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chemeClr val="tx2">
                  <a:lumMod val="75000"/>
                </a:schemeClr>
              </a:solidFill>
              <a:ln w="19050" cmpd="sng">
                <a:solidFill>
                  <a:srgbClr val="FFFFFF"/>
                </a:solidFill>
                <a:miter lim="800000"/>
                <a:headEnd/>
                <a:tailEnd/>
              </a:ln>
              <a:effectLst/>
            </p:spPr>
            <p:txBody>
              <a:bodyPr anchor="ctr"/>
              <a:lstStyle/>
              <a:p>
                <a:pPr algn="ctr"/>
                <a:endParaRPr lang="en-GB" sz="900" dirty="0">
                  <a:solidFill>
                    <a:schemeClr val="bg1"/>
                  </a:solidFill>
                  <a:latin typeface="Calibri" charset="0"/>
                </a:endParaRPr>
              </a:p>
            </p:txBody>
          </p:sp>
          <p:sp>
            <p:nvSpPr>
              <p:cNvPr id="73" name="Textfeld 72"/>
              <p:cNvSpPr txBox="1"/>
              <p:nvPr/>
            </p:nvSpPr>
            <p:spPr>
              <a:xfrm>
                <a:off x="3840240" y="4419600"/>
                <a:ext cx="1467068" cy="230832"/>
              </a:xfrm>
              <a:prstGeom prst="rect">
                <a:avLst/>
              </a:prstGeom>
              <a:noFill/>
            </p:spPr>
            <p:txBody>
              <a:bodyPr wrap="none" rtlCol="0">
                <a:spAutoFit/>
              </a:bodyPr>
              <a:lstStyle/>
              <a:p>
                <a:r>
                  <a:rPr lang="en-GB" sz="900" dirty="0" smtClean="0">
                    <a:solidFill>
                      <a:schemeClr val="bg1"/>
                    </a:solidFill>
                    <a:latin typeface="Calibri" charset="0"/>
                  </a:rPr>
                  <a:t>OMF Communication Layer</a:t>
                </a:r>
                <a:endParaRPr lang="en-GB" sz="900" dirty="0">
                  <a:solidFill>
                    <a:schemeClr val="bg1"/>
                  </a:solidFill>
                  <a:latin typeface="Calibri" charset="0"/>
                </a:endParaRPr>
              </a:p>
            </p:txBody>
          </p:sp>
        </p:grpSp>
        <p:sp>
          <p:nvSpPr>
            <p:cNvPr id="66" name="Textfeld 65"/>
            <p:cNvSpPr txBox="1"/>
            <p:nvPr/>
          </p:nvSpPr>
          <p:spPr>
            <a:xfrm>
              <a:off x="1447800" y="1974066"/>
              <a:ext cx="2057400" cy="230832"/>
            </a:xfrm>
            <a:prstGeom prst="rect">
              <a:avLst/>
            </a:prstGeom>
            <a:noFill/>
          </p:spPr>
          <p:txBody>
            <a:bodyPr wrap="square" rtlCol="0">
              <a:spAutoFit/>
            </a:bodyPr>
            <a:lstStyle/>
            <a:p>
              <a:pPr algn="ctr"/>
              <a:r>
                <a:rPr lang="en-GB" sz="900" smtClean="0">
                  <a:solidFill>
                    <a:schemeClr val="bg1"/>
                  </a:solidFill>
                </a:rPr>
                <a:t>WiseOMF Client Library</a:t>
              </a:r>
              <a:endParaRPr lang="en-GB" sz="900">
                <a:solidFill>
                  <a:schemeClr val="bg1"/>
                </a:solidFill>
              </a:endParaRPr>
            </a:p>
          </p:txBody>
        </p:sp>
        <p:sp>
          <p:nvSpPr>
            <p:cNvPr id="67" name="Ecken des Rechtecks auf der gleichen Seite abrunden 66"/>
            <p:cNvSpPr/>
            <p:nvPr/>
          </p:nvSpPr>
          <p:spPr>
            <a:xfrm>
              <a:off x="4114800" y="1905000"/>
              <a:ext cx="3886200" cy="2122714"/>
            </a:xfrm>
            <a:prstGeom prst="round2SameRect">
              <a:avLst>
                <a:gd name="adj1" fmla="val 7194"/>
                <a:gd name="adj2" fmla="val 0"/>
              </a:avLst>
            </a:prstGeom>
            <a:solidFill>
              <a:srgbClr val="FF6600"/>
            </a:solidFill>
            <a:ln w="19050" cmpd="sng">
              <a:solidFill>
                <a:srgbClr val="FFFFFF"/>
              </a:solidFill>
              <a:miter lim="800000"/>
              <a:headEnd/>
              <a:tailEnd/>
            </a:ln>
            <a:effectLst/>
          </p:spPr>
          <p:txBody>
            <a:bodyPr anchor="ctr"/>
            <a:lstStyle/>
            <a:p>
              <a:pPr algn="ctr"/>
              <a:r>
                <a:rPr lang="de-DE" sz="2400" dirty="0" smtClean="0">
                  <a:solidFill>
                    <a:schemeClr val="bg1"/>
                  </a:solidFill>
                  <a:latin typeface="Calibri" charset="0"/>
                  <a:ea typeface="ＭＳ Ｐゴシック" pitchFamily="34" charset="-128"/>
                </a:rPr>
                <a:t>Experiment Description</a:t>
              </a:r>
            </a:p>
            <a:p>
              <a:pPr algn="ctr"/>
              <a:r>
                <a:rPr lang="de-DE" sz="1000" dirty="0" smtClean="0">
                  <a:solidFill>
                    <a:schemeClr val="bg1"/>
                  </a:solidFill>
                  <a:latin typeface="Calibri" charset="0"/>
                </a:rPr>
                <a:t>(OEDL = OMF Experiment Description Language)</a:t>
              </a:r>
              <a:endParaRPr lang="de-DE" sz="900" dirty="0">
                <a:solidFill>
                  <a:schemeClr val="bg1"/>
                </a:solidFill>
                <a:latin typeface="Calibri" charset="0"/>
                <a:ea typeface="ＭＳ Ｐゴシック" pitchFamily="34" charset="-128"/>
              </a:endParaRPr>
            </a:p>
          </p:txBody>
        </p:sp>
        <p:cxnSp>
          <p:nvCxnSpPr>
            <p:cNvPr id="68" name="Gekrümmte Verbindung 97"/>
            <p:cNvCxnSpPr>
              <a:stCxn id="67" idx="2"/>
              <a:endCxn id="53" idx="0"/>
            </p:cNvCxnSpPr>
            <p:nvPr/>
          </p:nvCxnSpPr>
          <p:spPr>
            <a:xfrm flipH="1" flipV="1">
              <a:off x="3803952" y="2964872"/>
              <a:ext cx="310848" cy="1485"/>
            </a:xfrm>
            <a:prstGeom prst="straightConnector1">
              <a:avLst/>
            </a:prstGeom>
            <a:ln w="38100" cmpd="sng">
              <a:solidFill>
                <a:srgbClr val="FF6600"/>
              </a:solidFill>
              <a:prstDash val="solid"/>
              <a:headEnd type="triangle" w="lg"/>
              <a:tailEnd type="triangle" w="lg"/>
            </a:ln>
            <a:effectLst/>
          </p:spPr>
          <p:style>
            <a:lnRef idx="2">
              <a:schemeClr val="accent1"/>
            </a:lnRef>
            <a:fillRef idx="0">
              <a:schemeClr val="accent1"/>
            </a:fillRef>
            <a:effectRef idx="1">
              <a:schemeClr val="accent1"/>
            </a:effectRef>
            <a:fontRef idx="minor">
              <a:schemeClr val="tx1"/>
            </a:fontRef>
          </p:style>
        </p:cxnSp>
        <p:grpSp>
          <p:nvGrpSpPr>
            <p:cNvPr id="69" name="Gruppierung 68"/>
            <p:cNvGrpSpPr/>
            <p:nvPr/>
          </p:nvGrpSpPr>
          <p:grpSpPr>
            <a:xfrm>
              <a:off x="3581400" y="1524000"/>
              <a:ext cx="3762568" cy="1301448"/>
              <a:chOff x="3581400" y="1524000"/>
              <a:chExt cx="3762568" cy="1301448"/>
            </a:xfrm>
          </p:grpSpPr>
          <p:cxnSp>
            <p:nvCxnSpPr>
              <p:cNvPr id="70" name="Gerade Verbindung 69"/>
              <p:cNvCxnSpPr/>
              <p:nvPr/>
            </p:nvCxnSpPr>
            <p:spPr>
              <a:xfrm flipV="1">
                <a:off x="3962400" y="1828800"/>
                <a:ext cx="0" cy="996648"/>
              </a:xfrm>
              <a:prstGeom prst="line">
                <a:avLst/>
              </a:prstGeom>
              <a:ln w="12700" cmpd="sng">
                <a:solidFill>
                  <a:srgbClr val="D97015"/>
                </a:solidFill>
              </a:ln>
              <a:effectLst/>
            </p:spPr>
            <p:style>
              <a:lnRef idx="2">
                <a:schemeClr val="accent1"/>
              </a:lnRef>
              <a:fillRef idx="0">
                <a:schemeClr val="accent1"/>
              </a:fillRef>
              <a:effectRef idx="1">
                <a:schemeClr val="accent1"/>
              </a:effectRef>
              <a:fontRef idx="minor">
                <a:schemeClr val="tx1"/>
              </a:fontRef>
            </p:style>
          </p:cxnSp>
          <p:sp>
            <p:nvSpPr>
              <p:cNvPr id="71" name="Textfeld 70"/>
              <p:cNvSpPr txBox="1"/>
              <p:nvPr/>
            </p:nvSpPr>
            <p:spPr>
              <a:xfrm>
                <a:off x="3581400" y="1524000"/>
                <a:ext cx="3762568" cy="276999"/>
              </a:xfrm>
              <a:prstGeom prst="rect">
                <a:avLst/>
              </a:prstGeom>
              <a:noFill/>
            </p:spPr>
            <p:txBody>
              <a:bodyPr wrap="none" rtlCol="0">
                <a:spAutoFit/>
              </a:bodyPr>
              <a:lstStyle/>
              <a:p>
                <a:r>
                  <a:rPr lang="en-GB" sz="1200" dirty="0">
                    <a:solidFill>
                      <a:schemeClr val="tx1">
                        <a:lumMod val="65000"/>
                        <a:lumOff val="35000"/>
                      </a:schemeClr>
                    </a:solidFill>
                  </a:rPr>
                  <a:t>get/set properties, flash/reset nodes, receive outputs</a:t>
                </a:r>
              </a:p>
            </p:txBody>
          </p:sp>
        </p:grpSp>
      </p:grpSp>
      <p:sp>
        <p:nvSpPr>
          <p:cNvPr id="81" name="Ecken des Rechtecks auf der gleichen Seite abrunden 80"/>
          <p:cNvSpPr/>
          <p:nvPr/>
        </p:nvSpPr>
        <p:spPr>
          <a:xfrm>
            <a:off x="4113591" y="2329543"/>
            <a:ext cx="3886200" cy="2122714"/>
          </a:xfrm>
          <a:prstGeom prst="round2SameRect">
            <a:avLst>
              <a:gd name="adj1" fmla="val 7194"/>
              <a:gd name="adj2" fmla="val 0"/>
            </a:avLst>
          </a:prstGeom>
          <a:solidFill>
            <a:srgbClr val="FF6600"/>
          </a:solidFill>
          <a:ln w="19050" cmpd="sng">
            <a:solidFill>
              <a:srgbClr val="FFFFFF"/>
            </a:solidFill>
            <a:miter lim="800000"/>
            <a:headEnd/>
            <a:tailEnd/>
          </a:ln>
          <a:effectLst/>
        </p:spPr>
        <p:txBody>
          <a:bodyPr lIns="72000" tIns="46800" rIns="0" bIns="0" anchor="t"/>
          <a:lstStyle/>
          <a:p>
            <a:pPr marL="0" indent="0">
              <a:buNone/>
            </a:pPr>
            <a:r>
              <a:rPr lang="de-DE" sz="900" noProof="1">
                <a:solidFill>
                  <a:srgbClr val="FFFFFF"/>
                </a:solidFill>
                <a:latin typeface="Courier New"/>
                <a:cs typeface="Courier New"/>
              </a:rPr>
              <a:t>onEvent :ALL_NODES_UP {</a:t>
            </a:r>
          </a:p>
          <a:p>
            <a:pPr marL="0" indent="0">
              <a:buNone/>
            </a:pPr>
            <a:r>
              <a:rPr lang="de-DE" sz="900" b="1" noProof="1">
                <a:solidFill>
                  <a:srgbClr val="FFFFFF"/>
                </a:solidFill>
                <a:latin typeface="Courier New"/>
                <a:cs typeface="Courier New"/>
              </a:rPr>
              <a:t>  </a:t>
            </a:r>
            <a:r>
              <a:rPr lang="de-DE" sz="900" b="1" noProof="1" smtClean="0">
                <a:solidFill>
                  <a:srgbClr val="FFFFFF"/>
                </a:solidFill>
                <a:latin typeface="Courier New"/>
                <a:cs typeface="Courier New"/>
              </a:rPr>
              <a:t>ReservationManager</a:t>
            </a:r>
          </a:p>
          <a:p>
            <a:pPr marL="0" indent="0">
              <a:buNone/>
            </a:pPr>
            <a:r>
              <a:rPr lang="de-DE" sz="900" b="1" noProof="1">
                <a:solidFill>
                  <a:srgbClr val="FFFFFF"/>
                </a:solidFill>
                <a:latin typeface="Courier New"/>
                <a:cs typeface="Courier New"/>
              </a:rPr>
              <a:t>	</a:t>
            </a:r>
            <a:r>
              <a:rPr lang="de-DE" sz="900" b="1" noProof="1" smtClean="0">
                <a:solidFill>
                  <a:srgbClr val="FFFFFF"/>
                </a:solidFill>
                <a:latin typeface="Courier New"/>
                <a:cs typeface="Courier New"/>
              </a:rPr>
              <a:t>.group</a:t>
            </a:r>
            <a:r>
              <a:rPr lang="de-DE" sz="900" b="1" noProof="1">
                <a:solidFill>
                  <a:srgbClr val="FFFFFF"/>
                </a:solidFill>
                <a:latin typeface="Courier New"/>
                <a:cs typeface="Courier New"/>
              </a:rPr>
              <a:t>(’room5’)</a:t>
            </a:r>
          </a:p>
          <a:p>
            <a:pPr marL="0" indent="0">
              <a:buNone/>
            </a:pPr>
            <a:r>
              <a:rPr lang="de-DE" sz="900" b="1" noProof="1">
                <a:solidFill>
                  <a:srgbClr val="FFFFFF"/>
                </a:solidFill>
                <a:latin typeface="Courier New"/>
                <a:cs typeface="Courier New"/>
              </a:rPr>
              <a:t>	.connected</a:t>
            </a:r>
            <a:r>
              <a:rPr lang="de-DE" sz="900" noProof="1">
                <a:solidFill>
                  <a:srgbClr val="FFFFFF"/>
                </a:solidFill>
                <a:latin typeface="Courier New"/>
                <a:cs typeface="Courier New"/>
              </a:rPr>
              <a:t> { |prop|</a:t>
            </a:r>
          </a:p>
          <a:p>
            <a:pPr marL="0" indent="0">
              <a:buNone/>
            </a:pPr>
            <a:r>
              <a:rPr lang="de-DE" sz="900" noProof="1">
                <a:solidFill>
                  <a:srgbClr val="FFFFFF"/>
                </a:solidFill>
                <a:latin typeface="Courier New"/>
                <a:cs typeface="Courier New"/>
              </a:rPr>
              <a:t>    if prop.responses.all? { |r| r.statusCode == 1 }</a:t>
            </a:r>
          </a:p>
          <a:p>
            <a:pPr marL="0" indent="0">
              <a:buNone/>
            </a:pPr>
            <a:r>
              <a:rPr lang="de-DE" sz="900" noProof="1">
                <a:solidFill>
                  <a:srgbClr val="FFFFFF"/>
                </a:solidFill>
                <a:latin typeface="Courier New"/>
                <a:cs typeface="Courier New"/>
              </a:rPr>
              <a:t>      info “All nodes in room 5 are connected“</a:t>
            </a:r>
          </a:p>
          <a:p>
            <a:pPr marL="0" indent="0">
              <a:buNone/>
            </a:pPr>
            <a:r>
              <a:rPr lang="de-DE" sz="900" noProof="1">
                <a:solidFill>
                  <a:srgbClr val="FFFFFF"/>
                </a:solidFill>
                <a:latin typeface="Courier New"/>
                <a:cs typeface="Courier New"/>
              </a:rPr>
              <a:t>      </a:t>
            </a:r>
            <a:r>
              <a:rPr lang="de-DE" sz="900" b="1" noProof="1">
                <a:solidFill>
                  <a:srgbClr val="FFFFFF"/>
                </a:solidFill>
                <a:latin typeface="Courier New"/>
                <a:cs typeface="Courier New"/>
              </a:rPr>
              <a:t>flash_image = File.read('./image.bin‘)</a:t>
            </a:r>
          </a:p>
          <a:p>
            <a:pPr marL="0" indent="0">
              <a:buNone/>
            </a:pPr>
            <a:r>
              <a:rPr lang="de-DE" sz="900" b="1" noProof="1">
                <a:solidFill>
                  <a:srgbClr val="FFFFFF"/>
                </a:solidFill>
                <a:latin typeface="Courier New"/>
                <a:cs typeface="Courier New"/>
              </a:rPr>
              <a:t>      </a:t>
            </a:r>
            <a:r>
              <a:rPr lang="de-DE" sz="900" b="1" noProof="1" smtClean="0">
                <a:solidFill>
                  <a:srgbClr val="FFFFFF"/>
                </a:solidFill>
                <a:latin typeface="Courier New"/>
                <a:cs typeface="Courier New"/>
              </a:rPr>
              <a:t>ReservationManager</a:t>
            </a:r>
          </a:p>
          <a:p>
            <a:pPr marL="0" indent="0">
              <a:buNone/>
            </a:pPr>
            <a:r>
              <a:rPr lang="de-DE" sz="900" b="1" noProof="1">
                <a:solidFill>
                  <a:srgbClr val="FFFFFF"/>
                </a:solidFill>
                <a:latin typeface="Courier New"/>
                <a:cs typeface="Courier New"/>
              </a:rPr>
              <a:t>	</a:t>
            </a:r>
            <a:r>
              <a:rPr lang="de-DE" sz="900" b="1" noProof="1" smtClean="0">
                <a:solidFill>
                  <a:srgbClr val="FFFFFF"/>
                </a:solidFill>
                <a:latin typeface="Courier New"/>
                <a:cs typeface="Courier New"/>
              </a:rPr>
              <a:t>.</a:t>
            </a:r>
            <a:r>
              <a:rPr lang="de-DE" sz="900" b="1" noProof="1">
                <a:solidFill>
                  <a:srgbClr val="FFFFFF"/>
                </a:solidFill>
                <a:latin typeface="Courier New"/>
                <a:cs typeface="Courier New"/>
              </a:rPr>
              <a:t>group(’room5’)</a:t>
            </a:r>
          </a:p>
          <a:p>
            <a:pPr marL="0" indent="0">
              <a:buNone/>
            </a:pPr>
            <a:r>
              <a:rPr lang="de-DE" sz="900" b="1" noProof="1">
                <a:solidFill>
                  <a:srgbClr val="FFFFFF"/>
                </a:solidFill>
                <a:latin typeface="Courier New"/>
                <a:cs typeface="Courier New"/>
              </a:rPr>
              <a:t>	.set_image(Base64.encode64(flash_image))</a:t>
            </a:r>
            <a:r>
              <a:rPr lang="de-DE" sz="900" noProof="1">
                <a:solidFill>
                  <a:srgbClr val="FFFFFF"/>
                </a:solidFill>
                <a:latin typeface="Courier New"/>
                <a:cs typeface="Courier New"/>
              </a:rPr>
              <a:t> </a:t>
            </a:r>
          </a:p>
          <a:p>
            <a:pPr marL="0" indent="0">
              <a:buNone/>
            </a:pPr>
            <a:r>
              <a:rPr lang="de-DE" sz="900" noProof="1">
                <a:solidFill>
                  <a:srgbClr val="FFFFFF"/>
                </a:solidFill>
                <a:latin typeface="Courier New"/>
                <a:cs typeface="Courier New"/>
              </a:rPr>
              <a:t>      # evaluate responses, experiment with nodes ...</a:t>
            </a:r>
          </a:p>
          <a:p>
            <a:pPr marL="0" indent="0">
              <a:buNone/>
            </a:pPr>
            <a:r>
              <a:rPr lang="de-DE" sz="900" noProof="1">
                <a:solidFill>
                  <a:srgbClr val="FFFFFF"/>
                </a:solidFill>
                <a:latin typeface="Courier New"/>
                <a:cs typeface="Courier New"/>
              </a:rPr>
              <a:t>    end</a:t>
            </a:r>
          </a:p>
          <a:p>
            <a:pPr marL="0" indent="0">
              <a:buNone/>
            </a:pPr>
            <a:r>
              <a:rPr lang="de-DE" sz="900" noProof="1">
                <a:solidFill>
                  <a:srgbClr val="FFFFFF"/>
                </a:solidFill>
                <a:latin typeface="Courier New"/>
                <a:cs typeface="Courier New"/>
              </a:rPr>
              <a:t>  </a:t>
            </a:r>
            <a:r>
              <a:rPr lang="de-DE" sz="900" b="1" noProof="1">
                <a:solidFill>
                  <a:srgbClr val="FFFFFF"/>
                </a:solidFill>
                <a:latin typeface="Courier New"/>
                <a:cs typeface="Courier New"/>
              </a:rPr>
              <a:t>}</a:t>
            </a:r>
          </a:p>
          <a:p>
            <a:pPr marL="0" indent="0">
              <a:buNone/>
            </a:pPr>
            <a:r>
              <a:rPr lang="de-DE" sz="900" noProof="1">
                <a:solidFill>
                  <a:srgbClr val="FFFFFF"/>
                </a:solidFill>
                <a:latin typeface="Courier New"/>
                <a:cs typeface="Courier New"/>
              </a:rPr>
              <a:t>}</a:t>
            </a:r>
          </a:p>
        </p:txBody>
      </p:sp>
    </p:spTree>
    <p:extLst>
      <p:ext uri="{BB962C8B-B14F-4D97-AF65-F5344CB8AC3E}">
        <p14:creationId xmlns:p14="http://schemas.microsoft.com/office/powerpoint/2010/main" val="336833120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Rectangle 2"/>
          <p:cNvSpPr>
            <a:spLocks noGrp="1"/>
          </p:cNvSpPr>
          <p:nvPr>
            <p:ph type="title"/>
          </p:nvPr>
        </p:nvSpPr>
        <p:spPr>
          <a:xfrm>
            <a:off x="457200" y="274638"/>
            <a:ext cx="6635750" cy="633412"/>
          </a:xfrm>
        </p:spPr>
        <p:txBody>
          <a:bodyPr/>
          <a:lstStyle/>
          <a:p>
            <a:pPr eaLnBrk="1" hangingPunct="1"/>
            <a:r>
              <a:rPr lang="en-GB" sz="3600" smtClean="0"/>
              <a:t>WiseOMF as External Plugin</a:t>
            </a:r>
          </a:p>
        </p:txBody>
      </p:sp>
      <p:sp>
        <p:nvSpPr>
          <p:cNvPr id="15" name="Foliennummernplatzhalter 3"/>
          <p:cNvSpPr>
            <a:spLocks noGrp="1"/>
          </p:cNvSpPr>
          <p:nvPr>
            <p:ph type="sldNum" sz="quarter" idx="12"/>
          </p:nvPr>
        </p:nvSpPr>
        <p:spPr>
          <a:xfrm>
            <a:off x="6781800" y="6516688"/>
            <a:ext cx="2133600" cy="365125"/>
          </a:xfrm>
        </p:spPr>
        <p:txBody>
          <a:bodyPr/>
          <a:lstStyle/>
          <a:p>
            <a:pPr>
              <a:defRPr/>
            </a:pPr>
            <a:fld id="{073AEE39-5BCF-4295-8748-31621439F0CF}" type="slidenum">
              <a:rPr lang="en-GB" smtClean="0"/>
              <a:pPr>
                <a:defRPr/>
              </a:pPr>
              <a:t>6</a:t>
            </a:fld>
            <a:endParaRPr lang="en-GB"/>
          </a:p>
        </p:txBody>
      </p:sp>
      <p:grpSp>
        <p:nvGrpSpPr>
          <p:cNvPr id="156" name="Gruppierung 155"/>
          <p:cNvGrpSpPr/>
          <p:nvPr/>
        </p:nvGrpSpPr>
        <p:grpSpPr>
          <a:xfrm>
            <a:off x="2590800" y="4419600"/>
            <a:ext cx="4495800" cy="749183"/>
            <a:chOff x="2876118" y="1165155"/>
            <a:chExt cx="5378005" cy="749183"/>
          </a:xfrm>
        </p:grpSpPr>
        <p:sp>
          <p:nvSpPr>
            <p:cNvPr id="19" name="Rechteck 18"/>
            <p:cNvSpPr/>
            <p:nvPr/>
          </p:nvSpPr>
          <p:spPr>
            <a:xfrm>
              <a:off x="2876118" y="1165155"/>
              <a:ext cx="5378005" cy="749183"/>
            </a:xfrm>
            <a:prstGeom prst="rect">
              <a:avLst/>
            </a:prstGeom>
            <a:solidFill>
              <a:schemeClr val="bg1">
                <a:lumMod val="85000"/>
              </a:schemeClr>
            </a:solidFill>
            <a:ln w="9525" cap="flat" cmpd="sng" algn="ctr">
              <a:solidFill>
                <a:schemeClr val="bg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mtClean="0"/>
                <a:t>     </a:t>
              </a:r>
              <a:endParaRPr lang="en-GB"/>
            </a:p>
          </p:txBody>
        </p:sp>
        <p:sp>
          <p:nvSpPr>
            <p:cNvPr id="47" name="Round Same Side Corner Rectangle 79"/>
            <p:cNvSpPr>
              <a:spLocks noChangeArrowheads="1"/>
            </p:cNvSpPr>
            <p:nvPr/>
          </p:nvSpPr>
          <p:spPr bwMode="auto">
            <a:xfrm>
              <a:off x="4334560" y="1406337"/>
              <a:ext cx="2369968" cy="289916"/>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A50021"/>
            </a:solidFill>
            <a:ln w="19050" cmpd="sng">
              <a:solidFill>
                <a:srgbClr val="FFFFFF"/>
              </a:solidFill>
              <a:miter lim="800000"/>
              <a:headEnd/>
              <a:tailEnd/>
            </a:ln>
            <a:effectLst/>
          </p:spPr>
          <p:txBody>
            <a:bodyPr anchor="ctr"/>
            <a:lstStyle/>
            <a:p>
              <a:pPr algn="ctr"/>
              <a:r>
                <a:rPr lang="en-GB" sz="900" smtClean="0">
                  <a:solidFill>
                    <a:srgbClr val="FFFFFF"/>
                  </a:solidFill>
                  <a:latin typeface="Calibri" charset="0"/>
                </a:rPr>
                <a:t>External Plugin Service</a:t>
              </a:r>
              <a:endParaRPr lang="en-GB" sz="900">
                <a:solidFill>
                  <a:srgbClr val="FFFFFF"/>
                </a:solidFill>
                <a:latin typeface="Calibri" charset="0"/>
              </a:endParaRPr>
            </a:p>
          </p:txBody>
        </p:sp>
      </p:grpSp>
      <p:sp>
        <p:nvSpPr>
          <p:cNvPr id="60" name="Textfeld 59"/>
          <p:cNvSpPr txBox="1"/>
          <p:nvPr/>
        </p:nvSpPr>
        <p:spPr>
          <a:xfrm>
            <a:off x="76200" y="4572000"/>
            <a:ext cx="2494192" cy="461665"/>
          </a:xfrm>
          <a:prstGeom prst="rect">
            <a:avLst/>
          </a:prstGeom>
          <a:noFill/>
          <a:effectLst/>
        </p:spPr>
        <p:txBody>
          <a:bodyPr wrap="none" rtlCol="0">
            <a:spAutoFit/>
          </a:bodyPr>
          <a:lstStyle/>
          <a:p>
            <a:r>
              <a:rPr lang="en-GB" sz="2400" smtClean="0"/>
              <a:t>Testbed Runtime</a:t>
            </a:r>
          </a:p>
        </p:txBody>
      </p:sp>
      <p:sp>
        <p:nvSpPr>
          <p:cNvPr id="16" name="Rechteck 15"/>
          <p:cNvSpPr/>
          <p:nvPr/>
        </p:nvSpPr>
        <p:spPr>
          <a:xfrm>
            <a:off x="2590800" y="2906083"/>
            <a:ext cx="4501299" cy="1361117"/>
          </a:xfrm>
          <a:prstGeom prst="rect">
            <a:avLst/>
          </a:prstGeom>
          <a:solidFill>
            <a:schemeClr val="bg1">
              <a:lumMod val="85000"/>
            </a:schemeClr>
          </a:solidFill>
          <a:ln w="9525" cap="flat" cmpd="sng" algn="ctr">
            <a:solidFill>
              <a:schemeClr val="bg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7" name="Textfeld 56"/>
          <p:cNvSpPr txBox="1"/>
          <p:nvPr/>
        </p:nvSpPr>
        <p:spPr>
          <a:xfrm>
            <a:off x="911126" y="3131403"/>
            <a:ext cx="1603474" cy="830997"/>
          </a:xfrm>
          <a:prstGeom prst="rect">
            <a:avLst/>
          </a:prstGeom>
          <a:noFill/>
          <a:effectLst/>
        </p:spPr>
        <p:txBody>
          <a:bodyPr wrap="none" rtlCol="0">
            <a:spAutoFit/>
          </a:bodyPr>
          <a:lstStyle/>
          <a:p>
            <a:r>
              <a:rPr lang="en-GB" sz="2400" smtClean="0"/>
              <a:t>WiseOMF </a:t>
            </a:r>
          </a:p>
          <a:p>
            <a:r>
              <a:rPr lang="en-GB" sz="2400" smtClean="0"/>
              <a:t>(OMF RC)</a:t>
            </a:r>
          </a:p>
        </p:txBody>
      </p:sp>
      <p:grpSp>
        <p:nvGrpSpPr>
          <p:cNvPr id="220" name="Gruppierung 219"/>
          <p:cNvGrpSpPr/>
          <p:nvPr/>
        </p:nvGrpSpPr>
        <p:grpSpPr>
          <a:xfrm>
            <a:off x="121612" y="6076890"/>
            <a:ext cx="5791200" cy="400110"/>
            <a:chOff x="990600" y="5619690"/>
            <a:chExt cx="5791200" cy="400110"/>
          </a:xfrm>
        </p:grpSpPr>
        <p:sp>
          <p:nvSpPr>
            <p:cNvPr id="219" name="Rechteck 218"/>
            <p:cNvSpPr/>
            <p:nvPr/>
          </p:nvSpPr>
          <p:spPr>
            <a:xfrm>
              <a:off x="990600" y="5638800"/>
              <a:ext cx="5791200" cy="381000"/>
            </a:xfrm>
            <a:prstGeom prst="rect">
              <a:avLst/>
            </a:prstGeom>
            <a:noFill/>
            <a:ln w="6350"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218" name="Gruppierung 217"/>
            <p:cNvGrpSpPr/>
            <p:nvPr/>
          </p:nvGrpSpPr>
          <p:grpSpPr>
            <a:xfrm>
              <a:off x="1066800" y="5619690"/>
              <a:ext cx="5669588" cy="400110"/>
              <a:chOff x="1447800" y="5619690"/>
              <a:chExt cx="5669588" cy="400110"/>
            </a:xfrm>
          </p:grpSpPr>
          <p:grpSp>
            <p:nvGrpSpPr>
              <p:cNvPr id="208" name="Gruppierung 207"/>
              <p:cNvGrpSpPr/>
              <p:nvPr/>
            </p:nvGrpSpPr>
            <p:grpSpPr>
              <a:xfrm>
                <a:off x="1447800" y="5697379"/>
                <a:ext cx="2895600" cy="246221"/>
                <a:chOff x="1447800" y="5697379"/>
                <a:chExt cx="2895600" cy="246221"/>
              </a:xfrm>
            </p:grpSpPr>
            <p:cxnSp>
              <p:nvCxnSpPr>
                <p:cNvPr id="202" name="Gekrümmte Verbindung 97"/>
                <p:cNvCxnSpPr/>
                <p:nvPr/>
              </p:nvCxnSpPr>
              <p:spPr>
                <a:xfrm>
                  <a:off x="1447800" y="5828915"/>
                  <a:ext cx="457200" cy="0"/>
                </a:xfrm>
                <a:prstGeom prst="straightConnector1">
                  <a:avLst/>
                </a:prstGeom>
                <a:ln>
                  <a:solidFill>
                    <a:srgbClr val="800000"/>
                  </a:solidFill>
                  <a:headEnd type="triangle" w="lg"/>
                  <a:tailEnd type="triangle" w="lg"/>
                </a:ln>
                <a:effectLst/>
              </p:spPr>
              <p:style>
                <a:lnRef idx="2">
                  <a:schemeClr val="accent1"/>
                </a:lnRef>
                <a:fillRef idx="0">
                  <a:schemeClr val="accent1"/>
                </a:fillRef>
                <a:effectRef idx="1">
                  <a:schemeClr val="accent1"/>
                </a:effectRef>
                <a:fontRef idx="minor">
                  <a:schemeClr val="tx1"/>
                </a:fontRef>
              </p:style>
            </p:cxnSp>
            <p:sp>
              <p:nvSpPr>
                <p:cNvPr id="207" name="Textfeld 206"/>
                <p:cNvSpPr txBox="1"/>
                <p:nvPr/>
              </p:nvSpPr>
              <p:spPr>
                <a:xfrm>
                  <a:off x="2057400" y="5697379"/>
                  <a:ext cx="2286000" cy="246221"/>
                </a:xfrm>
                <a:prstGeom prst="rect">
                  <a:avLst/>
                </a:prstGeom>
                <a:noFill/>
              </p:spPr>
              <p:txBody>
                <a:bodyPr wrap="square" rtlCol="0">
                  <a:spAutoFit/>
                </a:bodyPr>
                <a:lstStyle/>
                <a:p>
                  <a:r>
                    <a:rPr lang="en-GB" sz="1000" smtClean="0"/>
                    <a:t>External Plugin Protocol</a:t>
                  </a:r>
                  <a:endParaRPr lang="en-GB" sz="1000"/>
                </a:p>
              </p:txBody>
            </p:sp>
          </p:grpSp>
          <p:grpSp>
            <p:nvGrpSpPr>
              <p:cNvPr id="212" name="Gruppierung 211"/>
              <p:cNvGrpSpPr/>
              <p:nvPr/>
            </p:nvGrpSpPr>
            <p:grpSpPr>
              <a:xfrm>
                <a:off x="3993188" y="5619690"/>
                <a:ext cx="3124200" cy="400110"/>
                <a:chOff x="945188" y="5619690"/>
                <a:chExt cx="3124200" cy="400110"/>
              </a:xfrm>
            </p:grpSpPr>
            <p:cxnSp>
              <p:nvCxnSpPr>
                <p:cNvPr id="213" name="Gekrümmte Verbindung 97"/>
                <p:cNvCxnSpPr/>
                <p:nvPr/>
              </p:nvCxnSpPr>
              <p:spPr>
                <a:xfrm>
                  <a:off x="945188" y="5828915"/>
                  <a:ext cx="457200" cy="0"/>
                </a:xfrm>
                <a:prstGeom prst="straightConnector1">
                  <a:avLst/>
                </a:prstGeom>
                <a:ln>
                  <a:solidFill>
                    <a:schemeClr val="accent5">
                      <a:lumMod val="75000"/>
                    </a:schemeClr>
                  </a:solidFill>
                  <a:headEnd type="triangle" w="lg"/>
                  <a:tailEnd type="triangle" w="lg"/>
                </a:ln>
                <a:effectLst/>
              </p:spPr>
              <p:style>
                <a:lnRef idx="2">
                  <a:schemeClr val="accent1"/>
                </a:lnRef>
                <a:fillRef idx="0">
                  <a:schemeClr val="accent1"/>
                </a:fillRef>
                <a:effectRef idx="1">
                  <a:schemeClr val="accent1"/>
                </a:effectRef>
                <a:fontRef idx="minor">
                  <a:schemeClr val="tx1"/>
                </a:fontRef>
              </p:style>
            </p:cxnSp>
            <p:sp>
              <p:nvSpPr>
                <p:cNvPr id="214" name="Textfeld 213"/>
                <p:cNvSpPr txBox="1"/>
                <p:nvPr/>
              </p:nvSpPr>
              <p:spPr>
                <a:xfrm>
                  <a:off x="1554788" y="5619690"/>
                  <a:ext cx="2514600" cy="400110"/>
                </a:xfrm>
                <a:prstGeom prst="rect">
                  <a:avLst/>
                </a:prstGeom>
                <a:noFill/>
              </p:spPr>
              <p:txBody>
                <a:bodyPr wrap="square" rtlCol="0">
                  <a:spAutoFit/>
                </a:bodyPr>
                <a:lstStyle/>
                <a:p>
                  <a:r>
                    <a:rPr lang="en-GB" sz="1000" smtClean="0"/>
                    <a:t>Federated Resource Control Protocol (FRCP) via XMPP</a:t>
                  </a:r>
                </a:p>
              </p:txBody>
            </p:sp>
          </p:grpSp>
        </p:grpSp>
      </p:grpSp>
      <p:sp>
        <p:nvSpPr>
          <p:cNvPr id="222" name="Rechteck 221"/>
          <p:cNvSpPr/>
          <p:nvPr/>
        </p:nvSpPr>
        <p:spPr>
          <a:xfrm>
            <a:off x="6019800" y="5638800"/>
            <a:ext cx="2971800" cy="838201"/>
          </a:xfrm>
          <a:prstGeom prst="rect">
            <a:avLst/>
          </a:prstGeom>
          <a:noFill/>
          <a:ln w="6350"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240" name="Gruppierung 239"/>
          <p:cNvGrpSpPr/>
          <p:nvPr/>
        </p:nvGrpSpPr>
        <p:grpSpPr>
          <a:xfrm>
            <a:off x="6019800" y="5715004"/>
            <a:ext cx="2819400" cy="246221"/>
            <a:chOff x="6028266" y="5638800"/>
            <a:chExt cx="2506133" cy="356572"/>
          </a:xfrm>
        </p:grpSpPr>
        <p:sp>
          <p:nvSpPr>
            <p:cNvPr id="236" name="Textfeld 235"/>
            <p:cNvSpPr txBox="1"/>
            <p:nvPr/>
          </p:nvSpPr>
          <p:spPr>
            <a:xfrm>
              <a:off x="6028266" y="5638800"/>
              <a:ext cx="457200" cy="356572"/>
            </a:xfrm>
            <a:prstGeom prst="rect">
              <a:avLst/>
            </a:prstGeom>
            <a:noFill/>
          </p:spPr>
          <p:txBody>
            <a:bodyPr wrap="square" rtlCol="0">
              <a:spAutoFit/>
            </a:bodyPr>
            <a:lstStyle/>
            <a:p>
              <a:pPr algn="r"/>
              <a:r>
                <a:rPr lang="en-GB" sz="1000" smtClean="0">
                  <a:solidFill>
                    <a:schemeClr val="tx1">
                      <a:lumMod val="75000"/>
                      <a:lumOff val="25000"/>
                    </a:schemeClr>
                  </a:solidFill>
                </a:rPr>
                <a:t>EC</a:t>
              </a:r>
            </a:p>
          </p:txBody>
        </p:sp>
        <p:sp>
          <p:nvSpPr>
            <p:cNvPr id="238" name="Textfeld 237"/>
            <p:cNvSpPr txBox="1"/>
            <p:nvPr/>
          </p:nvSpPr>
          <p:spPr>
            <a:xfrm>
              <a:off x="6502398" y="5638800"/>
              <a:ext cx="2032001" cy="356572"/>
            </a:xfrm>
            <a:prstGeom prst="rect">
              <a:avLst/>
            </a:prstGeom>
            <a:noFill/>
          </p:spPr>
          <p:txBody>
            <a:bodyPr wrap="square" rtlCol="0">
              <a:spAutoFit/>
            </a:bodyPr>
            <a:lstStyle/>
            <a:p>
              <a:r>
                <a:rPr lang="en-GB" sz="1000" smtClean="0"/>
                <a:t>Experiment Controller</a:t>
              </a:r>
            </a:p>
          </p:txBody>
        </p:sp>
      </p:grpSp>
      <p:grpSp>
        <p:nvGrpSpPr>
          <p:cNvPr id="242" name="Gruppierung 241"/>
          <p:cNvGrpSpPr/>
          <p:nvPr/>
        </p:nvGrpSpPr>
        <p:grpSpPr>
          <a:xfrm>
            <a:off x="6019800" y="5943604"/>
            <a:ext cx="2819400" cy="246221"/>
            <a:chOff x="6028266" y="5638800"/>
            <a:chExt cx="2506133" cy="356572"/>
          </a:xfrm>
        </p:grpSpPr>
        <p:sp>
          <p:nvSpPr>
            <p:cNvPr id="243" name="Textfeld 242"/>
            <p:cNvSpPr txBox="1"/>
            <p:nvPr/>
          </p:nvSpPr>
          <p:spPr>
            <a:xfrm>
              <a:off x="6028266" y="5638800"/>
              <a:ext cx="457200" cy="356572"/>
            </a:xfrm>
            <a:prstGeom prst="rect">
              <a:avLst/>
            </a:prstGeom>
            <a:noFill/>
          </p:spPr>
          <p:txBody>
            <a:bodyPr wrap="square" rtlCol="0">
              <a:spAutoFit/>
            </a:bodyPr>
            <a:lstStyle/>
            <a:p>
              <a:pPr algn="r"/>
              <a:r>
                <a:rPr lang="en-GB" sz="1000" smtClean="0">
                  <a:solidFill>
                    <a:schemeClr val="tx1">
                      <a:lumMod val="75000"/>
                      <a:lumOff val="25000"/>
                    </a:schemeClr>
                  </a:solidFill>
                </a:rPr>
                <a:t>RC</a:t>
              </a:r>
            </a:p>
          </p:txBody>
        </p:sp>
        <p:sp>
          <p:nvSpPr>
            <p:cNvPr id="244" name="Textfeld 243"/>
            <p:cNvSpPr txBox="1"/>
            <p:nvPr/>
          </p:nvSpPr>
          <p:spPr>
            <a:xfrm>
              <a:off x="6502398" y="5638800"/>
              <a:ext cx="2032001" cy="356572"/>
            </a:xfrm>
            <a:prstGeom prst="rect">
              <a:avLst/>
            </a:prstGeom>
            <a:noFill/>
          </p:spPr>
          <p:txBody>
            <a:bodyPr wrap="square" rtlCol="0">
              <a:spAutoFit/>
            </a:bodyPr>
            <a:lstStyle/>
            <a:p>
              <a:r>
                <a:rPr lang="en-GB" sz="1000" smtClean="0"/>
                <a:t>Resource Controller</a:t>
              </a:r>
            </a:p>
          </p:txBody>
        </p:sp>
      </p:grpSp>
      <p:grpSp>
        <p:nvGrpSpPr>
          <p:cNvPr id="245" name="Gruppierung 244"/>
          <p:cNvGrpSpPr/>
          <p:nvPr/>
        </p:nvGrpSpPr>
        <p:grpSpPr>
          <a:xfrm>
            <a:off x="6019800" y="6172213"/>
            <a:ext cx="2971800" cy="246222"/>
            <a:chOff x="6028267" y="5638800"/>
            <a:chExt cx="2641600" cy="304145"/>
          </a:xfrm>
        </p:grpSpPr>
        <p:sp>
          <p:nvSpPr>
            <p:cNvPr id="246" name="Textfeld 245"/>
            <p:cNvSpPr txBox="1"/>
            <p:nvPr/>
          </p:nvSpPr>
          <p:spPr>
            <a:xfrm>
              <a:off x="6028267" y="5638800"/>
              <a:ext cx="474133" cy="304145"/>
            </a:xfrm>
            <a:prstGeom prst="rect">
              <a:avLst/>
            </a:prstGeom>
            <a:noFill/>
          </p:spPr>
          <p:txBody>
            <a:bodyPr wrap="square" rtlCol="0">
              <a:spAutoFit/>
            </a:bodyPr>
            <a:lstStyle/>
            <a:p>
              <a:pPr algn="r"/>
              <a:r>
                <a:rPr lang="en-GB" sz="1000" smtClean="0">
                  <a:solidFill>
                    <a:schemeClr val="tx1">
                      <a:lumMod val="75000"/>
                      <a:lumOff val="25000"/>
                    </a:schemeClr>
                  </a:solidFill>
                </a:rPr>
                <a:t>OEDL</a:t>
              </a:r>
            </a:p>
          </p:txBody>
        </p:sp>
        <p:sp>
          <p:nvSpPr>
            <p:cNvPr id="247" name="Textfeld 246"/>
            <p:cNvSpPr txBox="1"/>
            <p:nvPr/>
          </p:nvSpPr>
          <p:spPr>
            <a:xfrm>
              <a:off x="6502399" y="5638800"/>
              <a:ext cx="2167468" cy="304144"/>
            </a:xfrm>
            <a:prstGeom prst="rect">
              <a:avLst/>
            </a:prstGeom>
            <a:noFill/>
          </p:spPr>
          <p:txBody>
            <a:bodyPr wrap="square" rtlCol="0">
              <a:spAutoFit/>
            </a:bodyPr>
            <a:lstStyle/>
            <a:p>
              <a:r>
                <a:rPr lang="en-GB" sz="1000" smtClean="0"/>
                <a:t>OMF Experiment Description Language</a:t>
              </a:r>
            </a:p>
          </p:txBody>
        </p:sp>
      </p:grpSp>
      <p:sp>
        <p:nvSpPr>
          <p:cNvPr id="95" name="Round Same Side Corner Rectangle 79"/>
          <p:cNvSpPr>
            <a:spLocks noChangeArrowheads="1"/>
          </p:cNvSpPr>
          <p:nvPr/>
        </p:nvSpPr>
        <p:spPr bwMode="auto">
          <a:xfrm>
            <a:off x="3434499" y="3108459"/>
            <a:ext cx="808608" cy="320541"/>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r>
              <a:rPr lang="en-GB" sz="900" smtClean="0">
                <a:solidFill>
                  <a:srgbClr val="FFFFFF"/>
                </a:solidFill>
                <a:latin typeface="Calibri" charset="0"/>
              </a:rPr>
              <a:t>Resource Proxy 1</a:t>
            </a:r>
            <a:endParaRPr lang="en-GB" sz="900">
              <a:solidFill>
                <a:srgbClr val="FFFFFF"/>
              </a:solidFill>
              <a:latin typeface="Calibri" charset="0"/>
            </a:endParaRPr>
          </a:p>
        </p:txBody>
      </p:sp>
      <p:sp>
        <p:nvSpPr>
          <p:cNvPr id="97" name="Round Same Side Corner Rectangle 79"/>
          <p:cNvSpPr>
            <a:spLocks noChangeArrowheads="1"/>
          </p:cNvSpPr>
          <p:nvPr/>
        </p:nvSpPr>
        <p:spPr bwMode="auto">
          <a:xfrm>
            <a:off x="4501299" y="3108459"/>
            <a:ext cx="808608" cy="320541"/>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r>
              <a:rPr lang="en-GB" sz="900" smtClean="0">
                <a:solidFill>
                  <a:srgbClr val="FFFFFF"/>
                </a:solidFill>
                <a:latin typeface="Calibri" charset="0"/>
              </a:rPr>
              <a:t>Resource Proxy 2</a:t>
            </a:r>
            <a:endParaRPr lang="en-GB" sz="900">
              <a:solidFill>
                <a:srgbClr val="FFFFFF"/>
              </a:solidFill>
              <a:latin typeface="Calibri" charset="0"/>
            </a:endParaRPr>
          </a:p>
        </p:txBody>
      </p:sp>
      <p:sp>
        <p:nvSpPr>
          <p:cNvPr id="99" name="Round Same Side Corner Rectangle 79"/>
          <p:cNvSpPr>
            <a:spLocks noChangeArrowheads="1"/>
          </p:cNvSpPr>
          <p:nvPr/>
        </p:nvSpPr>
        <p:spPr bwMode="auto">
          <a:xfrm>
            <a:off x="5491899" y="3108459"/>
            <a:ext cx="808608" cy="320541"/>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r>
              <a:rPr lang="en-GB" sz="900" smtClean="0">
                <a:solidFill>
                  <a:srgbClr val="FFFFFF"/>
                </a:solidFill>
                <a:latin typeface="Calibri" charset="0"/>
              </a:rPr>
              <a:t>Resource Proxy n</a:t>
            </a:r>
            <a:endParaRPr lang="en-GB" sz="900">
              <a:solidFill>
                <a:srgbClr val="FFFFFF"/>
              </a:solidFill>
              <a:latin typeface="Calibri" charset="0"/>
            </a:endParaRPr>
          </a:p>
        </p:txBody>
      </p:sp>
      <p:sp>
        <p:nvSpPr>
          <p:cNvPr id="101" name="Rechteck 100"/>
          <p:cNvSpPr/>
          <p:nvPr/>
        </p:nvSpPr>
        <p:spPr>
          <a:xfrm>
            <a:off x="3276600" y="2971800"/>
            <a:ext cx="3129699" cy="582655"/>
          </a:xfrm>
          <a:prstGeom prst="rect">
            <a:avLst/>
          </a:prstGeom>
          <a:noFill/>
          <a:ln w="9525" cap="flat" cmpd="sng" algn="ctr">
            <a:solidFill>
              <a:schemeClr val="bg1">
                <a:lumMod val="50000"/>
              </a:schemeClr>
            </a:solidFill>
            <a:prstDash val="sysDash"/>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1" name="Round Same Side Corner Rectangle 79"/>
          <p:cNvSpPr>
            <a:spLocks noChangeArrowheads="1"/>
          </p:cNvSpPr>
          <p:nvPr/>
        </p:nvSpPr>
        <p:spPr bwMode="auto">
          <a:xfrm>
            <a:off x="3810000" y="3733800"/>
            <a:ext cx="1963291" cy="320541"/>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A50021"/>
          </a:solidFill>
          <a:ln w="19050" cmpd="sng">
            <a:solidFill>
              <a:srgbClr val="FFFFFF"/>
            </a:solidFill>
            <a:miter lim="800000"/>
            <a:headEnd/>
            <a:tailEnd/>
          </a:ln>
          <a:effectLst/>
        </p:spPr>
        <p:txBody>
          <a:bodyPr anchor="ctr"/>
          <a:lstStyle/>
          <a:p>
            <a:pPr algn="ctr"/>
            <a:r>
              <a:rPr lang="en-GB" sz="900">
                <a:solidFill>
                  <a:srgbClr val="FFFFFF"/>
                </a:solidFill>
                <a:latin typeface="Calibri" charset="0"/>
              </a:rPr>
              <a:t>Testbed Runtime Connector</a:t>
            </a:r>
          </a:p>
        </p:txBody>
      </p:sp>
      <p:sp>
        <p:nvSpPr>
          <p:cNvPr id="102" name="Rechteck 101"/>
          <p:cNvSpPr/>
          <p:nvPr/>
        </p:nvSpPr>
        <p:spPr>
          <a:xfrm>
            <a:off x="3276600" y="3657600"/>
            <a:ext cx="3129699" cy="479355"/>
          </a:xfrm>
          <a:prstGeom prst="rect">
            <a:avLst/>
          </a:prstGeom>
          <a:noFill/>
          <a:ln w="9525" cap="flat" cmpd="sng" algn="ctr">
            <a:solidFill>
              <a:schemeClr val="bg1">
                <a:lumMod val="50000"/>
              </a:schemeClr>
            </a:solidFill>
            <a:prstDash val="sysDash"/>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103" name="Gekrümmte Verbindung 97"/>
          <p:cNvCxnSpPr>
            <a:stCxn id="31" idx="1"/>
            <a:endCxn id="47" idx="3"/>
          </p:cNvCxnSpPr>
          <p:nvPr/>
        </p:nvCxnSpPr>
        <p:spPr>
          <a:xfrm>
            <a:off x="4791646" y="4054341"/>
            <a:ext cx="8955" cy="606441"/>
          </a:xfrm>
          <a:prstGeom prst="straightConnector1">
            <a:avLst/>
          </a:prstGeom>
          <a:ln>
            <a:solidFill>
              <a:srgbClr val="800000"/>
            </a:solidFill>
            <a:headEnd type="triangle" w="lg"/>
            <a:tailEnd type="triangle" w="lg"/>
          </a:ln>
          <a:effectLst/>
        </p:spPr>
        <p:style>
          <a:lnRef idx="2">
            <a:schemeClr val="accent1"/>
          </a:lnRef>
          <a:fillRef idx="0">
            <a:schemeClr val="accent1"/>
          </a:fillRef>
          <a:effectRef idx="1">
            <a:schemeClr val="accent1"/>
          </a:effectRef>
          <a:fontRef idx="minor">
            <a:schemeClr val="tx1"/>
          </a:fontRef>
        </p:style>
      </p:cxnSp>
      <p:sp>
        <p:nvSpPr>
          <p:cNvPr id="110" name="Textfeld 109"/>
          <p:cNvSpPr txBox="1"/>
          <p:nvPr/>
        </p:nvSpPr>
        <p:spPr>
          <a:xfrm>
            <a:off x="2667000" y="1371600"/>
            <a:ext cx="1249060" cy="461665"/>
          </a:xfrm>
          <a:prstGeom prst="rect">
            <a:avLst/>
          </a:prstGeom>
          <a:noFill/>
          <a:effectLst/>
        </p:spPr>
        <p:txBody>
          <a:bodyPr wrap="none" rtlCol="0">
            <a:spAutoFit/>
          </a:bodyPr>
          <a:lstStyle/>
          <a:p>
            <a:r>
              <a:rPr lang="en-GB" sz="2400" smtClean="0"/>
              <a:t>Client A</a:t>
            </a:r>
          </a:p>
        </p:txBody>
      </p:sp>
      <p:sp>
        <p:nvSpPr>
          <p:cNvPr id="111" name="Textfeld 110"/>
          <p:cNvSpPr txBox="1"/>
          <p:nvPr/>
        </p:nvSpPr>
        <p:spPr>
          <a:xfrm>
            <a:off x="4191000" y="1371600"/>
            <a:ext cx="1262335" cy="461665"/>
          </a:xfrm>
          <a:prstGeom prst="rect">
            <a:avLst/>
          </a:prstGeom>
          <a:noFill/>
          <a:effectLst/>
        </p:spPr>
        <p:txBody>
          <a:bodyPr wrap="none" rtlCol="0">
            <a:spAutoFit/>
          </a:bodyPr>
          <a:lstStyle/>
          <a:p>
            <a:r>
              <a:rPr lang="en-GB" sz="2400" smtClean="0"/>
              <a:t>Client B</a:t>
            </a:r>
          </a:p>
        </p:txBody>
      </p:sp>
      <p:sp>
        <p:nvSpPr>
          <p:cNvPr id="112" name="Textfeld 111"/>
          <p:cNvSpPr txBox="1"/>
          <p:nvPr/>
        </p:nvSpPr>
        <p:spPr>
          <a:xfrm>
            <a:off x="5715000" y="1371600"/>
            <a:ext cx="1279317" cy="461665"/>
          </a:xfrm>
          <a:prstGeom prst="rect">
            <a:avLst/>
          </a:prstGeom>
          <a:noFill/>
          <a:effectLst/>
        </p:spPr>
        <p:txBody>
          <a:bodyPr wrap="none" rtlCol="0">
            <a:spAutoFit/>
          </a:bodyPr>
          <a:lstStyle/>
          <a:p>
            <a:r>
              <a:rPr lang="en-GB" sz="2400" smtClean="0"/>
              <a:t>Client C</a:t>
            </a:r>
          </a:p>
        </p:txBody>
      </p:sp>
      <p:grpSp>
        <p:nvGrpSpPr>
          <p:cNvPr id="18" name="Gruppierung 17"/>
          <p:cNvGrpSpPr/>
          <p:nvPr/>
        </p:nvGrpSpPr>
        <p:grpSpPr>
          <a:xfrm>
            <a:off x="2590800" y="1905000"/>
            <a:ext cx="1447800" cy="838200"/>
            <a:chOff x="2590800" y="1600200"/>
            <a:chExt cx="1447800" cy="838200"/>
          </a:xfrm>
        </p:grpSpPr>
        <p:sp>
          <p:nvSpPr>
            <p:cNvPr id="108" name="Rechteck 107"/>
            <p:cNvSpPr/>
            <p:nvPr/>
          </p:nvSpPr>
          <p:spPr>
            <a:xfrm>
              <a:off x="2590800" y="1600200"/>
              <a:ext cx="1447800" cy="838200"/>
            </a:xfrm>
            <a:prstGeom prst="rect">
              <a:avLst/>
            </a:prstGeom>
            <a:solidFill>
              <a:schemeClr val="bg1">
                <a:lumMod val="85000"/>
              </a:schemeClr>
            </a:solidFill>
            <a:ln w="9525" cap="flat" cmpd="sng" algn="ctr">
              <a:solidFill>
                <a:schemeClr val="bg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3" name="Round Same Side Corner Rectangle 79"/>
            <p:cNvSpPr>
              <a:spLocks noChangeArrowheads="1"/>
            </p:cNvSpPr>
            <p:nvPr/>
          </p:nvSpPr>
          <p:spPr bwMode="auto">
            <a:xfrm>
              <a:off x="2667000" y="2057400"/>
              <a:ext cx="1295400" cy="320541"/>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r>
                <a:rPr lang="en-GB" sz="900" smtClean="0">
                  <a:solidFill>
                    <a:srgbClr val="FFFFFF"/>
                  </a:solidFill>
                  <a:latin typeface="Calibri" charset="0"/>
                </a:rPr>
                <a:t>Resource Group 1</a:t>
              </a:r>
              <a:endParaRPr lang="en-GB" sz="900">
                <a:solidFill>
                  <a:srgbClr val="FFFFFF"/>
                </a:solidFill>
                <a:latin typeface="Calibri" charset="0"/>
              </a:endParaRPr>
            </a:p>
          </p:txBody>
        </p:sp>
        <p:sp>
          <p:nvSpPr>
            <p:cNvPr id="114" name="Round Same Side Corner Rectangle 79"/>
            <p:cNvSpPr>
              <a:spLocks noChangeArrowheads="1"/>
            </p:cNvSpPr>
            <p:nvPr/>
          </p:nvSpPr>
          <p:spPr bwMode="auto">
            <a:xfrm>
              <a:off x="2667000" y="1660659"/>
              <a:ext cx="1295400" cy="320541"/>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chemeClr val="bg2">
                <a:lumMod val="75000"/>
              </a:schemeClr>
            </a:solidFill>
            <a:ln w="19050" cmpd="sng">
              <a:solidFill>
                <a:srgbClr val="FFFFFF"/>
              </a:solidFill>
              <a:miter lim="800000"/>
              <a:headEnd/>
              <a:tailEnd/>
            </a:ln>
            <a:effectLst/>
          </p:spPr>
          <p:txBody>
            <a:bodyPr anchor="ctr"/>
            <a:lstStyle/>
            <a:p>
              <a:pPr algn="ctr"/>
              <a:r>
                <a:rPr lang="en-GB" sz="900" smtClean="0">
                  <a:solidFill>
                    <a:schemeClr val="bg1"/>
                  </a:solidFill>
                  <a:latin typeface="Calibri" charset="0"/>
                </a:rPr>
                <a:t>Experiment Description (OEDL)</a:t>
              </a:r>
              <a:endParaRPr lang="en-GB" sz="900">
                <a:solidFill>
                  <a:schemeClr val="bg1"/>
                </a:solidFill>
                <a:latin typeface="Calibri" charset="0"/>
              </a:endParaRPr>
            </a:p>
          </p:txBody>
        </p:sp>
      </p:grpSp>
      <p:grpSp>
        <p:nvGrpSpPr>
          <p:cNvPr id="118" name="Gruppierung 117"/>
          <p:cNvGrpSpPr/>
          <p:nvPr/>
        </p:nvGrpSpPr>
        <p:grpSpPr>
          <a:xfrm>
            <a:off x="4114800" y="1905000"/>
            <a:ext cx="1447800" cy="838200"/>
            <a:chOff x="2590800" y="1600200"/>
            <a:chExt cx="1447800" cy="838200"/>
          </a:xfrm>
        </p:grpSpPr>
        <p:sp>
          <p:nvSpPr>
            <p:cNvPr id="119" name="Rechteck 118"/>
            <p:cNvSpPr/>
            <p:nvPr/>
          </p:nvSpPr>
          <p:spPr>
            <a:xfrm>
              <a:off x="2590800" y="1600200"/>
              <a:ext cx="1447800" cy="838200"/>
            </a:xfrm>
            <a:prstGeom prst="rect">
              <a:avLst/>
            </a:prstGeom>
            <a:solidFill>
              <a:schemeClr val="bg1">
                <a:lumMod val="85000"/>
              </a:schemeClr>
            </a:solidFill>
            <a:ln w="9525" cap="flat" cmpd="sng" algn="ctr">
              <a:solidFill>
                <a:schemeClr val="bg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1" name="Round Same Side Corner Rectangle 79"/>
            <p:cNvSpPr>
              <a:spLocks noChangeArrowheads="1"/>
            </p:cNvSpPr>
            <p:nvPr/>
          </p:nvSpPr>
          <p:spPr bwMode="auto">
            <a:xfrm>
              <a:off x="2667000" y="2057400"/>
              <a:ext cx="1295400" cy="320541"/>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r>
                <a:rPr lang="en-GB" sz="900" smtClean="0">
                  <a:solidFill>
                    <a:srgbClr val="FFFFFF"/>
                  </a:solidFill>
                  <a:latin typeface="Calibri" charset="0"/>
                </a:rPr>
                <a:t>Resource Group 2</a:t>
              </a:r>
              <a:endParaRPr lang="en-GB" sz="900">
                <a:solidFill>
                  <a:srgbClr val="FFFFFF"/>
                </a:solidFill>
                <a:latin typeface="Calibri" charset="0"/>
              </a:endParaRPr>
            </a:p>
          </p:txBody>
        </p:sp>
        <p:sp>
          <p:nvSpPr>
            <p:cNvPr id="122" name="Round Same Side Corner Rectangle 79"/>
            <p:cNvSpPr>
              <a:spLocks noChangeArrowheads="1"/>
            </p:cNvSpPr>
            <p:nvPr/>
          </p:nvSpPr>
          <p:spPr bwMode="auto">
            <a:xfrm>
              <a:off x="2667000" y="1660659"/>
              <a:ext cx="1295400" cy="320541"/>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chemeClr val="bg2">
                <a:lumMod val="75000"/>
              </a:schemeClr>
            </a:solidFill>
            <a:ln w="19050" cmpd="sng">
              <a:solidFill>
                <a:srgbClr val="FFFFFF"/>
              </a:solidFill>
              <a:miter lim="800000"/>
              <a:headEnd/>
              <a:tailEnd/>
            </a:ln>
            <a:effectLst/>
          </p:spPr>
          <p:txBody>
            <a:bodyPr anchor="ctr"/>
            <a:lstStyle/>
            <a:p>
              <a:pPr algn="ctr"/>
              <a:r>
                <a:rPr lang="en-GB" sz="900" smtClean="0">
                  <a:solidFill>
                    <a:schemeClr val="bg1"/>
                  </a:solidFill>
                  <a:latin typeface="Calibri" charset="0"/>
                </a:rPr>
                <a:t>Experiment Description (OEDL)</a:t>
              </a:r>
              <a:endParaRPr lang="en-GB" sz="900">
                <a:solidFill>
                  <a:schemeClr val="bg1"/>
                </a:solidFill>
                <a:latin typeface="Calibri" charset="0"/>
              </a:endParaRPr>
            </a:p>
          </p:txBody>
        </p:sp>
      </p:grpSp>
      <p:grpSp>
        <p:nvGrpSpPr>
          <p:cNvPr id="124" name="Gruppierung 123"/>
          <p:cNvGrpSpPr/>
          <p:nvPr/>
        </p:nvGrpSpPr>
        <p:grpSpPr>
          <a:xfrm>
            <a:off x="5638800" y="1905000"/>
            <a:ext cx="1447800" cy="838200"/>
            <a:chOff x="2590800" y="1600200"/>
            <a:chExt cx="1447800" cy="838200"/>
          </a:xfrm>
        </p:grpSpPr>
        <p:sp>
          <p:nvSpPr>
            <p:cNvPr id="125" name="Rechteck 124"/>
            <p:cNvSpPr/>
            <p:nvPr/>
          </p:nvSpPr>
          <p:spPr>
            <a:xfrm>
              <a:off x="2590800" y="1600200"/>
              <a:ext cx="1447800" cy="838200"/>
            </a:xfrm>
            <a:prstGeom prst="rect">
              <a:avLst/>
            </a:prstGeom>
            <a:solidFill>
              <a:schemeClr val="bg1">
                <a:lumMod val="85000"/>
              </a:schemeClr>
            </a:solidFill>
            <a:ln w="9525" cap="flat" cmpd="sng" algn="ctr">
              <a:solidFill>
                <a:schemeClr val="bg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6" name="Round Same Side Corner Rectangle 79"/>
            <p:cNvSpPr>
              <a:spLocks noChangeArrowheads="1"/>
            </p:cNvSpPr>
            <p:nvPr/>
          </p:nvSpPr>
          <p:spPr bwMode="auto">
            <a:xfrm>
              <a:off x="2667000" y="2057400"/>
              <a:ext cx="1295400" cy="320541"/>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r>
                <a:rPr lang="en-GB" sz="900" smtClean="0">
                  <a:solidFill>
                    <a:srgbClr val="FFFFFF"/>
                  </a:solidFill>
                  <a:latin typeface="Calibri" charset="0"/>
                </a:rPr>
                <a:t>Resource Group n</a:t>
              </a:r>
              <a:endParaRPr lang="en-GB" sz="900">
                <a:solidFill>
                  <a:srgbClr val="FFFFFF"/>
                </a:solidFill>
                <a:latin typeface="Calibri" charset="0"/>
              </a:endParaRPr>
            </a:p>
          </p:txBody>
        </p:sp>
        <p:sp>
          <p:nvSpPr>
            <p:cNvPr id="127" name="Round Same Side Corner Rectangle 79"/>
            <p:cNvSpPr>
              <a:spLocks noChangeArrowheads="1"/>
            </p:cNvSpPr>
            <p:nvPr/>
          </p:nvSpPr>
          <p:spPr bwMode="auto">
            <a:xfrm>
              <a:off x="2667000" y="1660659"/>
              <a:ext cx="1295400" cy="320541"/>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chemeClr val="bg2">
                <a:lumMod val="75000"/>
              </a:schemeClr>
            </a:solidFill>
            <a:ln w="19050" cmpd="sng">
              <a:solidFill>
                <a:srgbClr val="FFFFFF"/>
              </a:solidFill>
              <a:miter lim="800000"/>
              <a:headEnd/>
              <a:tailEnd/>
            </a:ln>
            <a:effectLst/>
          </p:spPr>
          <p:txBody>
            <a:bodyPr anchor="ctr"/>
            <a:lstStyle/>
            <a:p>
              <a:pPr algn="ctr"/>
              <a:r>
                <a:rPr lang="en-GB" sz="900" smtClean="0">
                  <a:solidFill>
                    <a:schemeClr val="bg1"/>
                  </a:solidFill>
                  <a:latin typeface="Calibri" charset="0"/>
                </a:rPr>
                <a:t>Experiment Description (OEDL)</a:t>
              </a:r>
              <a:endParaRPr lang="en-GB" sz="900">
                <a:solidFill>
                  <a:schemeClr val="bg1"/>
                </a:solidFill>
                <a:latin typeface="Calibri" charset="0"/>
              </a:endParaRPr>
            </a:p>
          </p:txBody>
        </p:sp>
      </p:grpSp>
      <p:cxnSp>
        <p:nvCxnSpPr>
          <p:cNvPr id="128" name="Gekrümmte Verbindung 127"/>
          <p:cNvCxnSpPr>
            <a:stCxn id="108" idx="2"/>
            <a:endCxn id="95" idx="3"/>
          </p:cNvCxnSpPr>
          <p:nvPr/>
        </p:nvCxnSpPr>
        <p:spPr>
          <a:xfrm rot="16200000" flipH="1">
            <a:off x="3394122" y="2663777"/>
            <a:ext cx="365259" cy="524103"/>
          </a:xfrm>
          <a:prstGeom prst="bentConnector3">
            <a:avLst>
              <a:gd name="adj1" fmla="val 50000"/>
            </a:avLst>
          </a:prstGeom>
          <a:ln>
            <a:solidFill>
              <a:schemeClr val="accent5">
                <a:lumMod val="75000"/>
              </a:schemeClr>
            </a:solidFill>
            <a:headEnd type="triangle" w="lg"/>
            <a:tailEnd type="triangle" w="lg"/>
          </a:ln>
          <a:effectLst/>
        </p:spPr>
        <p:style>
          <a:lnRef idx="2">
            <a:schemeClr val="accent1"/>
          </a:lnRef>
          <a:fillRef idx="0">
            <a:schemeClr val="accent1"/>
          </a:fillRef>
          <a:effectRef idx="1">
            <a:schemeClr val="accent1"/>
          </a:effectRef>
          <a:fontRef idx="minor">
            <a:schemeClr val="tx1"/>
          </a:fontRef>
        </p:style>
      </p:cxnSp>
      <p:cxnSp>
        <p:nvCxnSpPr>
          <p:cNvPr id="129" name="Gekrümmte Verbindung 128"/>
          <p:cNvCxnSpPr>
            <a:stCxn id="126" idx="1"/>
            <a:endCxn id="99" idx="3"/>
          </p:cNvCxnSpPr>
          <p:nvPr/>
        </p:nvCxnSpPr>
        <p:spPr>
          <a:xfrm rot="5400000">
            <a:off x="5916593" y="2662352"/>
            <a:ext cx="425718" cy="466497"/>
          </a:xfrm>
          <a:prstGeom prst="bentConnector3">
            <a:avLst/>
          </a:prstGeom>
          <a:ln>
            <a:solidFill>
              <a:schemeClr val="accent5">
                <a:lumMod val="75000"/>
              </a:schemeClr>
            </a:solidFill>
            <a:headEnd type="triangle" w="lg"/>
            <a:tailEnd type="triangle" w="lg"/>
          </a:ln>
          <a:effectLst/>
        </p:spPr>
        <p:style>
          <a:lnRef idx="2">
            <a:schemeClr val="accent1"/>
          </a:lnRef>
          <a:fillRef idx="0">
            <a:schemeClr val="accent1"/>
          </a:fillRef>
          <a:effectRef idx="1">
            <a:schemeClr val="accent1"/>
          </a:effectRef>
          <a:fontRef idx="minor">
            <a:schemeClr val="tx1"/>
          </a:fontRef>
        </p:style>
      </p:cxnSp>
      <p:cxnSp>
        <p:nvCxnSpPr>
          <p:cNvPr id="130" name="Gekrümmte Verbindung 129"/>
          <p:cNvCxnSpPr>
            <a:stCxn id="119" idx="2"/>
            <a:endCxn id="97" idx="3"/>
          </p:cNvCxnSpPr>
          <p:nvPr/>
        </p:nvCxnSpPr>
        <p:spPr>
          <a:xfrm rot="16200000" flipH="1">
            <a:off x="4689522" y="2892377"/>
            <a:ext cx="365259" cy="66903"/>
          </a:xfrm>
          <a:prstGeom prst="bentConnector3">
            <a:avLst/>
          </a:prstGeom>
          <a:ln>
            <a:solidFill>
              <a:schemeClr val="accent5">
                <a:lumMod val="75000"/>
              </a:schemeClr>
            </a:solidFill>
            <a:headEnd type="triangle" w="lg"/>
            <a:tailEnd type="triangle" w="lg"/>
          </a:ln>
          <a:effectLst/>
        </p:spPr>
        <p:style>
          <a:lnRef idx="2">
            <a:schemeClr val="accent1"/>
          </a:lnRef>
          <a:fillRef idx="0">
            <a:schemeClr val="accent1"/>
          </a:fillRef>
          <a:effectRef idx="1">
            <a:schemeClr val="accent1"/>
          </a:effectRef>
          <a:fontRef idx="minor">
            <a:schemeClr val="tx1"/>
          </a:fontRef>
        </p:style>
      </p:cxnSp>
      <p:sp>
        <p:nvSpPr>
          <p:cNvPr id="140" name="Textfeld 139"/>
          <p:cNvSpPr txBox="1"/>
          <p:nvPr/>
        </p:nvSpPr>
        <p:spPr>
          <a:xfrm>
            <a:off x="914400" y="1905000"/>
            <a:ext cx="1586492" cy="830997"/>
          </a:xfrm>
          <a:prstGeom prst="rect">
            <a:avLst/>
          </a:prstGeom>
          <a:noFill/>
          <a:effectLst/>
        </p:spPr>
        <p:txBody>
          <a:bodyPr wrap="none" rtlCol="0">
            <a:spAutoFit/>
          </a:bodyPr>
          <a:lstStyle/>
          <a:p>
            <a:r>
              <a:rPr lang="en-GB" sz="2400" smtClean="0"/>
              <a:t>Clients</a:t>
            </a:r>
          </a:p>
          <a:p>
            <a:r>
              <a:rPr lang="en-GB" sz="2400" smtClean="0"/>
              <a:t>(OMF EC)</a:t>
            </a:r>
          </a:p>
        </p:txBody>
      </p:sp>
    </p:spTree>
    <p:extLst>
      <p:ext uri="{BB962C8B-B14F-4D97-AF65-F5344CB8AC3E}">
        <p14:creationId xmlns:p14="http://schemas.microsoft.com/office/powerpoint/2010/main" val="35301700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Rectangle 2"/>
          <p:cNvSpPr>
            <a:spLocks noGrp="1"/>
          </p:cNvSpPr>
          <p:nvPr>
            <p:ph type="title"/>
          </p:nvPr>
        </p:nvSpPr>
        <p:spPr>
          <a:xfrm>
            <a:off x="457200" y="274638"/>
            <a:ext cx="6635750" cy="633412"/>
          </a:xfrm>
        </p:spPr>
        <p:txBody>
          <a:bodyPr/>
          <a:lstStyle/>
          <a:p>
            <a:pPr eaLnBrk="1" hangingPunct="1"/>
            <a:r>
              <a:rPr lang="en-GB" sz="3600" smtClean="0"/>
              <a:t>WiseOMF as External Plugin</a:t>
            </a:r>
          </a:p>
        </p:txBody>
      </p:sp>
      <p:sp>
        <p:nvSpPr>
          <p:cNvPr id="15" name="Foliennummernplatzhalter 3"/>
          <p:cNvSpPr>
            <a:spLocks noGrp="1"/>
          </p:cNvSpPr>
          <p:nvPr>
            <p:ph type="sldNum" sz="quarter" idx="12"/>
          </p:nvPr>
        </p:nvSpPr>
        <p:spPr>
          <a:xfrm>
            <a:off x="6781800" y="6516688"/>
            <a:ext cx="2133600" cy="365125"/>
          </a:xfrm>
        </p:spPr>
        <p:txBody>
          <a:bodyPr/>
          <a:lstStyle/>
          <a:p>
            <a:pPr>
              <a:defRPr/>
            </a:pPr>
            <a:fld id="{073AEE39-5BCF-4295-8748-31621439F0CF}" type="slidenum">
              <a:rPr lang="en-GB" smtClean="0"/>
              <a:pPr>
                <a:defRPr/>
              </a:pPr>
              <a:t>7</a:t>
            </a:fld>
            <a:endParaRPr lang="en-GB"/>
          </a:p>
        </p:txBody>
      </p:sp>
      <p:grpSp>
        <p:nvGrpSpPr>
          <p:cNvPr id="156" name="Gruppierung 155"/>
          <p:cNvGrpSpPr/>
          <p:nvPr/>
        </p:nvGrpSpPr>
        <p:grpSpPr>
          <a:xfrm>
            <a:off x="4038600" y="1066800"/>
            <a:ext cx="1752600" cy="749183"/>
            <a:chOff x="4056960" y="1165155"/>
            <a:chExt cx="1429440" cy="749183"/>
          </a:xfrm>
        </p:grpSpPr>
        <p:sp>
          <p:nvSpPr>
            <p:cNvPr id="19" name="Rechteck 18"/>
            <p:cNvSpPr/>
            <p:nvPr/>
          </p:nvSpPr>
          <p:spPr>
            <a:xfrm>
              <a:off x="4056960" y="1165155"/>
              <a:ext cx="1429440" cy="749183"/>
            </a:xfrm>
            <a:prstGeom prst="rect">
              <a:avLst/>
            </a:prstGeom>
            <a:solidFill>
              <a:schemeClr val="bg1">
                <a:lumMod val="85000"/>
              </a:schemeClr>
            </a:solidFill>
            <a:ln w="9525" cap="flat" cmpd="sng" algn="ctr">
              <a:solidFill>
                <a:schemeClr val="bg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mtClean="0"/>
                <a:t>     </a:t>
              </a:r>
              <a:endParaRPr lang="en-GB"/>
            </a:p>
          </p:txBody>
        </p:sp>
        <p:sp>
          <p:nvSpPr>
            <p:cNvPr id="47" name="Round Same Side Corner Rectangle 79"/>
            <p:cNvSpPr>
              <a:spLocks noChangeArrowheads="1"/>
            </p:cNvSpPr>
            <p:nvPr/>
          </p:nvSpPr>
          <p:spPr bwMode="auto">
            <a:xfrm>
              <a:off x="4255070" y="1406337"/>
              <a:ext cx="1018882" cy="289916"/>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A50021"/>
            </a:solidFill>
            <a:ln w="19050" cmpd="sng">
              <a:solidFill>
                <a:srgbClr val="FFFFFF"/>
              </a:solidFill>
              <a:miter lim="800000"/>
              <a:headEnd/>
              <a:tailEnd/>
            </a:ln>
            <a:effectLst/>
          </p:spPr>
          <p:txBody>
            <a:bodyPr anchor="ctr"/>
            <a:lstStyle/>
            <a:p>
              <a:pPr algn="ctr"/>
              <a:r>
                <a:rPr lang="en-GB" sz="900" smtClean="0">
                  <a:solidFill>
                    <a:srgbClr val="FFFFFF"/>
                  </a:solidFill>
                  <a:latin typeface="Calibri" charset="0"/>
                </a:rPr>
                <a:t>External Plugin Service</a:t>
              </a:r>
              <a:endParaRPr lang="en-GB" sz="900">
                <a:solidFill>
                  <a:srgbClr val="FFFFFF"/>
                </a:solidFill>
                <a:latin typeface="Calibri" charset="0"/>
              </a:endParaRPr>
            </a:p>
          </p:txBody>
        </p:sp>
      </p:grpSp>
      <p:sp>
        <p:nvSpPr>
          <p:cNvPr id="60" name="Textfeld 59"/>
          <p:cNvSpPr txBox="1"/>
          <p:nvPr/>
        </p:nvSpPr>
        <p:spPr>
          <a:xfrm>
            <a:off x="1468208" y="1206616"/>
            <a:ext cx="2494192" cy="461665"/>
          </a:xfrm>
          <a:prstGeom prst="rect">
            <a:avLst/>
          </a:prstGeom>
          <a:noFill/>
          <a:effectLst/>
        </p:spPr>
        <p:txBody>
          <a:bodyPr wrap="none" rtlCol="0">
            <a:spAutoFit/>
          </a:bodyPr>
          <a:lstStyle/>
          <a:p>
            <a:r>
              <a:rPr lang="en-GB" sz="2400" smtClean="0"/>
              <a:t>Testbed Runtime</a:t>
            </a:r>
          </a:p>
        </p:txBody>
      </p:sp>
      <p:sp>
        <p:nvSpPr>
          <p:cNvPr id="16" name="Rechteck 15"/>
          <p:cNvSpPr/>
          <p:nvPr/>
        </p:nvSpPr>
        <p:spPr>
          <a:xfrm>
            <a:off x="2585301" y="2111445"/>
            <a:ext cx="5040471" cy="1361117"/>
          </a:xfrm>
          <a:prstGeom prst="rect">
            <a:avLst/>
          </a:prstGeom>
          <a:solidFill>
            <a:schemeClr val="bg1">
              <a:lumMod val="85000"/>
            </a:schemeClr>
          </a:solidFill>
          <a:ln w="9525" cap="flat" cmpd="sng" algn="ctr">
            <a:solidFill>
              <a:schemeClr val="bg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9" name="Round Same Side Corner Rectangle 79"/>
          <p:cNvSpPr>
            <a:spLocks noChangeArrowheads="1"/>
          </p:cNvSpPr>
          <p:nvPr/>
        </p:nvSpPr>
        <p:spPr bwMode="auto">
          <a:xfrm>
            <a:off x="2819400" y="2999621"/>
            <a:ext cx="965045" cy="320541"/>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639B3D"/>
          </a:solidFill>
          <a:ln w="19050" cmpd="sng">
            <a:solidFill>
              <a:srgbClr val="FFFFFF"/>
            </a:solidFill>
            <a:miter lim="800000"/>
            <a:headEnd/>
            <a:tailEnd/>
          </a:ln>
          <a:effectLst/>
        </p:spPr>
        <p:txBody>
          <a:bodyPr anchor="ctr"/>
          <a:lstStyle/>
          <a:p>
            <a:pPr algn="ctr"/>
            <a:r>
              <a:rPr lang="en-GB" sz="900">
                <a:solidFill>
                  <a:schemeClr val="bg1"/>
                </a:solidFill>
                <a:latin typeface="Calibri" charset="0"/>
              </a:rPr>
              <a:t>Reservation Manager</a:t>
            </a:r>
          </a:p>
        </p:txBody>
      </p:sp>
      <p:sp>
        <p:nvSpPr>
          <p:cNvPr id="31" name="Round Same Side Corner Rectangle 79"/>
          <p:cNvSpPr>
            <a:spLocks noChangeArrowheads="1"/>
          </p:cNvSpPr>
          <p:nvPr/>
        </p:nvSpPr>
        <p:spPr bwMode="auto">
          <a:xfrm>
            <a:off x="4038600" y="2253362"/>
            <a:ext cx="1429891" cy="320541"/>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A50021"/>
          </a:solidFill>
          <a:ln w="19050" cmpd="sng">
            <a:solidFill>
              <a:srgbClr val="FFFFFF"/>
            </a:solidFill>
            <a:miter lim="800000"/>
            <a:headEnd/>
            <a:tailEnd/>
          </a:ln>
          <a:effectLst/>
        </p:spPr>
        <p:txBody>
          <a:bodyPr anchor="ctr"/>
          <a:lstStyle/>
          <a:p>
            <a:pPr algn="ctr"/>
            <a:r>
              <a:rPr lang="en-GB" sz="900">
                <a:solidFill>
                  <a:srgbClr val="FFFFFF"/>
                </a:solidFill>
                <a:latin typeface="Calibri" charset="0"/>
              </a:rPr>
              <a:t>Testbed Runtime Connector</a:t>
            </a:r>
          </a:p>
        </p:txBody>
      </p:sp>
      <p:sp>
        <p:nvSpPr>
          <p:cNvPr id="57" name="Textfeld 56"/>
          <p:cNvSpPr txBox="1"/>
          <p:nvPr/>
        </p:nvSpPr>
        <p:spPr>
          <a:xfrm>
            <a:off x="911126" y="2336765"/>
            <a:ext cx="1603474" cy="830997"/>
          </a:xfrm>
          <a:prstGeom prst="rect">
            <a:avLst/>
          </a:prstGeom>
          <a:noFill/>
          <a:effectLst/>
        </p:spPr>
        <p:txBody>
          <a:bodyPr wrap="none" rtlCol="0">
            <a:spAutoFit/>
          </a:bodyPr>
          <a:lstStyle/>
          <a:p>
            <a:r>
              <a:rPr lang="en-GB" sz="2400" smtClean="0"/>
              <a:t>WiseOMF </a:t>
            </a:r>
          </a:p>
          <a:p>
            <a:r>
              <a:rPr lang="en-GB" sz="2400" smtClean="0"/>
              <a:t>(OMF RC)</a:t>
            </a:r>
          </a:p>
        </p:txBody>
      </p:sp>
      <p:grpSp>
        <p:nvGrpSpPr>
          <p:cNvPr id="76" name="Gruppierung 75"/>
          <p:cNvGrpSpPr/>
          <p:nvPr/>
        </p:nvGrpSpPr>
        <p:grpSpPr>
          <a:xfrm>
            <a:off x="4677792" y="2847221"/>
            <a:ext cx="961008" cy="472941"/>
            <a:chOff x="5410200" y="2743200"/>
            <a:chExt cx="961008" cy="472941"/>
          </a:xfrm>
        </p:grpSpPr>
        <p:sp>
          <p:nvSpPr>
            <p:cNvPr id="70" name="Round Same Side Corner Rectangle 79"/>
            <p:cNvSpPr>
              <a:spLocks noChangeArrowheads="1"/>
            </p:cNvSpPr>
            <p:nvPr/>
          </p:nvSpPr>
          <p:spPr bwMode="auto">
            <a:xfrm>
              <a:off x="5410200" y="2743200"/>
              <a:ext cx="808608" cy="320541"/>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endParaRPr lang="en-GB" sz="900">
                <a:solidFill>
                  <a:srgbClr val="FFFFFF"/>
                </a:solidFill>
                <a:latin typeface="Calibri" charset="0"/>
              </a:endParaRPr>
            </a:p>
          </p:txBody>
        </p:sp>
        <p:sp>
          <p:nvSpPr>
            <p:cNvPr id="71" name="Round Same Side Corner Rectangle 79"/>
            <p:cNvSpPr>
              <a:spLocks noChangeArrowheads="1"/>
            </p:cNvSpPr>
            <p:nvPr/>
          </p:nvSpPr>
          <p:spPr bwMode="auto">
            <a:xfrm>
              <a:off x="5469424" y="2795505"/>
              <a:ext cx="808608" cy="320541"/>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endParaRPr lang="en-GB" sz="900">
                <a:solidFill>
                  <a:srgbClr val="FFFFFF"/>
                </a:solidFill>
                <a:latin typeface="Calibri" charset="0"/>
              </a:endParaRPr>
            </a:p>
          </p:txBody>
        </p:sp>
        <p:sp>
          <p:nvSpPr>
            <p:cNvPr id="69" name="Round Same Side Corner Rectangle 79"/>
            <p:cNvSpPr>
              <a:spLocks noChangeArrowheads="1"/>
            </p:cNvSpPr>
            <p:nvPr/>
          </p:nvSpPr>
          <p:spPr bwMode="auto">
            <a:xfrm>
              <a:off x="5517850" y="2842686"/>
              <a:ext cx="808608" cy="320541"/>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endParaRPr lang="en-GB" sz="900">
                <a:solidFill>
                  <a:srgbClr val="FFFFFF"/>
                </a:solidFill>
                <a:latin typeface="Calibri" charset="0"/>
              </a:endParaRPr>
            </a:p>
          </p:txBody>
        </p:sp>
        <p:sp>
          <p:nvSpPr>
            <p:cNvPr id="35" name="Round Same Side Corner Rectangle 79"/>
            <p:cNvSpPr>
              <a:spLocks noChangeArrowheads="1"/>
            </p:cNvSpPr>
            <p:nvPr/>
          </p:nvSpPr>
          <p:spPr bwMode="auto">
            <a:xfrm>
              <a:off x="5562600" y="2895600"/>
              <a:ext cx="808608" cy="320541"/>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r>
                <a:rPr lang="en-GB" sz="900" smtClean="0">
                  <a:solidFill>
                    <a:srgbClr val="FFFFFF"/>
                  </a:solidFill>
                  <a:latin typeface="Calibri" charset="0"/>
                </a:rPr>
                <a:t>Reservation Proxy</a:t>
              </a:r>
              <a:endParaRPr lang="en-GB" sz="900">
                <a:solidFill>
                  <a:srgbClr val="FFFFFF"/>
                </a:solidFill>
                <a:latin typeface="Calibri" charset="0"/>
              </a:endParaRPr>
            </a:p>
          </p:txBody>
        </p:sp>
      </p:grpSp>
      <p:grpSp>
        <p:nvGrpSpPr>
          <p:cNvPr id="90" name="Gruppierung 89"/>
          <p:cNvGrpSpPr/>
          <p:nvPr/>
        </p:nvGrpSpPr>
        <p:grpSpPr>
          <a:xfrm>
            <a:off x="6354192" y="2847221"/>
            <a:ext cx="961008" cy="472941"/>
            <a:chOff x="5410200" y="2743200"/>
            <a:chExt cx="961008" cy="472941"/>
          </a:xfrm>
        </p:grpSpPr>
        <p:sp>
          <p:nvSpPr>
            <p:cNvPr id="91" name="Round Same Side Corner Rectangle 79"/>
            <p:cNvSpPr>
              <a:spLocks noChangeArrowheads="1"/>
            </p:cNvSpPr>
            <p:nvPr/>
          </p:nvSpPr>
          <p:spPr bwMode="auto">
            <a:xfrm>
              <a:off x="5410200" y="2743200"/>
              <a:ext cx="808608" cy="320541"/>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endParaRPr lang="en-GB" sz="900">
                <a:solidFill>
                  <a:srgbClr val="FFFFFF"/>
                </a:solidFill>
                <a:latin typeface="Calibri" charset="0"/>
              </a:endParaRPr>
            </a:p>
          </p:txBody>
        </p:sp>
        <p:sp>
          <p:nvSpPr>
            <p:cNvPr id="92" name="Round Same Side Corner Rectangle 79"/>
            <p:cNvSpPr>
              <a:spLocks noChangeArrowheads="1"/>
            </p:cNvSpPr>
            <p:nvPr/>
          </p:nvSpPr>
          <p:spPr bwMode="auto">
            <a:xfrm>
              <a:off x="5469424" y="2795505"/>
              <a:ext cx="808608" cy="320541"/>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endParaRPr lang="en-GB" sz="900">
                <a:solidFill>
                  <a:srgbClr val="FFFFFF"/>
                </a:solidFill>
                <a:latin typeface="Calibri" charset="0"/>
              </a:endParaRPr>
            </a:p>
          </p:txBody>
        </p:sp>
        <p:sp>
          <p:nvSpPr>
            <p:cNvPr id="93" name="Round Same Side Corner Rectangle 79"/>
            <p:cNvSpPr>
              <a:spLocks noChangeArrowheads="1"/>
            </p:cNvSpPr>
            <p:nvPr/>
          </p:nvSpPr>
          <p:spPr bwMode="auto">
            <a:xfrm>
              <a:off x="5517850" y="2842686"/>
              <a:ext cx="808608" cy="320541"/>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endParaRPr lang="en-GB" sz="900">
                <a:solidFill>
                  <a:srgbClr val="FFFFFF"/>
                </a:solidFill>
                <a:latin typeface="Calibri" charset="0"/>
              </a:endParaRPr>
            </a:p>
          </p:txBody>
        </p:sp>
        <p:sp>
          <p:nvSpPr>
            <p:cNvPr id="94" name="Round Same Side Corner Rectangle 79"/>
            <p:cNvSpPr>
              <a:spLocks noChangeArrowheads="1"/>
            </p:cNvSpPr>
            <p:nvPr/>
          </p:nvSpPr>
          <p:spPr bwMode="auto">
            <a:xfrm>
              <a:off x="5562600" y="2895600"/>
              <a:ext cx="808608" cy="320541"/>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r>
                <a:rPr lang="en-GB" sz="900" smtClean="0">
                  <a:solidFill>
                    <a:srgbClr val="FFFFFF"/>
                  </a:solidFill>
                  <a:latin typeface="Calibri" charset="0"/>
                </a:rPr>
                <a:t>Node Group Proxy</a:t>
              </a:r>
              <a:endParaRPr lang="en-GB" sz="900">
                <a:solidFill>
                  <a:srgbClr val="FFFFFF"/>
                </a:solidFill>
                <a:latin typeface="Calibri" charset="0"/>
              </a:endParaRPr>
            </a:p>
          </p:txBody>
        </p:sp>
      </p:grpSp>
      <p:cxnSp>
        <p:nvCxnSpPr>
          <p:cNvPr id="96" name="Gerade Verbindung mit Pfeil 95"/>
          <p:cNvCxnSpPr>
            <a:stCxn id="31" idx="1"/>
            <a:endCxn id="29" idx="3"/>
          </p:cNvCxnSpPr>
          <p:nvPr/>
        </p:nvCxnSpPr>
        <p:spPr>
          <a:xfrm rot="5400000">
            <a:off x="3814876" y="2060951"/>
            <a:ext cx="425718" cy="1451623"/>
          </a:xfrm>
          <a:prstGeom prst="curvedConnector3">
            <a:avLst>
              <a:gd name="adj1" fmla="val 50000"/>
            </a:avLst>
          </a:prstGeom>
          <a:ln>
            <a:solidFill>
              <a:srgbClr val="80C94E"/>
            </a:solidFill>
            <a:headEnd type="triangle" w="lg"/>
            <a:tailEnd type="triangle" w="lg"/>
          </a:ln>
          <a:effectLst/>
        </p:spPr>
        <p:style>
          <a:lnRef idx="2">
            <a:schemeClr val="accent1"/>
          </a:lnRef>
          <a:fillRef idx="0">
            <a:schemeClr val="accent1"/>
          </a:fillRef>
          <a:effectRef idx="1">
            <a:schemeClr val="accent1"/>
          </a:effectRef>
          <a:fontRef idx="minor">
            <a:schemeClr val="tx1"/>
          </a:fontRef>
        </p:style>
      </p:cxnSp>
      <p:cxnSp>
        <p:nvCxnSpPr>
          <p:cNvPr id="98" name="Gekrümmte Verbindung 97"/>
          <p:cNvCxnSpPr>
            <a:stCxn id="29" idx="0"/>
            <a:endCxn id="35" idx="2"/>
          </p:cNvCxnSpPr>
          <p:nvPr/>
        </p:nvCxnSpPr>
        <p:spPr>
          <a:xfrm>
            <a:off x="3784445" y="3159892"/>
            <a:ext cx="1045747" cy="0"/>
          </a:xfrm>
          <a:prstGeom prst="straightConnector1">
            <a:avLst/>
          </a:prstGeom>
          <a:ln>
            <a:solidFill>
              <a:srgbClr val="C4BD97"/>
            </a:solidFill>
            <a:prstDash val="dash"/>
            <a:headEnd type="none" w="lg"/>
            <a:tailEnd type="triangle" w="lg"/>
          </a:ln>
          <a:effectLst/>
        </p:spPr>
        <p:style>
          <a:lnRef idx="2">
            <a:schemeClr val="accent1"/>
          </a:lnRef>
          <a:fillRef idx="0">
            <a:schemeClr val="accent1"/>
          </a:fillRef>
          <a:effectRef idx="1">
            <a:schemeClr val="accent1"/>
          </a:effectRef>
          <a:fontRef idx="minor">
            <a:schemeClr val="tx1"/>
          </a:fontRef>
        </p:style>
      </p:cxnSp>
      <p:cxnSp>
        <p:nvCxnSpPr>
          <p:cNvPr id="117" name="Gekrümmte Verbindung 116"/>
          <p:cNvCxnSpPr>
            <a:stCxn id="35" idx="0"/>
            <a:endCxn id="94" idx="2"/>
          </p:cNvCxnSpPr>
          <p:nvPr/>
        </p:nvCxnSpPr>
        <p:spPr>
          <a:xfrm>
            <a:off x="5638800" y="3159892"/>
            <a:ext cx="867792" cy="0"/>
          </a:xfrm>
          <a:prstGeom prst="straightConnector1">
            <a:avLst/>
          </a:prstGeom>
          <a:ln>
            <a:solidFill>
              <a:srgbClr val="C4BD97"/>
            </a:solidFill>
            <a:prstDash val="dash"/>
            <a:headEnd type="none" w="lg"/>
            <a:tailEnd type="triangle" w="lg"/>
          </a:ln>
          <a:effectLst/>
        </p:spPr>
        <p:style>
          <a:lnRef idx="2">
            <a:schemeClr val="accent1"/>
          </a:lnRef>
          <a:fillRef idx="0">
            <a:schemeClr val="accent1"/>
          </a:fillRef>
          <a:effectRef idx="1">
            <a:schemeClr val="accent1"/>
          </a:effectRef>
          <a:fontRef idx="minor">
            <a:schemeClr val="tx1"/>
          </a:fontRef>
        </p:style>
      </p:cxnSp>
      <p:cxnSp>
        <p:nvCxnSpPr>
          <p:cNvPr id="120" name="Gerade Verbindung mit Pfeil 95"/>
          <p:cNvCxnSpPr>
            <a:stCxn id="31" idx="1"/>
            <a:endCxn id="35" idx="3"/>
          </p:cNvCxnSpPr>
          <p:nvPr/>
        </p:nvCxnSpPr>
        <p:spPr>
          <a:xfrm rot="16200000" flipH="1">
            <a:off x="4781162" y="2546287"/>
            <a:ext cx="425718" cy="480950"/>
          </a:xfrm>
          <a:prstGeom prst="curvedConnector3">
            <a:avLst>
              <a:gd name="adj1" fmla="val 50000"/>
            </a:avLst>
          </a:prstGeom>
          <a:ln>
            <a:solidFill>
              <a:srgbClr val="80C94E"/>
            </a:solidFill>
            <a:headEnd type="triangle" w="lg"/>
            <a:tailEnd type="triangle" w="lg"/>
          </a:ln>
          <a:effectLst/>
        </p:spPr>
        <p:style>
          <a:lnRef idx="2">
            <a:schemeClr val="accent1"/>
          </a:lnRef>
          <a:fillRef idx="0">
            <a:schemeClr val="accent1"/>
          </a:fillRef>
          <a:effectRef idx="1">
            <a:schemeClr val="accent1"/>
          </a:effectRef>
          <a:fontRef idx="minor">
            <a:schemeClr val="tx1"/>
          </a:fontRef>
        </p:style>
      </p:cxnSp>
      <p:cxnSp>
        <p:nvCxnSpPr>
          <p:cNvPr id="123" name="Gerade Verbindung mit Pfeil 95"/>
          <p:cNvCxnSpPr>
            <a:stCxn id="31" idx="1"/>
            <a:endCxn id="94" idx="3"/>
          </p:cNvCxnSpPr>
          <p:nvPr/>
        </p:nvCxnSpPr>
        <p:spPr>
          <a:xfrm rot="16200000" flipH="1">
            <a:off x="5619362" y="1708087"/>
            <a:ext cx="425718" cy="2157350"/>
          </a:xfrm>
          <a:prstGeom prst="curvedConnector3">
            <a:avLst>
              <a:gd name="adj1" fmla="val 50000"/>
            </a:avLst>
          </a:prstGeom>
          <a:ln>
            <a:solidFill>
              <a:srgbClr val="80C94E"/>
            </a:solidFill>
            <a:headEnd type="triangle" w="lg"/>
            <a:tailEnd type="triangle" w="lg"/>
          </a:ln>
          <a:effectLst/>
        </p:spPr>
        <p:style>
          <a:lnRef idx="2">
            <a:schemeClr val="accent1"/>
          </a:lnRef>
          <a:fillRef idx="0">
            <a:schemeClr val="accent1"/>
          </a:fillRef>
          <a:effectRef idx="1">
            <a:schemeClr val="accent1"/>
          </a:effectRef>
          <a:fontRef idx="minor">
            <a:schemeClr val="tx1"/>
          </a:fontRef>
        </p:style>
      </p:cxnSp>
      <p:grpSp>
        <p:nvGrpSpPr>
          <p:cNvPr id="167" name="Gruppierung 166"/>
          <p:cNvGrpSpPr/>
          <p:nvPr/>
        </p:nvGrpSpPr>
        <p:grpSpPr>
          <a:xfrm>
            <a:off x="609599" y="3864045"/>
            <a:ext cx="3456233" cy="1319480"/>
            <a:chOff x="609599" y="3962400"/>
            <a:chExt cx="3456233" cy="1319480"/>
          </a:xfrm>
        </p:grpSpPr>
        <p:sp>
          <p:nvSpPr>
            <p:cNvPr id="9" name="Rechteck 8"/>
            <p:cNvSpPr/>
            <p:nvPr/>
          </p:nvSpPr>
          <p:spPr>
            <a:xfrm>
              <a:off x="3685060" y="4191001"/>
              <a:ext cx="152400" cy="533400"/>
            </a:xfrm>
            <a:prstGeom prst="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Rechteck 9"/>
            <p:cNvSpPr/>
            <p:nvPr/>
          </p:nvSpPr>
          <p:spPr>
            <a:xfrm>
              <a:off x="2500870" y="3962400"/>
              <a:ext cx="135238" cy="1110735"/>
            </a:xfrm>
            <a:prstGeom prst="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Rechteck 10"/>
            <p:cNvSpPr/>
            <p:nvPr/>
          </p:nvSpPr>
          <p:spPr>
            <a:xfrm>
              <a:off x="2133600" y="3962401"/>
              <a:ext cx="152400" cy="1110735"/>
            </a:xfrm>
            <a:prstGeom prst="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Rechteck 16"/>
            <p:cNvSpPr/>
            <p:nvPr/>
          </p:nvSpPr>
          <p:spPr>
            <a:xfrm>
              <a:off x="609599" y="3962400"/>
              <a:ext cx="3456233" cy="824651"/>
            </a:xfrm>
            <a:prstGeom prst="rect">
              <a:avLst/>
            </a:prstGeom>
            <a:solidFill>
              <a:schemeClr val="bg1">
                <a:lumMod val="85000"/>
              </a:schemeClr>
            </a:solidFill>
            <a:ln w="9525" cap="flat" cmpd="sng" algn="ctr">
              <a:solidFill>
                <a:schemeClr val="bg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 name="Round Same Side Corner Rectangle 79"/>
            <p:cNvSpPr>
              <a:spLocks noChangeArrowheads="1"/>
            </p:cNvSpPr>
            <p:nvPr/>
          </p:nvSpPr>
          <p:spPr bwMode="auto">
            <a:xfrm>
              <a:off x="838200" y="4286816"/>
              <a:ext cx="1429891" cy="320541"/>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chemeClr val="bg2">
                <a:lumMod val="75000"/>
              </a:schemeClr>
            </a:solidFill>
            <a:ln w="19050" cmpd="sng">
              <a:solidFill>
                <a:srgbClr val="FFFFFF"/>
              </a:solidFill>
              <a:miter lim="800000"/>
              <a:headEnd/>
              <a:tailEnd/>
            </a:ln>
            <a:effectLst/>
          </p:spPr>
          <p:txBody>
            <a:bodyPr anchor="ctr"/>
            <a:lstStyle/>
            <a:p>
              <a:pPr algn="ctr"/>
              <a:r>
                <a:rPr lang="en-GB" sz="900" smtClean="0">
                  <a:solidFill>
                    <a:schemeClr val="bg1"/>
                  </a:solidFill>
                  <a:latin typeface="Calibri" charset="0"/>
                </a:rPr>
                <a:t>Experiment Description (OEDL)</a:t>
              </a:r>
              <a:endParaRPr lang="en-GB" sz="900">
                <a:solidFill>
                  <a:schemeClr val="bg1"/>
                </a:solidFill>
                <a:latin typeface="Calibri" charset="0"/>
              </a:endParaRPr>
            </a:p>
          </p:txBody>
        </p:sp>
        <p:sp>
          <p:nvSpPr>
            <p:cNvPr id="58" name="Textfeld 57"/>
            <p:cNvSpPr txBox="1"/>
            <p:nvPr/>
          </p:nvSpPr>
          <p:spPr>
            <a:xfrm>
              <a:off x="1018093" y="4820215"/>
              <a:ext cx="2715707" cy="461665"/>
            </a:xfrm>
            <a:prstGeom prst="rect">
              <a:avLst/>
            </a:prstGeom>
            <a:noFill/>
            <a:effectLst/>
          </p:spPr>
          <p:txBody>
            <a:bodyPr wrap="none" rtlCol="0">
              <a:spAutoFit/>
            </a:bodyPr>
            <a:lstStyle/>
            <a:p>
              <a:r>
                <a:rPr lang="en-GB" sz="2400" smtClean="0"/>
                <a:t>Client A (OMF EC)</a:t>
              </a:r>
            </a:p>
          </p:txBody>
        </p:sp>
        <p:grpSp>
          <p:nvGrpSpPr>
            <p:cNvPr id="134" name="Gruppierung 133"/>
            <p:cNvGrpSpPr/>
            <p:nvPr/>
          </p:nvGrpSpPr>
          <p:grpSpPr>
            <a:xfrm>
              <a:off x="3001392" y="4134416"/>
              <a:ext cx="961008" cy="472941"/>
              <a:chOff x="5410200" y="2743200"/>
              <a:chExt cx="961008" cy="472941"/>
            </a:xfrm>
          </p:grpSpPr>
          <p:sp>
            <p:nvSpPr>
              <p:cNvPr id="135" name="Round Same Side Corner Rectangle 79"/>
              <p:cNvSpPr>
                <a:spLocks noChangeArrowheads="1"/>
              </p:cNvSpPr>
              <p:nvPr/>
            </p:nvSpPr>
            <p:spPr bwMode="auto">
              <a:xfrm>
                <a:off x="5410200" y="2743200"/>
                <a:ext cx="808608" cy="320541"/>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endParaRPr lang="en-GB" sz="900">
                  <a:solidFill>
                    <a:srgbClr val="FFFFFF"/>
                  </a:solidFill>
                  <a:latin typeface="Calibri" charset="0"/>
                </a:endParaRPr>
              </a:p>
            </p:txBody>
          </p:sp>
          <p:sp>
            <p:nvSpPr>
              <p:cNvPr id="136" name="Round Same Side Corner Rectangle 79"/>
              <p:cNvSpPr>
                <a:spLocks noChangeArrowheads="1"/>
              </p:cNvSpPr>
              <p:nvPr/>
            </p:nvSpPr>
            <p:spPr bwMode="auto">
              <a:xfrm>
                <a:off x="5469424" y="2795505"/>
                <a:ext cx="808608" cy="320541"/>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endParaRPr lang="en-GB" sz="900">
                  <a:solidFill>
                    <a:srgbClr val="FFFFFF"/>
                  </a:solidFill>
                  <a:latin typeface="Calibri" charset="0"/>
                </a:endParaRPr>
              </a:p>
            </p:txBody>
          </p:sp>
          <p:sp>
            <p:nvSpPr>
              <p:cNvPr id="137" name="Round Same Side Corner Rectangle 79"/>
              <p:cNvSpPr>
                <a:spLocks noChangeArrowheads="1"/>
              </p:cNvSpPr>
              <p:nvPr/>
            </p:nvSpPr>
            <p:spPr bwMode="auto">
              <a:xfrm>
                <a:off x="5517850" y="2842686"/>
                <a:ext cx="808608" cy="320541"/>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endParaRPr lang="en-GB" sz="900">
                  <a:solidFill>
                    <a:srgbClr val="FFFFFF"/>
                  </a:solidFill>
                  <a:latin typeface="Calibri" charset="0"/>
                </a:endParaRPr>
              </a:p>
            </p:txBody>
          </p:sp>
          <p:sp>
            <p:nvSpPr>
              <p:cNvPr id="138" name="Round Same Side Corner Rectangle 79"/>
              <p:cNvSpPr>
                <a:spLocks noChangeArrowheads="1"/>
              </p:cNvSpPr>
              <p:nvPr/>
            </p:nvSpPr>
            <p:spPr bwMode="auto">
              <a:xfrm>
                <a:off x="5562600" y="2895600"/>
                <a:ext cx="808608" cy="320541"/>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r>
                  <a:rPr lang="en-GB" sz="900" smtClean="0">
                    <a:solidFill>
                      <a:srgbClr val="FFFFFF"/>
                    </a:solidFill>
                    <a:latin typeface="Calibri" charset="0"/>
                  </a:rPr>
                  <a:t>Resource Group</a:t>
                </a:r>
                <a:endParaRPr lang="en-GB" sz="900">
                  <a:solidFill>
                    <a:srgbClr val="FFFFFF"/>
                  </a:solidFill>
                  <a:latin typeface="Calibri" charset="0"/>
                </a:endParaRPr>
              </a:p>
            </p:txBody>
          </p:sp>
        </p:grpSp>
        <p:cxnSp>
          <p:nvCxnSpPr>
            <p:cNvPr id="147" name="Gekrümmte Verbindung 97"/>
            <p:cNvCxnSpPr>
              <a:stCxn id="38" idx="0"/>
              <a:endCxn id="138" idx="2"/>
            </p:cNvCxnSpPr>
            <p:nvPr/>
          </p:nvCxnSpPr>
          <p:spPr>
            <a:xfrm>
              <a:off x="2268091" y="4447087"/>
              <a:ext cx="885701" cy="0"/>
            </a:xfrm>
            <a:prstGeom prst="straightConnector1">
              <a:avLst/>
            </a:prstGeom>
            <a:ln>
              <a:solidFill>
                <a:schemeClr val="bg2">
                  <a:lumMod val="75000"/>
                </a:schemeClr>
              </a:solidFill>
              <a:prstDash val="dash"/>
              <a:headEnd type="none" w="lg"/>
              <a:tailEnd type="triangle" w="lg"/>
            </a:ln>
            <a:effectLst/>
          </p:spPr>
          <p:style>
            <a:lnRef idx="2">
              <a:schemeClr val="accent1"/>
            </a:lnRef>
            <a:fillRef idx="0">
              <a:schemeClr val="accent1"/>
            </a:fillRef>
            <a:effectRef idx="1">
              <a:schemeClr val="accent1"/>
            </a:effectRef>
            <a:fontRef idx="minor">
              <a:schemeClr val="tx1"/>
            </a:fontRef>
          </p:style>
        </p:cxnSp>
        <p:cxnSp>
          <p:nvCxnSpPr>
            <p:cNvPr id="152" name="Gekrümmte Verbindung 97"/>
            <p:cNvCxnSpPr>
              <a:stCxn id="38" idx="3"/>
              <a:endCxn id="135" idx="2"/>
            </p:cNvCxnSpPr>
            <p:nvPr/>
          </p:nvCxnSpPr>
          <p:spPr>
            <a:xfrm rot="16200000" flipH="1">
              <a:off x="2273333" y="3566628"/>
              <a:ext cx="7871" cy="1448246"/>
            </a:xfrm>
            <a:prstGeom prst="curvedConnector4">
              <a:avLst>
                <a:gd name="adj1" fmla="val -2904332"/>
                <a:gd name="adj2" fmla="val 74683"/>
              </a:avLst>
            </a:prstGeom>
            <a:ln>
              <a:solidFill>
                <a:schemeClr val="bg2">
                  <a:lumMod val="75000"/>
                </a:schemeClr>
              </a:solidFill>
              <a:prstDash val="solid"/>
              <a:headEnd type="triangle" w="lg"/>
              <a:tailEnd type="triangle" w="lg"/>
            </a:ln>
            <a:effectLst/>
          </p:spPr>
          <p:style>
            <a:lnRef idx="2">
              <a:schemeClr val="accent1"/>
            </a:lnRef>
            <a:fillRef idx="0">
              <a:schemeClr val="accent1"/>
            </a:fillRef>
            <a:effectRef idx="1">
              <a:schemeClr val="accent1"/>
            </a:effectRef>
            <a:fontRef idx="minor">
              <a:schemeClr val="tx1"/>
            </a:fontRef>
          </p:style>
        </p:cxnSp>
      </p:grpSp>
      <p:cxnSp>
        <p:nvCxnSpPr>
          <p:cNvPr id="84" name="Gekrümmte Verbindung 111"/>
          <p:cNvCxnSpPr>
            <a:stCxn id="31" idx="3"/>
            <a:endCxn id="47" idx="1"/>
          </p:cNvCxnSpPr>
          <p:nvPr/>
        </p:nvCxnSpPr>
        <p:spPr>
          <a:xfrm rot="5400000" flipH="1" flipV="1">
            <a:off x="4502096" y="1849348"/>
            <a:ext cx="655464" cy="152565"/>
          </a:xfrm>
          <a:prstGeom prst="curvedConnector3">
            <a:avLst>
              <a:gd name="adj1" fmla="val 50000"/>
            </a:avLst>
          </a:prstGeom>
          <a:ln>
            <a:solidFill>
              <a:srgbClr val="800000"/>
            </a:solidFill>
            <a:headEnd type="triangle" w="lg"/>
            <a:tailEnd type="triangle" w="lg"/>
          </a:ln>
          <a:effectLst/>
        </p:spPr>
        <p:style>
          <a:lnRef idx="2">
            <a:schemeClr val="accent1"/>
          </a:lnRef>
          <a:fillRef idx="0">
            <a:schemeClr val="accent1"/>
          </a:fillRef>
          <a:effectRef idx="1">
            <a:schemeClr val="accent1"/>
          </a:effectRef>
          <a:fontRef idx="minor">
            <a:schemeClr val="tx1"/>
          </a:fontRef>
        </p:style>
      </p:cxnSp>
      <p:grpSp>
        <p:nvGrpSpPr>
          <p:cNvPr id="168" name="Gruppierung 167"/>
          <p:cNvGrpSpPr/>
          <p:nvPr/>
        </p:nvGrpSpPr>
        <p:grpSpPr>
          <a:xfrm>
            <a:off x="4800600" y="3864045"/>
            <a:ext cx="3456233" cy="1319480"/>
            <a:chOff x="609599" y="3962400"/>
            <a:chExt cx="3456233" cy="1319480"/>
          </a:xfrm>
        </p:grpSpPr>
        <p:sp>
          <p:nvSpPr>
            <p:cNvPr id="169" name="Rechteck 168"/>
            <p:cNvSpPr/>
            <p:nvPr/>
          </p:nvSpPr>
          <p:spPr>
            <a:xfrm>
              <a:off x="3685060" y="4191001"/>
              <a:ext cx="152400" cy="533400"/>
            </a:xfrm>
            <a:prstGeom prst="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0" name="Rechteck 169"/>
            <p:cNvSpPr/>
            <p:nvPr/>
          </p:nvSpPr>
          <p:spPr>
            <a:xfrm>
              <a:off x="2500870" y="3962400"/>
              <a:ext cx="135238" cy="1110735"/>
            </a:xfrm>
            <a:prstGeom prst="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1" name="Rechteck 170"/>
            <p:cNvSpPr/>
            <p:nvPr/>
          </p:nvSpPr>
          <p:spPr>
            <a:xfrm>
              <a:off x="2133600" y="3962401"/>
              <a:ext cx="152400" cy="1110735"/>
            </a:xfrm>
            <a:prstGeom prst="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2" name="Rechteck 171"/>
            <p:cNvSpPr/>
            <p:nvPr/>
          </p:nvSpPr>
          <p:spPr>
            <a:xfrm>
              <a:off x="609599" y="3962400"/>
              <a:ext cx="3456233" cy="824651"/>
            </a:xfrm>
            <a:prstGeom prst="rect">
              <a:avLst/>
            </a:prstGeom>
            <a:solidFill>
              <a:schemeClr val="bg1">
                <a:lumMod val="85000"/>
              </a:schemeClr>
            </a:solidFill>
            <a:ln w="9525" cap="flat" cmpd="sng" algn="ctr">
              <a:solidFill>
                <a:schemeClr val="bg2"/>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3" name="Round Same Side Corner Rectangle 79"/>
            <p:cNvSpPr>
              <a:spLocks noChangeArrowheads="1"/>
            </p:cNvSpPr>
            <p:nvPr/>
          </p:nvSpPr>
          <p:spPr bwMode="auto">
            <a:xfrm>
              <a:off x="838200" y="4286816"/>
              <a:ext cx="1429891" cy="320541"/>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chemeClr val="bg2">
                <a:lumMod val="75000"/>
              </a:schemeClr>
            </a:solidFill>
            <a:ln w="19050" cmpd="sng">
              <a:solidFill>
                <a:srgbClr val="FFFFFF"/>
              </a:solidFill>
              <a:miter lim="800000"/>
              <a:headEnd/>
              <a:tailEnd/>
            </a:ln>
            <a:effectLst/>
          </p:spPr>
          <p:txBody>
            <a:bodyPr anchor="ctr"/>
            <a:lstStyle/>
            <a:p>
              <a:pPr algn="ctr"/>
              <a:r>
                <a:rPr lang="en-GB" sz="900" smtClean="0">
                  <a:solidFill>
                    <a:schemeClr val="bg1"/>
                  </a:solidFill>
                  <a:latin typeface="Calibri" charset="0"/>
                </a:rPr>
                <a:t>Experiment Description (OEDL)</a:t>
              </a:r>
              <a:endParaRPr lang="en-GB" sz="900">
                <a:solidFill>
                  <a:schemeClr val="bg1"/>
                </a:solidFill>
                <a:latin typeface="Calibri" charset="0"/>
              </a:endParaRPr>
            </a:p>
          </p:txBody>
        </p:sp>
        <p:sp>
          <p:nvSpPr>
            <p:cNvPr id="174" name="Textfeld 173"/>
            <p:cNvSpPr txBox="1"/>
            <p:nvPr/>
          </p:nvSpPr>
          <p:spPr>
            <a:xfrm>
              <a:off x="1018093" y="4820215"/>
              <a:ext cx="2749671" cy="461665"/>
            </a:xfrm>
            <a:prstGeom prst="rect">
              <a:avLst/>
            </a:prstGeom>
            <a:noFill/>
            <a:effectLst/>
          </p:spPr>
          <p:txBody>
            <a:bodyPr wrap="none" rtlCol="0">
              <a:spAutoFit/>
            </a:bodyPr>
            <a:lstStyle/>
            <a:p>
              <a:r>
                <a:rPr lang="en-GB" sz="2400" smtClean="0"/>
                <a:t>Client B (OMF EC)</a:t>
              </a:r>
            </a:p>
          </p:txBody>
        </p:sp>
        <p:grpSp>
          <p:nvGrpSpPr>
            <p:cNvPr id="175" name="Gruppierung 174"/>
            <p:cNvGrpSpPr/>
            <p:nvPr/>
          </p:nvGrpSpPr>
          <p:grpSpPr>
            <a:xfrm>
              <a:off x="3001392" y="4134416"/>
              <a:ext cx="961008" cy="472941"/>
              <a:chOff x="5410200" y="2743200"/>
              <a:chExt cx="961008" cy="472941"/>
            </a:xfrm>
          </p:grpSpPr>
          <p:sp>
            <p:nvSpPr>
              <p:cNvPr id="178" name="Round Same Side Corner Rectangle 79"/>
              <p:cNvSpPr>
                <a:spLocks noChangeArrowheads="1"/>
              </p:cNvSpPr>
              <p:nvPr/>
            </p:nvSpPr>
            <p:spPr bwMode="auto">
              <a:xfrm>
                <a:off x="5410200" y="2743200"/>
                <a:ext cx="808608" cy="320541"/>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endParaRPr lang="en-GB" sz="900">
                  <a:solidFill>
                    <a:srgbClr val="FFFFFF"/>
                  </a:solidFill>
                  <a:latin typeface="Calibri" charset="0"/>
                </a:endParaRPr>
              </a:p>
            </p:txBody>
          </p:sp>
          <p:sp>
            <p:nvSpPr>
              <p:cNvPr id="179" name="Round Same Side Corner Rectangle 79"/>
              <p:cNvSpPr>
                <a:spLocks noChangeArrowheads="1"/>
              </p:cNvSpPr>
              <p:nvPr/>
            </p:nvSpPr>
            <p:spPr bwMode="auto">
              <a:xfrm>
                <a:off x="5469424" y="2795505"/>
                <a:ext cx="808608" cy="320541"/>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endParaRPr lang="en-GB" sz="900">
                  <a:solidFill>
                    <a:srgbClr val="FFFFFF"/>
                  </a:solidFill>
                  <a:latin typeface="Calibri" charset="0"/>
                </a:endParaRPr>
              </a:p>
            </p:txBody>
          </p:sp>
          <p:sp>
            <p:nvSpPr>
              <p:cNvPr id="180" name="Round Same Side Corner Rectangle 79"/>
              <p:cNvSpPr>
                <a:spLocks noChangeArrowheads="1"/>
              </p:cNvSpPr>
              <p:nvPr/>
            </p:nvSpPr>
            <p:spPr bwMode="auto">
              <a:xfrm>
                <a:off x="5517850" y="2842686"/>
                <a:ext cx="808608" cy="320541"/>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endParaRPr lang="en-GB" sz="900">
                  <a:solidFill>
                    <a:srgbClr val="FFFFFF"/>
                  </a:solidFill>
                  <a:latin typeface="Calibri" charset="0"/>
                </a:endParaRPr>
              </a:p>
            </p:txBody>
          </p:sp>
          <p:sp>
            <p:nvSpPr>
              <p:cNvPr id="181" name="Round Same Side Corner Rectangle 79"/>
              <p:cNvSpPr>
                <a:spLocks noChangeArrowheads="1"/>
              </p:cNvSpPr>
              <p:nvPr/>
            </p:nvSpPr>
            <p:spPr bwMode="auto">
              <a:xfrm>
                <a:off x="5562600" y="2895600"/>
                <a:ext cx="808608" cy="320541"/>
              </a:xfrm>
              <a:custGeom>
                <a:avLst/>
                <a:gdLst>
                  <a:gd name="T0" fmla="*/ 1934441 w 1934441"/>
                  <a:gd name="T1" fmla="*/ 267470 h 534939"/>
                  <a:gd name="T2" fmla="*/ 967221 w 1934441"/>
                  <a:gd name="T3" fmla="*/ 534939 h 534939"/>
                  <a:gd name="T4" fmla="*/ 0 w 1934441"/>
                  <a:gd name="T5" fmla="*/ 267470 h 534939"/>
                  <a:gd name="T6" fmla="*/ 967221 w 1934441"/>
                  <a:gd name="T7" fmla="*/ 0 h 534939"/>
                  <a:gd name="T8" fmla="*/ 0 60000 65536"/>
                  <a:gd name="T9" fmla="*/ 5898240 60000 65536"/>
                  <a:gd name="T10" fmla="*/ 11796480 60000 65536"/>
                  <a:gd name="T11" fmla="*/ 17694720 60000 65536"/>
                  <a:gd name="T12" fmla="*/ 26114 w 1934441"/>
                  <a:gd name="T13" fmla="*/ 26114 h 534939"/>
                  <a:gd name="T14" fmla="*/ 1908327 w 1934441"/>
                  <a:gd name="T15" fmla="*/ 534939 h 534939"/>
                </a:gdLst>
                <a:ahLst/>
                <a:cxnLst>
                  <a:cxn ang="T8">
                    <a:pos x="T0" y="T1"/>
                  </a:cxn>
                  <a:cxn ang="T9">
                    <a:pos x="T2" y="T3"/>
                  </a:cxn>
                  <a:cxn ang="T10">
                    <a:pos x="T4" y="T5"/>
                  </a:cxn>
                  <a:cxn ang="T11">
                    <a:pos x="T6" y="T7"/>
                  </a:cxn>
                </a:cxnLst>
                <a:rect l="T12" t="T13" r="T14" b="T15"/>
                <a:pathLst>
                  <a:path w="1934441" h="534939">
                    <a:moveTo>
                      <a:pt x="89158" y="0"/>
                    </a:moveTo>
                    <a:lnTo>
                      <a:pt x="1845283" y="0"/>
                    </a:lnTo>
                    <a:lnTo>
                      <a:pt x="1845283" y="-1"/>
                    </a:lnTo>
                    <a:cubicBezTo>
                      <a:pt x="1894523" y="-1"/>
                      <a:pt x="1934441" y="39917"/>
                      <a:pt x="1934441" y="89158"/>
                    </a:cubicBezTo>
                    <a:lnTo>
                      <a:pt x="1934441" y="534939"/>
                    </a:lnTo>
                    <a:lnTo>
                      <a:pt x="0" y="534939"/>
                    </a:lnTo>
                    <a:lnTo>
                      <a:pt x="0" y="89158"/>
                    </a:lnTo>
                    <a:lnTo>
                      <a:pt x="-1" y="89157"/>
                    </a:lnTo>
                    <a:cubicBezTo>
                      <a:pt x="-1" y="39917"/>
                      <a:pt x="39917" y="-1"/>
                      <a:pt x="89158" y="-1"/>
                    </a:cubicBezTo>
                    <a:close/>
                  </a:path>
                </a:pathLst>
              </a:custGeom>
              <a:solidFill>
                <a:srgbClr val="3C8C93"/>
              </a:solidFill>
              <a:ln w="19050" cmpd="sng">
                <a:solidFill>
                  <a:srgbClr val="FFFFFF"/>
                </a:solidFill>
                <a:miter lim="800000"/>
                <a:headEnd/>
                <a:tailEnd/>
              </a:ln>
              <a:effectLst/>
            </p:spPr>
            <p:txBody>
              <a:bodyPr anchor="ctr"/>
              <a:lstStyle/>
              <a:p>
                <a:pPr algn="ctr"/>
                <a:r>
                  <a:rPr lang="en-GB" sz="900" smtClean="0">
                    <a:solidFill>
                      <a:srgbClr val="FFFFFF"/>
                    </a:solidFill>
                    <a:latin typeface="Calibri" charset="0"/>
                  </a:rPr>
                  <a:t>Resource Group</a:t>
                </a:r>
                <a:endParaRPr lang="en-GB" sz="900">
                  <a:solidFill>
                    <a:srgbClr val="FFFFFF"/>
                  </a:solidFill>
                  <a:latin typeface="Calibri" charset="0"/>
                </a:endParaRPr>
              </a:p>
            </p:txBody>
          </p:sp>
        </p:grpSp>
        <p:cxnSp>
          <p:nvCxnSpPr>
            <p:cNvPr id="176" name="Gekrümmte Verbindung 97"/>
            <p:cNvCxnSpPr>
              <a:stCxn id="173" idx="0"/>
              <a:endCxn id="181" idx="2"/>
            </p:cNvCxnSpPr>
            <p:nvPr/>
          </p:nvCxnSpPr>
          <p:spPr>
            <a:xfrm>
              <a:off x="2268091" y="4447087"/>
              <a:ext cx="885701" cy="0"/>
            </a:xfrm>
            <a:prstGeom prst="straightConnector1">
              <a:avLst/>
            </a:prstGeom>
            <a:ln>
              <a:solidFill>
                <a:schemeClr val="bg2">
                  <a:lumMod val="75000"/>
                </a:schemeClr>
              </a:solidFill>
              <a:prstDash val="dash"/>
              <a:headEnd type="none" w="lg"/>
              <a:tailEnd type="triangle" w="lg"/>
            </a:ln>
            <a:effectLst/>
          </p:spPr>
          <p:style>
            <a:lnRef idx="2">
              <a:schemeClr val="accent1"/>
            </a:lnRef>
            <a:fillRef idx="0">
              <a:schemeClr val="accent1"/>
            </a:fillRef>
            <a:effectRef idx="1">
              <a:schemeClr val="accent1"/>
            </a:effectRef>
            <a:fontRef idx="minor">
              <a:schemeClr val="tx1"/>
            </a:fontRef>
          </p:style>
        </p:cxnSp>
        <p:cxnSp>
          <p:nvCxnSpPr>
            <p:cNvPr id="177" name="Gekrümmte Verbindung 97"/>
            <p:cNvCxnSpPr>
              <a:stCxn id="173" idx="3"/>
              <a:endCxn id="178" idx="2"/>
            </p:cNvCxnSpPr>
            <p:nvPr/>
          </p:nvCxnSpPr>
          <p:spPr>
            <a:xfrm rot="16200000" flipH="1">
              <a:off x="2273333" y="3566628"/>
              <a:ext cx="7871" cy="1448246"/>
            </a:xfrm>
            <a:prstGeom prst="curvedConnector4">
              <a:avLst>
                <a:gd name="adj1" fmla="val -2904332"/>
                <a:gd name="adj2" fmla="val 74683"/>
              </a:avLst>
            </a:prstGeom>
            <a:ln>
              <a:solidFill>
                <a:schemeClr val="bg2">
                  <a:lumMod val="75000"/>
                </a:schemeClr>
              </a:solidFill>
              <a:prstDash val="solid"/>
              <a:headEnd type="triangle" w="lg"/>
              <a:tailEnd type="triangle" w="lg"/>
            </a:ln>
            <a:effectLst/>
          </p:spPr>
          <p:style>
            <a:lnRef idx="2">
              <a:schemeClr val="accent1"/>
            </a:lnRef>
            <a:fillRef idx="0">
              <a:schemeClr val="accent1"/>
            </a:fillRef>
            <a:effectRef idx="1">
              <a:schemeClr val="accent1"/>
            </a:effectRef>
            <a:fontRef idx="minor">
              <a:schemeClr val="tx1"/>
            </a:fontRef>
          </p:style>
        </p:cxnSp>
      </p:grpSp>
      <p:cxnSp>
        <p:nvCxnSpPr>
          <p:cNvPr id="142" name="Gekrümmte Verbindung 141"/>
          <p:cNvCxnSpPr>
            <a:stCxn id="92" idx="2"/>
            <a:endCxn id="138" idx="0"/>
          </p:cNvCxnSpPr>
          <p:nvPr/>
        </p:nvCxnSpPr>
        <p:spPr>
          <a:xfrm rot="10800000" flipV="1">
            <a:off x="3962400" y="3059796"/>
            <a:ext cx="2451016" cy="1288935"/>
          </a:xfrm>
          <a:prstGeom prst="curvedConnector3">
            <a:avLst>
              <a:gd name="adj1" fmla="val 34058"/>
            </a:avLst>
          </a:prstGeom>
          <a:ln>
            <a:solidFill>
              <a:schemeClr val="accent5">
                <a:lumMod val="75000"/>
              </a:schemeClr>
            </a:solidFill>
            <a:headEnd type="triangle" w="lg"/>
            <a:tailEnd type="triangle" w="lg"/>
          </a:ln>
          <a:effectLst/>
        </p:spPr>
        <p:style>
          <a:lnRef idx="2">
            <a:schemeClr val="accent1"/>
          </a:lnRef>
          <a:fillRef idx="0">
            <a:schemeClr val="accent1"/>
          </a:fillRef>
          <a:effectRef idx="1">
            <a:schemeClr val="accent1"/>
          </a:effectRef>
          <a:fontRef idx="minor">
            <a:schemeClr val="tx1"/>
          </a:fontRef>
        </p:style>
      </p:cxnSp>
      <p:cxnSp>
        <p:nvCxnSpPr>
          <p:cNvPr id="139" name="Gekrümmte Verbindung 138"/>
          <p:cNvCxnSpPr>
            <a:stCxn id="71" idx="2"/>
            <a:endCxn id="136" idx="3"/>
          </p:cNvCxnSpPr>
          <p:nvPr/>
        </p:nvCxnSpPr>
        <p:spPr>
          <a:xfrm rot="10800000" flipV="1">
            <a:off x="3464920" y="3059796"/>
            <a:ext cx="1272096" cy="1028569"/>
          </a:xfrm>
          <a:prstGeom prst="curvedConnector2">
            <a:avLst/>
          </a:prstGeom>
          <a:ln>
            <a:solidFill>
              <a:schemeClr val="accent5">
                <a:lumMod val="75000"/>
              </a:schemeClr>
            </a:solidFill>
            <a:headEnd type="triangle" w="lg"/>
            <a:tailEnd type="triangle" w="lg"/>
          </a:ln>
          <a:effectLst/>
        </p:spPr>
        <p:style>
          <a:lnRef idx="2">
            <a:schemeClr val="accent1"/>
          </a:lnRef>
          <a:fillRef idx="0">
            <a:schemeClr val="accent1"/>
          </a:fillRef>
          <a:effectRef idx="1">
            <a:schemeClr val="accent1"/>
          </a:effectRef>
          <a:fontRef idx="minor">
            <a:schemeClr val="tx1"/>
          </a:fontRef>
        </p:style>
      </p:cxnSp>
      <p:cxnSp>
        <p:nvCxnSpPr>
          <p:cNvPr id="182" name="Gekrümmte Verbindung 181"/>
          <p:cNvCxnSpPr>
            <a:stCxn id="35" idx="1"/>
            <a:endCxn id="178" idx="3"/>
          </p:cNvCxnSpPr>
          <p:nvPr/>
        </p:nvCxnSpPr>
        <p:spPr>
          <a:xfrm rot="16200000" flipH="1">
            <a:off x="6057647" y="2497010"/>
            <a:ext cx="715899" cy="2362201"/>
          </a:xfrm>
          <a:prstGeom prst="curvedConnector3">
            <a:avLst>
              <a:gd name="adj1" fmla="val 50000"/>
            </a:avLst>
          </a:prstGeom>
          <a:ln>
            <a:solidFill>
              <a:schemeClr val="accent5">
                <a:lumMod val="75000"/>
              </a:schemeClr>
            </a:solidFill>
            <a:headEnd type="triangle" w="lg"/>
            <a:tailEnd type="triangle" w="lg"/>
          </a:ln>
          <a:effectLst/>
        </p:spPr>
        <p:style>
          <a:lnRef idx="2">
            <a:schemeClr val="accent1"/>
          </a:lnRef>
          <a:fillRef idx="0">
            <a:schemeClr val="accent1"/>
          </a:fillRef>
          <a:effectRef idx="1">
            <a:schemeClr val="accent1"/>
          </a:effectRef>
          <a:fontRef idx="minor">
            <a:schemeClr val="tx1"/>
          </a:fontRef>
        </p:style>
      </p:cxnSp>
      <p:cxnSp>
        <p:nvCxnSpPr>
          <p:cNvPr id="196" name="Gekrümmte Verbindung 195"/>
          <p:cNvCxnSpPr>
            <a:stCxn id="94" idx="1"/>
            <a:endCxn id="181" idx="3"/>
          </p:cNvCxnSpPr>
          <p:nvPr/>
        </p:nvCxnSpPr>
        <p:spPr>
          <a:xfrm rot="16200000" flipH="1">
            <a:off x="6895847" y="3335210"/>
            <a:ext cx="868299" cy="838201"/>
          </a:xfrm>
          <a:prstGeom prst="curvedConnector3">
            <a:avLst>
              <a:gd name="adj1" fmla="val 50000"/>
            </a:avLst>
          </a:prstGeom>
          <a:ln>
            <a:solidFill>
              <a:schemeClr val="accent5">
                <a:lumMod val="75000"/>
              </a:schemeClr>
            </a:solidFill>
            <a:headEnd type="triangle" w="lg"/>
            <a:tailEnd type="triangle" w="lg"/>
          </a:ln>
          <a:effectLst/>
        </p:spPr>
        <p:style>
          <a:lnRef idx="2">
            <a:schemeClr val="accent1"/>
          </a:lnRef>
          <a:fillRef idx="0">
            <a:schemeClr val="accent1"/>
          </a:fillRef>
          <a:effectRef idx="1">
            <a:schemeClr val="accent1"/>
          </a:effectRef>
          <a:fontRef idx="minor">
            <a:schemeClr val="tx1"/>
          </a:fontRef>
        </p:style>
      </p:cxnSp>
      <p:grpSp>
        <p:nvGrpSpPr>
          <p:cNvPr id="220" name="Gruppierung 219"/>
          <p:cNvGrpSpPr/>
          <p:nvPr/>
        </p:nvGrpSpPr>
        <p:grpSpPr>
          <a:xfrm>
            <a:off x="121612" y="5867400"/>
            <a:ext cx="6019800" cy="609600"/>
            <a:chOff x="990600" y="5638800"/>
            <a:chExt cx="6019800" cy="609600"/>
          </a:xfrm>
        </p:grpSpPr>
        <p:sp>
          <p:nvSpPr>
            <p:cNvPr id="219" name="Rechteck 218"/>
            <p:cNvSpPr/>
            <p:nvPr/>
          </p:nvSpPr>
          <p:spPr>
            <a:xfrm>
              <a:off x="990600" y="5638800"/>
              <a:ext cx="5791200" cy="609600"/>
            </a:xfrm>
            <a:prstGeom prst="rect">
              <a:avLst/>
            </a:prstGeom>
            <a:noFill/>
            <a:ln w="6350"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218" name="Gruppierung 217"/>
            <p:cNvGrpSpPr/>
            <p:nvPr/>
          </p:nvGrpSpPr>
          <p:grpSpPr>
            <a:xfrm>
              <a:off x="1066800" y="5657405"/>
              <a:ext cx="5943600" cy="570131"/>
              <a:chOff x="1447800" y="5657405"/>
              <a:chExt cx="5943600" cy="570131"/>
            </a:xfrm>
          </p:grpSpPr>
          <p:grpSp>
            <p:nvGrpSpPr>
              <p:cNvPr id="208" name="Gruppierung 207"/>
              <p:cNvGrpSpPr/>
              <p:nvPr/>
            </p:nvGrpSpPr>
            <p:grpSpPr>
              <a:xfrm>
                <a:off x="1447800" y="5676515"/>
                <a:ext cx="2895600" cy="246221"/>
                <a:chOff x="1447800" y="5676515"/>
                <a:chExt cx="2895600" cy="246221"/>
              </a:xfrm>
            </p:grpSpPr>
            <p:cxnSp>
              <p:nvCxnSpPr>
                <p:cNvPr id="202" name="Gekrümmte Verbindung 97"/>
                <p:cNvCxnSpPr/>
                <p:nvPr/>
              </p:nvCxnSpPr>
              <p:spPr>
                <a:xfrm>
                  <a:off x="1447800" y="5828915"/>
                  <a:ext cx="457200" cy="0"/>
                </a:xfrm>
                <a:prstGeom prst="straightConnector1">
                  <a:avLst/>
                </a:prstGeom>
                <a:ln>
                  <a:solidFill>
                    <a:srgbClr val="800000"/>
                  </a:solidFill>
                  <a:headEnd type="triangle" w="lg"/>
                  <a:tailEnd type="triangle" w="lg"/>
                </a:ln>
                <a:effectLst/>
              </p:spPr>
              <p:style>
                <a:lnRef idx="2">
                  <a:schemeClr val="accent1"/>
                </a:lnRef>
                <a:fillRef idx="0">
                  <a:schemeClr val="accent1"/>
                </a:fillRef>
                <a:effectRef idx="1">
                  <a:schemeClr val="accent1"/>
                </a:effectRef>
                <a:fontRef idx="minor">
                  <a:schemeClr val="tx1"/>
                </a:fontRef>
              </p:style>
            </p:cxnSp>
            <p:sp>
              <p:nvSpPr>
                <p:cNvPr id="207" name="Textfeld 206"/>
                <p:cNvSpPr txBox="1"/>
                <p:nvPr/>
              </p:nvSpPr>
              <p:spPr>
                <a:xfrm>
                  <a:off x="2057400" y="5676515"/>
                  <a:ext cx="2286000" cy="246221"/>
                </a:xfrm>
                <a:prstGeom prst="rect">
                  <a:avLst/>
                </a:prstGeom>
                <a:noFill/>
              </p:spPr>
              <p:txBody>
                <a:bodyPr wrap="square" rtlCol="0">
                  <a:spAutoFit/>
                </a:bodyPr>
                <a:lstStyle/>
                <a:p>
                  <a:r>
                    <a:rPr lang="en-GB" sz="1000" smtClean="0"/>
                    <a:t>External Plugin Protocol</a:t>
                  </a:r>
                  <a:endParaRPr lang="en-GB" sz="1000"/>
                </a:p>
              </p:txBody>
            </p:sp>
          </p:grpSp>
          <p:grpSp>
            <p:nvGrpSpPr>
              <p:cNvPr id="209" name="Gruppierung 208"/>
              <p:cNvGrpSpPr/>
              <p:nvPr/>
            </p:nvGrpSpPr>
            <p:grpSpPr>
              <a:xfrm>
                <a:off x="1447800" y="5963694"/>
                <a:ext cx="2895600" cy="246221"/>
                <a:chOff x="1447800" y="5661871"/>
                <a:chExt cx="2895600" cy="246221"/>
              </a:xfrm>
            </p:grpSpPr>
            <p:cxnSp>
              <p:nvCxnSpPr>
                <p:cNvPr id="210" name="Gekrümmte Verbindung 97"/>
                <p:cNvCxnSpPr/>
                <p:nvPr/>
              </p:nvCxnSpPr>
              <p:spPr>
                <a:xfrm>
                  <a:off x="1447800" y="5791200"/>
                  <a:ext cx="457200" cy="0"/>
                </a:xfrm>
                <a:prstGeom prst="straightConnector1">
                  <a:avLst/>
                </a:prstGeom>
                <a:ln>
                  <a:solidFill>
                    <a:srgbClr val="80C94E"/>
                  </a:solidFill>
                  <a:headEnd type="triangle" w="lg"/>
                  <a:tailEnd type="triangle" w="lg"/>
                </a:ln>
                <a:effectLst/>
              </p:spPr>
              <p:style>
                <a:lnRef idx="2">
                  <a:schemeClr val="accent1"/>
                </a:lnRef>
                <a:fillRef idx="0">
                  <a:schemeClr val="accent1"/>
                </a:fillRef>
                <a:effectRef idx="1">
                  <a:schemeClr val="accent1"/>
                </a:effectRef>
                <a:fontRef idx="minor">
                  <a:schemeClr val="tx1"/>
                </a:fontRef>
              </p:style>
            </p:cxnSp>
            <p:sp>
              <p:nvSpPr>
                <p:cNvPr id="211" name="Textfeld 210"/>
                <p:cNvSpPr txBox="1"/>
                <p:nvPr/>
              </p:nvSpPr>
              <p:spPr>
                <a:xfrm>
                  <a:off x="2057400" y="5661871"/>
                  <a:ext cx="2286000" cy="246221"/>
                </a:xfrm>
                <a:prstGeom prst="rect">
                  <a:avLst/>
                </a:prstGeom>
                <a:noFill/>
              </p:spPr>
              <p:txBody>
                <a:bodyPr wrap="square" rtlCol="0">
                  <a:spAutoFit/>
                </a:bodyPr>
                <a:lstStyle/>
                <a:p>
                  <a:r>
                    <a:rPr lang="en-GB" sz="1000" smtClean="0"/>
                    <a:t>WiseOMF Event Bus</a:t>
                  </a:r>
                  <a:endParaRPr lang="en-GB" sz="1000"/>
                </a:p>
              </p:txBody>
            </p:sp>
          </p:grpSp>
          <p:grpSp>
            <p:nvGrpSpPr>
              <p:cNvPr id="212" name="Gruppierung 211"/>
              <p:cNvGrpSpPr/>
              <p:nvPr/>
            </p:nvGrpSpPr>
            <p:grpSpPr>
              <a:xfrm>
                <a:off x="3993188" y="5657405"/>
                <a:ext cx="3124200" cy="400110"/>
                <a:chOff x="945188" y="5657405"/>
                <a:chExt cx="3124200" cy="400110"/>
              </a:xfrm>
            </p:grpSpPr>
            <p:cxnSp>
              <p:nvCxnSpPr>
                <p:cNvPr id="213" name="Gekrümmte Verbindung 97"/>
                <p:cNvCxnSpPr/>
                <p:nvPr/>
              </p:nvCxnSpPr>
              <p:spPr>
                <a:xfrm>
                  <a:off x="945188" y="5828915"/>
                  <a:ext cx="457200" cy="0"/>
                </a:xfrm>
                <a:prstGeom prst="straightConnector1">
                  <a:avLst/>
                </a:prstGeom>
                <a:ln>
                  <a:solidFill>
                    <a:schemeClr val="accent5">
                      <a:lumMod val="75000"/>
                    </a:schemeClr>
                  </a:solidFill>
                  <a:headEnd type="triangle" w="lg"/>
                  <a:tailEnd type="triangle" w="lg"/>
                </a:ln>
                <a:effectLst/>
              </p:spPr>
              <p:style>
                <a:lnRef idx="2">
                  <a:schemeClr val="accent1"/>
                </a:lnRef>
                <a:fillRef idx="0">
                  <a:schemeClr val="accent1"/>
                </a:fillRef>
                <a:effectRef idx="1">
                  <a:schemeClr val="accent1"/>
                </a:effectRef>
                <a:fontRef idx="minor">
                  <a:schemeClr val="tx1"/>
                </a:fontRef>
              </p:style>
            </p:cxnSp>
            <p:sp>
              <p:nvSpPr>
                <p:cNvPr id="214" name="Textfeld 213"/>
                <p:cNvSpPr txBox="1"/>
                <p:nvPr/>
              </p:nvSpPr>
              <p:spPr>
                <a:xfrm>
                  <a:off x="1554788" y="5657405"/>
                  <a:ext cx="2514600" cy="400110"/>
                </a:xfrm>
                <a:prstGeom prst="rect">
                  <a:avLst/>
                </a:prstGeom>
                <a:noFill/>
              </p:spPr>
              <p:txBody>
                <a:bodyPr wrap="square" rtlCol="0">
                  <a:spAutoFit/>
                </a:bodyPr>
                <a:lstStyle/>
                <a:p>
                  <a:r>
                    <a:rPr lang="en-GB" sz="1000" smtClean="0"/>
                    <a:t>Federated Resource Control Protocol (FRCP) via XMPP</a:t>
                  </a:r>
                </a:p>
              </p:txBody>
            </p:sp>
          </p:grpSp>
          <p:grpSp>
            <p:nvGrpSpPr>
              <p:cNvPr id="215" name="Gruppierung 214"/>
              <p:cNvGrpSpPr/>
              <p:nvPr/>
            </p:nvGrpSpPr>
            <p:grpSpPr>
              <a:xfrm>
                <a:off x="3993188" y="5981315"/>
                <a:ext cx="3398212" cy="246221"/>
                <a:chOff x="945188" y="5679492"/>
                <a:chExt cx="3398212" cy="246221"/>
              </a:xfrm>
            </p:grpSpPr>
            <p:cxnSp>
              <p:nvCxnSpPr>
                <p:cNvPr id="216" name="Gekrümmte Verbindung 97"/>
                <p:cNvCxnSpPr/>
                <p:nvPr/>
              </p:nvCxnSpPr>
              <p:spPr>
                <a:xfrm>
                  <a:off x="945188" y="5791200"/>
                  <a:ext cx="457200" cy="0"/>
                </a:xfrm>
                <a:prstGeom prst="straightConnector1">
                  <a:avLst/>
                </a:prstGeom>
                <a:ln>
                  <a:solidFill>
                    <a:schemeClr val="bg2">
                      <a:lumMod val="75000"/>
                    </a:schemeClr>
                  </a:solidFill>
                  <a:headEnd type="triangle" w="lg"/>
                  <a:tailEnd type="triangle" w="lg"/>
                </a:ln>
                <a:effectLst/>
              </p:spPr>
              <p:style>
                <a:lnRef idx="2">
                  <a:schemeClr val="accent1"/>
                </a:lnRef>
                <a:fillRef idx="0">
                  <a:schemeClr val="accent1"/>
                </a:fillRef>
                <a:effectRef idx="1">
                  <a:schemeClr val="accent1"/>
                </a:effectRef>
                <a:fontRef idx="minor">
                  <a:schemeClr val="tx1"/>
                </a:fontRef>
              </p:style>
            </p:cxnSp>
            <p:sp>
              <p:nvSpPr>
                <p:cNvPr id="217" name="Textfeld 216"/>
                <p:cNvSpPr txBox="1"/>
                <p:nvPr/>
              </p:nvSpPr>
              <p:spPr>
                <a:xfrm>
                  <a:off x="1554788" y="5679492"/>
                  <a:ext cx="2788612" cy="246221"/>
                </a:xfrm>
                <a:prstGeom prst="rect">
                  <a:avLst/>
                </a:prstGeom>
                <a:noFill/>
              </p:spPr>
              <p:txBody>
                <a:bodyPr wrap="square" rtlCol="0">
                  <a:spAutoFit/>
                </a:bodyPr>
                <a:lstStyle/>
                <a:p>
                  <a:r>
                    <a:rPr lang="en-GB" sz="1000" smtClean="0"/>
                    <a:t>Internal Communication</a:t>
                  </a:r>
                </a:p>
              </p:txBody>
            </p:sp>
          </p:grpSp>
        </p:grpSp>
      </p:grpSp>
      <p:sp>
        <p:nvSpPr>
          <p:cNvPr id="222" name="Rechteck 221"/>
          <p:cNvSpPr/>
          <p:nvPr/>
        </p:nvSpPr>
        <p:spPr>
          <a:xfrm>
            <a:off x="6019800" y="5638800"/>
            <a:ext cx="2971800" cy="838201"/>
          </a:xfrm>
          <a:prstGeom prst="rect">
            <a:avLst/>
          </a:prstGeom>
          <a:noFill/>
          <a:ln w="6350"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nvGrpSpPr>
          <p:cNvPr id="240" name="Gruppierung 239"/>
          <p:cNvGrpSpPr/>
          <p:nvPr/>
        </p:nvGrpSpPr>
        <p:grpSpPr>
          <a:xfrm>
            <a:off x="6019800" y="5715004"/>
            <a:ext cx="2819400" cy="246221"/>
            <a:chOff x="6028266" y="5638800"/>
            <a:chExt cx="2506133" cy="356572"/>
          </a:xfrm>
        </p:grpSpPr>
        <p:sp>
          <p:nvSpPr>
            <p:cNvPr id="236" name="Textfeld 235"/>
            <p:cNvSpPr txBox="1"/>
            <p:nvPr/>
          </p:nvSpPr>
          <p:spPr>
            <a:xfrm>
              <a:off x="6028266" y="5638800"/>
              <a:ext cx="457200" cy="356572"/>
            </a:xfrm>
            <a:prstGeom prst="rect">
              <a:avLst/>
            </a:prstGeom>
            <a:noFill/>
          </p:spPr>
          <p:txBody>
            <a:bodyPr wrap="square" rtlCol="0">
              <a:spAutoFit/>
            </a:bodyPr>
            <a:lstStyle/>
            <a:p>
              <a:pPr algn="r"/>
              <a:r>
                <a:rPr lang="en-GB" sz="1000" smtClean="0">
                  <a:solidFill>
                    <a:schemeClr val="tx1">
                      <a:lumMod val="75000"/>
                      <a:lumOff val="25000"/>
                    </a:schemeClr>
                  </a:solidFill>
                </a:rPr>
                <a:t>EC</a:t>
              </a:r>
            </a:p>
          </p:txBody>
        </p:sp>
        <p:sp>
          <p:nvSpPr>
            <p:cNvPr id="238" name="Textfeld 237"/>
            <p:cNvSpPr txBox="1"/>
            <p:nvPr/>
          </p:nvSpPr>
          <p:spPr>
            <a:xfrm>
              <a:off x="6502398" y="5638800"/>
              <a:ext cx="2032001" cy="356572"/>
            </a:xfrm>
            <a:prstGeom prst="rect">
              <a:avLst/>
            </a:prstGeom>
            <a:noFill/>
          </p:spPr>
          <p:txBody>
            <a:bodyPr wrap="square" rtlCol="0">
              <a:spAutoFit/>
            </a:bodyPr>
            <a:lstStyle/>
            <a:p>
              <a:r>
                <a:rPr lang="en-GB" sz="1000" smtClean="0"/>
                <a:t>Experiment Controller</a:t>
              </a:r>
            </a:p>
          </p:txBody>
        </p:sp>
      </p:grpSp>
      <p:grpSp>
        <p:nvGrpSpPr>
          <p:cNvPr id="242" name="Gruppierung 241"/>
          <p:cNvGrpSpPr/>
          <p:nvPr/>
        </p:nvGrpSpPr>
        <p:grpSpPr>
          <a:xfrm>
            <a:off x="6019800" y="5943604"/>
            <a:ext cx="2819400" cy="246221"/>
            <a:chOff x="6028266" y="5638800"/>
            <a:chExt cx="2506133" cy="356572"/>
          </a:xfrm>
        </p:grpSpPr>
        <p:sp>
          <p:nvSpPr>
            <p:cNvPr id="243" name="Textfeld 242"/>
            <p:cNvSpPr txBox="1"/>
            <p:nvPr/>
          </p:nvSpPr>
          <p:spPr>
            <a:xfrm>
              <a:off x="6028266" y="5638800"/>
              <a:ext cx="457200" cy="356572"/>
            </a:xfrm>
            <a:prstGeom prst="rect">
              <a:avLst/>
            </a:prstGeom>
            <a:noFill/>
          </p:spPr>
          <p:txBody>
            <a:bodyPr wrap="square" rtlCol="0">
              <a:spAutoFit/>
            </a:bodyPr>
            <a:lstStyle/>
            <a:p>
              <a:pPr algn="r"/>
              <a:r>
                <a:rPr lang="en-GB" sz="1000" smtClean="0">
                  <a:solidFill>
                    <a:schemeClr val="tx1">
                      <a:lumMod val="75000"/>
                      <a:lumOff val="25000"/>
                    </a:schemeClr>
                  </a:solidFill>
                </a:rPr>
                <a:t>RC</a:t>
              </a:r>
            </a:p>
          </p:txBody>
        </p:sp>
        <p:sp>
          <p:nvSpPr>
            <p:cNvPr id="244" name="Textfeld 243"/>
            <p:cNvSpPr txBox="1"/>
            <p:nvPr/>
          </p:nvSpPr>
          <p:spPr>
            <a:xfrm>
              <a:off x="6502398" y="5638800"/>
              <a:ext cx="2032001" cy="356572"/>
            </a:xfrm>
            <a:prstGeom prst="rect">
              <a:avLst/>
            </a:prstGeom>
            <a:noFill/>
          </p:spPr>
          <p:txBody>
            <a:bodyPr wrap="square" rtlCol="0">
              <a:spAutoFit/>
            </a:bodyPr>
            <a:lstStyle/>
            <a:p>
              <a:r>
                <a:rPr lang="en-GB" sz="1000" smtClean="0"/>
                <a:t>Resource Controller</a:t>
              </a:r>
            </a:p>
          </p:txBody>
        </p:sp>
      </p:grpSp>
      <p:grpSp>
        <p:nvGrpSpPr>
          <p:cNvPr id="245" name="Gruppierung 244"/>
          <p:cNvGrpSpPr/>
          <p:nvPr/>
        </p:nvGrpSpPr>
        <p:grpSpPr>
          <a:xfrm>
            <a:off x="6019800" y="6172213"/>
            <a:ext cx="2971800" cy="246222"/>
            <a:chOff x="6028267" y="5638800"/>
            <a:chExt cx="2641600" cy="304145"/>
          </a:xfrm>
        </p:grpSpPr>
        <p:sp>
          <p:nvSpPr>
            <p:cNvPr id="246" name="Textfeld 245"/>
            <p:cNvSpPr txBox="1"/>
            <p:nvPr/>
          </p:nvSpPr>
          <p:spPr>
            <a:xfrm>
              <a:off x="6028267" y="5638800"/>
              <a:ext cx="474133" cy="304145"/>
            </a:xfrm>
            <a:prstGeom prst="rect">
              <a:avLst/>
            </a:prstGeom>
            <a:noFill/>
          </p:spPr>
          <p:txBody>
            <a:bodyPr wrap="square" rtlCol="0">
              <a:spAutoFit/>
            </a:bodyPr>
            <a:lstStyle/>
            <a:p>
              <a:pPr algn="r"/>
              <a:r>
                <a:rPr lang="en-GB" sz="1000" smtClean="0">
                  <a:solidFill>
                    <a:schemeClr val="tx1">
                      <a:lumMod val="75000"/>
                      <a:lumOff val="25000"/>
                    </a:schemeClr>
                  </a:solidFill>
                </a:rPr>
                <a:t>OEDL</a:t>
              </a:r>
            </a:p>
          </p:txBody>
        </p:sp>
        <p:sp>
          <p:nvSpPr>
            <p:cNvPr id="247" name="Textfeld 246"/>
            <p:cNvSpPr txBox="1"/>
            <p:nvPr/>
          </p:nvSpPr>
          <p:spPr>
            <a:xfrm>
              <a:off x="6502399" y="5638800"/>
              <a:ext cx="2167468" cy="304144"/>
            </a:xfrm>
            <a:prstGeom prst="rect">
              <a:avLst/>
            </a:prstGeom>
            <a:noFill/>
          </p:spPr>
          <p:txBody>
            <a:bodyPr wrap="square" rtlCol="0">
              <a:spAutoFit/>
            </a:bodyPr>
            <a:lstStyle/>
            <a:p>
              <a:r>
                <a:rPr lang="en-GB" sz="1000" smtClean="0"/>
                <a:t>OMF Experiment Description Language</a:t>
              </a:r>
            </a:p>
          </p:txBody>
        </p:sp>
      </p:grpSp>
    </p:spTree>
    <p:extLst>
      <p:ext uri="{BB962C8B-B14F-4D97-AF65-F5344CB8AC3E}">
        <p14:creationId xmlns:p14="http://schemas.microsoft.com/office/powerpoint/2010/main" val="18703763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ＭＳ Ｐゴシック"/>
        <a:cs typeface="Arial"/>
      </a:majorFont>
      <a:minorFont>
        <a:latin typeface="Calibri"/>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0786D361408D49B29622249B363143" ma:contentTypeVersion="0" ma:contentTypeDescription="Create a new document." ma:contentTypeScope="" ma:versionID="8f43a9172cffa1e50269ecb4186c56a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DB4EFCE-0B3A-43B1-8275-995ADDB294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40D4958-D17A-4D8C-9F29-36958F36DF5C}">
  <ds:schemaRefs>
    <ds:schemaRef ds:uri="http://schemas.microsoft.com/office/2006/metadata/properties"/>
  </ds:schemaRefs>
</ds:datastoreItem>
</file>

<file path=customXml/itemProps3.xml><?xml version="1.0" encoding="utf-8"?>
<ds:datastoreItem xmlns:ds="http://schemas.openxmlformats.org/officeDocument/2006/customXml" ds:itemID="{FE668888-7FF1-41E0-A541-47AE9DC319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1207</Words>
  <Application>Microsoft Macintosh PowerPoint</Application>
  <PresentationFormat>Bildschirmpräsentation (4:3)</PresentationFormat>
  <Paragraphs>165</Paragraphs>
  <Slides>7</Slides>
  <Notes>6</Notes>
  <HiddenSlides>2</HiddenSlides>
  <MMClips>0</MMClips>
  <ScaleCrop>false</ScaleCrop>
  <HeadingPairs>
    <vt:vector size="4" baseType="variant">
      <vt:variant>
        <vt:lpstr>Design</vt:lpstr>
      </vt:variant>
      <vt:variant>
        <vt:i4>1</vt:i4>
      </vt:variant>
      <vt:variant>
        <vt:lpstr>Folientitel</vt:lpstr>
      </vt:variant>
      <vt:variant>
        <vt:i4>7</vt:i4>
      </vt:variant>
    </vt:vector>
  </HeadingPairs>
  <TitlesOfParts>
    <vt:vector size="8" baseType="lpstr">
      <vt:lpstr>Office Theme</vt:lpstr>
      <vt:lpstr>PowerPoint-Präsentation</vt:lpstr>
      <vt:lpstr>WiseOMF as External TR Plugin</vt:lpstr>
      <vt:lpstr>WiseOMF Resource Controller</vt:lpstr>
      <vt:lpstr>WiseOMF Experiment Controller</vt:lpstr>
      <vt:lpstr>WiseOMF Experiment Controller</vt:lpstr>
      <vt:lpstr>WiseOMF as External Plugin</vt:lpstr>
      <vt:lpstr>WiseOMF as External Plugin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dc:creator>
  <cp:lastModifiedBy>Daniel Bimschas</cp:lastModifiedBy>
  <cp:revision>469</cp:revision>
  <cp:lastPrinted>1601-01-01T00:00:00Z</cp:lastPrinted>
  <dcterms:created xsi:type="dcterms:W3CDTF">2010-09-06T15:04:42Z</dcterms:created>
  <dcterms:modified xsi:type="dcterms:W3CDTF">2013-11-12T16:56:56Z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0x010100D70786D361408D49B29622249B363143</vt:lpwstr>
  </property>
</Properties>
</file>