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259" r:id="rId5"/>
    <p:sldId id="263" r:id="rId6"/>
    <p:sldId id="264" r:id="rId7"/>
    <p:sldId id="265" r:id="rId8"/>
    <p:sldId id="266" r:id="rId9"/>
    <p:sldId id="267" r:id="rId10"/>
    <p:sldId id="258" r:id="rId11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D6F"/>
    <a:srgbClr val="FED998"/>
    <a:srgbClr val="DB8BD5"/>
    <a:srgbClr val="008080"/>
    <a:srgbClr val="5DBA00"/>
    <a:srgbClr val="FF6600"/>
    <a:srgbClr val="FF0000"/>
    <a:srgbClr val="AC0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2" autoAdjust="0"/>
  </p:normalViewPr>
  <p:slideViewPr>
    <p:cSldViewPr>
      <p:cViewPr varScale="1">
        <p:scale>
          <a:sx n="112" d="100"/>
          <a:sy n="112" d="100"/>
        </p:scale>
        <p:origin x="-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11643"/>
                </a:solidFill>
              </a:defRPr>
            </a:lvl1pPr>
          </a:lstStyle>
          <a:p>
            <a:fld id="{3749CB11-7496-E945-938F-950C2CB7C8F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595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11643"/>
                </a:solidFill>
              </a:defRPr>
            </a:lvl1pPr>
          </a:lstStyle>
          <a:p>
            <a:fld id="{EFA9A184-12BD-2246-A8CA-44E639D272C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092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7" name="Rectangle 33" hidden="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0100" y="4762500"/>
            <a:ext cx="7543800" cy="304800"/>
          </a:xfrm>
        </p:spPr>
        <p:txBody>
          <a:bodyPr/>
          <a:lstStyle>
            <a:lvl1pPr>
              <a:defRPr sz="1900" noProof="1">
                <a:solidFill>
                  <a:srgbClr val="FFFFFF"/>
                </a:solidFill>
              </a:defRPr>
            </a:lvl1pPr>
          </a:lstStyle>
          <a:p>
            <a:pPr lvl="0"/>
            <a:r>
              <a:rPr lang="x-none" noProof="1" smtClean="0"/>
              <a:t>Click to edit Master subtitle style</a:t>
            </a:r>
            <a:endParaRPr lang="pt-BR" noProof="1" smtClean="0"/>
          </a:p>
        </p:txBody>
      </p:sp>
      <p:sp>
        <p:nvSpPr>
          <p:cNvPr id="4" name="Rectangle 36" hidden="1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7" hidden="1"/>
          <p:cNvSpPr>
            <a:spLocks noGrp="1" noChangeArrowheads="1"/>
          </p:cNvSpPr>
          <p:nvPr>
            <p:ph type="dt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38" hidden="1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15487F-0387-6841-854E-8CE3A00A665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761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4BA83-6836-AF43-B61E-735C8854BFFE}" type="slidenum">
              <a:rPr/>
              <a:pPr/>
              <a:t>‹#›</a:t>
            </a:fld>
            <a:endParaRPr/>
          </a:p>
        </p:txBody>
      </p:sp>
      <p:sp>
        <p:nvSpPr>
          <p:cNvPr id="5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48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62738" y="565150"/>
            <a:ext cx="2089150" cy="553085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92113" y="565150"/>
            <a:ext cx="6118225" cy="553085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F070A-8DF3-9B4C-BB79-420A409BEDA8}" type="slidenum">
              <a:rPr/>
              <a:pPr/>
              <a:t>‹#›</a:t>
            </a:fld>
            <a:endParaRPr/>
          </a:p>
        </p:txBody>
      </p:sp>
      <p:sp>
        <p:nvSpPr>
          <p:cNvPr id="5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84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0046A-A4CA-3E40-84C7-4CC5031C793C}" type="slidenum">
              <a:rPr/>
              <a:pPr/>
              <a:t>‹#›</a:t>
            </a:fld>
            <a:endParaRPr/>
          </a:p>
        </p:txBody>
      </p:sp>
      <p:sp>
        <p:nvSpPr>
          <p:cNvPr id="5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0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83A0F-13EB-E247-8DB8-D5D9F22D96C7}" type="slidenum">
              <a:rPr/>
              <a:pPr/>
              <a:t>‹#›</a:t>
            </a:fld>
            <a:endParaRPr/>
          </a:p>
        </p:txBody>
      </p:sp>
      <p:sp>
        <p:nvSpPr>
          <p:cNvPr id="5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56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92113" y="1714500"/>
            <a:ext cx="4103687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14500"/>
            <a:ext cx="4103688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F5643-90D4-C64D-B3C9-6DAC276A80AE}" type="slidenum">
              <a:rPr/>
              <a:pPr/>
              <a:t>‹#›</a:t>
            </a:fld>
            <a:endParaRPr/>
          </a:p>
        </p:txBody>
      </p:sp>
      <p:sp>
        <p:nvSpPr>
          <p:cNvPr id="6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BF9BA-F3DA-004B-811C-C76733A4F7C1}" type="slidenum">
              <a:rPr/>
              <a:pPr/>
              <a:t>‹#›</a:t>
            </a:fld>
            <a:endParaRPr/>
          </a:p>
        </p:txBody>
      </p:sp>
      <p:sp>
        <p:nvSpPr>
          <p:cNvPr id="8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30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56ED0-02CF-CA4D-B8FF-E38A12B57655}" type="slidenum">
              <a:rPr/>
              <a:pPr/>
              <a:t>‹#›</a:t>
            </a:fld>
            <a:endParaRPr/>
          </a:p>
        </p:txBody>
      </p:sp>
      <p:sp>
        <p:nvSpPr>
          <p:cNvPr id="4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41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820AA-070D-9641-9FAD-BA0D78C79CA5}" type="slidenum">
              <a:rPr/>
              <a:pPr/>
              <a:t>‹#›</a:t>
            </a:fld>
            <a:endParaRPr/>
          </a:p>
        </p:txBody>
      </p:sp>
      <p:sp>
        <p:nvSpPr>
          <p:cNvPr id="3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61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B9D17-A9BD-1748-A633-5B4F78F789EF}" type="slidenum">
              <a:rPr/>
              <a:pPr/>
              <a:t>‹#›</a:t>
            </a:fld>
            <a:endParaRPr/>
          </a:p>
        </p:txBody>
      </p:sp>
      <p:sp>
        <p:nvSpPr>
          <p:cNvPr id="6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10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Drag picture to placeholder or click icon to add</a:t>
            </a:r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76D39-78EE-264D-B24C-8F021B7612D5}" type="slidenum">
              <a:rPr/>
              <a:pPr/>
              <a:t>‹#›</a:t>
            </a:fld>
            <a:endParaRPr/>
          </a:p>
        </p:txBody>
      </p:sp>
      <p:sp>
        <p:nvSpPr>
          <p:cNvPr id="6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35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9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392113" y="1268413"/>
            <a:ext cx="83597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392113" y="2276475"/>
            <a:ext cx="83597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  <p:custDataLst>
              <p:tags r:id="rId15"/>
            </p:custDataLst>
          </p:nvPr>
        </p:nvSpPr>
        <p:spPr bwMode="auto">
          <a:xfrm>
            <a:off x="8578850" y="6661150"/>
            <a:ext cx="3175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noProof="1">
                <a:solidFill>
                  <a:schemeClr val="bg1"/>
                </a:solidFill>
              </a:defRPr>
            </a:lvl1pPr>
          </a:lstStyle>
          <a:p>
            <a:fld id="{9ABA8F5C-B7F0-C440-BA92-239C2AB1D9BA}" type="slidenum">
              <a:rPr/>
              <a:pPr/>
              <a:t>‹#›</a:t>
            </a:fld>
            <a:endParaRPr/>
          </a:p>
        </p:txBody>
      </p:sp>
      <p:sp>
        <p:nvSpPr>
          <p:cNvPr id="1065" name="Rectangle 41" hidden="1"/>
          <p:cNvSpPr>
            <a:spLocks noGrp="1" noChangeArrowheads="1"/>
          </p:cNvSpPr>
          <p:nvPr>
            <p:ph type="ftr" sz="quarter" idx="3"/>
            <p:custDataLst>
              <p:tags r:id="rId16"/>
            </p:custDataLst>
          </p:nvPr>
        </p:nvSpPr>
        <p:spPr bwMode="auto">
          <a:xfrm>
            <a:off x="2032000" y="6578600"/>
            <a:ext cx="5080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800" noProof="1" smtClean="0">
                <a:solidFill>
                  <a:srgbClr val="FFFFFF"/>
                </a:solidFill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66" name="Rectangle 42" hidden="1"/>
          <p:cNvSpPr>
            <a:spLocks noGrp="1" noChangeArrowheads="1"/>
          </p:cNvSpPr>
          <p:nvPr>
            <p:ph type="dt" sz="half" idx="2"/>
            <p:custDataLst>
              <p:tags r:id="rId17"/>
            </p:custDataLst>
          </p:nvPr>
        </p:nvSpPr>
        <p:spPr bwMode="auto">
          <a:xfrm>
            <a:off x="800100" y="5715000"/>
            <a:ext cx="7543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900" noProof="1" smtClean="0">
                <a:solidFill>
                  <a:srgbClr val="FFFFFF"/>
                </a:solidFill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9pPr>
    </p:titleStyle>
    <p:bodyStyle>
      <a:lvl1pPr marL="2540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112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2000">
          <a:solidFill>
            <a:srgbClr val="000000"/>
          </a:solidFill>
          <a:latin typeface="+mn-lt"/>
          <a:ea typeface="ＭＳ Ｐゴシック" charset="0"/>
        </a:defRPr>
      </a:lvl2pPr>
      <a:lvl3pPr marL="11684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  <a:ea typeface="ＭＳ Ｐゴシック" charset="0"/>
        </a:defRPr>
      </a:lvl3pPr>
      <a:lvl4pPr marL="16256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  <a:ea typeface="ＭＳ Ｐゴシック" charset="0"/>
        </a:defRPr>
      </a:lvl4pPr>
      <a:lvl5pPr marL="20828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  <a:ea typeface="ＭＳ Ｐゴシック" charset="0"/>
        </a:defRPr>
      </a:lvl5pPr>
      <a:lvl6pPr marL="25400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6pPr>
      <a:lvl7pPr marL="29972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7pPr>
      <a:lvl8pPr marL="34544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8pPr>
      <a:lvl9pPr marL="39116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tags" Target="../tags/tag40.xml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tags" Target="../tags/tag44.xml"/><Relationship Id="rId5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2" Type="http://schemas.openxmlformats.org/officeDocument/2006/relationships/tags" Target="../tags/tag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2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2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54.xml"/><Relationship Id="rId2" Type="http://schemas.openxmlformats.org/officeDocument/2006/relationships/tags" Target="../tags/tag5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2" Type="http://schemas.openxmlformats.org/officeDocument/2006/relationships/tags" Target="../tags/tag5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60.xml"/><Relationship Id="rId2" Type="http://schemas.openxmlformats.org/officeDocument/2006/relationships/tags" Target="../tags/tag6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  <p:custDataLst>
              <p:tags r:id="rId2"/>
            </p:custDataLst>
          </p:nvPr>
        </p:nvSpPr>
        <p:spPr>
          <a:xfrm>
            <a:off x="800100" y="4730750"/>
            <a:ext cx="7543800" cy="18669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angla MN"/>
                <a:cs typeface="Bangla MN"/>
              </a:rPr>
              <a:t>Mission, vision and values </a:t>
            </a:r>
            <a:endParaRPr lang="en-US" dirty="0">
              <a:solidFill>
                <a:schemeClr val="bg1"/>
              </a:solidFill>
              <a:latin typeface="Bangla MN"/>
              <a:cs typeface="Bangla MN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CaixaDeTexto 2"/>
          <p:cNvSpPr txBox="1">
            <a:spLocks noChangeArrowheads="1"/>
          </p:cNvSpPr>
          <p:nvPr/>
        </p:nvSpPr>
        <p:spPr bwMode="auto">
          <a:xfrm>
            <a:off x="4067175" y="4211638"/>
            <a:ext cx="100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pt-BR" sz="1200" b="1" dirty="0" err="1" smtClean="0">
                <a:solidFill>
                  <a:srgbClr val="00B0F0"/>
                </a:solidFill>
              </a:rPr>
              <a:t>End</a:t>
            </a:r>
            <a:endParaRPr lang="pt-BR" sz="1200" b="1" dirty="0">
              <a:solidFill>
                <a:srgbClr val="00B0F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B41CBB9D-5BE7-F84F-BBC4-AB31DC5260D2}" type="slidenum">
              <a:rPr sz="1000">
                <a:solidFill>
                  <a:schemeClr val="bg1"/>
                </a:solidFill>
              </a:rPr>
              <a:pPr/>
              <a:t>2</a:t>
            </a:fld>
            <a:endParaRPr sz="10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84225" y="1556792"/>
            <a:ext cx="8359775" cy="914400"/>
          </a:xfrm>
        </p:spPr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Founder – Adriano </a:t>
            </a:r>
            <a:r>
              <a:rPr lang="en-US" dirty="0" err="1" smtClean="0">
                <a:latin typeface="Bangla MN"/>
                <a:cs typeface="Bangla MN"/>
              </a:rPr>
              <a:t>Brito</a:t>
            </a:r>
            <a:r>
              <a:rPr lang="en-US" dirty="0" smtClean="0">
                <a:latin typeface="Bangla MN"/>
                <a:cs typeface="Bangla MN"/>
              </a:rPr>
              <a:t>, </a:t>
            </a:r>
            <a:r>
              <a:rPr lang="en-US" sz="2400" dirty="0" smtClean="0">
                <a:latin typeface="Bangla MN"/>
                <a:cs typeface="Bangla MN"/>
              </a:rPr>
              <a:t>33 years old</a:t>
            </a:r>
            <a:endParaRPr lang="en-US" sz="2400" dirty="0">
              <a:latin typeface="Bangla MN"/>
              <a:cs typeface="Bangla MN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84225" y="2348880"/>
            <a:ext cx="8359775" cy="1656184"/>
          </a:xfrm>
        </p:spPr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UFRJ, 2002, Computational Science Graduated</a:t>
            </a:r>
          </a:p>
          <a:p>
            <a:r>
              <a:rPr lang="en-US" dirty="0" smtClean="0">
                <a:latin typeface="Bangla MN"/>
                <a:cs typeface="Bangla MN"/>
              </a:rPr>
              <a:t>PUC, 2012, Master of Science Computational</a:t>
            </a:r>
          </a:p>
          <a:p>
            <a:r>
              <a:rPr lang="en-US" dirty="0" smtClean="0">
                <a:latin typeface="Bangla MN"/>
                <a:cs typeface="Bangla MN"/>
              </a:rPr>
              <a:t>Experience of 12 years on system developing</a:t>
            </a:r>
          </a:p>
          <a:p>
            <a:r>
              <a:rPr lang="en-US" dirty="0" smtClean="0">
                <a:latin typeface="Bangla MN"/>
                <a:cs typeface="Bangla MN"/>
              </a:rPr>
              <a:t>Experience of 10 years on game developing</a:t>
            </a:r>
          </a:p>
          <a:p>
            <a:r>
              <a:rPr lang="en-US" dirty="0" smtClean="0">
                <a:latin typeface="Bangla MN"/>
                <a:cs typeface="Bangla MN"/>
              </a:rPr>
              <a:t>Visionary Entrepreneur, Senior IT Architect and Team leader</a:t>
            </a:r>
          </a:p>
          <a:p>
            <a:endParaRPr lang="en-US" dirty="0">
              <a:latin typeface="Bangla MN"/>
              <a:cs typeface="Bangla MN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5576" y="4221088"/>
            <a:ext cx="666809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540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112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ea typeface="ＭＳ Ｐゴシック" charset="0"/>
              </a:defRPr>
            </a:lvl2pPr>
            <a:lvl3pPr marL="11684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ＭＳ Ｐゴシック" charset="0"/>
              </a:defRPr>
            </a:lvl3pPr>
            <a:lvl4pPr marL="16256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rgbClr val="000000"/>
                </a:solidFill>
                <a:latin typeface="+mn-lt"/>
                <a:ea typeface="ＭＳ Ｐゴシック" charset="0"/>
              </a:defRPr>
            </a:lvl4pPr>
            <a:lvl5pPr marL="20828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rgbClr val="000000"/>
                </a:solidFill>
                <a:latin typeface="+mn-lt"/>
                <a:ea typeface="ＭＳ Ｐゴシック" charset="0"/>
              </a:defRPr>
            </a:lvl5pPr>
            <a:lvl6pPr marL="25400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rgbClr val="000000"/>
                </a:solidFill>
                <a:latin typeface="+mn-lt"/>
              </a:defRPr>
            </a:lvl6pPr>
            <a:lvl7pPr marL="29972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rgbClr val="000000"/>
                </a:solidFill>
                <a:latin typeface="+mn-lt"/>
              </a:defRPr>
            </a:lvl7pPr>
            <a:lvl8pPr marL="34544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rgbClr val="000000"/>
                </a:solidFill>
                <a:latin typeface="+mn-lt"/>
              </a:defRPr>
            </a:lvl8pPr>
            <a:lvl9pPr marL="39116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Bangla MN"/>
                <a:cs typeface="Bangla MN"/>
              </a:rPr>
              <a:t>More </a:t>
            </a:r>
            <a:r>
              <a:rPr lang="en-US" dirty="0" err="1" smtClean="0">
                <a:latin typeface="Bangla MN"/>
                <a:cs typeface="Bangla MN"/>
              </a:rPr>
              <a:t>informations</a:t>
            </a:r>
            <a:r>
              <a:rPr lang="en-US" dirty="0" smtClean="0">
                <a:latin typeface="Bangla MN"/>
                <a:cs typeface="Bangla MN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Bangla MN"/>
                <a:cs typeface="Bangla MN"/>
              </a:rPr>
              <a:t>http://</a:t>
            </a:r>
            <a:r>
              <a:rPr lang="en-US" sz="1600" dirty="0" err="1" smtClean="0">
                <a:latin typeface="Bangla MN"/>
                <a:cs typeface="Bangla MN"/>
              </a:rPr>
              <a:t>br.linkedin.com</a:t>
            </a:r>
            <a:r>
              <a:rPr lang="en-US" sz="1600" dirty="0" smtClean="0">
                <a:latin typeface="Bangla MN"/>
                <a:cs typeface="Bangla MN"/>
              </a:rPr>
              <a:t>/in/</a:t>
            </a:r>
            <a:r>
              <a:rPr lang="en-US" sz="1600" dirty="0" err="1" smtClean="0">
                <a:latin typeface="Bangla MN"/>
                <a:cs typeface="Bangla MN"/>
              </a:rPr>
              <a:t>adrianobrito</a:t>
            </a:r>
            <a:endParaRPr lang="en-US" sz="1600" dirty="0">
              <a:latin typeface="Bangla MN"/>
              <a:cs typeface="Bangla MN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B41CBB9D-5BE7-F84F-BBC4-AB31DC5260D2}" type="slidenum">
              <a:rPr sz="1000">
                <a:solidFill>
                  <a:schemeClr val="bg1"/>
                </a:solidFill>
              </a:rPr>
              <a:pPr/>
              <a:t>3</a:t>
            </a:fld>
            <a:endParaRPr sz="10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Mission</a:t>
            </a:r>
            <a:endParaRPr lang="en-US" dirty="0">
              <a:latin typeface="Bangla MN"/>
              <a:cs typeface="Bangla MN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11560" y="1988840"/>
            <a:ext cx="8359775" cy="3888432"/>
          </a:xfrm>
        </p:spPr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Provide artificial intelligence for game developers</a:t>
            </a:r>
          </a:p>
          <a:p>
            <a:pPr marL="0" indent="0">
              <a:buNone/>
            </a:pPr>
            <a:endParaRPr lang="en-US" dirty="0" smtClean="0">
              <a:latin typeface="Bangla MN"/>
              <a:cs typeface="Bangla MN"/>
            </a:endParaRPr>
          </a:p>
          <a:p>
            <a:r>
              <a:rPr lang="en-US" dirty="0" smtClean="0">
                <a:latin typeface="Bangla MN"/>
                <a:cs typeface="Bangla MN"/>
              </a:rPr>
              <a:t>Create an engine capable of generating bots online</a:t>
            </a:r>
          </a:p>
          <a:p>
            <a:pPr marL="0" indent="0">
              <a:buNone/>
            </a:pPr>
            <a:endParaRPr lang="en-US" dirty="0" smtClean="0">
              <a:latin typeface="Bangla MN"/>
              <a:cs typeface="Bangla MN"/>
            </a:endParaRPr>
          </a:p>
          <a:p>
            <a:r>
              <a:rPr lang="en-US" dirty="0" smtClean="0">
                <a:latin typeface="Bangla MN"/>
                <a:cs typeface="Bangla MN"/>
              </a:rPr>
              <a:t>Mentoring students to AI developing</a:t>
            </a:r>
            <a:endParaRPr lang="en-US" dirty="0">
              <a:latin typeface="Bangla MN"/>
              <a:cs typeface="Bangla M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437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B41CBB9D-5BE7-F84F-BBC4-AB31DC5260D2}" type="slidenum">
              <a:rPr sz="1000">
                <a:solidFill>
                  <a:schemeClr val="bg1"/>
                </a:solidFill>
              </a:rPr>
              <a:pPr/>
              <a:t>4</a:t>
            </a:fld>
            <a:endParaRPr sz="10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Vision</a:t>
            </a:r>
            <a:endParaRPr lang="en-US" dirty="0">
              <a:latin typeface="Bangla MN"/>
              <a:cs typeface="Bangla MN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11560" y="1988840"/>
            <a:ext cx="8359775" cy="3888432"/>
          </a:xfrm>
        </p:spPr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To be the worldwide reference in the development of AI to games, generating services with practicality of integration and high quality</a:t>
            </a:r>
          </a:p>
          <a:p>
            <a:endParaRPr lang="en-US" dirty="0" smtClean="0">
              <a:latin typeface="Bangla MN"/>
              <a:cs typeface="Bangla MN"/>
            </a:endParaRPr>
          </a:p>
          <a:p>
            <a:endParaRPr lang="en-US" sz="1800" dirty="0">
              <a:latin typeface="Bangla MN"/>
              <a:cs typeface="Bangla MN"/>
            </a:endParaRPr>
          </a:p>
          <a:p>
            <a:pPr marL="0" indent="0" algn="ctr">
              <a:buNone/>
            </a:pPr>
            <a:r>
              <a:rPr lang="en-US" sz="1800" dirty="0" smtClean="0">
                <a:latin typeface="Bangla MN"/>
                <a:cs typeface="Bangla MN"/>
              </a:rPr>
              <a:t>"</a:t>
            </a:r>
            <a:r>
              <a:rPr lang="en-US" sz="1800" dirty="0" smtClean="0">
                <a:latin typeface="Bangla MN"/>
                <a:cs typeface="Bangla MN"/>
              </a:rPr>
              <a:t>There is no favorable wind for</a:t>
            </a:r>
            <a:r>
              <a:rPr lang="en-US" sz="1800" dirty="0">
                <a:latin typeface="Bangla MN"/>
                <a:cs typeface="Bangla MN"/>
              </a:rPr>
              <a:t> </a:t>
            </a:r>
            <a:r>
              <a:rPr lang="en-US" sz="1800" dirty="0" smtClean="0">
                <a:latin typeface="Bangla MN"/>
                <a:cs typeface="Bangla MN"/>
              </a:rPr>
              <a:t>those </a:t>
            </a:r>
          </a:p>
          <a:p>
            <a:pPr marL="0" indent="0" algn="ctr">
              <a:buNone/>
            </a:pPr>
            <a:r>
              <a:rPr lang="en-US" sz="1800" dirty="0" smtClean="0">
                <a:latin typeface="Bangla MN"/>
                <a:cs typeface="Bangla MN"/>
              </a:rPr>
              <a:t>who do not know where to go</a:t>
            </a:r>
            <a:r>
              <a:rPr lang="en-US" sz="1800" dirty="0" smtClean="0">
                <a:latin typeface="Bangla MN"/>
                <a:cs typeface="Bangla MN"/>
              </a:rPr>
              <a:t>"</a:t>
            </a:r>
            <a:endParaRPr lang="en-US" sz="1800" dirty="0" smtClean="0">
              <a:latin typeface="Bangla MN"/>
              <a:cs typeface="Bangla MN"/>
            </a:endParaRPr>
          </a:p>
          <a:p>
            <a:pPr marL="0" indent="0" algn="ctr">
              <a:buNone/>
            </a:pPr>
            <a:r>
              <a:rPr lang="en-US" sz="1800" dirty="0" err="1" smtClean="0">
                <a:latin typeface="Bangla MN"/>
                <a:cs typeface="Bangla MN"/>
              </a:rPr>
              <a:t>S</a:t>
            </a:r>
            <a:r>
              <a:rPr lang="en-US" sz="1800" dirty="0" err="1" smtClean="0">
                <a:latin typeface="Bangla MN"/>
                <a:cs typeface="Bangla MN"/>
              </a:rPr>
              <a:t>êneca</a:t>
            </a:r>
            <a:endParaRPr lang="en-US" sz="1800" dirty="0">
              <a:latin typeface="Bangla MN"/>
              <a:cs typeface="Bangla M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30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B41CBB9D-5BE7-F84F-BBC4-AB31DC5260D2}" type="slidenum">
              <a:rPr sz="1000">
                <a:solidFill>
                  <a:schemeClr val="bg1"/>
                </a:solidFill>
              </a:rPr>
              <a:pPr/>
              <a:t>5</a:t>
            </a:fld>
            <a:endParaRPr sz="10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Values</a:t>
            </a:r>
            <a:endParaRPr lang="en-US" dirty="0">
              <a:latin typeface="Bangla MN"/>
              <a:cs typeface="Bangla MN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11560" y="1988840"/>
            <a:ext cx="8359775" cy="3888432"/>
          </a:xfrm>
        </p:spPr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Commitment</a:t>
            </a:r>
          </a:p>
          <a:p>
            <a:pPr marL="0" indent="0">
              <a:buNone/>
            </a:pPr>
            <a:endParaRPr lang="en-US" dirty="0" smtClean="0">
              <a:latin typeface="Bangla MN"/>
              <a:cs typeface="Bangla MN"/>
            </a:endParaRPr>
          </a:p>
          <a:p>
            <a:r>
              <a:rPr lang="en-US" dirty="0" smtClean="0">
                <a:latin typeface="Bangla MN"/>
                <a:cs typeface="Bangla MN"/>
              </a:rPr>
              <a:t>Objectivity</a:t>
            </a:r>
          </a:p>
          <a:p>
            <a:pPr marL="0" indent="0">
              <a:buNone/>
            </a:pPr>
            <a:endParaRPr lang="en-US" dirty="0" smtClean="0">
              <a:latin typeface="Bangla MN"/>
              <a:cs typeface="Bangla MN"/>
            </a:endParaRPr>
          </a:p>
          <a:p>
            <a:r>
              <a:rPr lang="en-US" dirty="0" smtClean="0">
                <a:latin typeface="Bangla MN"/>
                <a:cs typeface="Bangla MN"/>
              </a:rPr>
              <a:t>Passion</a:t>
            </a:r>
          </a:p>
          <a:p>
            <a:pPr marL="0" indent="0">
              <a:buNone/>
            </a:pPr>
            <a:endParaRPr lang="en-US" dirty="0" smtClean="0">
              <a:latin typeface="Bangla MN"/>
              <a:cs typeface="Bangla MN"/>
            </a:endParaRPr>
          </a:p>
          <a:p>
            <a:r>
              <a:rPr lang="en-US" smtClean="0">
                <a:latin typeface="Bangla MN"/>
                <a:cs typeface="Bangla MN"/>
              </a:rPr>
              <a:t>Creativity</a:t>
            </a:r>
          </a:p>
          <a:p>
            <a:pPr marL="0" indent="0">
              <a:buNone/>
            </a:pPr>
            <a:endParaRPr lang="en-US" dirty="0" smtClean="0">
              <a:latin typeface="Bangla MN"/>
              <a:cs typeface="Bangla MN"/>
            </a:endParaRPr>
          </a:p>
          <a:p>
            <a:r>
              <a:rPr lang="en-US" dirty="0" smtClean="0">
                <a:latin typeface="Bangla MN"/>
                <a:cs typeface="Bangla MN"/>
              </a:rPr>
              <a:t>Innovation</a:t>
            </a:r>
            <a:endParaRPr lang="en-US" dirty="0">
              <a:latin typeface="Bangla MN"/>
              <a:cs typeface="Bangla M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7872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B41CBB9D-5BE7-F84F-BBC4-AB31DC5260D2}" type="slidenum">
              <a:rPr sz="1000">
                <a:solidFill>
                  <a:schemeClr val="bg1"/>
                </a:solidFill>
              </a:rPr>
              <a:pPr/>
              <a:t>6</a:t>
            </a:fld>
            <a:endParaRPr sz="10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AI Coverage</a:t>
            </a:r>
            <a:endParaRPr lang="en-US" dirty="0">
              <a:latin typeface="Bangla MN"/>
              <a:cs typeface="Bangla MN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11560" y="1988840"/>
            <a:ext cx="8359775" cy="3888432"/>
          </a:xfrm>
        </p:spPr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The online game market has moved million of dollars worldwide. This number only increases</a:t>
            </a:r>
          </a:p>
          <a:p>
            <a:pPr marL="0" indent="0">
              <a:buNone/>
            </a:pPr>
            <a:endParaRPr lang="en-US" dirty="0" smtClean="0">
              <a:latin typeface="Bangla MN"/>
              <a:cs typeface="Bangla MN"/>
            </a:endParaRPr>
          </a:p>
          <a:p>
            <a:r>
              <a:rPr lang="en-US" dirty="0" smtClean="0">
                <a:latin typeface="Bangla MN"/>
                <a:cs typeface="Bangla MN"/>
              </a:rPr>
              <a:t>In Brazil, the </a:t>
            </a:r>
            <a:r>
              <a:rPr lang="en-US" dirty="0" err="1" smtClean="0">
                <a:latin typeface="Bangla MN"/>
                <a:cs typeface="Bangla MN"/>
              </a:rPr>
              <a:t>gamification</a:t>
            </a:r>
            <a:r>
              <a:rPr lang="en-US" dirty="0" smtClean="0">
                <a:latin typeface="Bangla MN"/>
                <a:cs typeface="Bangla MN"/>
              </a:rPr>
              <a:t> is extremely warm and rise</a:t>
            </a:r>
          </a:p>
          <a:p>
            <a:pPr marL="0" indent="0">
              <a:buNone/>
            </a:pPr>
            <a:endParaRPr lang="en-US" dirty="0" smtClean="0">
              <a:latin typeface="Bangla MN"/>
              <a:cs typeface="Bangla MN"/>
            </a:endParaRPr>
          </a:p>
          <a:p>
            <a:r>
              <a:rPr lang="en-US" dirty="0" smtClean="0">
                <a:latin typeface="Bangla MN"/>
                <a:cs typeface="Bangla MN"/>
              </a:rPr>
              <a:t>The concept of Serious Games brought the theme of the importance of AI for both the academic and the corporate world</a:t>
            </a:r>
          </a:p>
          <a:p>
            <a:endParaRPr lang="en-US" dirty="0">
              <a:latin typeface="Bangla MN"/>
              <a:cs typeface="Bangla MN"/>
            </a:endParaRPr>
          </a:p>
          <a:p>
            <a:r>
              <a:rPr lang="en-US" dirty="0" smtClean="0">
                <a:latin typeface="Bangla MN"/>
                <a:cs typeface="Bangla MN"/>
              </a:rPr>
              <a:t>All of them need AI for something</a:t>
            </a:r>
            <a:endParaRPr lang="en-US" dirty="0">
              <a:latin typeface="Bangla MN"/>
              <a:cs typeface="Bangla M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572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B41CBB9D-5BE7-F84F-BBC4-AB31DC5260D2}" type="slidenum">
              <a:rPr sz="1000">
                <a:solidFill>
                  <a:schemeClr val="bg1"/>
                </a:solidFill>
              </a:rPr>
              <a:pPr/>
              <a:t>7</a:t>
            </a:fld>
            <a:endParaRPr sz="10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Target</a:t>
            </a:r>
            <a:endParaRPr lang="en-US" dirty="0">
              <a:latin typeface="Bangla MN"/>
              <a:cs typeface="Bangla MN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11560" y="1988840"/>
            <a:ext cx="8359775" cy="3888432"/>
          </a:xfrm>
        </p:spPr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Small game developers</a:t>
            </a:r>
          </a:p>
          <a:p>
            <a:pPr marL="0" indent="0">
              <a:buNone/>
            </a:pPr>
            <a:endParaRPr lang="en-US" dirty="0" smtClean="0">
              <a:latin typeface="Bangla MN"/>
              <a:cs typeface="Bangla MN"/>
            </a:endParaRPr>
          </a:p>
          <a:p>
            <a:r>
              <a:rPr lang="en-US" dirty="0" smtClean="0">
                <a:latin typeface="Bangla MN"/>
                <a:cs typeface="Bangla MN"/>
              </a:rPr>
              <a:t>Small and medium game enterprises</a:t>
            </a:r>
          </a:p>
          <a:p>
            <a:pPr marL="0" indent="0">
              <a:buNone/>
            </a:pPr>
            <a:endParaRPr lang="en-US" dirty="0" smtClean="0">
              <a:latin typeface="Bangla MN"/>
              <a:cs typeface="Bangla M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897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B41CBB9D-5BE7-F84F-BBC4-AB31DC5260D2}" type="slidenum">
              <a:rPr sz="1000">
                <a:solidFill>
                  <a:schemeClr val="bg1"/>
                </a:solidFill>
              </a:rPr>
              <a:pPr/>
              <a:t>8</a:t>
            </a:fld>
            <a:endParaRPr sz="10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Our solution</a:t>
            </a:r>
            <a:endParaRPr lang="en-US" dirty="0">
              <a:latin typeface="Bangla MN"/>
              <a:cs typeface="Bangla MN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11560" y="1988840"/>
            <a:ext cx="8359775" cy="3888432"/>
          </a:xfrm>
        </p:spPr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Providing AI custom services for games</a:t>
            </a:r>
          </a:p>
          <a:p>
            <a:endParaRPr lang="en-US" dirty="0">
              <a:latin typeface="Bangla MN"/>
              <a:cs typeface="Bangla MN"/>
            </a:endParaRPr>
          </a:p>
          <a:p>
            <a:r>
              <a:rPr lang="en-US" dirty="0" smtClean="0">
                <a:latin typeface="Bangla MN"/>
                <a:cs typeface="Bangla MN"/>
              </a:rPr>
              <a:t>Creating specific bots to download</a:t>
            </a:r>
          </a:p>
          <a:p>
            <a:endParaRPr lang="en-US" dirty="0">
              <a:latin typeface="Bangla MN"/>
              <a:cs typeface="Bangla MN"/>
            </a:endParaRPr>
          </a:p>
          <a:p>
            <a:r>
              <a:rPr lang="en-US" dirty="0" smtClean="0">
                <a:latin typeface="Bangla MN"/>
                <a:cs typeface="Bangla MN"/>
              </a:rPr>
              <a:t>Creating an online engine to create bots</a:t>
            </a:r>
          </a:p>
          <a:p>
            <a:pPr marL="0" indent="0">
              <a:buNone/>
            </a:pPr>
            <a:endParaRPr lang="en-US" dirty="0" smtClean="0">
              <a:latin typeface="Bangla MN"/>
              <a:cs typeface="Bangla M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199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B41CBB9D-5BE7-F84F-BBC4-AB31DC5260D2}" type="slidenum">
              <a:rPr sz="1000">
                <a:solidFill>
                  <a:schemeClr val="bg1"/>
                </a:solidFill>
              </a:rPr>
              <a:pPr/>
              <a:t>9</a:t>
            </a:fld>
            <a:endParaRPr sz="10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To reach them before</a:t>
            </a:r>
            <a:endParaRPr lang="en-US" dirty="0">
              <a:latin typeface="Bangla MN"/>
              <a:cs typeface="Bangla MN"/>
            </a:endParaRPr>
          </a:p>
        </p:txBody>
      </p:sp>
      <p:pic>
        <p:nvPicPr>
          <p:cNvPr id="5" name="Picture 8" descr="Captura de Tela 2012-06-02 às 22.33.5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2200275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aptura de Tela 2012-06-02 às 22.29.3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132856"/>
            <a:ext cx="3251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5301208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angla MN"/>
                <a:cs typeface="Bangla MN"/>
              </a:rPr>
              <a:t>February 2012, </a:t>
            </a:r>
            <a:r>
              <a:rPr lang="en-US" sz="1400" dirty="0" err="1" smtClean="0">
                <a:latin typeface="Bangla MN"/>
                <a:cs typeface="Bangla MN"/>
              </a:rPr>
              <a:t>Isto</a:t>
            </a:r>
            <a:r>
              <a:rPr lang="en-US" sz="1400" dirty="0" err="1" smtClean="0">
                <a:latin typeface="Bangla MN"/>
                <a:cs typeface="Bangla MN"/>
              </a:rPr>
              <a:t>é</a:t>
            </a:r>
            <a:r>
              <a:rPr lang="en-US" sz="1400" dirty="0" smtClean="0">
                <a:latin typeface="Bangla MN"/>
                <a:cs typeface="Bangla MN"/>
              </a:rPr>
              <a:t> Magazine</a:t>
            </a:r>
            <a:endParaRPr lang="en-US" sz="1400" dirty="0">
              <a:latin typeface="Bangla MN"/>
              <a:cs typeface="Bangla M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4365104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angla MN"/>
                <a:cs typeface="Bangla MN"/>
              </a:rPr>
              <a:t>May 2012, PEGN </a:t>
            </a:r>
            <a:r>
              <a:rPr lang="en-US" sz="1400" dirty="0" smtClean="0">
                <a:latin typeface="Bangla MN"/>
                <a:cs typeface="Bangla MN"/>
              </a:rPr>
              <a:t>Magazine</a:t>
            </a:r>
            <a:endParaRPr lang="en-US" sz="1400" dirty="0">
              <a:latin typeface="Bangla MN"/>
              <a:cs typeface="Bangla M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197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TitleOnSlide"/>
  <p:tag name="SHAPECLASSPROTECTIONTYP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LargeTextBox"/>
  <p:tag name="SHAPECLASSPROTECTIONTYPE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TEXT BOX 4_SHAPECLASSPROTECTIONTYPE" val="47"/>
  <p:tag name="TEXT BOX 5_SHAPECLASSPROTECTIONTYPE" val="47"/>
  <p:tag name="TEXT BOX 6_SHAPECLASSPROTECTIONTYPE" val="47"/>
  <p:tag name="TEXT BOX 7_SHAPECLASSPROTECTIONTYPE" val="47"/>
  <p:tag name="RECTANGLE 2_SHAPECLASSPROTECTIONTYPE" val="0"/>
  <p:tag name="SHAPESETGROUPCLASSNAME" val="ShapeSetGroup2"/>
  <p:tag name="SHAPESETCLASSNAME" val="TITLE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SlideTitleFont"/>
  <p:tag name="FONTSETCLASSNAME" val="FontSet1"/>
  <p:tag name="COLORS" val="-2;-2;-2;-2;TitleSlideTitleFontColor"/>
  <p:tag name="COLORSETCLASSNAME" val="ColorSet1"/>
  <p:tag name="MLI" val="1"/>
  <p:tag name="SHAPESETGROUPCLASSNAME" val="ShapeSetGroup2"/>
  <p:tag name="SHAPESETCLASSNAME" val="TITLE"/>
  <p:tag name="COLORSETGROUPCLASSNAME" val="ColorSetGroupLight"/>
  <p:tag name="FONTSETGROUPCLASSNAME" val="FontSetGroup2"/>
  <p:tag name="SHAPECLASSNAME" val="TitleOnTitleSlide"/>
  <p:tag name="SHAPECLASSPROTECTIONTYPE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RECTANGLE 3_SHAPECLASSPROTECTIONTYPE" val="0"/>
  <p:tag name="RECTANGLE 2_SHAPECLASSPROTECTIONTYPE" val="0"/>
  <p:tag name="SHAPESETGROUPCLASSNAME" val="ShapeSetGroup2"/>
  <p:tag name="SHAPESETCLASSNAME" val="TITLETEXT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TitleOnSlide"/>
  <p:tag name="SHAPECLASSPROTECTIONTYPE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LargeTextBox"/>
  <p:tag name="SHAPECLASSPROTECTIONTYPE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LargeTextBox"/>
  <p:tag name="SHAPECLASSPROTECTIONTYP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RECTANGLE 3_SHAPECLASSPROTECTIONTYPE" val="0"/>
  <p:tag name="RECTANGLE 2_SHAPECLASSPROTECTIONTYPE" val="0"/>
  <p:tag name="SHAPESETGROUPCLASSNAME" val="ShapeSetGroup2"/>
  <p:tag name="SHAPESETCLASSNAME" val="TITLETEXT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TitleOnSlide"/>
  <p:tag name="SHAPECLASSPROTECTIONTYPE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LargeTextBox"/>
  <p:tag name="SHAPECLASSPROTECTIONTYPE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RECTANGLE 3_SHAPECLASSPROTECTIONTYPE" val="0"/>
  <p:tag name="RECTANGLE 2_SHAPECLASSPROTECTIONTYPE" val="0"/>
  <p:tag name="SHAPESETGROUPCLASSNAME" val="ShapeSetGroup2"/>
  <p:tag name="SHAPESETCLASSNAME" val="TITLETEXT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TitleOnSlide"/>
  <p:tag name="SHAPECLASSPROTECTIONTYP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LargeTextBox"/>
  <p:tag name="SHAPECLASSPROTECTIONTYPE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RECTANGLE 3_SHAPECLASSPROTECTIONTYPE" val="0"/>
  <p:tag name="RECTANGLE 2_SHAPECLASSPROTECTIONTYPE" val="0"/>
  <p:tag name="SHAPESETGROUPCLASSNAME" val="ShapeSetGroup2"/>
  <p:tag name="SHAPESETCLASSNAME" val="TITLETEXT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TitleOnSlide"/>
  <p:tag name="SHAPECLASSPROTECTIONTYPE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LargeTextBox"/>
  <p:tag name="SHAPECLASSPROTECTIONTYPE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RECTANGLE 3_SHAPECLASSPROTECTIONTYPE" val="0"/>
  <p:tag name="RECTANGLE 2_SHAPECLASSPROTECTIONTYPE" val="0"/>
  <p:tag name="SHAPESETGROUPCLASSNAME" val="ShapeSetGroup2"/>
  <p:tag name="SHAPESETCLASSNAME" val="TITLETEXT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TitleOnSlide"/>
  <p:tag name="SHAPECLASSPROTECTIONTYPE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LargeTextBox"/>
  <p:tag name="SHAPECLASSPROTECTIONTYPE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RECTANGLE 3_SHAPECLASSPROTECTIONTYPE" val="0"/>
  <p:tag name="RECTANGLE 2_SHAPECLASSPROTECTIONTYPE" val="0"/>
  <p:tag name="SHAPESETGROUPCLASSNAME" val="ShapeSetGroup2"/>
  <p:tag name="SHAPESETCLASSNAME" val="TITLETEXT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TitleOnSlide"/>
  <p:tag name="SHAPECLASSPROTECTIONTYPE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LargeTextBox"/>
  <p:tag name="SHAPECLASSPROTECTIONTYP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RECTANGLE 3_SHAPECLASSPROTECTIONTYPE" val="0"/>
  <p:tag name="RECTANGLE 2_SHAPECLASSPROTECTIONTYPE" val="0"/>
  <p:tag name="SHAPESETGROUPCLASSNAME" val="ShapeSetGroup2"/>
  <p:tag name="SHAPESETCLASSNAME" val="TITLETEXT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TitleOnSlide"/>
  <p:tag name="SHAPECLASSPROTECTIONTYPE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LargeTextBox"/>
  <p:tag name="SHAPECLASSPROTECTIONTYPE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RECTANGLE 3_SHAPECLASSPROTECTIONTYPE" val="0"/>
  <p:tag name="RECTANGLE 2_SHAPECLASSPROTECTIONTYPE" val="0"/>
  <p:tag name="SHAPESETGROUPCLASSNAME" val="ShapeSetGroup2"/>
  <p:tag name="SHAPESETCLASSNAME" val="TITLETEXT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TitleOnSlide"/>
  <p:tag name="SHAPECLASSPROTECTIONTYPE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PICTURE 2_SHAPECLASSPROTECTIONTYPE" val="31"/>
  <p:tag name="PICTURE 3_SHAPECLASSPROTECTIONTYPE" val="31"/>
  <p:tag name="SHAPESETGROUPCLASSNAME" val="ShapeSetGroup2"/>
  <p:tag name="SHAPESETCLASSNAME" val="ENDSLIDE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PageNumber"/>
  <p:tag name="SHAPECLASSPROTECTIONTYPE" val="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heme/theme1.xml><?xml version="1.0" encoding="utf-8"?>
<a:theme xmlns:a="http://schemas.openxmlformats.org/drawingml/2006/main" name="Ap. Wisebots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9EA1B2"/>
      </a:lt2>
      <a:accent1>
        <a:srgbClr val="C1E3EB"/>
      </a:accent1>
      <a:accent2>
        <a:srgbClr val="69C3DA"/>
      </a:accent2>
      <a:accent3>
        <a:srgbClr val="FFFFFF"/>
      </a:accent3>
      <a:accent4>
        <a:srgbClr val="000000"/>
      </a:accent4>
      <a:accent5>
        <a:srgbClr val="DDEFF3"/>
      </a:accent5>
      <a:accent6>
        <a:srgbClr val="5EB0C5"/>
      </a:accent6>
      <a:hlink>
        <a:srgbClr val="FFBB57"/>
      </a:hlink>
      <a:folHlink>
        <a:srgbClr val="005AFF"/>
      </a:folHlink>
    </a:clrScheme>
    <a:fontScheme name="Tema do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9EA1B2"/>
        </a:lt2>
        <a:accent1>
          <a:srgbClr val="C1E3EB"/>
        </a:accent1>
        <a:accent2>
          <a:srgbClr val="69C3DA"/>
        </a:accent2>
        <a:accent3>
          <a:srgbClr val="FFFFFF"/>
        </a:accent3>
        <a:accent4>
          <a:srgbClr val="000000"/>
        </a:accent4>
        <a:accent5>
          <a:srgbClr val="DDEFF3"/>
        </a:accent5>
        <a:accent6>
          <a:srgbClr val="5EB0C5"/>
        </a:accent6>
        <a:hlink>
          <a:srgbClr val="FFBB57"/>
        </a:hlink>
        <a:folHlink>
          <a:srgbClr val="005A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Ap. Wisebots.pot</Template>
  <TotalTime>162</TotalTime>
  <Words>236</Words>
  <Application>Microsoft Macintosh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Ap. Wisebots</vt:lpstr>
      <vt:lpstr>Mission, vision and values </vt:lpstr>
      <vt:lpstr>Founder – Adriano Brito, 33 years old</vt:lpstr>
      <vt:lpstr>Mission</vt:lpstr>
      <vt:lpstr>Vision</vt:lpstr>
      <vt:lpstr>Values</vt:lpstr>
      <vt:lpstr>AI Coverage</vt:lpstr>
      <vt:lpstr>Target</vt:lpstr>
      <vt:lpstr>Our solution</vt:lpstr>
      <vt:lpstr>To reach them before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</dc:creator>
  <cp:lastModifiedBy>Adriano Brito</cp:lastModifiedBy>
  <cp:revision>17</cp:revision>
  <dcterms:created xsi:type="dcterms:W3CDTF">2012-06-08T17:36:46Z</dcterms:created>
  <dcterms:modified xsi:type="dcterms:W3CDTF">2012-06-12T20:14:43Z</dcterms:modified>
</cp:coreProperties>
</file>