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4"/>
  </p:handoutMasterIdLst>
  <p:sldIdLst>
    <p:sldId id="322" r:id="rId3"/>
    <p:sldId id="436" r:id="rId5"/>
    <p:sldId id="668" r:id="rId6"/>
    <p:sldId id="579" r:id="rId7"/>
    <p:sldId id="620" r:id="rId8"/>
    <p:sldId id="621" r:id="rId9"/>
    <p:sldId id="623" r:id="rId10"/>
    <p:sldId id="622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40" r:id="rId24"/>
    <p:sldId id="636" r:id="rId25"/>
    <p:sldId id="637" r:id="rId26"/>
    <p:sldId id="639" r:id="rId27"/>
    <p:sldId id="638" r:id="rId28"/>
    <p:sldId id="641" r:id="rId29"/>
    <p:sldId id="642" r:id="rId30"/>
    <p:sldId id="647" r:id="rId31"/>
    <p:sldId id="649" r:id="rId32"/>
    <p:sldId id="648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2" r:id="rId44"/>
    <p:sldId id="661" r:id="rId45"/>
    <p:sldId id="663" r:id="rId46"/>
    <p:sldId id="664" r:id="rId47"/>
    <p:sldId id="665" r:id="rId48"/>
    <p:sldId id="666" r:id="rId49"/>
    <p:sldId id="650" r:id="rId50"/>
    <p:sldId id="667" r:id="rId51"/>
    <p:sldId id="671" r:id="rId52"/>
    <p:sldId id="670" r:id="rId53"/>
    <p:sldId id="672" r:id="rId54"/>
    <p:sldId id="673" r:id="rId55"/>
    <p:sldId id="675" r:id="rId56"/>
    <p:sldId id="677" r:id="rId57"/>
    <p:sldId id="678" r:id="rId58"/>
    <p:sldId id="674" r:id="rId59"/>
    <p:sldId id="676" r:id="rId60"/>
    <p:sldId id="679" r:id="rId61"/>
    <p:sldId id="680" r:id="rId62"/>
    <p:sldId id="681" r:id="rId63"/>
    <p:sldId id="682" r:id="rId64"/>
    <p:sldId id="683" r:id="rId65"/>
    <p:sldId id="685" r:id="rId66"/>
    <p:sldId id="686" r:id="rId67"/>
    <p:sldId id="687" r:id="rId68"/>
    <p:sldId id="688" r:id="rId69"/>
    <p:sldId id="689" r:id="rId70"/>
    <p:sldId id="690" r:id="rId71"/>
    <p:sldId id="691" r:id="rId72"/>
    <p:sldId id="692" r:id="rId73"/>
    <p:sldId id="694" r:id="rId74"/>
    <p:sldId id="695" r:id="rId75"/>
    <p:sldId id="697" r:id="rId76"/>
    <p:sldId id="698" r:id="rId77"/>
    <p:sldId id="699" r:id="rId78"/>
    <p:sldId id="700" r:id="rId79"/>
    <p:sldId id="701" r:id="rId80"/>
    <p:sldId id="696" r:id="rId81"/>
    <p:sldId id="702" r:id="rId82"/>
    <p:sldId id="703" r:id="rId83"/>
  </p:sldIdLst>
  <p:sldSz cx="9144000" cy="6858000" type="screen4x3"/>
  <p:notesSz cx="6858000" cy="9144000"/>
  <p:custDataLst>
    <p:tags r:id="rId8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322"/>
            <p14:sldId id="436"/>
            <p14:sldId id="668"/>
            <p14:sldId id="579"/>
            <p14:sldId id="620"/>
            <p14:sldId id="621"/>
            <p14:sldId id="623"/>
            <p14:sldId id="622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40"/>
            <p14:sldId id="636"/>
            <p14:sldId id="637"/>
            <p14:sldId id="639"/>
            <p14:sldId id="638"/>
            <p14:sldId id="641"/>
            <p14:sldId id="642"/>
            <p14:sldId id="647"/>
            <p14:sldId id="649"/>
            <p14:sldId id="648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2"/>
            <p14:sldId id="661"/>
            <p14:sldId id="663"/>
            <p14:sldId id="664"/>
            <p14:sldId id="665"/>
            <p14:sldId id="666"/>
            <p14:sldId id="650"/>
            <p14:sldId id="667"/>
            <p14:sldId id="671"/>
            <p14:sldId id="670"/>
            <p14:sldId id="672"/>
            <p14:sldId id="673"/>
            <p14:sldId id="675"/>
            <p14:sldId id="677"/>
            <p14:sldId id="678"/>
            <p14:sldId id="674"/>
            <p14:sldId id="676"/>
            <p14:sldId id="679"/>
            <p14:sldId id="680"/>
            <p14:sldId id="681"/>
            <p14:sldId id="682"/>
            <p14:sldId id="683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4"/>
            <p14:sldId id="695"/>
            <p14:sldId id="697"/>
            <p14:sldId id="698"/>
            <p14:sldId id="699"/>
            <p14:sldId id="700"/>
            <p14:sldId id="701"/>
            <p14:sldId id="696"/>
            <p14:sldId id="702"/>
            <p14:sldId id="703"/>
          </p14:sldIdLst>
        </p14:section>
        <p14:section name="无标题节" id="{F72FD6ED-6D49-4575-8982-8FD06452A470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3861" autoAdjust="0"/>
  </p:normalViewPr>
  <p:slideViewPr>
    <p:cSldViewPr>
      <p:cViewPr varScale="1">
        <p:scale>
          <a:sx n="66" d="100"/>
          <a:sy n="66" d="100"/>
        </p:scale>
        <p:origin x="128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gs" Target="tags/tag1.xml"/><Relationship Id="rId88" Type="http://schemas.openxmlformats.org/officeDocument/2006/relationships/commentAuthors" Target="commentAuthors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luoyongjun999/code" TargetMode="Externa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4" name="" r:id="rId1" imgW="2514600" imgH="2847975" progId="Paint.Picture">
                  <p:embed/>
                </p:oleObj>
              </mc:Choice>
              <mc:Fallback>
                <p:oleObj name="" r:id="rId1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  <a:endParaRPr lang="zh-CN" altLang="en-US" sz="5400">
              <a:solidFill>
                <a:srgbClr val="FF0000"/>
              </a:solidFill>
            </a:endParaRP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/>
              <a:t>罗勇军  </a:t>
            </a:r>
            <a:r>
              <a:rPr lang="en-US" altLang="zh-CN" sz="2800"/>
              <a:t>QQ 15512356</a:t>
            </a:r>
            <a:endParaRPr lang="en-US" altLang="zh-CN" sz="2800"/>
          </a:p>
          <a:p>
            <a:pPr eaLnBrk="1" hangingPunct="1"/>
            <a:r>
              <a:rPr lang="zh-CN" altLang="en-US" sz="2800"/>
              <a:t>华东理工大学</a:t>
            </a:r>
            <a:endParaRPr lang="zh-CN" altLang="en-US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400"/>
              <a:t> </a:t>
            </a:r>
            <a:endParaRPr lang="en-US" altLang="zh-CN" sz="2400"/>
          </a:p>
          <a:p>
            <a:pPr eaLnBrk="1" hangingPunct="1"/>
            <a:r>
              <a:rPr lang="zh-CN" altLang="en-US" sz="2400"/>
              <a:t>欢迎交流</a:t>
            </a:r>
            <a:endParaRPr lang="en-US" altLang="zh-CN" sz="2400"/>
          </a:p>
          <a:p>
            <a:pPr eaLnBrk="1" hangingPunct="1"/>
            <a:r>
              <a:rPr lang="zh-CN" altLang="en-US"/>
              <a:t>课件和</a:t>
            </a:r>
            <a:r>
              <a:rPr lang="zh-CN" altLang="zh-CN"/>
              <a:t>代码下载地址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https://github.com/luoyongjun999/code</a:t>
            </a:r>
            <a:endParaRPr lang="en-US" altLang="zh-CN"/>
          </a:p>
          <a:p>
            <a:pPr eaLnBrk="1" hangingPunct="1"/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用图论的方法解决</a:t>
            </a:r>
            <a:r>
              <a:rPr lang="en-US" altLang="zh-CN" sz="3600" dirty="0">
                <a:solidFill>
                  <a:srgbClr val="0070C0"/>
                </a:solidFill>
              </a:rPr>
              <a:t>2-SAT</a:t>
            </a:r>
            <a:r>
              <a:rPr lang="zh-CN" altLang="en-US" sz="3600" dirty="0">
                <a:solidFill>
                  <a:srgbClr val="0070C0"/>
                </a:solidFill>
              </a:rPr>
              <a:t>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）首先，把矛盾关系用图来表示。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例：两对夫妻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矛盾，</a:t>
            </a:r>
            <a:r>
              <a:rPr lang="en-US" altLang="zh-CN" sz="2800" dirty="0"/>
              <a:t>A</a:t>
            </a:r>
            <a:r>
              <a:rPr lang="zh-CN" altLang="en-US" sz="2800" dirty="0"/>
              <a:t>、  矛盾。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60" name="Picture 4" descr="C:\Users\luo\AppData\Local\Temp\ksohtml3688\wps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95" y="2060848"/>
            <a:ext cx="432048" cy="5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4" y="2780928"/>
            <a:ext cx="4302721" cy="2952328"/>
          </a:xfrm>
          <a:prstGeom prst="rect">
            <a:avLst/>
          </a:prstGeom>
        </p:spPr>
      </p:pic>
      <p:pic>
        <p:nvPicPr>
          <p:cNvPr id="19462" name="Picture 6" descr="C:\Users\luo\AppData\Local\Temp\ksohtml3688\wps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78200"/>
            <a:ext cx="28803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276872"/>
            <a:ext cx="4167382" cy="1584176"/>
          </a:xfrm>
          <a:prstGeom prst="rect">
            <a:avLst/>
          </a:prstGeom>
        </p:spPr>
      </p:pic>
      <p:pic>
        <p:nvPicPr>
          <p:cNvPr id="21506" name="Picture 2" descr="C:\Users\luo\AppData\Local\Temp\ksohtml3688\wps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6872"/>
            <a:ext cx="3096344" cy="21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用图表示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zh-CN" altLang="en-US" sz="3600" dirty="0">
                <a:solidFill>
                  <a:srgbClr val="0070C0"/>
                </a:solidFill>
              </a:rPr>
              <a:t>、</a:t>
            </a:r>
            <a:r>
              <a:rPr lang="en-US" altLang="zh-CN" sz="3600" dirty="0">
                <a:solidFill>
                  <a:srgbClr val="0070C0"/>
                </a:solidFill>
              </a:rPr>
              <a:t>B</a:t>
            </a:r>
            <a:r>
              <a:rPr lang="zh-CN" altLang="en-US" sz="3600" dirty="0">
                <a:solidFill>
                  <a:srgbClr val="0070C0"/>
                </a:solidFill>
              </a:rPr>
              <a:t>的矛盾关系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2555428"/>
            <a:ext cx="7038965" cy="26155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（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）合法的出席组合和强连通分量</a:t>
            </a:r>
            <a:r>
              <a:rPr lang="en-US" altLang="zh-CN" sz="3200" dirty="0">
                <a:solidFill>
                  <a:srgbClr val="0070C0"/>
                </a:solidFill>
              </a:rPr>
              <a:t>SCC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在最后的图中，形成了多个强连通分量</a:t>
            </a:r>
            <a:r>
              <a:rPr lang="en-US" altLang="zh-CN" sz="2800" dirty="0"/>
              <a:t>SCC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一个</a:t>
            </a:r>
            <a:r>
              <a:rPr lang="en-US" altLang="zh-CN" sz="2800" dirty="0"/>
              <a:t>SCC</a:t>
            </a:r>
            <a:r>
              <a:rPr lang="zh-CN" altLang="en-US" sz="2800" dirty="0"/>
              <a:t>内部的点都互相依赖。如果有一个出席，那么这个</a:t>
            </a:r>
            <a:r>
              <a:rPr lang="en-US" altLang="zh-CN" sz="2800" dirty="0"/>
              <a:t>SCC</a:t>
            </a:r>
            <a:r>
              <a:rPr lang="zh-CN" altLang="en-US" sz="2800" dirty="0"/>
              <a:t>内部的所有人都要出席。</a:t>
            </a:r>
            <a:endParaRPr lang="en-US" altLang="zh-CN" sz="2800" dirty="0"/>
          </a:p>
          <a:p>
            <a:r>
              <a:rPr lang="zh-CN" altLang="en-US" sz="2800" dirty="0"/>
              <a:t>一个</a:t>
            </a:r>
            <a:r>
              <a:rPr lang="en-US" altLang="zh-CN" sz="2800" dirty="0"/>
              <a:t>SCC</a:t>
            </a:r>
            <a:r>
              <a:rPr lang="zh-CN" altLang="en-US" sz="2800" dirty="0"/>
              <a:t>内部不应该有夫妻关系，因为夫妻只能出席一人。</a:t>
            </a:r>
            <a:endParaRPr lang="en-US" altLang="zh-CN" sz="2800" dirty="0"/>
          </a:p>
          <a:p>
            <a:r>
              <a:rPr lang="zh-CN" altLang="en-US" sz="2800" dirty="0"/>
              <a:t>只要所有的</a:t>
            </a:r>
            <a:r>
              <a:rPr lang="en-US" altLang="zh-CN" sz="2800" dirty="0"/>
              <a:t>SCC</a:t>
            </a:r>
            <a:r>
              <a:rPr lang="zh-CN" altLang="en-US" sz="2800" dirty="0"/>
              <a:t>内部都没有夫妻，就会有合法的出席组合。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4580" y="354946"/>
            <a:ext cx="447484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2-SAT</a:t>
            </a:r>
            <a:r>
              <a:rPr lang="zh-CN" altLang="en-US" sz="3600" dirty="0">
                <a:solidFill>
                  <a:srgbClr val="0070C0"/>
                </a:solidFill>
              </a:rPr>
              <a:t>图算法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根据给定的限制条件建图；</a:t>
            </a:r>
            <a:endParaRPr lang="en-US" altLang="zh-CN" sz="2800" dirty="0"/>
          </a:p>
          <a:p>
            <a:r>
              <a:rPr lang="zh-CN" altLang="en-US" sz="2800" dirty="0"/>
              <a:t>计算</a:t>
            </a:r>
            <a:r>
              <a:rPr lang="en-US" altLang="zh-CN" sz="2800" dirty="0"/>
              <a:t>SCC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zh-CN" altLang="en-US" sz="2800" dirty="0"/>
              <a:t>如果每个</a:t>
            </a:r>
            <a:r>
              <a:rPr lang="en-US" altLang="zh-CN" sz="2800" dirty="0"/>
              <a:t>SCC</a:t>
            </a:r>
            <a:r>
              <a:rPr lang="zh-CN" altLang="en-US" sz="2800" dirty="0"/>
              <a:t>内都没有夫妻，就说明有合法的出席组合。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习题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hdu</a:t>
            </a:r>
            <a:r>
              <a:rPr lang="en-US" altLang="zh-CN" sz="2800" dirty="0"/>
              <a:t> 3062 "Party"</a:t>
            </a:r>
            <a:r>
              <a:rPr lang="zh-CN" altLang="en-US" sz="2800" dirty="0"/>
              <a:t>，</a:t>
            </a:r>
            <a:r>
              <a:rPr lang="en-US" altLang="zh-CN" sz="2800" dirty="0"/>
              <a:t>2-SAT</a:t>
            </a:r>
            <a:r>
              <a:rPr lang="zh-CN" altLang="en-US" sz="2800" dirty="0"/>
              <a:t>简单题。</a:t>
            </a:r>
            <a:endParaRPr lang="zh-CN" altLang="en-US" sz="2800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1824 "Let's go home"</a:t>
            </a:r>
            <a:r>
              <a:rPr lang="zh-CN" altLang="en-US" sz="2800" dirty="0"/>
              <a:t>，简单题。</a:t>
            </a:r>
            <a:endParaRPr lang="zh-CN" altLang="en-US" sz="2800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4115 "Eliminate the Conflict"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4421 "Bit Magic"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最短路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最短路问题、可加性参数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、</a:t>
            </a:r>
            <a:r>
              <a:rPr lang="en-US" altLang="zh-CN" dirty="0"/>
              <a:t>BFS</a:t>
            </a:r>
            <a:endParaRPr lang="en-US" altLang="zh-CN" dirty="0"/>
          </a:p>
          <a:p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endParaRPr lang="en-US" altLang="zh-CN" dirty="0"/>
          </a:p>
          <a:p>
            <a:r>
              <a:rPr lang="en-US" altLang="zh-CN" dirty="0"/>
              <a:t>Bellman-Ford</a:t>
            </a:r>
            <a:endParaRPr lang="en-US" altLang="zh-CN" dirty="0"/>
          </a:p>
          <a:p>
            <a:r>
              <a:rPr lang="en-US" altLang="zh-CN" dirty="0"/>
              <a:t>SPFA</a:t>
            </a:r>
            <a:endParaRPr lang="en-US" altLang="zh-CN" dirty="0"/>
          </a:p>
          <a:p>
            <a:r>
              <a:rPr lang="en-US" altLang="zh-CN" dirty="0"/>
              <a:t>Dijkstra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3794" name="Picture 2" descr="https://timgsa.baidu.com/timg?image&amp;quality=80&amp;size=b9999_10000&amp;sec=1559647966357&amp;di=425fa4dd25f9409703b2c2ade737e051&amp;imgtype=0&amp;src=http%3A%2F%2Fphotocdn.sohu.com%2F20150722%2Fmp23779621_1437533873554_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12976"/>
            <a:ext cx="3254486" cy="231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最短路问题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一个图，有</a:t>
            </a:r>
            <a:r>
              <a:rPr lang="en-US" altLang="zh-CN" sz="2800" dirty="0"/>
              <a:t>n</a:t>
            </a:r>
            <a:r>
              <a:rPr lang="zh-CN" altLang="en-US" sz="2800" dirty="0"/>
              <a:t>个点，</a:t>
            </a:r>
            <a:r>
              <a:rPr lang="en-US" altLang="zh-CN" sz="2800" dirty="0"/>
              <a:t>m</a:t>
            </a:r>
            <a:r>
              <a:rPr lang="zh-CN" altLang="en-US" sz="2800" dirty="0"/>
              <a:t>条边。</a:t>
            </a:r>
            <a:endParaRPr lang="en-US" altLang="zh-CN" sz="2800" dirty="0"/>
          </a:p>
          <a:p>
            <a:r>
              <a:rPr lang="zh-CN" altLang="en-US" sz="2800" dirty="0"/>
              <a:t>边有权值，例如费用、长度等，权值可正可负。</a:t>
            </a:r>
            <a:endParaRPr lang="en-US" altLang="zh-CN" sz="2800" dirty="0"/>
          </a:p>
          <a:p>
            <a:r>
              <a:rPr lang="zh-CN" altLang="en-US" sz="2800" dirty="0"/>
              <a:t>边可能是有向的，也可能是无向的。</a:t>
            </a:r>
            <a:endParaRPr lang="en-US" altLang="zh-CN" sz="2800" dirty="0"/>
          </a:p>
          <a:p>
            <a:r>
              <a:rPr lang="zh-CN" altLang="en-US" sz="2800" dirty="0"/>
              <a:t>给定两个点，起点是</a:t>
            </a:r>
            <a:r>
              <a:rPr lang="en-US" altLang="zh-CN" sz="2800" dirty="0"/>
              <a:t>s</a:t>
            </a:r>
            <a:r>
              <a:rPr lang="zh-CN" altLang="en-US" sz="2800" dirty="0"/>
              <a:t>，终点是</a:t>
            </a:r>
            <a:r>
              <a:rPr lang="en-US" altLang="zh-CN" sz="2800" dirty="0"/>
              <a:t>t</a:t>
            </a:r>
            <a:r>
              <a:rPr lang="zh-CN" altLang="en-US" sz="2800" dirty="0"/>
              <a:t>，在所有能连接</a:t>
            </a:r>
            <a:r>
              <a:rPr lang="en-US" altLang="zh-CN" sz="2800" dirty="0"/>
              <a:t>s</a:t>
            </a:r>
            <a:r>
              <a:rPr lang="zh-CN" altLang="en-US" sz="2800" dirty="0"/>
              <a:t>和</a:t>
            </a:r>
            <a:r>
              <a:rPr lang="en-US" altLang="zh-CN" sz="2800" dirty="0"/>
              <a:t>t</a:t>
            </a:r>
            <a:r>
              <a:rPr lang="zh-CN" altLang="en-US" sz="2800" dirty="0"/>
              <a:t>的路径中，寻找边的权值之和最小的路径。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可加性参数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最短路问题，是计算“路径上边的权值之和”。</a:t>
            </a:r>
            <a:endParaRPr lang="en-US" altLang="zh-CN" sz="2800" dirty="0"/>
          </a:p>
          <a:p>
            <a:r>
              <a:rPr lang="zh-CN" altLang="en-US" sz="2800" dirty="0"/>
              <a:t>边的权值是“可加性参数”，例如费用、长度等等，它们是“可加的”，一条路径上的总权值，是这条路径上所有边的权值之和。</a:t>
            </a:r>
            <a:endParaRPr lang="en-US" altLang="zh-CN" sz="2800" dirty="0"/>
          </a:p>
          <a:p>
            <a:r>
              <a:rPr lang="zh-CN" altLang="en-US" sz="2800" dirty="0"/>
              <a:t>下一节的“最小生成树”问题，边的权值也是“可加性参数”。</a:t>
            </a:r>
            <a:endParaRPr lang="zh-CN" altLang="en-US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搜索所有的路径：</a:t>
            </a:r>
            <a:r>
              <a:rPr lang="en-US" altLang="zh-CN" sz="3600" dirty="0">
                <a:solidFill>
                  <a:srgbClr val="0070C0"/>
                </a:solidFill>
              </a:rPr>
              <a:t>DFS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如何找到所有的路径？</a:t>
            </a:r>
            <a:endParaRPr lang="en-US" altLang="zh-CN" dirty="0"/>
          </a:p>
          <a:p>
            <a:r>
              <a:rPr lang="zh-CN" altLang="en-US" dirty="0"/>
              <a:t>暴力法：把</a:t>
            </a:r>
            <a:r>
              <a:rPr lang="en-US" altLang="zh-CN" dirty="0"/>
              <a:t>n</a:t>
            </a:r>
            <a:r>
              <a:rPr lang="zh-CN" altLang="en-US" dirty="0"/>
              <a:t>个结点进行全排列，然后从中找到最短的。共有</a:t>
            </a:r>
            <a:r>
              <a:rPr lang="en-US" altLang="zh-CN" dirty="0"/>
              <a:t>n!</a:t>
            </a:r>
            <a:r>
              <a:rPr lang="zh-CN" altLang="en-US" dirty="0"/>
              <a:t>个排列。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DFS</a:t>
            </a:r>
            <a:r>
              <a:rPr lang="zh-CN" altLang="en-US" dirty="0"/>
              <a:t>输出所有存在的路径：比</a:t>
            </a:r>
            <a:r>
              <a:rPr lang="en-US" altLang="zh-CN" dirty="0"/>
              <a:t>n!</a:t>
            </a:r>
            <a:r>
              <a:rPr lang="zh-CN" altLang="en-US" dirty="0"/>
              <a:t>要少，但仍然是指数级的。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章 图论（下）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图的概念和存储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图的遍历和连通性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拓扑排序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欧拉路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无向图和有向图的连通性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FF0000"/>
                </a:solidFill>
              </a:rPr>
              <a:t>2-SAT</a:t>
            </a:r>
            <a:r>
              <a:rPr lang="zh-CN" altLang="en-US" sz="2000" dirty="0">
                <a:solidFill>
                  <a:srgbClr val="FF0000"/>
                </a:solidFill>
              </a:rPr>
              <a:t>问题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最短路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最小生成树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最大流：残留网络、增广路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最小割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最小费用最大流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二分图匹配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BFS</a:t>
            </a:r>
            <a:r>
              <a:rPr lang="zh-CN" altLang="en-US" sz="3600" dirty="0">
                <a:solidFill>
                  <a:srgbClr val="0070C0"/>
                </a:solidFill>
              </a:rPr>
              <a:t>求最短路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特殊的地图：所有的边都是无权的，可以把每个边的长度都设成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BFS</a:t>
            </a:r>
            <a:r>
              <a:rPr lang="zh-CN" altLang="en-US" sz="2800" dirty="0"/>
              <a:t>求最短路算法，这些内容在第</a:t>
            </a:r>
            <a:r>
              <a:rPr lang="en-US" altLang="zh-CN" sz="2800" dirty="0"/>
              <a:t>4</a:t>
            </a:r>
            <a:r>
              <a:rPr lang="zh-CN" altLang="en-US" sz="2800" dirty="0"/>
              <a:t>章的“</a:t>
            </a:r>
            <a:r>
              <a:rPr lang="en-US" altLang="zh-CN" sz="2800" dirty="0"/>
              <a:t>4.3.3 BFS</a:t>
            </a:r>
            <a:r>
              <a:rPr lang="zh-CN" altLang="en-US" sz="2800" dirty="0"/>
              <a:t>与</a:t>
            </a:r>
            <a:r>
              <a:rPr lang="en-US" altLang="zh-CN" sz="2800" dirty="0"/>
              <a:t>A*</a:t>
            </a:r>
            <a:r>
              <a:rPr lang="zh-CN" altLang="en-US" sz="2800" dirty="0"/>
              <a:t>算法”中已经提到，请回顾有关内容。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2544 </a:t>
            </a:r>
            <a:r>
              <a:rPr lang="zh-CN" altLang="en-US" sz="3600" dirty="0">
                <a:solidFill>
                  <a:srgbClr val="0070C0"/>
                </a:solidFill>
              </a:rPr>
              <a:t>最短路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把衣服从商店运到赛场，寻找从商店到赛场的最短路线。</a:t>
            </a:r>
            <a:endParaRPr lang="zh-CN" altLang="en-US" sz="2800" dirty="0"/>
          </a:p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个路口，标号为</a:t>
            </a:r>
            <a:r>
              <a:rPr lang="en-US" altLang="zh-CN" sz="2800" dirty="0"/>
              <a:t>1</a:t>
            </a:r>
            <a:r>
              <a:rPr lang="zh-CN" altLang="en-US" sz="2800" dirty="0"/>
              <a:t>的路口是商店所在地，标号为</a:t>
            </a:r>
            <a:r>
              <a:rPr lang="en-US" altLang="zh-CN" sz="2800" dirty="0"/>
              <a:t>N</a:t>
            </a:r>
            <a:r>
              <a:rPr lang="zh-CN" altLang="en-US" sz="2800" dirty="0"/>
              <a:t>的路口是赛场所在地。有</a:t>
            </a:r>
            <a:r>
              <a:rPr lang="en-US" altLang="zh-CN" sz="2800" dirty="0"/>
              <a:t>M</a:t>
            </a:r>
            <a:r>
              <a:rPr lang="zh-CN" altLang="en-US" sz="2800" dirty="0"/>
              <a:t>条路，每条路的数据包括</a:t>
            </a:r>
            <a:r>
              <a:rPr lang="en-US" altLang="zh-CN" sz="2800" dirty="0"/>
              <a:t>3</a:t>
            </a:r>
            <a:r>
              <a:rPr lang="zh-CN" altLang="en-US" sz="2800" dirty="0"/>
              <a:t>个整数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，表示路口</a:t>
            </a:r>
            <a:r>
              <a:rPr lang="en-US" altLang="zh-CN" sz="2800" dirty="0"/>
              <a:t>A</a:t>
            </a:r>
            <a:r>
              <a:rPr lang="zh-CN" altLang="en-US" sz="2800" dirty="0"/>
              <a:t>与路口</a:t>
            </a:r>
            <a:r>
              <a:rPr lang="en-US" altLang="zh-CN" sz="2800" dirty="0"/>
              <a:t>B</a:t>
            </a:r>
            <a:r>
              <a:rPr lang="zh-CN" altLang="en-US" sz="2800" dirty="0"/>
              <a:t>之间有一条路，需要</a:t>
            </a:r>
            <a:r>
              <a:rPr lang="en-US" altLang="zh-CN" sz="2800" dirty="0"/>
              <a:t>C</a:t>
            </a:r>
            <a:r>
              <a:rPr lang="zh-CN" altLang="en-US" sz="2800" dirty="0"/>
              <a:t>分钟的时间走过这条路。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23749"/>
            <a:ext cx="2381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rgbClr val="FF0000"/>
                </a:solidFill>
              </a:rPr>
              <a:t>Floyd-</a:t>
            </a:r>
            <a:r>
              <a:rPr lang="en-US" altLang="zh-CN" sz="3600" dirty="0" err="1">
                <a:solidFill>
                  <a:srgbClr val="FF0000"/>
                </a:solidFill>
              </a:rPr>
              <a:t>Warshall</a:t>
            </a:r>
            <a:r>
              <a:rPr lang="zh-CN" altLang="en-US" sz="3600" dirty="0">
                <a:solidFill>
                  <a:srgbClr val="FF0000"/>
                </a:solidFill>
              </a:rPr>
              <a:t>算法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zh-CN" altLang="en-US" sz="2800" dirty="0"/>
              <a:t>特点：</a:t>
            </a:r>
            <a:endParaRPr lang="en-US" altLang="zh-CN" sz="2800" dirty="0"/>
          </a:p>
          <a:p>
            <a:pPr lvl="1"/>
            <a:r>
              <a:rPr lang="zh-CN" altLang="en-US" dirty="0"/>
              <a:t>能够一次性求</a:t>
            </a:r>
            <a:r>
              <a:rPr lang="zh-CN" altLang="en-US" b="1" dirty="0">
                <a:solidFill>
                  <a:srgbClr val="0070C0"/>
                </a:solidFill>
              </a:rPr>
              <a:t>所有结点之间</a:t>
            </a:r>
            <a:r>
              <a:rPr lang="zh-CN" altLang="en-US" dirty="0"/>
              <a:t>的最短距离；</a:t>
            </a:r>
            <a:endParaRPr lang="zh-CN" altLang="en-US" dirty="0"/>
          </a:p>
          <a:p>
            <a:pPr lvl="1"/>
            <a:r>
              <a:rPr lang="zh-CN" altLang="en-US" dirty="0"/>
              <a:t>最简单的最短路算法，比暴力的</a:t>
            </a:r>
            <a:r>
              <a:rPr lang="en-US" altLang="zh-CN" dirty="0"/>
              <a:t>DFS</a:t>
            </a:r>
            <a:r>
              <a:rPr lang="zh-CN" altLang="en-US" dirty="0"/>
              <a:t>更简单；</a:t>
            </a:r>
            <a:endParaRPr lang="en-US" altLang="zh-CN" dirty="0"/>
          </a:p>
          <a:p>
            <a:pPr lvl="1"/>
            <a:r>
              <a:rPr lang="en-US" altLang="zh-CN" dirty="0"/>
              <a:t>Floyd</a:t>
            </a:r>
            <a:r>
              <a:rPr lang="zh-CN" altLang="en-US" dirty="0"/>
              <a:t>的复杂度很高，只能用于小规模图。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5842" name="Picture 2" descr="https://timgsa.baidu.com/timg?image&amp;quality=80&amp;size=b9999_10000&amp;sec=1559648209864&amp;di=07c4c7889a8e51f0d66dc72773da991e&amp;imgtype=0&amp;src=http%3A%2F%2Fimg20.ph.126.net%2FQcPFs_P8pbvdgXRktCvCKg%3D%3D%2F316603053804315880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10360"/>
            <a:ext cx="1873002" cy="187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Floyd</a:t>
            </a:r>
            <a:r>
              <a:rPr lang="zh-CN" altLang="en-US" sz="3600" dirty="0">
                <a:solidFill>
                  <a:srgbClr val="0070C0"/>
                </a:solidFill>
              </a:rPr>
              <a:t>思路：动态规划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求两点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之间的最短距离，可以分两种情况，即经过图中某个点</a:t>
            </a:r>
            <a:r>
              <a:rPr lang="en-US" altLang="zh-CN" dirty="0"/>
              <a:t>k</a:t>
            </a:r>
            <a:r>
              <a:rPr lang="zh-CN" altLang="en-US" dirty="0"/>
              <a:t>的路径和不经过</a:t>
            </a:r>
            <a:r>
              <a:rPr lang="en-US" altLang="zh-CN" dirty="0"/>
              <a:t>k</a:t>
            </a:r>
            <a:r>
              <a:rPr lang="zh-CN" altLang="en-US" dirty="0"/>
              <a:t>点的路径，取两者中的最短路。</a:t>
            </a:r>
            <a:endParaRPr lang="zh-CN" altLang="en-US" dirty="0"/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）令</a:t>
            </a:r>
            <a:r>
              <a:rPr lang="en-US" altLang="zh-CN" sz="2400" dirty="0"/>
              <a:t>k=1</a:t>
            </a:r>
            <a:r>
              <a:rPr lang="zh-CN" altLang="en-US" sz="2400" dirty="0"/>
              <a:t>，计算所有结点之间（经过结点</a:t>
            </a:r>
            <a:r>
              <a:rPr lang="en-US" altLang="zh-CN" sz="2400" dirty="0"/>
              <a:t>1</a:t>
            </a:r>
            <a:r>
              <a:rPr lang="zh-CN" altLang="en-US" sz="2400" dirty="0"/>
              <a:t>、不经过</a:t>
            </a:r>
            <a:r>
              <a:rPr lang="en-US" altLang="zh-CN" sz="2400" dirty="0"/>
              <a:t>1</a:t>
            </a:r>
            <a:r>
              <a:rPr lang="zh-CN" altLang="en-US" sz="2400" dirty="0"/>
              <a:t>）的最短路；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）令</a:t>
            </a:r>
            <a:r>
              <a:rPr lang="en-US" altLang="zh-CN" sz="2400" dirty="0"/>
              <a:t>k=2</a:t>
            </a:r>
            <a:r>
              <a:rPr lang="zh-CN" altLang="en-US" sz="2400" dirty="0"/>
              <a:t>，计算所有结点之间（经过结点</a:t>
            </a:r>
            <a:r>
              <a:rPr lang="en-US" altLang="zh-CN" sz="2400" dirty="0"/>
              <a:t>2</a:t>
            </a:r>
            <a:r>
              <a:rPr lang="zh-CN" altLang="en-US" sz="2400" dirty="0"/>
              <a:t>、不经过</a:t>
            </a:r>
            <a:r>
              <a:rPr lang="en-US" altLang="zh-CN" sz="2400" dirty="0"/>
              <a:t>2</a:t>
            </a:r>
            <a:r>
              <a:rPr lang="zh-CN" altLang="en-US" sz="2400" dirty="0"/>
              <a:t>）的最短路，这一次计算，利用了</a:t>
            </a:r>
            <a:r>
              <a:rPr lang="en-US" altLang="zh-CN" sz="2400" dirty="0"/>
              <a:t>k=1</a:t>
            </a:r>
            <a:r>
              <a:rPr lang="zh-CN" altLang="en-US" sz="2400" dirty="0"/>
              <a:t>时的计算结果；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）令</a:t>
            </a:r>
            <a:r>
              <a:rPr lang="en-US" altLang="zh-CN" sz="2400" dirty="0"/>
              <a:t>k=3</a:t>
            </a:r>
            <a:r>
              <a:rPr lang="zh-CN" altLang="en-US" sz="2400" dirty="0"/>
              <a:t>，</a:t>
            </a:r>
            <a:r>
              <a:rPr lang="en-US" altLang="zh-CN" sz="2400" dirty="0"/>
              <a:t>......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en-US" altLang="zh-CN" sz="2800" dirty="0" err="1"/>
              <a:t>hdu</a:t>
            </a:r>
            <a:r>
              <a:rPr lang="en-US" altLang="zh-CN" sz="2800" dirty="0"/>
              <a:t> 2544 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floyd</a:t>
            </a:r>
            <a:r>
              <a:rPr lang="zh-CN" altLang="en-US" sz="2800" dirty="0"/>
              <a:t>算法代码（邻接矩阵）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3943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const int INF=1e6;   //</a:t>
            </a:r>
            <a:r>
              <a:rPr lang="zh-CN" altLang="en-US" sz="1400" dirty="0"/>
              <a:t>路口之间的初始距离，看成无穷大，相当于断开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const int NUM = 105;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int graph[NUM ][NUM ];  //</a:t>
            </a:r>
            <a:r>
              <a:rPr lang="zh-CN" altLang="en-US" sz="1400" dirty="0"/>
              <a:t>邻接矩阵存图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int n, m;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floyd</a:t>
            </a:r>
            <a:r>
              <a:rPr lang="en-US" altLang="zh-CN" sz="1400" dirty="0"/>
              <a:t>() {  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int s=1;                           //</a:t>
            </a:r>
            <a:r>
              <a:rPr lang="zh-CN" altLang="en-US" sz="1400" dirty="0"/>
              <a:t>定义起点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for(int k=1; k&lt;=n; k++)         //</a:t>
            </a:r>
            <a:r>
              <a:rPr lang="en-US" altLang="zh-CN" sz="1400" dirty="0" err="1"/>
              <a:t>floyd</a:t>
            </a:r>
            <a:r>
              <a:rPr lang="zh-CN" altLang="en-US" sz="1400" dirty="0"/>
              <a:t>的</a:t>
            </a:r>
            <a:r>
              <a:rPr lang="en-US" altLang="zh-CN" sz="1400" dirty="0"/>
              <a:t>3</a:t>
            </a:r>
            <a:r>
              <a:rPr lang="zh-CN" altLang="en-US" sz="1400" dirty="0"/>
              <a:t>重循环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if(graph[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][k] != INF)       //</a:t>
            </a:r>
            <a:r>
              <a:rPr lang="zh-CN" altLang="en-US" sz="1400" dirty="0"/>
              <a:t>一个小优化，在</a:t>
            </a:r>
            <a:r>
              <a:rPr lang="en-US" altLang="zh-CN" sz="1400" dirty="0" err="1"/>
              <a:t>hdu</a:t>
            </a:r>
            <a:r>
              <a:rPr lang="en-US" altLang="zh-CN" sz="1400" dirty="0"/>
              <a:t> 1704</a:t>
            </a:r>
            <a:r>
              <a:rPr lang="zh-CN" altLang="en-US" sz="1400" dirty="0"/>
              <a:t>中很必要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/>
              <a:t>for(int j=1; j&lt;=n;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  //</a:t>
            </a:r>
            <a:r>
              <a:rPr lang="zh-CN" altLang="en-US" sz="1400" dirty="0"/>
              <a:t>请思考：把</a:t>
            </a:r>
            <a:r>
              <a:rPr lang="en-US" altLang="zh-CN" sz="1400" dirty="0"/>
              <a:t>k</a:t>
            </a:r>
            <a:r>
              <a:rPr lang="zh-CN" altLang="en-US" sz="1400" dirty="0"/>
              <a:t>循环放到</a:t>
            </a:r>
            <a:r>
              <a:rPr lang="en-US" altLang="zh-CN" sz="1400" dirty="0" err="1"/>
              <a:t>i</a:t>
            </a:r>
            <a:r>
              <a:rPr lang="zh-CN" altLang="en-US" sz="1400" dirty="0"/>
              <a:t>、</a:t>
            </a:r>
            <a:r>
              <a:rPr lang="en-US" altLang="zh-CN" sz="1400" dirty="0"/>
              <a:t>j</a:t>
            </a:r>
            <a:r>
              <a:rPr lang="zh-CN" altLang="en-US" sz="1400" dirty="0"/>
              <a:t>之后行不行？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        </a:t>
            </a:r>
            <a:r>
              <a:rPr lang="en-US" altLang="zh-CN" sz="1400" dirty="0"/>
              <a:t>if(graph[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 &gt; graph[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][k] + graph[k][j])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   graph[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 = graph[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][k] + graph[k][j];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i="1" dirty="0"/>
              <a:t>// </a:t>
            </a:r>
            <a:r>
              <a:rPr lang="en-US" altLang="zh-CN" sz="1400" dirty="0"/>
              <a:t>graph</a:t>
            </a:r>
            <a:r>
              <a:rPr lang="en-US" altLang="zh-CN" sz="1400" i="1" dirty="0"/>
              <a:t>[</a:t>
            </a:r>
            <a:r>
              <a:rPr lang="en-US" altLang="zh-CN" sz="1400" i="1" dirty="0" err="1"/>
              <a:t>i</a:t>
            </a:r>
            <a:r>
              <a:rPr lang="en-US" altLang="zh-CN" sz="1400" i="1" dirty="0"/>
              <a:t>][j] = min(</a:t>
            </a:r>
            <a:r>
              <a:rPr lang="en-US" altLang="zh-CN" sz="1400" dirty="0"/>
              <a:t>graph</a:t>
            </a:r>
            <a:r>
              <a:rPr lang="en-US" altLang="zh-CN" sz="1400" i="1" dirty="0"/>
              <a:t>[</a:t>
            </a:r>
            <a:r>
              <a:rPr lang="en-US" altLang="zh-CN" sz="1400" i="1" dirty="0" err="1"/>
              <a:t>i</a:t>
            </a:r>
            <a:r>
              <a:rPr lang="en-US" altLang="zh-CN" sz="1400" i="1" dirty="0"/>
              <a:t>][j], </a:t>
            </a:r>
            <a:r>
              <a:rPr lang="en-US" altLang="zh-CN" sz="1400" dirty="0"/>
              <a:t>graph</a:t>
            </a:r>
            <a:r>
              <a:rPr lang="en-US" altLang="zh-CN" sz="1400" i="1" dirty="0"/>
              <a:t>[</a:t>
            </a:r>
            <a:r>
              <a:rPr lang="en-US" altLang="zh-CN" sz="1400" i="1" dirty="0" err="1"/>
              <a:t>i</a:t>
            </a:r>
            <a:r>
              <a:rPr lang="en-US" altLang="zh-CN" sz="1400" i="1" dirty="0"/>
              <a:t>][k] + </a:t>
            </a:r>
            <a:r>
              <a:rPr lang="en-US" altLang="zh-CN" sz="1400" dirty="0"/>
              <a:t>graph</a:t>
            </a:r>
            <a:r>
              <a:rPr lang="en-US" altLang="zh-CN" sz="1400" i="1" dirty="0"/>
              <a:t>[k][j]);  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i="1" dirty="0"/>
              <a:t>//</a:t>
            </a:r>
            <a:r>
              <a:rPr lang="zh-CN" altLang="en-US" sz="1400" i="1" dirty="0"/>
              <a:t>上面</a:t>
            </a:r>
            <a:r>
              <a:rPr lang="en-US" altLang="zh-CN" sz="1400" i="1" dirty="0"/>
              <a:t>2</a:t>
            </a:r>
            <a:r>
              <a:rPr lang="zh-CN" altLang="en-US" sz="1400" i="1" dirty="0"/>
              <a:t>句这样写也行，但是</a:t>
            </a:r>
            <a:r>
              <a:rPr lang="en-US" altLang="zh-CN" sz="1400" i="1" dirty="0"/>
              <a:t>min()</a:t>
            </a:r>
            <a:r>
              <a:rPr lang="zh-CN" altLang="en-US" sz="1400" i="1" dirty="0"/>
              <a:t>比较慢，如果图大，可能会超时。读者可以试试</a:t>
            </a:r>
            <a:r>
              <a:rPr lang="en-US" altLang="zh-CN" sz="1400" i="1" dirty="0" err="1"/>
              <a:t>poj</a:t>
            </a:r>
            <a:r>
              <a:rPr lang="en-US" altLang="zh-CN" sz="1400" i="1" dirty="0"/>
              <a:t> 3259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("%d\n", graph[s][n]);   //</a:t>
            </a:r>
            <a:r>
              <a:rPr lang="zh-CN" altLang="en-US" sz="1400" dirty="0"/>
              <a:t>输出结果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int main() 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while(~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d%d</a:t>
            </a:r>
            <a:r>
              <a:rPr lang="en-US" altLang="zh-CN" sz="1400" dirty="0"/>
              <a:t>", &amp;n, &amp;m)) {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        //</a:t>
            </a:r>
            <a:r>
              <a:rPr lang="zh-CN" altLang="en-US" sz="1400" dirty="0"/>
              <a:t>如果图的数据很大，不能用</a:t>
            </a:r>
            <a:r>
              <a:rPr lang="en-US" altLang="zh-CN" sz="1400" dirty="0" err="1"/>
              <a:t>cin</a:t>
            </a:r>
            <a:r>
              <a:rPr lang="zh-CN" altLang="en-US" sz="1400" dirty="0"/>
              <a:t>这种慢的输入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if(n==0 &amp;&amp; m==0)  return 0;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         //</a:t>
            </a:r>
            <a:r>
              <a:rPr lang="zh-CN" altLang="en-US" sz="1400" dirty="0"/>
              <a:t>邻接矩阵初始化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/>
              <a:t>for(int j=1; j&lt;=n;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graph[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 = INF;          //</a:t>
            </a:r>
            <a:r>
              <a:rPr lang="zh-CN" altLang="en-US" sz="1400" dirty="0"/>
              <a:t>任意两点间初始距离为无穷大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while(m--) {  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int a, b, c;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d%d%d</a:t>
            </a:r>
            <a:r>
              <a:rPr lang="en-US" altLang="zh-CN" sz="1400" dirty="0"/>
              <a:t>", &amp;a, &amp;b, &amp;c);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graph[a][b] = graph[b][a] = c;  //</a:t>
            </a:r>
            <a:r>
              <a:rPr lang="zh-CN" altLang="en-US" sz="1400" dirty="0"/>
              <a:t>邻接矩阵存图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}                          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 err="1"/>
              <a:t>floyd</a:t>
            </a:r>
            <a:r>
              <a:rPr lang="en-US" altLang="zh-CN" sz="1400" dirty="0"/>
              <a:t>();       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return 0;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复杂度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floyd</a:t>
            </a:r>
            <a:r>
              <a:rPr lang="en-US" altLang="zh-CN" dirty="0"/>
              <a:t>()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重循环，复杂度是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存图：小图，用</a:t>
            </a:r>
            <a:r>
              <a:rPr lang="zh-CN" altLang="en-US" b="1" dirty="0">
                <a:solidFill>
                  <a:srgbClr val="0070C0"/>
                </a:solidFill>
              </a:rPr>
              <a:t>矩阵</a:t>
            </a:r>
            <a:r>
              <a:rPr lang="zh-CN" altLang="en-US" dirty="0"/>
              <a:t>存图就行了。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只能计算小图，</a:t>
            </a:r>
            <a:r>
              <a:rPr lang="en-US" altLang="zh-CN" dirty="0"/>
              <a:t>n &lt; 200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Floyd</a:t>
            </a:r>
            <a:r>
              <a:rPr lang="zh-CN" altLang="en-US" sz="3600" dirty="0">
                <a:solidFill>
                  <a:srgbClr val="0070C0"/>
                </a:solidFill>
              </a:rPr>
              <a:t>的优点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）程序很简单；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）可以一次求出所有结点之间的最短路；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）能处理有</a:t>
            </a:r>
            <a:r>
              <a:rPr lang="zh-CN" altLang="en-US" dirty="0">
                <a:solidFill>
                  <a:srgbClr val="FF0000"/>
                </a:solidFill>
              </a:rPr>
              <a:t>负权</a:t>
            </a:r>
            <a:r>
              <a:rPr lang="zh-CN" altLang="en-US" dirty="0"/>
              <a:t>边的图。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5695" y="582930"/>
            <a:ext cx="4345305" cy="775970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Floyd</a:t>
            </a:r>
            <a:r>
              <a:rPr lang="zh-CN" altLang="en-US" sz="3600" dirty="0">
                <a:solidFill>
                  <a:srgbClr val="0070C0"/>
                </a:solidFill>
              </a:rPr>
              <a:t>：判断负圈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zh-CN" altLang="en-US" sz="2800" dirty="0"/>
              <a:t>负圈：带负权边的图，图中可能有这样的环路，环路上边的权值之和为负数，这样的环路就是负圈。</a:t>
            </a:r>
            <a:endParaRPr lang="en-US" altLang="zh-CN" sz="2800" dirty="0"/>
          </a:p>
          <a:p>
            <a:r>
              <a:rPr lang="zh-CN" altLang="en-US" sz="2800" dirty="0"/>
              <a:t>每走一次这个负圈，总权值就会更小，导致陷在这个圈里出不来。</a:t>
            </a:r>
            <a:endParaRPr lang="en-US" altLang="zh-CN" sz="2800" dirty="0"/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Floyd</a:t>
            </a:r>
            <a:r>
              <a:rPr lang="zh-CN" altLang="en-US" sz="2800" dirty="0"/>
              <a:t>算法判断负圈：判断是否存在某个</a:t>
            </a:r>
            <a:r>
              <a:rPr lang="en-US" altLang="zh-CN" sz="2800" dirty="0"/>
              <a:t>graph[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&lt; 0</a:t>
            </a:r>
            <a:r>
              <a:rPr lang="zh-CN" altLang="en-US" sz="2800" dirty="0"/>
              <a:t>，就行了。因为</a:t>
            </a:r>
            <a:r>
              <a:rPr lang="en-US" altLang="zh-CN" sz="2800" dirty="0"/>
              <a:t>graph[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到外面绕一圈回来的最小路径，如果小于</a:t>
            </a:r>
            <a:r>
              <a:rPr lang="en-US" altLang="zh-CN" sz="2800" dirty="0"/>
              <a:t>0</a:t>
            </a:r>
            <a:r>
              <a:rPr lang="zh-CN" altLang="en-US" sz="2800" dirty="0"/>
              <a:t>，说明存在负圈。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Bellman-Ford算法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单源最短路径问题：给定一个起点s，求它到图中所有n个结点的最短路径。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6866" name="Picture 2" descr="âRichard Bellmanâçå¾çæç´¢ç»æ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49160"/>
            <a:ext cx="2176335" cy="21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思路 </a:t>
            </a:r>
            <a:r>
              <a:rPr lang="en-US" altLang="zh-CN" sz="3600" dirty="0">
                <a:solidFill>
                  <a:srgbClr val="0070C0"/>
                </a:solidFill>
              </a:rPr>
              <a:t>--</a:t>
            </a:r>
            <a:r>
              <a:rPr lang="zh-CN" altLang="en-US" sz="3600" dirty="0">
                <a:solidFill>
                  <a:srgbClr val="0070C0"/>
                </a:solidFill>
              </a:rPr>
              <a:t>“问路”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图中每个点上站着一个</a:t>
            </a:r>
            <a:r>
              <a:rPr lang="en-US" altLang="zh-CN" sz="2800" dirty="0">
                <a:sym typeface="+mn-ea"/>
              </a:rPr>
              <a:t>“</a:t>
            </a:r>
            <a:r>
              <a:rPr lang="zh-CN" altLang="en-US" sz="2800" dirty="0">
                <a:sym typeface="+mn-ea"/>
              </a:rPr>
              <a:t>警察</a:t>
            </a:r>
            <a:r>
              <a:rPr lang="en-US" altLang="zh-CN" sz="2800" dirty="0">
                <a:sym typeface="+mn-ea"/>
              </a:rPr>
              <a:t>”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每个警察问邻居：走你这条路能到</a:t>
            </a:r>
            <a:r>
              <a:rPr lang="en-US" altLang="zh-CN" sz="2800" dirty="0"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吗？有多远？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反复问多次，最后所有警察都能得到最短路。</a:t>
            </a:r>
            <a:endParaRPr lang="en-US" altLang="zh-CN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63181"/>
            <a:ext cx="3018953" cy="20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说明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图论的很多算法：逻辑复杂、步骤冗长、技术细节多。</a:t>
            </a:r>
            <a:endParaRPr lang="en-US" altLang="zh-CN" sz="2800" dirty="0"/>
          </a:p>
          <a:p>
            <a:r>
              <a:rPr lang="zh-CN" altLang="en-US" sz="2800" dirty="0"/>
              <a:t>而</a:t>
            </a:r>
            <a:r>
              <a:rPr lang="en-US" altLang="zh-CN" sz="2800" dirty="0"/>
              <a:t>PPT</a:t>
            </a:r>
            <a:r>
              <a:rPr lang="zh-CN" altLang="en-US" sz="2800" dirty="0"/>
              <a:t>这种形式很难表达复杂的问题。</a:t>
            </a:r>
            <a:endParaRPr lang="en-US" altLang="zh-CN" sz="2800" dirty="0"/>
          </a:p>
          <a:p>
            <a:r>
              <a:rPr lang="zh-CN" altLang="en-US" sz="2800" dirty="0"/>
              <a:t>所以本</a:t>
            </a:r>
            <a:r>
              <a:rPr lang="en-US" altLang="zh-CN" sz="2800" dirty="0"/>
              <a:t>PPT</a:t>
            </a:r>
            <a:r>
              <a:rPr lang="zh-CN" altLang="en-US" sz="2800" dirty="0"/>
              <a:t>主要讲解算法的思想，而缺少实现的细节。</a:t>
            </a:r>
            <a:endParaRPr lang="en-US" altLang="zh-CN" sz="2800" dirty="0"/>
          </a:p>
          <a:p>
            <a:r>
              <a:rPr lang="zh-CN" altLang="en-US" sz="2800" dirty="0"/>
              <a:t>算法的细节请阅读教材</a:t>
            </a:r>
            <a:r>
              <a:rPr lang="en-US" altLang="zh-CN" sz="2800" dirty="0"/>
              <a:t>《</a:t>
            </a:r>
            <a:r>
              <a:rPr lang="zh-CN" altLang="en-US" sz="2800" dirty="0"/>
              <a:t>算法竞赛入门到进阶</a:t>
            </a:r>
            <a:r>
              <a:rPr lang="en-US" altLang="zh-CN" sz="2800" dirty="0"/>
              <a:t>》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“问路”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轮，给所有</a:t>
            </a:r>
            <a:r>
              <a:rPr lang="en-US" altLang="zh-CN" sz="2800" dirty="0"/>
              <a:t>n</a:t>
            </a:r>
            <a:r>
              <a:rPr lang="zh-CN" altLang="en-US" sz="2800" dirty="0"/>
              <a:t>个人每人一次机会，问他的邻居，到</a:t>
            </a:r>
            <a:r>
              <a:rPr lang="en-US" altLang="zh-CN" sz="2800" dirty="0"/>
              <a:t>s</a:t>
            </a:r>
            <a:r>
              <a:rPr lang="zh-CN" altLang="en-US" sz="2800" dirty="0"/>
              <a:t>的最短距离是多少？</a:t>
            </a:r>
            <a:endParaRPr lang="en-US" altLang="zh-CN" sz="2800" dirty="0"/>
          </a:p>
          <a:p>
            <a:pPr lvl="1"/>
            <a:r>
              <a:rPr lang="zh-CN" altLang="en-US" sz="2400" dirty="0"/>
              <a:t>更新每人到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的最短距离。</a:t>
            </a:r>
            <a:endParaRPr lang="en-US" altLang="zh-CN" sz="2400" dirty="0"/>
          </a:p>
          <a:p>
            <a:pPr lvl="1"/>
            <a:r>
              <a:rPr lang="zh-CN" altLang="en-US" sz="2400" dirty="0"/>
              <a:t>特别地，在</a:t>
            </a:r>
            <a:r>
              <a:rPr lang="en-US" altLang="zh-CN" sz="2400" dirty="0"/>
              <a:t>s</a:t>
            </a:r>
            <a:r>
              <a:rPr lang="zh-CN" altLang="en-US" sz="2400" dirty="0"/>
              <a:t>的直连邻居中，有个</a:t>
            </a:r>
            <a:r>
              <a:rPr lang="en-US" altLang="zh-CN" sz="2400" dirty="0"/>
              <a:t>t</a:t>
            </a:r>
            <a:r>
              <a:rPr lang="zh-CN" altLang="en-US" sz="2400" dirty="0"/>
              <a:t>，得到了到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的最短距离。</a:t>
            </a:r>
            <a:r>
              <a:rPr lang="zh-CN" altLang="en-US" sz="2000" b="1" dirty="0">
                <a:solidFill>
                  <a:srgbClr val="0070C0"/>
                </a:solidFill>
              </a:rPr>
              <a:t>（注意，算法并没有查找是哪个</a:t>
            </a:r>
            <a:r>
              <a:rPr lang="en-US" altLang="zh-CN" sz="2000" b="1" dirty="0">
                <a:solidFill>
                  <a:srgbClr val="0070C0"/>
                </a:solidFill>
              </a:rPr>
              <a:t>t</a:t>
            </a:r>
            <a:r>
              <a:rPr lang="zh-CN" altLang="en-US" sz="2000" b="1" dirty="0">
                <a:solidFill>
                  <a:srgbClr val="0070C0"/>
                </a:solidFill>
              </a:rPr>
              <a:t>）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轮，重复第</a:t>
            </a:r>
            <a:r>
              <a:rPr lang="en-US" altLang="zh-CN" sz="2800" dirty="0"/>
              <a:t>1</a:t>
            </a:r>
            <a:r>
              <a:rPr lang="zh-CN" altLang="en-US" sz="2800" dirty="0"/>
              <a:t>轮的操作。</a:t>
            </a:r>
            <a:endParaRPr lang="en-US" altLang="zh-CN" sz="2800" dirty="0"/>
          </a:p>
          <a:p>
            <a:pPr lvl="1"/>
            <a:r>
              <a:rPr lang="zh-CN" altLang="en-US" sz="2400" dirty="0"/>
              <a:t>更新每人到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的最短距离。</a:t>
            </a:r>
            <a:endParaRPr lang="en-US" altLang="zh-CN" sz="2400" dirty="0"/>
          </a:p>
          <a:p>
            <a:pPr lvl="1"/>
            <a:r>
              <a:rPr lang="zh-CN" altLang="en-US" sz="2400" dirty="0"/>
              <a:t>特别地，在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的直连邻居中，有个</a:t>
            </a:r>
            <a:r>
              <a:rPr lang="en-US" altLang="zh-CN" sz="2400" dirty="0"/>
              <a:t>v</a:t>
            </a:r>
            <a:r>
              <a:rPr lang="zh-CN" altLang="en-US" sz="2400" dirty="0"/>
              <a:t>，得到了到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的最短距离。</a:t>
            </a:r>
            <a:endParaRPr lang="en-US" altLang="zh-CN" sz="2400" dirty="0"/>
          </a:p>
          <a:p>
            <a:r>
              <a:rPr lang="zh-CN" altLang="en-US" sz="2800" dirty="0"/>
              <a:t>第</a:t>
            </a:r>
            <a:r>
              <a:rPr lang="en-US" altLang="zh-CN" sz="2800" dirty="0"/>
              <a:t>3</a:t>
            </a:r>
            <a:r>
              <a:rPr lang="zh-CN" altLang="en-US" sz="2800" dirty="0"/>
              <a:t>轮，</a:t>
            </a:r>
            <a:r>
              <a:rPr lang="en-US" altLang="zh-CN" sz="2800" dirty="0"/>
              <a:t>……</a:t>
            </a:r>
            <a:endParaRPr lang="en-US" altLang="zh-CN" sz="2400" dirty="0"/>
          </a:p>
          <a:p>
            <a:endParaRPr lang="en-US" altLang="zh-CN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复杂度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一共需要几轮操作？每一轮操作，都至少有一个新的结点得到了到</a:t>
            </a:r>
            <a:r>
              <a:rPr lang="en-US" altLang="zh-CN" sz="2800" dirty="0"/>
              <a:t>s</a:t>
            </a:r>
            <a:r>
              <a:rPr lang="zh-CN" altLang="en-US" sz="2800" dirty="0"/>
              <a:t>的最短路径。所以，最多只需要</a:t>
            </a:r>
            <a:r>
              <a:rPr lang="en-US" altLang="zh-CN" sz="2800" dirty="0"/>
              <a:t>n</a:t>
            </a:r>
            <a:r>
              <a:rPr lang="zh-CN" altLang="en-US" sz="2800" dirty="0"/>
              <a:t>轮操作，就能完成</a:t>
            </a:r>
            <a:r>
              <a:rPr lang="en-US" altLang="zh-CN" sz="2800" dirty="0"/>
              <a:t>n</a:t>
            </a:r>
            <a:r>
              <a:rPr lang="zh-CN" altLang="en-US" sz="2800" dirty="0"/>
              <a:t>个结点。</a:t>
            </a:r>
            <a:endParaRPr lang="en-US" altLang="zh-CN" sz="2800" dirty="0"/>
          </a:p>
          <a:p>
            <a:r>
              <a:rPr lang="zh-CN" altLang="en-US" sz="2800" dirty="0"/>
              <a:t>在每一轮操作中，需要检查所有</a:t>
            </a:r>
            <a:r>
              <a:rPr lang="en-US" altLang="zh-CN" sz="2800" dirty="0"/>
              <a:t>m</a:t>
            </a:r>
            <a:r>
              <a:rPr lang="zh-CN" altLang="en-US" sz="2800" dirty="0"/>
              <a:t>个边，更新最短距离。</a:t>
            </a:r>
            <a:endParaRPr lang="en-US" altLang="zh-CN" sz="2800" dirty="0"/>
          </a:p>
          <a:p>
            <a:r>
              <a:rPr lang="en-US" altLang="zh-CN" sz="2800" b="1" dirty="0"/>
              <a:t>Bellman-Ford</a:t>
            </a:r>
            <a:r>
              <a:rPr lang="zh-CN" altLang="en-US" sz="2800" b="1" dirty="0"/>
              <a:t>算法的复杂度是</a:t>
            </a:r>
            <a:r>
              <a:rPr lang="en-US" altLang="zh-CN" sz="2800" b="1" dirty="0"/>
              <a:t>O(nm)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并行计算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Bellman-Ford</a:t>
            </a:r>
            <a:r>
              <a:rPr lang="zh-CN" altLang="en-US" sz="2800" dirty="0"/>
              <a:t>算法，每个结点可以独立进行计算，所以这个算法符合并行计算的思想。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例如，计算机网络的</a:t>
            </a:r>
            <a:r>
              <a:rPr lang="en-US" altLang="zh-CN" sz="2800" dirty="0"/>
              <a:t>BGP</a:t>
            </a:r>
            <a:r>
              <a:rPr lang="zh-CN" altLang="en-US" sz="2800" dirty="0"/>
              <a:t>路由协议，每个路由器是一个结点，它根据与邻居的信息交换，独自计算到网络中其它路由器的最短距离。</a:t>
            </a:r>
            <a:endParaRPr lang="en-US" altLang="zh-CN" sz="2800" dirty="0"/>
          </a:p>
          <a:p>
            <a:r>
              <a:rPr lang="en-US" altLang="zh-CN" sz="2800" dirty="0"/>
              <a:t>BGP</a:t>
            </a:r>
            <a:r>
              <a:rPr lang="zh-CN" altLang="en-US" sz="2800" dirty="0"/>
              <a:t>是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算法的一个典型应用。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打印最短路径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从起点</a:t>
            </a:r>
            <a:r>
              <a:rPr lang="en-US" altLang="zh-CN" sz="2800" dirty="0"/>
              <a:t>s</a:t>
            </a:r>
            <a:r>
              <a:rPr lang="zh-CN" altLang="en-US" sz="2800" dirty="0"/>
              <a:t>到任意一个结点</a:t>
            </a:r>
            <a:r>
              <a:rPr lang="en-US" altLang="zh-CN" sz="2800" dirty="0"/>
              <a:t>t</a:t>
            </a:r>
            <a:r>
              <a:rPr lang="zh-CN" altLang="en-US" sz="2800" dirty="0"/>
              <a:t>都有一条最短路径（如果有多条最短路，就简单地选其中一条，其它的丢弃）；</a:t>
            </a:r>
            <a:endParaRPr lang="en-US" altLang="zh-CN" sz="2800" dirty="0"/>
          </a:p>
          <a:p>
            <a:r>
              <a:rPr lang="zh-CN" altLang="en-US" sz="2800" dirty="0"/>
              <a:t>反过来看，从任意一个结点</a:t>
            </a:r>
            <a:r>
              <a:rPr lang="en-US" altLang="zh-CN" sz="2800" dirty="0"/>
              <a:t>t</a:t>
            </a:r>
            <a:r>
              <a:rPr lang="zh-CN" altLang="en-US" sz="2800" dirty="0"/>
              <a:t>往前追溯，沿着最短路径，一个结点一个结点往回走，就能到达起点</a:t>
            </a:r>
            <a:r>
              <a:rPr lang="en-US" altLang="zh-CN" sz="2800" dirty="0"/>
              <a:t>s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只要在每个结点上，记录它的前驱结点就行了。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判断负圈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Bellman-Ford</a:t>
            </a:r>
            <a:r>
              <a:rPr lang="zh-CN" altLang="en-US" sz="2800" dirty="0"/>
              <a:t>能判断负圈。</a:t>
            </a:r>
            <a:endParaRPr lang="en-US" altLang="zh-CN" sz="2800" dirty="0"/>
          </a:p>
          <a:p>
            <a:r>
              <a:rPr lang="zh-CN" altLang="en-US" sz="2800" dirty="0"/>
              <a:t>没有负圈时，只需要</a:t>
            </a:r>
            <a:r>
              <a:rPr lang="en-US" altLang="zh-CN" sz="2800" dirty="0"/>
              <a:t>n</a:t>
            </a:r>
            <a:r>
              <a:rPr lang="zh-CN" altLang="en-US" sz="2800" dirty="0"/>
              <a:t>轮就结束。</a:t>
            </a:r>
            <a:endParaRPr lang="en-US" altLang="zh-CN" sz="2800" dirty="0"/>
          </a:p>
          <a:p>
            <a:r>
              <a:rPr lang="zh-CN" altLang="en-US" sz="2800" dirty="0"/>
              <a:t>如果超过</a:t>
            </a:r>
            <a:r>
              <a:rPr lang="en-US" altLang="zh-CN" sz="2800" dirty="0"/>
              <a:t>n</a:t>
            </a:r>
            <a:r>
              <a:rPr lang="zh-CN" altLang="en-US" sz="2800" dirty="0"/>
              <a:t>轮，最短路径还有变化，那么肯定有负圈。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算法的具体实现，细节很多。</a:t>
            </a:r>
            <a:endParaRPr lang="en-US" altLang="zh-CN" dirty="0"/>
          </a:p>
          <a:p>
            <a:r>
              <a:rPr lang="zh-CN" altLang="en-US" dirty="0"/>
              <a:t>请阅读教材</a:t>
            </a:r>
            <a:r>
              <a:rPr lang="en-US" altLang="zh-CN" dirty="0"/>
              <a:t>《</a:t>
            </a:r>
            <a:r>
              <a:rPr lang="zh-CN" altLang="en-US" dirty="0"/>
              <a:t>算法竞赛入门到进阶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0000"/>
                </a:solidFill>
              </a:rPr>
              <a:t>SPFA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</a:rPr>
              <a:t>SPFA = </a:t>
            </a:r>
            <a:r>
              <a:rPr lang="zh-CN" altLang="en-US" sz="2800" dirty="0">
                <a:solidFill>
                  <a:srgbClr val="0070C0"/>
                </a:solidFill>
              </a:rPr>
              <a:t>队列处理</a:t>
            </a:r>
            <a:r>
              <a:rPr lang="en-US" altLang="zh-CN" sz="2800" dirty="0">
                <a:solidFill>
                  <a:srgbClr val="0070C0"/>
                </a:solidFill>
              </a:rPr>
              <a:t>+Bellman-Ford</a:t>
            </a:r>
            <a:r>
              <a:rPr lang="zh-CN" altLang="en-US" sz="2800" dirty="0">
                <a:solidFill>
                  <a:srgbClr val="0070C0"/>
                </a:solidFill>
              </a:rPr>
              <a:t>。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/>
              <a:t>Bellman-Ford</a:t>
            </a:r>
            <a:r>
              <a:rPr lang="zh-CN" altLang="en-US" sz="2800" dirty="0"/>
              <a:t>算法有很多低效或无效的操作。其核心内容，是在每一轮操作中，更新</a:t>
            </a:r>
            <a:r>
              <a:rPr lang="zh-CN" altLang="en-US" sz="2800" b="1" dirty="0">
                <a:solidFill>
                  <a:srgbClr val="0070C0"/>
                </a:solidFill>
              </a:rPr>
              <a:t>所有</a:t>
            </a:r>
            <a:r>
              <a:rPr lang="zh-CN" altLang="en-US" sz="2800" dirty="0"/>
              <a:t>结点到起点</a:t>
            </a:r>
            <a:r>
              <a:rPr lang="en-US" altLang="zh-CN" sz="2800" dirty="0"/>
              <a:t>s</a:t>
            </a:r>
            <a:r>
              <a:rPr lang="zh-CN" altLang="en-US" sz="2800" dirty="0"/>
              <a:t>的最短距离。</a:t>
            </a:r>
            <a:endParaRPr lang="en-US" altLang="zh-CN" sz="2800" dirty="0"/>
          </a:p>
          <a:p>
            <a:r>
              <a:rPr lang="zh-CN" altLang="en-US" sz="2400" dirty="0"/>
              <a:t>计算和调整一个结点</a:t>
            </a:r>
            <a:r>
              <a:rPr lang="en-US" altLang="zh-CN" sz="2400" dirty="0"/>
              <a:t>u</a:t>
            </a:r>
            <a:r>
              <a:rPr lang="zh-CN" altLang="en-US" sz="2400" dirty="0"/>
              <a:t>到</a:t>
            </a:r>
            <a:r>
              <a:rPr lang="en-US" altLang="zh-CN" sz="2400" dirty="0"/>
              <a:t>s</a:t>
            </a:r>
            <a:r>
              <a:rPr lang="zh-CN" altLang="en-US" sz="2400" dirty="0"/>
              <a:t>的最短距离后，如果紧接着调整</a:t>
            </a:r>
            <a:r>
              <a:rPr lang="en-US" altLang="zh-CN" sz="2400" dirty="0"/>
              <a:t>u</a:t>
            </a:r>
            <a:r>
              <a:rPr lang="zh-CN" altLang="en-US" sz="2400" dirty="0"/>
              <a:t>的</a:t>
            </a:r>
            <a:r>
              <a:rPr lang="zh-CN" altLang="en-US" sz="2400" b="1" dirty="0"/>
              <a:t>邻居</a:t>
            </a:r>
            <a:r>
              <a:rPr lang="zh-CN" altLang="en-US" sz="2400" dirty="0"/>
              <a:t>结点，这些邻居肯定有新的计算结果；而如果漫无目的地计算不与</a:t>
            </a:r>
            <a:r>
              <a:rPr lang="en-US" altLang="zh-CN" sz="2400" dirty="0"/>
              <a:t>u</a:t>
            </a:r>
            <a:r>
              <a:rPr lang="zh-CN" altLang="en-US" sz="2400" dirty="0"/>
              <a:t>相邻的结点，很可能毫无变化，所以这些操作是低效的。</a:t>
            </a:r>
            <a:endParaRPr lang="zh-CN" altLang="en-US" sz="2400" dirty="0"/>
          </a:p>
          <a:p>
            <a:r>
              <a:rPr lang="zh-CN" altLang="en-US" sz="2800" dirty="0"/>
              <a:t>改进：计算结点</a:t>
            </a:r>
            <a:r>
              <a:rPr lang="en-US" altLang="zh-CN" sz="2800" dirty="0"/>
              <a:t>u</a:t>
            </a:r>
            <a:r>
              <a:rPr lang="zh-CN" altLang="en-US" sz="2800" dirty="0"/>
              <a:t>之后，下一步只计算和调整它的邻居，能加快收敛的过程。</a:t>
            </a:r>
            <a:endParaRPr lang="en-US" altLang="zh-CN" sz="2800" dirty="0"/>
          </a:p>
          <a:p>
            <a:r>
              <a:rPr lang="zh-CN" altLang="en-US" sz="2800" dirty="0"/>
              <a:t>这些步骤用队列进行操作，这就是</a:t>
            </a:r>
            <a:r>
              <a:rPr lang="en-US" altLang="zh-CN" sz="2800" dirty="0"/>
              <a:t>SPFA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SPFA</a:t>
            </a:r>
            <a:r>
              <a:rPr lang="zh-CN" altLang="en-US" sz="3600" dirty="0">
                <a:solidFill>
                  <a:srgbClr val="0070C0"/>
                </a:solidFill>
              </a:rPr>
              <a:t>步骤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）起点</a:t>
            </a:r>
            <a:r>
              <a:rPr lang="en-US" altLang="zh-CN" sz="2800" dirty="0"/>
              <a:t>s</a:t>
            </a:r>
            <a:r>
              <a:rPr lang="zh-CN" altLang="en-US" sz="2800" dirty="0"/>
              <a:t>入队，计算它所有邻居到</a:t>
            </a:r>
            <a:r>
              <a:rPr lang="en-US" altLang="zh-CN" sz="2800" dirty="0"/>
              <a:t>s</a:t>
            </a:r>
            <a:r>
              <a:rPr lang="zh-CN" altLang="en-US" sz="2800" dirty="0"/>
              <a:t>的最短距离。把</a:t>
            </a:r>
            <a:r>
              <a:rPr lang="en-US" altLang="zh-CN" sz="2800" dirty="0"/>
              <a:t>s</a:t>
            </a:r>
            <a:r>
              <a:rPr lang="zh-CN" altLang="en-US" sz="2800" dirty="0"/>
              <a:t>出队，状态有更新的邻居入队，没更新的不入队。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）现在队列的头部是</a:t>
            </a:r>
            <a:r>
              <a:rPr lang="en-US" altLang="zh-CN" sz="2800" dirty="0"/>
              <a:t>s</a:t>
            </a:r>
            <a:r>
              <a:rPr lang="zh-CN" altLang="en-US" sz="2800" dirty="0"/>
              <a:t>的一个邻居</a:t>
            </a:r>
            <a:r>
              <a:rPr lang="en-US" altLang="zh-CN" sz="2800" dirty="0"/>
              <a:t>u</a:t>
            </a:r>
            <a:r>
              <a:rPr lang="zh-CN" altLang="en-US" sz="2800" dirty="0"/>
              <a:t>。弹出</a:t>
            </a:r>
            <a:r>
              <a:rPr lang="en-US" altLang="zh-CN" sz="2800" dirty="0"/>
              <a:t>u</a:t>
            </a:r>
            <a:r>
              <a:rPr lang="zh-CN" altLang="en-US" sz="2800" dirty="0"/>
              <a:t>，更新它所有邻居的状态，把其中有状态变化的邻居入队列。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）继续以上过程，直到队列空。这也意味着，所有结点的状态都不再更新。最后的状态就是到起点</a:t>
            </a:r>
            <a:r>
              <a:rPr lang="en-US" altLang="zh-CN" sz="2800" dirty="0"/>
              <a:t>s</a:t>
            </a:r>
            <a:r>
              <a:rPr lang="zh-CN" altLang="en-US" sz="2800" dirty="0"/>
              <a:t>的最短路径。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SPFA</a:t>
            </a:r>
            <a:r>
              <a:rPr lang="zh-CN" altLang="en-US" sz="3600" dirty="0">
                <a:solidFill>
                  <a:srgbClr val="0070C0"/>
                </a:solidFill>
              </a:rPr>
              <a:t>不稳定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弹出</a:t>
            </a:r>
            <a:r>
              <a:rPr lang="en-US" altLang="zh-CN" sz="2800" dirty="0"/>
              <a:t>u</a:t>
            </a:r>
            <a:r>
              <a:rPr lang="zh-CN" altLang="en-US" sz="2800" dirty="0"/>
              <a:t>之后，在后面的计算中，</a:t>
            </a:r>
            <a:r>
              <a:rPr lang="en-US" altLang="zh-CN" sz="2800" dirty="0"/>
              <a:t>u</a:t>
            </a:r>
            <a:r>
              <a:rPr lang="zh-CN" altLang="en-US" sz="2800" dirty="0"/>
              <a:t>可能会再次更新状态</a:t>
            </a:r>
            <a:r>
              <a:rPr lang="zh-CN" altLang="en-US" sz="2400" dirty="0">
                <a:solidFill>
                  <a:srgbClr val="0070C0"/>
                </a:solidFill>
              </a:rPr>
              <a:t>（后来发现，</a:t>
            </a:r>
            <a:r>
              <a:rPr lang="en-US" altLang="zh-CN" sz="2400" dirty="0">
                <a:solidFill>
                  <a:srgbClr val="0070C0"/>
                </a:solidFill>
              </a:rPr>
              <a:t>u</a:t>
            </a:r>
            <a:r>
              <a:rPr lang="zh-CN" altLang="en-US" sz="2400" dirty="0">
                <a:solidFill>
                  <a:srgbClr val="0070C0"/>
                </a:solidFill>
              </a:rPr>
              <a:t>借道别的结点去</a:t>
            </a:r>
            <a:r>
              <a:rPr lang="en-US" altLang="zh-CN" sz="2400" dirty="0">
                <a:solidFill>
                  <a:srgbClr val="0070C0"/>
                </a:solidFill>
              </a:rPr>
              <a:t>s</a:t>
            </a:r>
            <a:r>
              <a:rPr lang="zh-CN" altLang="en-US" sz="2400" dirty="0">
                <a:solidFill>
                  <a:srgbClr val="0070C0"/>
                </a:solidFill>
              </a:rPr>
              <a:t>，路更近）</a:t>
            </a:r>
            <a:r>
              <a:rPr lang="zh-CN" altLang="en-US" sz="2800" dirty="0"/>
              <a:t>。所以，</a:t>
            </a:r>
            <a:r>
              <a:rPr lang="en-US" altLang="zh-CN" sz="2800" dirty="0"/>
              <a:t>u</a:t>
            </a:r>
            <a:r>
              <a:rPr lang="zh-CN" altLang="en-US" sz="2800" dirty="0"/>
              <a:t>可能需要重新入队列。</a:t>
            </a:r>
            <a:endParaRPr lang="en-US" altLang="zh-CN" sz="2800" dirty="0"/>
          </a:p>
          <a:p>
            <a:r>
              <a:rPr lang="zh-CN" altLang="en-US" sz="2800" dirty="0"/>
              <a:t>有可能只有很少结点重新进入队列，也有可能很多。这取决于图的特征。</a:t>
            </a:r>
            <a:endParaRPr lang="en-US" altLang="zh-CN" sz="2800" dirty="0"/>
          </a:p>
          <a:p>
            <a:r>
              <a:rPr lang="zh-CN" altLang="en-US" sz="2800" dirty="0"/>
              <a:t>所以，</a:t>
            </a:r>
            <a:r>
              <a:rPr lang="en-US" altLang="zh-CN" sz="2800" b="1" dirty="0"/>
              <a:t>SPFA</a:t>
            </a:r>
            <a:r>
              <a:rPr lang="zh-CN" altLang="en-US" sz="2800" b="1" dirty="0"/>
              <a:t>是不稳定的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SPFA</a:t>
            </a:r>
            <a:r>
              <a:rPr lang="zh-CN" altLang="en-US" sz="3600" dirty="0">
                <a:solidFill>
                  <a:srgbClr val="0070C0"/>
                </a:solidFill>
              </a:rPr>
              <a:t>的实现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/>
              <a:t>请阅读教材</a:t>
            </a:r>
            <a:r>
              <a:rPr lang="en-US" altLang="zh-CN" dirty="0"/>
              <a:t>《</a:t>
            </a:r>
            <a:r>
              <a:rPr lang="zh-CN" altLang="en-US" dirty="0"/>
              <a:t>算法竞赛入门到进阶</a:t>
            </a:r>
            <a:r>
              <a:rPr lang="en-US" altLang="zh-CN" dirty="0"/>
              <a:t>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基于邻接表的</a:t>
            </a:r>
            <a:r>
              <a:rPr lang="en-US" altLang="zh-CN" dirty="0"/>
              <a:t>SPFA</a:t>
            </a:r>
            <a:endParaRPr lang="zh-CN" altLang="en-US" dirty="0"/>
          </a:p>
          <a:p>
            <a:pPr lvl="1"/>
            <a:r>
              <a:rPr lang="zh-CN" altLang="en-US" dirty="0"/>
              <a:t>基于链式前向星的</a:t>
            </a:r>
            <a:r>
              <a:rPr lang="en-US" altLang="zh-CN" dirty="0"/>
              <a:t>SPFA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注意其中判断负圈和打印最短路径的内容。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306784"/>
            <a:ext cx="3960440" cy="850106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0000"/>
                </a:solidFill>
              </a:rPr>
              <a:t>2-SAT</a:t>
            </a:r>
            <a:r>
              <a:rPr lang="zh-CN" altLang="en-US" sz="3600" dirty="0">
                <a:solidFill>
                  <a:srgbClr val="FF0000"/>
                </a:solidFill>
              </a:rPr>
              <a:t>问题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en-US" altLang="zh-CN" sz="2800" dirty="0"/>
              <a:t>SAT</a:t>
            </a:r>
            <a:r>
              <a:rPr lang="zh-CN" altLang="en-US" sz="2800" dirty="0"/>
              <a:t>（</a:t>
            </a:r>
            <a:r>
              <a:rPr lang="en-US" altLang="zh-CN" sz="2800" dirty="0"/>
              <a:t>Satisfiability</a:t>
            </a:r>
            <a:r>
              <a:rPr lang="zh-CN" altLang="en-US" sz="2800" dirty="0"/>
              <a:t>）问题：</a:t>
            </a:r>
            <a:endParaRPr lang="en-US" altLang="zh-CN" sz="2800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个布尔变量（布尔变量的特点是只有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两个值），其中一些布尔变量相互之间有限制关系；</a:t>
            </a:r>
            <a:endParaRPr lang="en-US" altLang="zh-CN" dirty="0"/>
          </a:p>
          <a:p>
            <a:pPr lvl="1"/>
            <a:r>
              <a:rPr lang="zh-CN" altLang="en-US" dirty="0"/>
              <a:t>用所有</a:t>
            </a:r>
            <a:r>
              <a:rPr lang="en-US" altLang="zh-CN" dirty="0"/>
              <a:t>n</a:t>
            </a:r>
            <a:r>
              <a:rPr lang="zh-CN" altLang="en-US" dirty="0"/>
              <a:t>个布尔变量组成序列，使得其满足所有限制关系；</a:t>
            </a:r>
            <a:endParaRPr lang="en-US" altLang="zh-CN" dirty="0"/>
          </a:p>
          <a:p>
            <a:pPr lvl="1"/>
            <a:r>
              <a:rPr lang="zh-CN" altLang="en-US" dirty="0"/>
              <a:t>判断序列是否存在？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800" dirty="0"/>
              <a:t>2-SAT</a:t>
            </a:r>
            <a:r>
              <a:rPr lang="zh-CN" altLang="en-US" sz="2800" dirty="0"/>
              <a:t>问题：每个限制关系只涉及到</a:t>
            </a:r>
            <a:r>
              <a:rPr lang="en-US" altLang="zh-CN" sz="2800" dirty="0"/>
              <a:t>2</a:t>
            </a:r>
            <a:r>
              <a:rPr lang="zh-CN" altLang="en-US" sz="2800" dirty="0"/>
              <a:t>个变量。</a:t>
            </a:r>
            <a:endParaRPr lang="zh-CN" altLang="en-US" sz="2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0000"/>
                </a:solidFill>
              </a:rPr>
              <a:t>Dijkstra</a:t>
            </a:r>
            <a:r>
              <a:rPr lang="zh-CN" altLang="en-US" sz="3600" dirty="0">
                <a:solidFill>
                  <a:srgbClr val="FF0000"/>
                </a:solidFill>
              </a:rPr>
              <a:t>算法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Dijkstra</a:t>
            </a:r>
            <a:r>
              <a:rPr lang="zh-CN" altLang="en-US" sz="2800" dirty="0"/>
              <a:t>：单源最短路径问题。</a:t>
            </a:r>
            <a:endParaRPr lang="en-US" altLang="zh-CN" sz="2800" dirty="0"/>
          </a:p>
          <a:p>
            <a:r>
              <a:rPr lang="zh-CN" altLang="en-US" sz="2800" dirty="0"/>
              <a:t>优点：非常高效而且稳定。</a:t>
            </a:r>
            <a:endParaRPr lang="en-US" altLang="zh-CN" sz="2800" dirty="0"/>
          </a:p>
          <a:p>
            <a:r>
              <a:rPr lang="zh-CN" altLang="en-US" sz="2800" dirty="0"/>
              <a:t>缺点：只能处理不含有负权边的图。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思路：贪心思想</a:t>
            </a:r>
            <a:r>
              <a:rPr lang="en-US" altLang="zh-CN" sz="2800" dirty="0"/>
              <a:t>+</a:t>
            </a:r>
            <a:r>
              <a:rPr lang="zh-CN" altLang="en-US" sz="2800" dirty="0"/>
              <a:t>优先队列。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算法思路 </a:t>
            </a:r>
            <a:r>
              <a:rPr lang="en-US" altLang="zh-CN" sz="3600" dirty="0">
                <a:solidFill>
                  <a:srgbClr val="0070C0"/>
                </a:solidFill>
              </a:rPr>
              <a:t>--</a:t>
            </a:r>
            <a:r>
              <a:rPr lang="zh-CN" altLang="en-US" sz="3600" dirty="0">
                <a:solidFill>
                  <a:srgbClr val="0070C0"/>
                </a:solidFill>
              </a:rPr>
              <a:t>多米诺骨牌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29411"/>
          </a:xfrm>
        </p:spPr>
        <p:txBody>
          <a:bodyPr/>
          <a:lstStyle/>
          <a:p>
            <a:r>
              <a:rPr lang="zh-CN" altLang="en-US" sz="2800" dirty="0"/>
              <a:t>在图中所有的边上，排满多米诺骨牌。</a:t>
            </a:r>
            <a:endParaRPr lang="en-US" altLang="zh-CN" sz="2800" dirty="0"/>
          </a:p>
          <a:p>
            <a:r>
              <a:rPr lang="zh-CN" altLang="en-US" sz="2800" dirty="0"/>
              <a:t>一条边上的多米诺骨牌数量，等于边的权值。</a:t>
            </a:r>
            <a:endParaRPr lang="en-US" altLang="zh-CN" sz="2800" dirty="0"/>
          </a:p>
          <a:p>
            <a:r>
              <a:rPr lang="zh-CN" altLang="en-US" sz="2800" dirty="0"/>
              <a:t>规定所有骨牌倒下的速度都一样。在一个结点上推倒骨牌，会导致这个结点上的所有骨牌都往后面倒下去。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1746" name="Picture 2" descr="https://timgsa.baidu.com/timg?image&amp;quality=80&amp;size=b9999_10000&amp;sec=1559647296344&amp;di=f1d90e1bd7fc899d4cb68ac17409729e&amp;imgtype=0&amp;src=http%3A%2F%2Fcbu01.alicdn.com%2Fimg%2Fibank%2F2016%2F282%2F448%2F2954844282_783871151.jpg"/>
          <p:cNvPicPr>
            <a:picLocks noChangeAspect="1" noChangeArrowheads="1" noCrop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805135"/>
            <a:ext cx="3528392" cy="23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29411"/>
          </a:xfrm>
        </p:spPr>
        <p:txBody>
          <a:bodyPr/>
          <a:lstStyle/>
          <a:p>
            <a:r>
              <a:rPr lang="zh-CN" altLang="en-US" sz="2800" dirty="0"/>
              <a:t>在起点</a:t>
            </a:r>
            <a:r>
              <a:rPr lang="en-US" altLang="zh-CN" sz="2800" dirty="0"/>
              <a:t>s</a:t>
            </a:r>
            <a:r>
              <a:rPr lang="zh-CN" altLang="en-US" sz="2800" dirty="0"/>
              <a:t>推倒骨牌，从</a:t>
            </a:r>
            <a:r>
              <a:rPr lang="en-US" altLang="zh-CN" sz="2800" dirty="0"/>
              <a:t>s</a:t>
            </a:r>
            <a:r>
              <a:rPr lang="zh-CN" altLang="en-US" sz="2800" dirty="0"/>
              <a:t>开始，它连接的边上的骨牌都逐渐倒下，并到达所有能达到的结点。</a:t>
            </a:r>
            <a:endParaRPr lang="en-US" altLang="zh-CN" sz="2800" dirty="0"/>
          </a:p>
          <a:p>
            <a:r>
              <a:rPr lang="zh-CN" altLang="en-US" sz="2800" dirty="0"/>
              <a:t>在某个结点</a:t>
            </a:r>
            <a:r>
              <a:rPr lang="en-US" altLang="zh-CN" sz="2800" dirty="0"/>
              <a:t>t</a:t>
            </a:r>
            <a:r>
              <a:rPr lang="zh-CN" altLang="en-US" sz="2800" dirty="0"/>
              <a:t>，可能先后从不同的线路倒骨牌过来</a:t>
            </a:r>
            <a:endParaRPr lang="en-US" altLang="zh-CN" sz="2800" dirty="0"/>
          </a:p>
          <a:p>
            <a:pPr lvl="1"/>
            <a:r>
              <a:rPr lang="zh-CN" altLang="en-US" dirty="0"/>
              <a:t>先倒过来的骨牌，其经过的路径，肯定就是从</a:t>
            </a:r>
            <a:r>
              <a:rPr lang="en-US" altLang="zh-CN" dirty="0"/>
              <a:t>s</a:t>
            </a:r>
            <a:r>
              <a:rPr lang="zh-CN" altLang="en-US" dirty="0"/>
              <a:t>到达</a:t>
            </a:r>
            <a:r>
              <a:rPr lang="en-US" altLang="zh-CN" dirty="0"/>
              <a:t>t</a:t>
            </a:r>
            <a:r>
              <a:rPr lang="zh-CN" altLang="en-US" dirty="0"/>
              <a:t>的最短路；</a:t>
            </a:r>
            <a:endParaRPr lang="en-US" altLang="zh-CN" dirty="0"/>
          </a:p>
          <a:p>
            <a:pPr lvl="1"/>
            <a:r>
              <a:rPr lang="zh-CN" altLang="en-US" dirty="0"/>
              <a:t>后倒过来的骨牌，对确定结点</a:t>
            </a:r>
            <a:r>
              <a:rPr lang="en-US" altLang="zh-CN" dirty="0"/>
              <a:t>t</a:t>
            </a:r>
            <a:r>
              <a:rPr lang="zh-CN" altLang="en-US" dirty="0"/>
              <a:t>的最短路没有贡献，不用管它。</a:t>
            </a:r>
            <a:endParaRPr lang="zh-CN" altLang="en-US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）在</a:t>
            </a:r>
            <a:r>
              <a:rPr lang="en-US" altLang="zh-CN" sz="2800" dirty="0"/>
              <a:t>s</a:t>
            </a:r>
            <a:r>
              <a:rPr lang="zh-CN" altLang="en-US" sz="2800" dirty="0"/>
              <a:t>的所有直连邻居中，最近的邻居</a:t>
            </a:r>
            <a:r>
              <a:rPr lang="en-US" altLang="zh-CN" sz="2800" dirty="0"/>
              <a:t>u</a:t>
            </a:r>
            <a:r>
              <a:rPr lang="zh-CN" altLang="en-US" sz="2800" dirty="0"/>
              <a:t>，骨牌首先到达。</a:t>
            </a:r>
            <a:r>
              <a:rPr lang="en-US" altLang="zh-CN" sz="2800" dirty="0"/>
              <a:t>u</a:t>
            </a:r>
            <a:r>
              <a:rPr lang="zh-CN" altLang="en-US" sz="2800" dirty="0"/>
              <a:t>是第一个确定最短路径的结点。从</a:t>
            </a:r>
            <a:r>
              <a:rPr lang="en-US" altLang="zh-CN" sz="2800" dirty="0"/>
              <a:t>u</a:t>
            </a:r>
            <a:r>
              <a:rPr lang="zh-CN" altLang="en-US" sz="2800" dirty="0"/>
              <a:t>直连到</a:t>
            </a:r>
            <a:r>
              <a:rPr lang="en-US" altLang="zh-CN" sz="2800" dirty="0"/>
              <a:t>s</a:t>
            </a:r>
            <a:r>
              <a:rPr lang="zh-CN" altLang="en-US" sz="2800" dirty="0"/>
              <a:t>的路径肯定是最短的，因为如果</a:t>
            </a:r>
            <a:r>
              <a:rPr lang="en-US" altLang="zh-CN" sz="2800" dirty="0"/>
              <a:t>u</a:t>
            </a:r>
            <a:r>
              <a:rPr lang="zh-CN" altLang="en-US" sz="2800" dirty="0"/>
              <a:t>绕道别的结点到</a:t>
            </a:r>
            <a:r>
              <a:rPr lang="en-US" altLang="zh-CN" sz="2800" dirty="0"/>
              <a:t>s</a:t>
            </a:r>
            <a:r>
              <a:rPr lang="zh-CN" altLang="en-US" sz="2800" dirty="0"/>
              <a:t>，必然更远。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）然后，把后面骨牌的倒下分成</a:t>
            </a:r>
            <a:r>
              <a:rPr lang="en-US" altLang="zh-CN" sz="2800" dirty="0"/>
              <a:t>2</a:t>
            </a:r>
            <a:r>
              <a:rPr lang="zh-CN" altLang="en-US" sz="2800" dirty="0"/>
              <a:t>部分，一部分是从</a:t>
            </a:r>
            <a:r>
              <a:rPr lang="en-US" altLang="zh-CN" sz="2800" dirty="0"/>
              <a:t>s</a:t>
            </a:r>
            <a:r>
              <a:rPr lang="zh-CN" altLang="en-US" sz="2800" dirty="0"/>
              <a:t>继续倒下到</a:t>
            </a:r>
            <a:r>
              <a:rPr lang="en-US" altLang="zh-CN" sz="2800" dirty="0"/>
              <a:t>s</a:t>
            </a:r>
            <a:r>
              <a:rPr lang="zh-CN" altLang="en-US" sz="2800" dirty="0"/>
              <a:t>的其它的直连邻居，另一部分从</a:t>
            </a:r>
            <a:r>
              <a:rPr lang="en-US" altLang="zh-CN" sz="2800" dirty="0"/>
              <a:t>u</a:t>
            </a:r>
            <a:r>
              <a:rPr lang="zh-CN" altLang="en-US" sz="2800" dirty="0"/>
              <a:t>出发倒下到</a:t>
            </a:r>
            <a:r>
              <a:rPr lang="en-US" altLang="zh-CN" sz="2800" dirty="0"/>
              <a:t>u</a:t>
            </a:r>
            <a:r>
              <a:rPr lang="zh-CN" altLang="en-US" sz="2800" dirty="0"/>
              <a:t>的直连邻居。那么下一个到达的结点</a:t>
            </a:r>
            <a:r>
              <a:rPr lang="en-US" altLang="zh-CN" sz="2800" dirty="0"/>
              <a:t>v</a:t>
            </a:r>
            <a:r>
              <a:rPr lang="zh-CN" altLang="en-US" sz="2800" dirty="0"/>
              <a:t>，必然是</a:t>
            </a:r>
            <a:r>
              <a:rPr lang="en-US" altLang="zh-CN" sz="2800" dirty="0"/>
              <a:t>s</a:t>
            </a:r>
            <a:r>
              <a:rPr lang="zh-CN" altLang="en-US" sz="2800" dirty="0"/>
              <a:t>或者</a:t>
            </a:r>
            <a:r>
              <a:rPr lang="en-US" altLang="zh-CN" sz="2800" dirty="0"/>
              <a:t>u</a:t>
            </a:r>
            <a:r>
              <a:rPr lang="zh-CN" altLang="en-US" sz="2800" dirty="0"/>
              <a:t>的一个直连邻居。</a:t>
            </a:r>
            <a:r>
              <a:rPr lang="en-US" altLang="zh-CN" sz="2800" dirty="0"/>
              <a:t>v</a:t>
            </a:r>
            <a:r>
              <a:rPr lang="zh-CN" altLang="en-US" sz="2800" dirty="0"/>
              <a:t>是第二个确定最短路径的结点。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）继续以上步骤，在每一次迭代过程中，都能确定一个结点的最短路径。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特点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算法应用了</a:t>
            </a:r>
            <a:r>
              <a:rPr lang="zh-CN" altLang="en-US" b="1" dirty="0">
                <a:solidFill>
                  <a:srgbClr val="0070C0"/>
                </a:solidFill>
              </a:rPr>
              <a:t>贪心法</a:t>
            </a:r>
            <a:r>
              <a:rPr lang="zh-CN" altLang="en-US" dirty="0"/>
              <a:t>的思想，即“抄近路走，肯定能找到最短路径”。</a:t>
            </a:r>
            <a:endParaRPr lang="zh-CN" altLang="en-US" dirty="0"/>
          </a:p>
          <a:p>
            <a:r>
              <a:rPr lang="zh-CN" altLang="en-US" dirty="0"/>
              <a:t>算法高效稳定：</a:t>
            </a:r>
            <a:endParaRPr lang="en-US" altLang="zh-CN" dirty="0"/>
          </a:p>
          <a:p>
            <a:pPr lvl="1"/>
            <a:r>
              <a:rPr lang="en-US" altLang="zh-CN" dirty="0"/>
              <a:t>Dijkstra</a:t>
            </a:r>
            <a:r>
              <a:rPr lang="zh-CN" altLang="en-US" dirty="0"/>
              <a:t>的每次迭代，只需要检查上次已经确定最短路径的那些结点的邻居，检查范围很小，算法是</a:t>
            </a:r>
            <a:r>
              <a:rPr lang="zh-CN" altLang="en-US" b="1" dirty="0"/>
              <a:t>高效</a:t>
            </a:r>
            <a:r>
              <a:rPr lang="zh-CN" altLang="en-US" dirty="0"/>
              <a:t>的；</a:t>
            </a:r>
            <a:endParaRPr lang="en-US" altLang="zh-CN" dirty="0"/>
          </a:p>
          <a:p>
            <a:pPr lvl="1"/>
            <a:r>
              <a:rPr lang="zh-CN" altLang="en-US" dirty="0"/>
              <a:t>每次迭代，都能得到至少一个结点的最短路径，算法是</a:t>
            </a:r>
            <a:r>
              <a:rPr lang="zh-CN" altLang="en-US" b="1" dirty="0"/>
              <a:t>稳定</a:t>
            </a:r>
            <a:r>
              <a:rPr lang="zh-CN" altLang="en-US" dirty="0"/>
              <a:t>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算法实现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维护两个集合：已确定最短路径的结点集合</a:t>
            </a:r>
            <a:r>
              <a:rPr lang="en-US" altLang="zh-CN" sz="2400" dirty="0"/>
              <a:t>A</a:t>
            </a:r>
            <a:r>
              <a:rPr lang="zh-CN" altLang="en-US" sz="2400" dirty="0"/>
              <a:t>、这些结点向外扩散的邻居结点集合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）把起点</a:t>
            </a:r>
            <a:r>
              <a:rPr lang="en-US" altLang="zh-CN" sz="2400" dirty="0"/>
              <a:t>s</a:t>
            </a:r>
            <a:r>
              <a:rPr lang="zh-CN" altLang="en-US" sz="2400" dirty="0"/>
              <a:t>放到</a:t>
            </a:r>
            <a:r>
              <a:rPr lang="en-US" altLang="zh-CN" sz="2400" dirty="0"/>
              <a:t>A</a:t>
            </a:r>
            <a:r>
              <a:rPr lang="zh-CN" altLang="en-US" sz="2400" dirty="0"/>
              <a:t>中，把</a:t>
            </a:r>
            <a:r>
              <a:rPr lang="en-US" altLang="zh-CN" sz="2400" dirty="0"/>
              <a:t>s</a:t>
            </a:r>
            <a:r>
              <a:rPr lang="zh-CN" altLang="en-US" sz="2400" dirty="0"/>
              <a:t>所有的邻居放到</a:t>
            </a:r>
            <a:r>
              <a:rPr lang="en-US" altLang="zh-CN" sz="2400" dirty="0"/>
              <a:t>B</a:t>
            </a:r>
            <a:r>
              <a:rPr lang="zh-CN" altLang="en-US" sz="2400" dirty="0"/>
              <a:t>中。此时，邻居到</a:t>
            </a:r>
            <a:r>
              <a:rPr lang="en-US" altLang="zh-CN" sz="2400" dirty="0"/>
              <a:t>s</a:t>
            </a:r>
            <a:r>
              <a:rPr lang="zh-CN" altLang="en-US" sz="2400" dirty="0"/>
              <a:t>的距离就是直连距离。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）从</a:t>
            </a:r>
            <a:r>
              <a:rPr lang="en-US" altLang="zh-CN" sz="2400" dirty="0"/>
              <a:t>B</a:t>
            </a:r>
            <a:r>
              <a:rPr lang="zh-CN" altLang="en-US" sz="2400" dirty="0"/>
              <a:t>中找出距离起点</a:t>
            </a:r>
            <a:r>
              <a:rPr lang="en-US" altLang="zh-CN" sz="2400" dirty="0"/>
              <a:t>s</a:t>
            </a:r>
            <a:r>
              <a:rPr lang="zh-CN" altLang="en-US" sz="2400" dirty="0"/>
              <a:t>最短的结点</a:t>
            </a:r>
            <a:r>
              <a:rPr lang="en-US" altLang="zh-CN" sz="2400" dirty="0"/>
              <a:t>u</a:t>
            </a:r>
            <a:r>
              <a:rPr lang="zh-CN" altLang="en-US" sz="2400" dirty="0"/>
              <a:t>，放到</a:t>
            </a:r>
            <a:r>
              <a:rPr lang="en-US" altLang="zh-CN" sz="2400" dirty="0"/>
              <a:t>A</a:t>
            </a:r>
            <a:r>
              <a:rPr lang="zh-CN" altLang="en-US" sz="2400" dirty="0"/>
              <a:t>中。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）把</a:t>
            </a:r>
            <a:r>
              <a:rPr lang="en-US" altLang="zh-CN" sz="2400" dirty="0"/>
              <a:t>u</a:t>
            </a:r>
            <a:r>
              <a:rPr lang="zh-CN" altLang="en-US" sz="2400" dirty="0"/>
              <a:t>所有的新邻居放到</a:t>
            </a:r>
            <a:r>
              <a:rPr lang="en-US" altLang="zh-CN" sz="2400" dirty="0"/>
              <a:t>B</a:t>
            </a:r>
            <a:r>
              <a:rPr lang="zh-CN" altLang="en-US" sz="2400" dirty="0"/>
              <a:t>中。显然，</a:t>
            </a:r>
            <a:r>
              <a:rPr lang="en-US" altLang="zh-CN" sz="2400" dirty="0"/>
              <a:t>u</a:t>
            </a:r>
            <a:r>
              <a:rPr lang="zh-CN" altLang="en-US" sz="2400" dirty="0"/>
              <a:t>的每一条边都连接了一个邻居，每个新邻居都要加进去。其中</a:t>
            </a:r>
            <a:r>
              <a:rPr lang="en-US" altLang="zh-CN" sz="2400" dirty="0"/>
              <a:t>u</a:t>
            </a:r>
            <a:r>
              <a:rPr lang="zh-CN" altLang="en-US" sz="2400" dirty="0"/>
              <a:t>的一个新邻居</a:t>
            </a:r>
            <a:r>
              <a:rPr lang="en-US" altLang="zh-CN" sz="2400" dirty="0"/>
              <a:t>v</a:t>
            </a:r>
            <a:r>
              <a:rPr lang="zh-CN" altLang="en-US" sz="2400" dirty="0"/>
              <a:t>，它到</a:t>
            </a:r>
            <a:r>
              <a:rPr lang="en-US" altLang="zh-CN" sz="2400" dirty="0"/>
              <a:t>s</a:t>
            </a:r>
            <a:r>
              <a:rPr lang="zh-CN" altLang="en-US" sz="2400" dirty="0"/>
              <a:t>的距离</a:t>
            </a:r>
            <a:r>
              <a:rPr lang="en-US" altLang="zh-CN" sz="2400" dirty="0"/>
              <a:t>dis(s, v)</a:t>
            </a:r>
            <a:r>
              <a:rPr lang="zh-CN" altLang="en-US" sz="2400" dirty="0"/>
              <a:t>等于</a:t>
            </a:r>
            <a:r>
              <a:rPr lang="en-US" altLang="zh-CN" sz="2400" dirty="0"/>
              <a:t>dis(s, u) + dis(u, v)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）重复</a:t>
            </a:r>
            <a:r>
              <a:rPr lang="en-US" altLang="zh-CN" sz="2400" dirty="0"/>
              <a:t>(2)</a:t>
            </a:r>
            <a:r>
              <a:rPr lang="zh-CN" altLang="en-US" sz="2400" dirty="0"/>
              <a:t>、</a:t>
            </a:r>
            <a:r>
              <a:rPr lang="en-US" altLang="zh-CN" sz="2400" dirty="0"/>
              <a:t>(3)</a:t>
            </a:r>
            <a:r>
              <a:rPr lang="zh-CN" altLang="en-US" sz="2400" dirty="0"/>
              <a:t>，直到</a:t>
            </a:r>
            <a:r>
              <a:rPr lang="en-US" altLang="zh-CN" sz="2400" dirty="0"/>
              <a:t>B</a:t>
            </a:r>
            <a:r>
              <a:rPr lang="zh-CN" altLang="en-US" sz="2400" dirty="0"/>
              <a:t>为空时，结束。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338138"/>
            <a:ext cx="4690864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优先队列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）每次往</a:t>
            </a:r>
            <a:r>
              <a:rPr lang="en-US" altLang="zh-CN" sz="2400" dirty="0"/>
              <a:t>B</a:t>
            </a:r>
            <a:r>
              <a:rPr lang="zh-CN" altLang="en-US" sz="2400" dirty="0"/>
              <a:t>中放新数据时，按从小到大的顺序放，用二分法的思路，复杂度是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，保证最小的数总在最前面；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）找最小值，直接取</a:t>
            </a:r>
            <a:r>
              <a:rPr lang="en-US" altLang="zh-CN" sz="2400" dirty="0"/>
              <a:t>B</a:t>
            </a:r>
            <a:r>
              <a:rPr lang="zh-CN" altLang="en-US" sz="2400" dirty="0"/>
              <a:t>的第一个数，复杂度是</a:t>
            </a:r>
            <a:r>
              <a:rPr lang="en-US" altLang="zh-CN" sz="2400" dirty="0"/>
              <a:t>O(1)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复杂度</a:t>
            </a:r>
            <a:r>
              <a:rPr lang="zh-CN" altLang="en-US" sz="2800" dirty="0"/>
              <a:t>：用优先队列时，</a:t>
            </a:r>
            <a:r>
              <a:rPr lang="en-US" altLang="zh-CN" sz="2800" dirty="0"/>
              <a:t>Dijkstra</a:t>
            </a:r>
            <a:r>
              <a:rPr lang="zh-CN" altLang="en-US" sz="2800" dirty="0"/>
              <a:t>算法的复杂度是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mlogn</a:t>
            </a:r>
            <a:r>
              <a:rPr lang="en-US" altLang="zh-CN" sz="2800" dirty="0"/>
              <a:t>)</a:t>
            </a:r>
            <a:r>
              <a:rPr lang="zh-CN" altLang="en-US" sz="2800" dirty="0"/>
              <a:t>，是最高效的最短路算法。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2572" y="409703"/>
            <a:ext cx="4618856" cy="63423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对比</a:t>
            </a:r>
            <a:r>
              <a:rPr lang="en-US" altLang="zh-CN" sz="3600" dirty="0">
                <a:solidFill>
                  <a:srgbClr val="FF0000"/>
                </a:solidFill>
              </a:rPr>
              <a:t>SPFA</a:t>
            </a:r>
            <a:r>
              <a:rPr lang="zh-CN" altLang="en-US" sz="3600" dirty="0">
                <a:solidFill>
                  <a:srgbClr val="FF0000"/>
                </a:solidFill>
              </a:rPr>
              <a:t>和</a:t>
            </a:r>
            <a:r>
              <a:rPr lang="en-US" altLang="zh-CN" sz="3600" dirty="0" err="1">
                <a:solidFill>
                  <a:srgbClr val="FF0000"/>
                </a:solidFill>
              </a:rPr>
              <a:t>dijkstra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002"/>
            <a:ext cx="8229600" cy="4796093"/>
          </a:xfrm>
        </p:spPr>
        <p:txBody>
          <a:bodyPr/>
          <a:lstStyle/>
          <a:p>
            <a:r>
              <a:rPr lang="zh-CN" altLang="en-US" sz="2800" dirty="0"/>
              <a:t>相似：两者很像，都是从起点</a:t>
            </a:r>
            <a:r>
              <a:rPr lang="en-US" altLang="zh-CN" sz="2800" dirty="0"/>
              <a:t>s</a:t>
            </a:r>
            <a:r>
              <a:rPr lang="zh-CN" altLang="en-US" sz="2800" dirty="0"/>
              <a:t>出发，逐步扩展邻居结点。</a:t>
            </a:r>
            <a:endParaRPr lang="zh-CN" altLang="en-US" sz="2800" dirty="0"/>
          </a:p>
          <a:p>
            <a:r>
              <a:rPr lang="zh-CN" altLang="en-US" sz="2800" dirty="0"/>
              <a:t>区别：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每次扩展邻居结点，都从中找一个点，它到</a:t>
            </a:r>
            <a:r>
              <a:rPr lang="en-US" altLang="zh-CN" sz="2400" dirty="0"/>
              <a:t>s</a:t>
            </a:r>
            <a:r>
              <a:rPr lang="zh-CN" altLang="en-US" sz="2400" dirty="0"/>
              <a:t>的距离是最小的；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SPFA</a:t>
            </a:r>
            <a:r>
              <a:rPr lang="zh-CN" altLang="en-US" sz="2400" dirty="0"/>
              <a:t>并没有找这个点，而是更新这些邻居点的状态（这些点到</a:t>
            </a:r>
            <a:r>
              <a:rPr lang="en-US" altLang="zh-CN" sz="2400" dirty="0"/>
              <a:t>s</a:t>
            </a:r>
            <a:r>
              <a:rPr lang="zh-CN" altLang="en-US" sz="2400" dirty="0"/>
              <a:t>的距离），这需要进行多轮更新，等所有点都不能再更新了，就结束了。</a:t>
            </a:r>
            <a:endParaRPr lang="zh-CN" altLang="en-US" sz="2400" dirty="0"/>
          </a:p>
          <a:p>
            <a:r>
              <a:rPr lang="zh-CN" altLang="en-US" sz="2800" dirty="0"/>
              <a:t>因此，</a:t>
            </a:r>
            <a:r>
              <a:rPr lang="en-US" altLang="zh-CN" sz="2800" dirty="0" err="1"/>
              <a:t>dijkstra</a:t>
            </a:r>
            <a:r>
              <a:rPr lang="zh-CN" altLang="en-US" sz="2800" dirty="0"/>
              <a:t>比</a:t>
            </a:r>
            <a:r>
              <a:rPr lang="en-US" altLang="zh-CN" sz="2800" dirty="0"/>
              <a:t>SPFA</a:t>
            </a:r>
            <a:r>
              <a:rPr lang="zh-CN" altLang="en-US" sz="2800" dirty="0"/>
              <a:t>要快。</a:t>
            </a:r>
            <a:endParaRPr lang="zh-CN" altLang="en-US" sz="2800" dirty="0"/>
          </a:p>
          <a:p>
            <a:r>
              <a:rPr lang="zh-CN" altLang="en-US" sz="2800" dirty="0"/>
              <a:t>但是，从上述区别也看出，</a:t>
            </a:r>
            <a:r>
              <a:rPr lang="en-US" altLang="zh-CN" sz="2800" dirty="0" err="1"/>
              <a:t>dikstra</a:t>
            </a:r>
            <a:r>
              <a:rPr lang="zh-CN" altLang="en-US" sz="2800" dirty="0"/>
              <a:t>不能处理负权边，而</a:t>
            </a:r>
            <a:r>
              <a:rPr lang="en-US" altLang="zh-CN" sz="2800" dirty="0"/>
              <a:t>SPFA</a:t>
            </a:r>
            <a:r>
              <a:rPr lang="zh-CN" altLang="en-US" sz="2800" dirty="0"/>
              <a:t>能。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最小生成树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在无向图中，连通而且不含有圈（环路）的图，称为树。</a:t>
            </a:r>
            <a:endParaRPr lang="zh-CN" altLang="en-US" sz="2800" dirty="0"/>
          </a:p>
          <a:p>
            <a:r>
              <a:rPr lang="zh-CN" altLang="en-US" sz="2800" dirty="0"/>
              <a:t>最小生成树</a:t>
            </a:r>
            <a:r>
              <a:rPr lang="en-US" altLang="zh-CN" sz="2800" dirty="0"/>
              <a:t>MST</a:t>
            </a:r>
            <a:r>
              <a:rPr lang="zh-CN" altLang="en-US" sz="2800" dirty="0"/>
              <a:t>：一个有 </a:t>
            </a:r>
            <a:r>
              <a:rPr lang="en-US" altLang="zh-CN" sz="2800" dirty="0"/>
              <a:t>n </a:t>
            </a:r>
            <a:r>
              <a:rPr lang="zh-CN" altLang="en-US" sz="2800" dirty="0"/>
              <a:t>个结点的连通图的生成树是原图的极小连通子图，包含原图中的所有 </a:t>
            </a:r>
            <a:r>
              <a:rPr lang="en-US" altLang="zh-CN" sz="2800" dirty="0"/>
              <a:t>n </a:t>
            </a:r>
            <a:r>
              <a:rPr lang="zh-CN" altLang="en-US" sz="2800" dirty="0"/>
              <a:t>个结点，并且边的权值之和最小。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8914" name="Picture 2" descr="https://ss2.bdstatic.com/70cFvnSh_Q1YnxGkpoWK1HF6hhy/it/u=1078098877,824028775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02" y="4221087"/>
            <a:ext cx="3384683" cy="1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基于贪心的两种算法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97646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对点进行贪心操作</a:t>
            </a:r>
            <a:endParaRPr lang="en-US" altLang="zh-CN" sz="2800" dirty="0"/>
          </a:p>
          <a:p>
            <a:r>
              <a:rPr lang="zh-CN" altLang="en-US" sz="2800" dirty="0"/>
              <a:t>“最近的邻居一定在</a:t>
            </a:r>
            <a:r>
              <a:rPr lang="en-US" altLang="zh-CN" sz="2800" dirty="0"/>
              <a:t>MST</a:t>
            </a:r>
            <a:r>
              <a:rPr lang="zh-CN" altLang="en-US" sz="2800" dirty="0"/>
              <a:t>上”。</a:t>
            </a:r>
            <a:endParaRPr lang="en-US" altLang="zh-CN" sz="2800" dirty="0"/>
          </a:p>
          <a:p>
            <a:r>
              <a:rPr lang="zh-CN" altLang="en-US" sz="2800" dirty="0"/>
              <a:t>从任意一个点</a:t>
            </a:r>
            <a:r>
              <a:rPr lang="en-US" altLang="zh-CN" sz="2800" dirty="0"/>
              <a:t>u</a:t>
            </a:r>
            <a:r>
              <a:rPr lang="zh-CN" altLang="en-US" sz="2800" dirty="0"/>
              <a:t>开始，把距离它最近的点</a:t>
            </a:r>
            <a:r>
              <a:rPr lang="en-US" altLang="zh-CN" sz="2800" dirty="0"/>
              <a:t>v</a:t>
            </a:r>
            <a:r>
              <a:rPr lang="zh-CN" altLang="en-US" sz="2800" dirty="0"/>
              <a:t>加入到</a:t>
            </a:r>
            <a:r>
              <a:rPr lang="en-US" altLang="zh-CN" sz="2800" dirty="0"/>
              <a:t>MST</a:t>
            </a:r>
            <a:r>
              <a:rPr lang="zh-CN" altLang="en-US" sz="2800" dirty="0"/>
              <a:t>中；下一步，把距离</a:t>
            </a:r>
            <a:r>
              <a:rPr lang="en-US" altLang="zh-CN" sz="2800" dirty="0"/>
              <a:t>{u, v}</a:t>
            </a:r>
            <a:r>
              <a:rPr lang="zh-CN" altLang="en-US" sz="2800" dirty="0"/>
              <a:t>最近的点</a:t>
            </a:r>
            <a:r>
              <a:rPr lang="en-US" altLang="zh-CN" sz="2800" dirty="0"/>
              <a:t>w</a:t>
            </a:r>
            <a:r>
              <a:rPr lang="zh-CN" altLang="en-US" sz="2800" dirty="0"/>
              <a:t>加入到</a:t>
            </a:r>
            <a:r>
              <a:rPr lang="en-US" altLang="zh-CN" sz="2800" dirty="0"/>
              <a:t>MST</a:t>
            </a:r>
            <a:r>
              <a:rPr lang="zh-CN" altLang="en-US" sz="2800" dirty="0"/>
              <a:t>中；继续这个过程，直到所有点都在</a:t>
            </a:r>
            <a:r>
              <a:rPr lang="en-US" altLang="zh-CN" sz="2800" dirty="0"/>
              <a:t>T</a:t>
            </a:r>
            <a:r>
              <a:rPr lang="zh-CN" altLang="en-US" sz="2800" dirty="0"/>
              <a:t>中。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3062 Party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2529"/>
            <a:ext cx="8003232" cy="2482536"/>
          </a:xfrm>
        </p:spPr>
        <p:txBody>
          <a:bodyPr/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对夫妻被邀请参加一个聚会，每对夫妻中只有</a:t>
            </a:r>
            <a:r>
              <a:rPr lang="en-US" altLang="zh-CN" sz="2400" dirty="0"/>
              <a:t>1</a:t>
            </a:r>
            <a:r>
              <a:rPr lang="zh-CN" altLang="en-US" sz="2400" dirty="0"/>
              <a:t>人可以列席。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2n </a:t>
            </a:r>
            <a:r>
              <a:rPr lang="zh-CN" altLang="en-US" sz="2400" dirty="0"/>
              <a:t>个人中，某些人（不包括夫妻）之间有矛盾，有矛盾的</a:t>
            </a:r>
            <a:r>
              <a:rPr lang="en-US" altLang="zh-CN" sz="2400" dirty="0"/>
              <a:t>2</a:t>
            </a:r>
            <a:r>
              <a:rPr lang="zh-CN" altLang="en-US" sz="2400" dirty="0"/>
              <a:t>个人不会同时出现在聚会上。</a:t>
            </a:r>
            <a:endParaRPr lang="en-US" altLang="zh-CN" sz="2400" dirty="0"/>
          </a:p>
          <a:p>
            <a:r>
              <a:rPr lang="zh-CN" altLang="en-US" sz="2400" dirty="0"/>
              <a:t>有没有可能让</a:t>
            </a:r>
            <a:r>
              <a:rPr lang="en-US" altLang="zh-CN" sz="2400" dirty="0"/>
              <a:t>n </a:t>
            </a:r>
            <a:r>
              <a:rPr lang="zh-CN" altLang="en-US" sz="2400" dirty="0"/>
              <a:t>个人同时列席？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464" y="4509120"/>
            <a:ext cx="4477072" cy="153937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97646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kruskal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对边进行贪心操作</a:t>
            </a:r>
            <a:endParaRPr lang="en-US" altLang="zh-CN" sz="2800" dirty="0"/>
          </a:p>
          <a:p>
            <a:r>
              <a:rPr lang="zh-CN" altLang="en-US" sz="2800" dirty="0"/>
              <a:t>“最短的边一定在</a:t>
            </a:r>
            <a:r>
              <a:rPr lang="en-US" altLang="zh-CN" sz="2800" dirty="0"/>
              <a:t>MST</a:t>
            </a:r>
            <a:r>
              <a:rPr lang="zh-CN" altLang="en-US" sz="2800" dirty="0"/>
              <a:t>上”。</a:t>
            </a:r>
            <a:endParaRPr lang="en-US" altLang="zh-CN" sz="2800" dirty="0"/>
          </a:p>
          <a:p>
            <a:r>
              <a:rPr lang="zh-CN" altLang="en-US" sz="2800" dirty="0"/>
              <a:t>从最短的边开始，把它加入到</a:t>
            </a:r>
            <a:r>
              <a:rPr lang="en-US" altLang="zh-CN" sz="2800" dirty="0"/>
              <a:t>MST</a:t>
            </a:r>
            <a:r>
              <a:rPr lang="zh-CN" altLang="en-US" sz="2800" dirty="0"/>
              <a:t>中；在剩下的边中找最短的边，加入到</a:t>
            </a:r>
            <a:r>
              <a:rPr lang="en-US" altLang="zh-CN" sz="2800" dirty="0"/>
              <a:t>MST</a:t>
            </a:r>
            <a:r>
              <a:rPr lang="zh-CN" altLang="en-US" sz="2800" dirty="0"/>
              <a:t>中；继续这个过程，直到所有边都在</a:t>
            </a:r>
            <a:r>
              <a:rPr lang="en-US" altLang="zh-CN" sz="2800" dirty="0"/>
              <a:t>MST</a:t>
            </a:r>
            <a:r>
              <a:rPr lang="zh-CN" altLang="en-US" sz="2800" dirty="0"/>
              <a:t>中。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32544"/>
            <a:ext cx="8229600" cy="699293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prim</a:t>
            </a:r>
            <a:r>
              <a:rPr lang="zh-CN" altLang="en-US" sz="3600" dirty="0">
                <a:solidFill>
                  <a:srgbClr val="0070C0"/>
                </a:solidFill>
              </a:rPr>
              <a:t>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46670"/>
            <a:ext cx="8229600" cy="34794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）任取一点，例如点</a:t>
            </a:r>
            <a:r>
              <a:rPr lang="en-US" altLang="zh-CN" sz="2400" dirty="0"/>
              <a:t>1</a:t>
            </a:r>
            <a:r>
              <a:rPr lang="zh-CN" altLang="en-US" sz="2400" dirty="0"/>
              <a:t>，放到</a:t>
            </a:r>
            <a:r>
              <a:rPr lang="en-US" altLang="zh-CN" sz="2400" dirty="0"/>
              <a:t>U</a:t>
            </a:r>
            <a:r>
              <a:rPr lang="zh-CN" altLang="en-US" sz="2400" dirty="0"/>
              <a:t>中，</a:t>
            </a:r>
            <a:r>
              <a:rPr lang="en-US" altLang="zh-CN" sz="2400" dirty="0"/>
              <a:t>U={1}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）找离集合</a:t>
            </a:r>
            <a:r>
              <a:rPr lang="en-US" altLang="zh-CN" sz="2400" dirty="0"/>
              <a:t>U</a:t>
            </a:r>
            <a:r>
              <a:rPr lang="zh-CN" altLang="en-US" sz="2400" dirty="0"/>
              <a:t>中的点最近的邻居，即</a:t>
            </a:r>
            <a:r>
              <a:rPr lang="en-US" altLang="zh-CN" sz="2400" dirty="0"/>
              <a:t>1</a:t>
            </a:r>
            <a:r>
              <a:rPr lang="zh-CN" altLang="en-US" sz="2400" dirty="0"/>
              <a:t>的邻居，是</a:t>
            </a:r>
            <a:r>
              <a:rPr lang="en-US" altLang="zh-CN" sz="2400" dirty="0"/>
              <a:t>2 </a:t>
            </a:r>
            <a:r>
              <a:rPr lang="zh-CN" altLang="en-US" sz="2400" dirty="0"/>
              <a:t>，放到</a:t>
            </a:r>
            <a:r>
              <a:rPr lang="en-US" altLang="zh-CN" sz="2400" dirty="0"/>
              <a:t>U</a:t>
            </a:r>
            <a:r>
              <a:rPr lang="zh-CN" altLang="en-US" sz="2400" dirty="0"/>
              <a:t>中，</a:t>
            </a:r>
            <a:r>
              <a:rPr lang="en-US" altLang="zh-CN" sz="2400" dirty="0"/>
              <a:t>U={1, 2}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）找离</a:t>
            </a:r>
            <a:r>
              <a:rPr lang="en-US" altLang="zh-CN" sz="2400" dirty="0"/>
              <a:t>U</a:t>
            </a:r>
            <a:r>
              <a:rPr lang="zh-CN" altLang="en-US" sz="2400" dirty="0"/>
              <a:t>最近的点，是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U={1, 2, 5}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）与</a:t>
            </a:r>
            <a:r>
              <a:rPr lang="en-US" altLang="zh-CN" sz="2400" dirty="0"/>
              <a:t>U</a:t>
            </a:r>
            <a:r>
              <a:rPr lang="zh-CN" altLang="en-US" sz="2400" dirty="0"/>
              <a:t>距离最短的是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之间的边，但是它没扩展新的点，不符合要求。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）加入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U={1, 2, 5, 4}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）加入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U={1, 2, 5, 4, 3}</a:t>
            </a:r>
            <a:r>
              <a:rPr lang="zh-CN" altLang="en-US" sz="2400" dirty="0"/>
              <a:t>。所有点都在</a:t>
            </a:r>
            <a:r>
              <a:rPr lang="en-US" altLang="zh-CN" sz="2400" dirty="0"/>
              <a:t>U</a:t>
            </a:r>
            <a:r>
              <a:rPr lang="zh-CN" altLang="en-US" sz="2400" dirty="0"/>
              <a:t>中，结束。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7410" name="Picture 2" descr="C:\Users\luo\AppData\Local\Temp\ksohtml15192\wps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741516"/>
            <a:ext cx="88487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0524" y="591679"/>
            <a:ext cx="5482952" cy="634082"/>
          </a:xfrm>
        </p:spPr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kruskal</a:t>
            </a:r>
            <a:r>
              <a:rPr lang="zh-CN" altLang="en-US" sz="3600" dirty="0">
                <a:solidFill>
                  <a:srgbClr val="0070C0"/>
                </a:solidFill>
              </a:rPr>
              <a:t>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991"/>
            <a:ext cx="8229600" cy="4525963"/>
          </a:xfrm>
        </p:spPr>
        <p:txBody>
          <a:bodyPr/>
          <a:lstStyle/>
          <a:p>
            <a:r>
              <a:rPr lang="en-US" altLang="zh-CN" sz="2800" dirty="0"/>
              <a:t>prim</a:t>
            </a:r>
            <a:r>
              <a:rPr lang="zh-CN" altLang="en-US" sz="2800" dirty="0"/>
              <a:t>的编程比较麻烦，</a:t>
            </a:r>
            <a:r>
              <a:rPr lang="en-US" altLang="zh-CN" sz="2800" dirty="0" err="1"/>
              <a:t>kruskal</a:t>
            </a:r>
            <a:r>
              <a:rPr lang="zh-CN" altLang="en-US" sz="2800" dirty="0"/>
              <a:t>算法既简单又高效。</a:t>
            </a:r>
            <a:endParaRPr lang="zh-CN" altLang="en-US" sz="2800" dirty="0"/>
          </a:p>
          <a:p>
            <a:endParaRPr lang="en-US" altLang="zh-CN" sz="1800" dirty="0"/>
          </a:p>
          <a:p>
            <a:r>
              <a:rPr lang="en-US" altLang="zh-CN" sz="2800" dirty="0" err="1"/>
              <a:t>kruskal</a:t>
            </a:r>
            <a:r>
              <a:rPr lang="zh-CN" altLang="en-US" sz="2800" dirty="0"/>
              <a:t>算法的</a:t>
            </a:r>
            <a:r>
              <a:rPr lang="en-US" altLang="zh-CN" sz="2800" dirty="0"/>
              <a:t>2</a:t>
            </a:r>
            <a:r>
              <a:rPr lang="zh-CN" altLang="en-US" sz="2800" dirty="0"/>
              <a:t>个关键技术：</a:t>
            </a:r>
            <a:endParaRPr lang="zh-CN" altLang="en-US" sz="28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）对边进行排序。</a:t>
            </a:r>
            <a:endParaRPr lang="zh-CN" altLang="en-US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）判断圈，即处理连通性问题。这个问题用并查集简单而高效，并查集是</a:t>
            </a:r>
            <a:r>
              <a:rPr lang="en-US" altLang="zh-CN" sz="2400" dirty="0" err="1"/>
              <a:t>kruskal</a:t>
            </a:r>
            <a:r>
              <a:rPr lang="zh-CN" altLang="en-US" sz="2400" dirty="0"/>
              <a:t>算法的</a:t>
            </a:r>
            <a:r>
              <a:rPr lang="zh-CN" altLang="en-US" sz="2400" b="1" dirty="0">
                <a:solidFill>
                  <a:srgbClr val="FF0000"/>
                </a:solidFill>
              </a:rPr>
              <a:t>绝配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1575"/>
            <a:ext cx="8229600" cy="34563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）初始时最小生成树</a:t>
            </a:r>
            <a:r>
              <a:rPr lang="en-US" altLang="zh-CN" sz="2800" dirty="0"/>
              <a:t>T</a:t>
            </a:r>
            <a:r>
              <a:rPr lang="zh-CN" altLang="en-US" sz="2800" dirty="0"/>
              <a:t>为空。令</a:t>
            </a:r>
            <a:r>
              <a:rPr lang="en-US" altLang="zh-CN" sz="2800" dirty="0"/>
              <a:t>S</a:t>
            </a:r>
            <a:r>
              <a:rPr lang="zh-CN" altLang="en-US" sz="2800" dirty="0"/>
              <a:t>是以结点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为元素的并查集，开始的时候，每个点属于独立的集。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58" name="Picture 2" descr="C:\Users\luo\AppData\Local\Temp\ksohtml15192\wps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08720"/>
            <a:ext cx="8820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38122"/>
            <a:ext cx="3937938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1575"/>
            <a:ext cx="8229600" cy="34563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）加入第一个最短边</a:t>
            </a:r>
            <a:r>
              <a:rPr lang="en-US" altLang="zh-CN" sz="2400" dirty="0"/>
              <a:t>(1-2)</a:t>
            </a:r>
            <a:r>
              <a:rPr lang="zh-CN" altLang="en-US" sz="2400" dirty="0"/>
              <a:t>：</a:t>
            </a:r>
            <a:r>
              <a:rPr lang="en-US" altLang="zh-CN" sz="2400" dirty="0"/>
              <a:t>T={1-2}</a:t>
            </a:r>
            <a:r>
              <a:rPr lang="zh-CN" altLang="en-US" sz="2400" dirty="0"/>
              <a:t>。并查集</a:t>
            </a:r>
            <a:r>
              <a:rPr lang="en-US" altLang="zh-CN" sz="2400" dirty="0"/>
              <a:t>S</a:t>
            </a:r>
            <a:r>
              <a:rPr lang="zh-CN" altLang="en-US" sz="2400" dirty="0"/>
              <a:t>中，把结点</a:t>
            </a:r>
            <a:r>
              <a:rPr lang="en-US" altLang="zh-CN" sz="2400" dirty="0"/>
              <a:t>2</a:t>
            </a:r>
            <a:r>
              <a:rPr lang="zh-CN" altLang="en-US" sz="2400" dirty="0"/>
              <a:t>合并到结点</a:t>
            </a:r>
            <a:r>
              <a:rPr lang="en-US" altLang="zh-CN" sz="2400" dirty="0"/>
              <a:t>1</a:t>
            </a:r>
            <a:r>
              <a:rPr lang="zh-CN" altLang="en-US" sz="2400" dirty="0"/>
              <a:t>，也就是把结点</a:t>
            </a:r>
            <a:r>
              <a:rPr lang="en-US" altLang="zh-CN" sz="2400" dirty="0"/>
              <a:t>2</a:t>
            </a:r>
            <a:r>
              <a:rPr lang="zh-CN" altLang="en-US" sz="2400" dirty="0"/>
              <a:t>的集</a:t>
            </a:r>
            <a:r>
              <a:rPr lang="en-US" altLang="zh-CN" sz="2400" u="sng" dirty="0"/>
              <a:t>2</a:t>
            </a:r>
            <a:r>
              <a:rPr lang="zh-CN" altLang="en-US" sz="2400" dirty="0"/>
              <a:t>改成结点</a:t>
            </a:r>
            <a:r>
              <a:rPr lang="en-US" altLang="zh-CN" sz="2400" dirty="0"/>
              <a:t>1</a:t>
            </a:r>
            <a:r>
              <a:rPr lang="zh-CN" altLang="en-US" sz="2400" dirty="0"/>
              <a:t>的集</a:t>
            </a:r>
            <a:r>
              <a:rPr lang="en-US" altLang="zh-CN" sz="2400" u="sng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）加入第二个最短边</a:t>
            </a:r>
            <a:r>
              <a:rPr lang="en-US" altLang="zh-CN" sz="2400" dirty="0"/>
              <a:t>(3-4)</a:t>
            </a:r>
            <a:r>
              <a:rPr lang="zh-CN" altLang="en-US" sz="2400" dirty="0"/>
              <a:t>：</a:t>
            </a:r>
            <a:r>
              <a:rPr lang="en-US" altLang="zh-CN" sz="2400" dirty="0"/>
              <a:t>T={1-2, 3-4}</a:t>
            </a:r>
            <a:r>
              <a:rPr lang="zh-CN" altLang="en-US" sz="2400" dirty="0"/>
              <a:t>。并查集</a:t>
            </a:r>
            <a:r>
              <a:rPr lang="en-US" altLang="zh-CN" sz="2400" dirty="0"/>
              <a:t>S</a:t>
            </a:r>
            <a:r>
              <a:rPr lang="zh-CN" altLang="en-US" sz="2400" dirty="0"/>
              <a:t>中，结点</a:t>
            </a:r>
            <a:r>
              <a:rPr lang="en-US" altLang="zh-CN" sz="2400" dirty="0"/>
              <a:t>4</a:t>
            </a:r>
            <a:r>
              <a:rPr lang="zh-CN" altLang="en-US" sz="2400" dirty="0"/>
              <a:t>合并到结点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58" name="Picture 2" descr="C:\Users\luo\AppData\Local\Temp\ksohtml15192\wps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08720"/>
            <a:ext cx="8820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778" y="3842753"/>
            <a:ext cx="3575574" cy="8770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51" y="5195065"/>
            <a:ext cx="35433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1575"/>
            <a:ext cx="8229600" cy="34563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）加入第三个最短边</a:t>
            </a:r>
            <a:r>
              <a:rPr lang="en-US" altLang="zh-CN" sz="2400" dirty="0"/>
              <a:t>(2-5)</a:t>
            </a:r>
            <a:r>
              <a:rPr lang="zh-CN" altLang="en-US" sz="2400" dirty="0"/>
              <a:t>：</a:t>
            </a:r>
            <a:r>
              <a:rPr lang="en-US" altLang="zh-CN" sz="2400" dirty="0"/>
              <a:t>T={1-2, 3-4, 2-5}</a:t>
            </a:r>
            <a:r>
              <a:rPr lang="zh-CN" altLang="en-US" sz="2400" dirty="0"/>
              <a:t>。并查集</a:t>
            </a:r>
            <a:r>
              <a:rPr lang="en-US" altLang="zh-CN" sz="2400" dirty="0"/>
              <a:t>S</a:t>
            </a:r>
            <a:r>
              <a:rPr lang="zh-CN" altLang="en-US" sz="2400" dirty="0"/>
              <a:t>中，把结点</a:t>
            </a:r>
            <a:r>
              <a:rPr lang="en-US" altLang="zh-CN" sz="2400" dirty="0"/>
              <a:t>5</a:t>
            </a:r>
            <a:r>
              <a:rPr lang="zh-CN" altLang="en-US" sz="2400" dirty="0"/>
              <a:t>合并到结点</a:t>
            </a:r>
            <a:r>
              <a:rPr lang="en-US" altLang="zh-CN" sz="2400" dirty="0"/>
              <a:t>2</a:t>
            </a:r>
            <a:r>
              <a:rPr lang="zh-CN" altLang="en-US" sz="2400" dirty="0"/>
              <a:t>，也就是把结点</a:t>
            </a:r>
            <a:r>
              <a:rPr lang="en-US" altLang="zh-CN" sz="2400" dirty="0"/>
              <a:t>5</a:t>
            </a:r>
            <a:r>
              <a:rPr lang="zh-CN" altLang="en-US" sz="2400" dirty="0"/>
              <a:t>的集</a:t>
            </a:r>
            <a:r>
              <a:rPr lang="en-US" altLang="zh-CN" sz="2400" u="sng" dirty="0"/>
              <a:t>5</a:t>
            </a:r>
            <a:r>
              <a:rPr lang="zh-CN" altLang="en-US" sz="2400" dirty="0"/>
              <a:t>改成结点</a:t>
            </a:r>
            <a:r>
              <a:rPr lang="en-US" altLang="zh-CN" sz="2400" dirty="0"/>
              <a:t>2</a:t>
            </a:r>
            <a:r>
              <a:rPr lang="zh-CN" altLang="en-US" sz="2400" dirty="0"/>
              <a:t>的集</a:t>
            </a:r>
            <a:r>
              <a:rPr lang="en-US" altLang="zh-CN" sz="2400" u="sng" dirty="0"/>
              <a:t>1</a:t>
            </a:r>
            <a:r>
              <a:rPr lang="zh-CN" altLang="en-US" sz="2400" dirty="0"/>
              <a:t>。在集</a:t>
            </a:r>
            <a:r>
              <a:rPr lang="en-US" altLang="zh-CN" sz="2400" u="sng" dirty="0"/>
              <a:t>1</a:t>
            </a:r>
            <a:r>
              <a:rPr lang="zh-CN" altLang="en-US" sz="2400" dirty="0"/>
              <a:t>中，所有结点都指向了根结点，这样做能避免并查集的</a:t>
            </a:r>
            <a:r>
              <a:rPr lang="zh-CN" altLang="en-US" sz="2400" b="1" dirty="0"/>
              <a:t>长链</a:t>
            </a:r>
            <a:r>
              <a:rPr lang="zh-CN" altLang="en-US" sz="2400" dirty="0"/>
              <a:t>问题。即使用了“路径压缩”的方法。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58" name="Picture 2" descr="C:\Users\luo\AppData\Local\Temp\ksohtml15192\wps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08720"/>
            <a:ext cx="8820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844736"/>
            <a:ext cx="35528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1575"/>
            <a:ext cx="8229600" cy="34563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）第四个最短边</a:t>
            </a:r>
            <a:r>
              <a:rPr lang="en-US" altLang="zh-CN" sz="2400" dirty="0"/>
              <a:t>(1-5)</a:t>
            </a:r>
            <a:r>
              <a:rPr lang="zh-CN" altLang="en-US" sz="2400" dirty="0"/>
              <a:t>。检查并查集</a:t>
            </a:r>
            <a:r>
              <a:rPr lang="en-US" altLang="zh-CN" sz="2400" dirty="0"/>
              <a:t>S</a:t>
            </a:r>
            <a:r>
              <a:rPr lang="zh-CN" altLang="en-US" sz="2400" dirty="0"/>
              <a:t>，发现</a:t>
            </a:r>
            <a:r>
              <a:rPr lang="en-US" altLang="zh-CN" sz="2400" dirty="0"/>
              <a:t>5</a:t>
            </a:r>
            <a:r>
              <a:rPr lang="zh-CN" altLang="en-US" sz="2400" dirty="0"/>
              <a:t>已经属于集</a:t>
            </a:r>
            <a:r>
              <a:rPr lang="en-US" altLang="zh-CN" sz="2400" u="sng" dirty="0"/>
              <a:t>1</a:t>
            </a:r>
            <a:r>
              <a:rPr lang="zh-CN" altLang="en-US" sz="2400" dirty="0"/>
              <a:t>，丢弃这个边。这一步实际上是发现了一个</a:t>
            </a:r>
            <a:r>
              <a:rPr lang="zh-CN" altLang="en-US" sz="2400" b="1" i="1" dirty="0"/>
              <a:t>圈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并查集的作用就体现在这里。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）加入第五个最短边</a:t>
            </a:r>
            <a:r>
              <a:rPr lang="en-US" altLang="zh-CN" sz="2400" dirty="0"/>
              <a:t>(2-4)</a:t>
            </a:r>
            <a:r>
              <a:rPr lang="zh-CN" altLang="en-US" sz="2400" dirty="0"/>
              <a:t>。并查集</a:t>
            </a:r>
            <a:r>
              <a:rPr lang="en-US" altLang="zh-CN" sz="2400" dirty="0"/>
              <a:t>S</a:t>
            </a:r>
            <a:r>
              <a:rPr lang="zh-CN" altLang="en-US" sz="2400" dirty="0"/>
              <a:t>中，把结点</a:t>
            </a:r>
            <a:r>
              <a:rPr lang="en-US" altLang="zh-CN" sz="2400" dirty="0"/>
              <a:t>4</a:t>
            </a:r>
            <a:r>
              <a:rPr lang="zh-CN" altLang="en-US" sz="2400" dirty="0"/>
              <a:t>的集并到结点</a:t>
            </a:r>
            <a:r>
              <a:rPr lang="en-US" altLang="zh-CN" sz="2400" dirty="0"/>
              <a:t>2</a:t>
            </a:r>
            <a:r>
              <a:rPr lang="zh-CN" altLang="en-US" sz="2400" dirty="0"/>
              <a:t>的集。注意这里结点</a:t>
            </a:r>
            <a:r>
              <a:rPr lang="en-US" altLang="zh-CN" sz="2400" dirty="0"/>
              <a:t>4</a:t>
            </a:r>
            <a:r>
              <a:rPr lang="zh-CN" altLang="en-US" sz="2400" dirty="0"/>
              <a:t>原来属于集</a:t>
            </a:r>
            <a:r>
              <a:rPr lang="en-US" altLang="zh-CN" sz="2400" u="sng" dirty="0"/>
              <a:t>3</a:t>
            </a:r>
            <a:r>
              <a:rPr lang="zh-CN" altLang="en-US" sz="2400" dirty="0"/>
              <a:t>，实际上修改的是：把结点</a:t>
            </a:r>
            <a:r>
              <a:rPr lang="en-US" altLang="zh-CN" sz="2400" dirty="0"/>
              <a:t>3</a:t>
            </a:r>
            <a:r>
              <a:rPr lang="zh-CN" altLang="en-US" sz="2400" dirty="0"/>
              <a:t>的集</a:t>
            </a:r>
            <a:r>
              <a:rPr lang="en-US" altLang="zh-CN" sz="2400" u="sng" dirty="0"/>
              <a:t>3</a:t>
            </a:r>
            <a:r>
              <a:rPr lang="zh-CN" altLang="en-US" sz="2400" dirty="0"/>
              <a:t>改成</a:t>
            </a:r>
            <a:r>
              <a:rPr lang="en-US" altLang="zh-CN" sz="2400" u="sng" dirty="0"/>
              <a:t>1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58" name="Picture 2" descr="C:\Users\luo\AppData\Local\Temp\ksohtml15192\wps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08720"/>
            <a:ext cx="8820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86" y="5131545"/>
            <a:ext cx="35337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复杂度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kruskal</a:t>
            </a:r>
            <a:r>
              <a:rPr lang="zh-CN" altLang="en-US" sz="2400" dirty="0"/>
              <a:t>算法的复杂度包括两部分：对边的排序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ElogE</a:t>
            </a:r>
            <a:r>
              <a:rPr lang="en-US" altLang="zh-CN" sz="2400" dirty="0"/>
              <a:t>)</a:t>
            </a:r>
            <a:r>
              <a:rPr lang="zh-CN" altLang="en-US" sz="2400" dirty="0"/>
              <a:t>，并查集的操作</a:t>
            </a:r>
            <a:r>
              <a:rPr lang="en-US" altLang="zh-CN" sz="2400" dirty="0"/>
              <a:t>O(E)</a:t>
            </a:r>
            <a:r>
              <a:rPr lang="zh-CN" altLang="en-US" sz="2400" dirty="0"/>
              <a:t>，一共是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ElogE</a:t>
            </a:r>
            <a:r>
              <a:rPr lang="en-US" altLang="zh-CN" sz="2400" dirty="0"/>
              <a:t> + E)</a:t>
            </a:r>
            <a:r>
              <a:rPr lang="zh-CN" altLang="en-US" sz="2400" dirty="0"/>
              <a:t>，约等于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ElogE</a:t>
            </a:r>
            <a:r>
              <a:rPr lang="en-US" altLang="zh-CN" sz="2400" dirty="0"/>
              <a:t>)</a:t>
            </a:r>
            <a:r>
              <a:rPr lang="zh-CN" altLang="en-US" sz="2400" dirty="0"/>
              <a:t>，时间主要花在排序上。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与</a:t>
            </a:r>
            <a:r>
              <a:rPr lang="en-US" altLang="zh-CN" sz="2400" dirty="0"/>
              <a:t>prim</a:t>
            </a:r>
            <a:r>
              <a:rPr lang="zh-CN" altLang="en-US" sz="2400" dirty="0"/>
              <a:t>相比，</a:t>
            </a:r>
            <a:r>
              <a:rPr lang="en-US" altLang="zh-CN" sz="2400" dirty="0" err="1"/>
              <a:t>kruskal</a:t>
            </a:r>
            <a:r>
              <a:rPr lang="zh-CN" altLang="en-US" sz="2400" dirty="0"/>
              <a:t>的编码更简单，复杂度也好，更受欢迎。</a:t>
            </a:r>
            <a:endParaRPr lang="en-US" altLang="zh-CN" sz="2400" dirty="0"/>
          </a:p>
          <a:p>
            <a:r>
              <a:rPr lang="zh-CN" altLang="en-US" sz="2400" dirty="0"/>
              <a:t>如果图的边很多，</a:t>
            </a:r>
            <a:r>
              <a:rPr lang="en-US" altLang="zh-CN" sz="2400" dirty="0" err="1"/>
              <a:t>kruskal</a:t>
            </a:r>
            <a:r>
              <a:rPr lang="zh-CN" altLang="en-US" sz="2400" dirty="0"/>
              <a:t>的复杂度要差一些。</a:t>
            </a:r>
            <a:endParaRPr lang="en-US" altLang="zh-CN" sz="2400" dirty="0"/>
          </a:p>
          <a:p>
            <a:r>
              <a:rPr lang="en-US" altLang="zh-CN" sz="2400" dirty="0" err="1"/>
              <a:t>kruskal</a:t>
            </a:r>
            <a:r>
              <a:rPr lang="zh-CN" altLang="en-US" sz="2400" dirty="0"/>
              <a:t>适用于稀疏图，</a:t>
            </a:r>
            <a:r>
              <a:rPr lang="en-US" altLang="zh-CN" sz="2400" dirty="0"/>
              <a:t>prim</a:t>
            </a:r>
            <a:r>
              <a:rPr lang="zh-CN" altLang="en-US" sz="2400" dirty="0"/>
              <a:t>适合稠密图。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最大流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400" dirty="0" err="1"/>
              <a:t>hdu</a:t>
            </a:r>
            <a:r>
              <a:rPr lang="en-US" altLang="zh-CN" sz="2400" dirty="0"/>
              <a:t> 1532 Drainage Ditches</a:t>
            </a:r>
            <a:endParaRPr lang="zh-CN" altLang="en-US" sz="2400" dirty="0"/>
          </a:p>
          <a:p>
            <a:r>
              <a:rPr lang="zh-CN" altLang="en-US" sz="2400" dirty="0"/>
              <a:t>约翰在农场建造了一套排水沟，以便下雨时把池塘的水排放到附近的溪流中。约翰还在每个水沟入口安装了调节器，可以控制水流入该水沟的速度。</a:t>
            </a:r>
            <a:endParaRPr lang="zh-CN" altLang="en-US" sz="2400" dirty="0"/>
          </a:p>
          <a:p>
            <a:r>
              <a:rPr lang="zh-CN" altLang="en-US" sz="2400" dirty="0"/>
              <a:t>约翰不仅知道每个水沟每分钟可以运输多少加仑的水，而且还知道水沟的确切布局，水在这些水沟里相互进入和流动。对于任何给定的水沟，水只沿一个方向流动。水可能在某些水沟里兜圈子。</a:t>
            </a:r>
            <a:endParaRPr lang="zh-CN" altLang="en-US" sz="2400" dirty="0"/>
          </a:p>
          <a:p>
            <a:r>
              <a:rPr lang="zh-CN" altLang="en-US" sz="2400" dirty="0"/>
              <a:t>求源点</a:t>
            </a:r>
            <a:r>
              <a:rPr lang="en-US" altLang="zh-CN" sz="2400" dirty="0"/>
              <a:t>1</a:t>
            </a:r>
            <a:r>
              <a:rPr lang="zh-CN" altLang="en-US" sz="2400" dirty="0"/>
              <a:t>（就是水塘），到终点</a:t>
            </a:r>
            <a:r>
              <a:rPr lang="en-US" altLang="zh-CN" sz="2400" dirty="0"/>
              <a:t>M</a:t>
            </a:r>
            <a:r>
              <a:rPr lang="zh-CN" altLang="en-US" sz="2400" dirty="0"/>
              <a:t>（就是溪流）的最大流速。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最大流算法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有很多种，基本上分为两类：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）“增广路”算法。例如</a:t>
            </a:r>
            <a:r>
              <a:rPr lang="en-US" altLang="zh-CN" sz="2800" dirty="0"/>
              <a:t>Edmonds-Karp</a:t>
            </a:r>
            <a:r>
              <a:rPr lang="zh-CN" altLang="en-US" sz="2800" dirty="0"/>
              <a:t>算法、</a:t>
            </a:r>
            <a:r>
              <a:rPr lang="en-US" altLang="zh-CN" sz="2800" dirty="0" err="1"/>
              <a:t>Dinic</a:t>
            </a:r>
            <a:r>
              <a:rPr lang="zh-CN" altLang="en-US" sz="2800" dirty="0"/>
              <a:t>算法；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）“预流推进”算法。例如</a:t>
            </a:r>
            <a:r>
              <a:rPr lang="en-US" altLang="zh-CN" sz="2800" dirty="0"/>
              <a:t>ISAP</a:t>
            </a:r>
            <a:r>
              <a:rPr lang="zh-CN" altLang="en-US" sz="2800" dirty="0"/>
              <a:t>算法。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Edmonds-Karp</a:t>
            </a:r>
            <a:r>
              <a:rPr lang="zh-CN" altLang="en-US" sz="2800" dirty="0"/>
              <a:t>比较容易，但是效率不高</a:t>
            </a:r>
            <a:endParaRPr lang="en-US" altLang="zh-CN" sz="2800" dirty="0"/>
          </a:p>
          <a:p>
            <a:r>
              <a:rPr lang="zh-CN" altLang="en-US" sz="2800" dirty="0"/>
              <a:t>竞赛中一般使用</a:t>
            </a:r>
            <a:r>
              <a:rPr lang="en-US" altLang="zh-CN" sz="2800" dirty="0" err="1"/>
              <a:t>Dinic</a:t>
            </a:r>
            <a:r>
              <a:rPr lang="zh-CN" altLang="en-US" sz="2800" dirty="0"/>
              <a:t>算法和</a:t>
            </a:r>
            <a:r>
              <a:rPr lang="en-US" altLang="zh-CN" sz="2800" dirty="0"/>
              <a:t>ISAP</a:t>
            </a:r>
            <a:r>
              <a:rPr lang="zh-CN" altLang="en-US" sz="2800" dirty="0"/>
              <a:t>算法。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知识扩展：数字逻辑（卡诺图）的解法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样例：有三对夫妻，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男</a:t>
            </a:r>
            <a:r>
              <a:rPr lang="en-US" altLang="zh-CN" sz="2800" dirty="0"/>
              <a:t>B</a:t>
            </a:r>
            <a:r>
              <a:rPr lang="zh-CN" altLang="en-US" sz="2800" dirty="0"/>
              <a:t>女有矛盾、</a:t>
            </a:r>
            <a:r>
              <a:rPr lang="en-US" altLang="zh-CN" sz="2800" dirty="0"/>
              <a:t>A</a:t>
            </a:r>
            <a:r>
              <a:rPr lang="zh-CN" altLang="en-US" sz="2800" dirty="0"/>
              <a:t>女</a:t>
            </a:r>
            <a:r>
              <a:rPr lang="en-US" altLang="zh-CN" sz="2800" dirty="0"/>
              <a:t>C</a:t>
            </a:r>
            <a:r>
              <a:rPr lang="zh-CN" altLang="en-US" sz="2800" dirty="0"/>
              <a:t>女有矛盾、</a:t>
            </a:r>
            <a:r>
              <a:rPr lang="en-US" altLang="zh-CN" sz="2800" dirty="0"/>
              <a:t>A</a:t>
            </a:r>
            <a:r>
              <a:rPr lang="zh-CN" altLang="en-US" sz="2800" dirty="0"/>
              <a:t>男</a:t>
            </a:r>
            <a:r>
              <a:rPr lang="en-US" altLang="zh-CN" sz="2800" dirty="0"/>
              <a:t>C</a:t>
            </a:r>
            <a:r>
              <a:rPr lang="zh-CN" altLang="en-US" sz="2800" dirty="0"/>
              <a:t>男有矛盾。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886" y="2852936"/>
            <a:ext cx="7721545" cy="227716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 Ford-Fulkerson</a:t>
            </a:r>
            <a:r>
              <a:rPr lang="zh-CN" altLang="en-US" sz="3600" dirty="0">
                <a:solidFill>
                  <a:srgbClr val="0070C0"/>
                </a:solidFill>
              </a:rPr>
              <a:t>方法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Edmonds-Karp</a:t>
            </a:r>
            <a:r>
              <a:rPr lang="zh-CN" altLang="en-US" sz="2800" dirty="0"/>
              <a:t>算法是</a:t>
            </a:r>
            <a:r>
              <a:rPr lang="en-US" altLang="zh-CN" sz="2800" dirty="0"/>
              <a:t>Ford-Fulkerson</a:t>
            </a:r>
            <a:r>
              <a:rPr lang="zh-CN" altLang="en-US" sz="2800" dirty="0"/>
              <a:t>方法的一种实现。算法思想：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）初始的时候，所有边上的流量为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）找到一条从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/>
              <a:t>t</a:t>
            </a:r>
            <a:r>
              <a:rPr lang="zh-CN" altLang="en-US" sz="2800" dirty="0"/>
              <a:t>的路径，得到这条路径上的最大流，更新每个边的残留容量。残留容量在后续步骤中继续使用。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）重复步骤（</a:t>
            </a:r>
            <a:r>
              <a:rPr lang="en-US" altLang="zh-CN" sz="2800" dirty="0"/>
              <a:t>2</a:t>
            </a:r>
            <a:r>
              <a:rPr lang="zh-CN" altLang="en-US" sz="2800" dirty="0"/>
              <a:t>），直到找不到路径。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25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残留网络：算法的核心技术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r>
              <a:rPr lang="zh-CN" altLang="en-US" sz="2400" dirty="0"/>
              <a:t>左图：在</a:t>
            </a:r>
            <a:r>
              <a:rPr lang="en-US" altLang="zh-CN" sz="2400" dirty="0"/>
              <a:t>s-a-t</a:t>
            </a:r>
            <a:r>
              <a:rPr lang="zh-CN" altLang="en-US" sz="2400" dirty="0"/>
              <a:t>、</a:t>
            </a:r>
            <a:r>
              <a:rPr lang="en-US" altLang="zh-CN" sz="2400" dirty="0"/>
              <a:t>s-b-t</a:t>
            </a:r>
            <a:r>
              <a:rPr lang="zh-CN" altLang="en-US" sz="2400" dirty="0"/>
              <a:t>这两条路径上，最大流等于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下面找一条路径。右图是搜到的第</a:t>
            </a:r>
            <a:r>
              <a:rPr lang="en-US" altLang="zh-CN" sz="2400" dirty="0"/>
              <a:t>1</a:t>
            </a:r>
            <a:r>
              <a:rPr lang="zh-CN" altLang="en-US" sz="2400" dirty="0"/>
              <a:t>个路径，产生的流量是</a:t>
            </a:r>
            <a:r>
              <a:rPr lang="en-US" altLang="zh-CN" sz="2400" dirty="0"/>
              <a:t>1</a:t>
            </a:r>
            <a:r>
              <a:rPr lang="zh-CN" altLang="en-US" sz="2400" dirty="0"/>
              <a:t>；图上数字是残留容量。</a:t>
            </a:r>
            <a:endParaRPr lang="en-US" altLang="zh-CN" sz="2400" dirty="0"/>
          </a:p>
          <a:p>
            <a:r>
              <a:rPr lang="zh-CN" altLang="en-US" sz="2400" dirty="0"/>
              <a:t>如果在这个图上继续搜索路径，已经没有新路径。这显然是不对的。其原因是，第</a:t>
            </a:r>
            <a:r>
              <a:rPr lang="en-US" altLang="zh-CN" sz="2400" dirty="0"/>
              <a:t>1</a:t>
            </a:r>
            <a:r>
              <a:rPr lang="zh-CN" altLang="en-US" sz="2400" dirty="0"/>
              <a:t>次搜索的结果，影响了后续的路径搜索。</a:t>
            </a:r>
            <a:endParaRPr lang="en-US" altLang="zh-CN" sz="2400" dirty="0"/>
          </a:p>
          <a:p>
            <a:r>
              <a:rPr lang="zh-CN" altLang="en-US" sz="2400" dirty="0"/>
              <a:t>如何消除这个影响？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0482" name="Picture 2" descr="C:\Users\luo\AppData\Local\Temp\ksohtml15192\wps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184424"/>
            <a:ext cx="5848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(3)</a:t>
            </a:r>
            <a:r>
              <a:rPr lang="zh-CN" altLang="en-US" sz="2400" dirty="0"/>
              <a:t>残留网络           </a:t>
            </a:r>
            <a:r>
              <a:rPr lang="en-US" altLang="zh-CN" sz="2400" dirty="0"/>
              <a:t>(4)</a:t>
            </a: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个路径             </a:t>
            </a:r>
            <a:r>
              <a:rPr lang="en-US" altLang="zh-CN" sz="2400" dirty="0"/>
              <a:t>(5)</a:t>
            </a:r>
            <a:r>
              <a:rPr lang="zh-CN" altLang="en-US" sz="2400" dirty="0"/>
              <a:t>残留网络</a:t>
            </a:r>
            <a:endParaRPr lang="en-US" altLang="zh-CN" sz="2400" dirty="0"/>
          </a:p>
          <a:p>
            <a:endParaRPr lang="en-US" altLang="zh-CN" sz="14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解决方法</a:t>
            </a:r>
            <a:r>
              <a:rPr lang="zh-CN" altLang="en-US" sz="2800" dirty="0"/>
              <a:t>：图</a:t>
            </a:r>
            <a:r>
              <a:rPr lang="en-US" altLang="zh-CN" sz="2800" dirty="0"/>
              <a:t>(3)</a:t>
            </a:r>
            <a:r>
              <a:rPr lang="zh-CN" altLang="en-US" sz="2800" dirty="0"/>
              <a:t>，在上一次的路径上，补充</a:t>
            </a:r>
            <a:r>
              <a:rPr lang="zh-CN" altLang="en-US" sz="2800" dirty="0">
                <a:solidFill>
                  <a:srgbClr val="FF0000"/>
                </a:solidFill>
              </a:rPr>
              <a:t>反向路径</a:t>
            </a:r>
            <a:r>
              <a:rPr lang="zh-CN" altLang="en-US" sz="2800" dirty="0"/>
              <a:t>，其值就是用过的流量</a:t>
            </a:r>
            <a:r>
              <a:rPr lang="en-US" altLang="zh-CN" sz="2800" dirty="0"/>
              <a:t>1</a:t>
            </a:r>
            <a:r>
              <a:rPr lang="zh-CN" altLang="en-US" sz="2800" dirty="0"/>
              <a:t>。形成的新网络图，就是</a:t>
            </a:r>
            <a:r>
              <a:rPr lang="zh-CN" altLang="en-US" sz="2800" dirty="0">
                <a:solidFill>
                  <a:srgbClr val="FF0000"/>
                </a:solidFill>
              </a:rPr>
              <a:t>残留网络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图</a:t>
            </a:r>
            <a:r>
              <a:rPr lang="en-US" altLang="zh-CN" sz="2800" dirty="0"/>
              <a:t> (4)</a:t>
            </a:r>
            <a:r>
              <a:rPr lang="zh-CN" altLang="en-US" sz="2800" dirty="0"/>
              <a:t>是在图</a:t>
            </a:r>
            <a:r>
              <a:rPr lang="en-US" altLang="zh-CN" sz="2800" dirty="0"/>
              <a:t>(3)</a:t>
            </a:r>
            <a:r>
              <a:rPr lang="zh-CN" altLang="en-US" sz="2800" dirty="0"/>
              <a:t>的基础上，搜到的第</a:t>
            </a:r>
            <a:r>
              <a:rPr lang="en-US" altLang="zh-CN" sz="2800" dirty="0"/>
              <a:t>2</a:t>
            </a:r>
            <a:r>
              <a:rPr lang="zh-CN" altLang="en-US" sz="2800" dirty="0"/>
              <a:t>个路径，这次结果是对的。</a:t>
            </a:r>
            <a:endParaRPr lang="zh-CN" altLang="en-US" sz="2800" dirty="0"/>
          </a:p>
          <a:p>
            <a:r>
              <a:rPr lang="zh-CN" altLang="en-US" sz="2800" dirty="0"/>
              <a:t>图</a:t>
            </a:r>
            <a:r>
              <a:rPr lang="en-US" altLang="zh-CN" sz="2800" dirty="0"/>
              <a:t> (5)</a:t>
            </a:r>
            <a:r>
              <a:rPr lang="zh-CN" altLang="en-US" sz="2800" dirty="0"/>
              <a:t>是最后的残留网络。此时，从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/>
              <a:t>t</a:t>
            </a:r>
            <a:r>
              <a:rPr lang="zh-CN" altLang="en-US" sz="2800" dirty="0"/>
              <a:t>，在残留网络上不存在新的路径，结束。</a:t>
            </a:r>
            <a:endParaRPr lang="zh-CN" altLang="en-US" sz="2800" dirty="0"/>
          </a:p>
          <a:p>
            <a:endParaRPr lang="zh-CN" altLang="en-US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4578" name="Picture 2" descr="C:\Users\luo\AppData\Local\Temp\ksohtml15192\wps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04664"/>
            <a:ext cx="7753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Edmonds-Karp</a:t>
            </a:r>
            <a:r>
              <a:rPr lang="zh-CN" altLang="en-US" sz="3600" dirty="0">
                <a:solidFill>
                  <a:srgbClr val="0070C0"/>
                </a:solidFill>
              </a:rPr>
              <a:t>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BFS</a:t>
            </a:r>
            <a:r>
              <a:rPr lang="zh-CN" altLang="en-US" sz="2800" dirty="0"/>
              <a:t>计算增广路，就是</a:t>
            </a:r>
            <a:r>
              <a:rPr lang="en-US" altLang="zh-CN" sz="2800" dirty="0"/>
              <a:t>Edmonds-Karp</a:t>
            </a:r>
            <a:r>
              <a:rPr lang="zh-CN" altLang="en-US" sz="2800" dirty="0"/>
              <a:t>算法。</a:t>
            </a:r>
            <a:endParaRPr lang="zh-CN" altLang="en-US" sz="2800" dirty="0"/>
          </a:p>
          <a:p>
            <a:r>
              <a:rPr lang="zh-CN" altLang="en-US" sz="2800" dirty="0"/>
              <a:t>增广路（</a:t>
            </a:r>
            <a:r>
              <a:rPr lang="en-US" altLang="zh-CN" sz="2800" dirty="0"/>
              <a:t>augmenting path</a:t>
            </a:r>
            <a:r>
              <a:rPr lang="zh-CN" altLang="en-US" sz="2800" dirty="0"/>
              <a:t>）：在残留网络上，找到的一条从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/>
              <a:t>t</a:t>
            </a:r>
            <a:r>
              <a:rPr lang="zh-CN" altLang="en-US" sz="2800" dirty="0"/>
              <a:t>的路径。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复杂度：经过</a:t>
            </a:r>
            <a:r>
              <a:rPr lang="en-US" altLang="zh-CN" sz="2800" dirty="0"/>
              <a:t>O(VE)</a:t>
            </a:r>
            <a:r>
              <a:rPr lang="zh-CN" altLang="en-US" sz="2800" dirty="0"/>
              <a:t>次</a:t>
            </a:r>
            <a:r>
              <a:rPr lang="en-US" altLang="zh-CN" sz="2800" dirty="0"/>
              <a:t>BFS</a:t>
            </a:r>
            <a:r>
              <a:rPr lang="zh-CN" altLang="en-US" sz="2800" dirty="0"/>
              <a:t>迭代，所有增广路被找到；一次</a:t>
            </a:r>
            <a:r>
              <a:rPr lang="en-US" altLang="zh-CN" sz="2800" dirty="0"/>
              <a:t>BFS</a:t>
            </a:r>
            <a:r>
              <a:rPr lang="zh-CN" altLang="en-US" sz="2800" dirty="0"/>
              <a:t>的时间是</a:t>
            </a:r>
            <a:r>
              <a:rPr lang="en-US" altLang="zh-CN" sz="2800" dirty="0"/>
              <a:t>O(E)</a:t>
            </a:r>
            <a:r>
              <a:rPr lang="zh-CN" altLang="en-US" sz="2800" dirty="0"/>
              <a:t>；所以总时间是</a:t>
            </a:r>
            <a:r>
              <a:rPr lang="en-US" altLang="zh-CN" sz="2800" dirty="0"/>
              <a:t>O(VE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altLang="zh-CN" sz="2800" dirty="0"/>
              <a:t>Edmonds-Karp</a:t>
            </a:r>
            <a:r>
              <a:rPr lang="zh-CN" altLang="en-US" sz="2800" dirty="0"/>
              <a:t>算法复杂度高，只能用于小图，所以用邻接矩阵存图就行了。</a:t>
            </a:r>
            <a:endParaRPr lang="en-US" altLang="zh-CN" sz="2800" dirty="0"/>
          </a:p>
          <a:p>
            <a:r>
              <a:rPr lang="zh-CN" altLang="en-US" sz="2800" dirty="0"/>
              <a:t>竞赛时遇到规模较大的最大流问题，需要用高效的</a:t>
            </a:r>
            <a:r>
              <a:rPr lang="en-US" altLang="zh-CN" sz="2800" dirty="0" err="1"/>
              <a:t>Dinic</a:t>
            </a:r>
            <a:r>
              <a:rPr lang="zh-CN" altLang="en-US" sz="2800" dirty="0"/>
              <a:t>算法和</a:t>
            </a:r>
            <a:r>
              <a:rPr lang="en-US" altLang="zh-CN" sz="2800" dirty="0"/>
              <a:t>ISAP</a:t>
            </a:r>
            <a:r>
              <a:rPr lang="zh-CN" altLang="en-US" sz="2800" dirty="0"/>
              <a:t>算法。</a:t>
            </a:r>
            <a:endParaRPr lang="zh-CN" altLang="en-US" sz="2800" dirty="0"/>
          </a:p>
          <a:p>
            <a:endParaRPr lang="en-US" altLang="zh-CN" sz="2800" dirty="0"/>
          </a:p>
          <a:p>
            <a:r>
              <a:rPr lang="zh-CN" altLang="en-US" sz="2800" dirty="0"/>
              <a:t>算法实现参考</a:t>
            </a:r>
            <a:r>
              <a:rPr lang="en-US" altLang="zh-CN" sz="2800" dirty="0"/>
              <a:t>《</a:t>
            </a:r>
            <a:r>
              <a:rPr lang="zh-CN" altLang="en-US" sz="2800" dirty="0"/>
              <a:t>算法竞赛入门到进阶</a:t>
            </a:r>
            <a:r>
              <a:rPr lang="en-US" altLang="zh-CN" sz="2800" dirty="0"/>
              <a:t>》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最小割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27587"/>
          </a:xfrm>
        </p:spPr>
        <p:txBody>
          <a:bodyPr/>
          <a:lstStyle/>
          <a:p>
            <a:r>
              <a:rPr lang="en-US" altLang="zh-CN" sz="2800" dirty="0"/>
              <a:t>s-t</a:t>
            </a:r>
            <a:r>
              <a:rPr lang="zh-CN" altLang="en-US" sz="2800" dirty="0"/>
              <a:t>最小割是最大流的一个直接应用。</a:t>
            </a:r>
            <a:endParaRPr lang="zh-CN" altLang="en-US" sz="2800" dirty="0"/>
          </a:p>
          <a:p>
            <a:r>
              <a:rPr lang="zh-CN" altLang="en-US" sz="2800" dirty="0"/>
              <a:t>割（</a:t>
            </a:r>
            <a:r>
              <a:rPr lang="en-US" altLang="zh-CN" sz="2800" dirty="0"/>
              <a:t>cut</a:t>
            </a:r>
            <a:r>
              <a:rPr lang="zh-CN" altLang="en-US" sz="2800" dirty="0"/>
              <a:t>）和</a:t>
            </a:r>
            <a:r>
              <a:rPr lang="en-US" altLang="zh-CN" sz="2800" dirty="0"/>
              <a:t>s-t</a:t>
            </a:r>
            <a:r>
              <a:rPr lang="zh-CN" altLang="en-US" sz="2800" dirty="0"/>
              <a:t>割的概念：在有向图流网络</a:t>
            </a:r>
            <a:r>
              <a:rPr lang="en-US" altLang="zh-CN" sz="2800" dirty="0"/>
              <a:t>G=(V, E)</a:t>
            </a:r>
            <a:r>
              <a:rPr lang="zh-CN" altLang="en-US" sz="2800" dirty="0"/>
              <a:t>中，割把图分成</a:t>
            </a:r>
            <a:r>
              <a:rPr lang="en-US" altLang="zh-CN" sz="2800" dirty="0"/>
              <a:t>S</a:t>
            </a:r>
            <a:r>
              <a:rPr lang="zh-CN" altLang="en-US" sz="2800" dirty="0"/>
              <a:t>和</a:t>
            </a:r>
            <a:r>
              <a:rPr lang="en-US" altLang="zh-CN" sz="2800" dirty="0"/>
              <a:t>T = V-S</a:t>
            </a:r>
            <a:r>
              <a:rPr lang="zh-CN" altLang="en-US" sz="2800" dirty="0"/>
              <a:t>两部分，这称为</a:t>
            </a:r>
            <a:r>
              <a:rPr lang="en-US" altLang="zh-CN" sz="2800" dirty="0"/>
              <a:t>s-t</a:t>
            </a:r>
            <a:r>
              <a:rPr lang="zh-CN" altLang="en-US" sz="2800" dirty="0"/>
              <a:t>割。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/>
              <a:t>s-t</a:t>
            </a:r>
            <a:r>
              <a:rPr lang="zh-CN" altLang="en-US" dirty="0"/>
              <a:t>最小割：找到源点</a:t>
            </a:r>
            <a:r>
              <a:rPr lang="en-US" altLang="zh-CN" dirty="0"/>
              <a:t>s</a:t>
            </a:r>
            <a:r>
              <a:rPr lang="zh-CN" altLang="en-US" dirty="0"/>
              <a:t>和汇点</a:t>
            </a:r>
            <a:r>
              <a:rPr lang="en-US" altLang="zh-CN" dirty="0"/>
              <a:t>t</a:t>
            </a:r>
            <a:r>
              <a:rPr lang="zh-CN" altLang="en-US" dirty="0"/>
              <a:t>之间容量最小的割。</a:t>
            </a:r>
            <a:endParaRPr lang="zh-CN" altLang="en-US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5608" name="Picture 8" descr="C:\Users\luo\AppData\Local\Temp\ksohtml15192\wps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3312368" cy="188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sz="2800" b="1" dirty="0"/>
              <a:t>最大流最小割定理</a:t>
            </a:r>
            <a:r>
              <a:rPr lang="zh-CN" altLang="en-US" sz="2800" dirty="0"/>
              <a:t>：源点</a:t>
            </a:r>
            <a:r>
              <a:rPr lang="en-US" altLang="zh-CN" sz="2800" dirty="0"/>
              <a:t>s</a:t>
            </a:r>
            <a:r>
              <a:rPr lang="zh-CN" altLang="en-US" sz="2800" dirty="0"/>
              <a:t>和汇点</a:t>
            </a:r>
            <a:r>
              <a:rPr lang="en-US" altLang="zh-CN" sz="2800" dirty="0"/>
              <a:t>t</a:t>
            </a:r>
            <a:r>
              <a:rPr lang="zh-CN" altLang="en-US" sz="2800" dirty="0"/>
              <a:t>之间的最小割，等于</a:t>
            </a:r>
            <a:r>
              <a:rPr lang="en-US" altLang="zh-CN" sz="2800" dirty="0"/>
              <a:t>s</a:t>
            </a:r>
            <a:r>
              <a:rPr lang="zh-CN" altLang="en-US" sz="2800" dirty="0"/>
              <a:t>和</a:t>
            </a:r>
            <a:r>
              <a:rPr lang="en-US" altLang="zh-CN" sz="2800" dirty="0"/>
              <a:t>t</a:t>
            </a:r>
            <a:r>
              <a:rPr lang="zh-CN" altLang="en-US" sz="2800" dirty="0"/>
              <a:t>之间的最大流。</a:t>
            </a:r>
            <a:endParaRPr lang="zh-CN" altLang="en-US" sz="2800" dirty="0"/>
          </a:p>
          <a:p>
            <a:r>
              <a:rPr lang="zh-CN" altLang="en-US" sz="2800" dirty="0"/>
              <a:t>简单实现：利用最小割最大流定理，即枚举每个点当做汇点，计算出它的最大流，然后在所有点的最大流中取最小值。</a:t>
            </a:r>
            <a:endParaRPr lang="zh-CN" altLang="en-US" sz="2800" dirty="0"/>
          </a:p>
          <a:p>
            <a:r>
              <a:rPr lang="zh-CN" altLang="en-US" sz="2800" dirty="0"/>
              <a:t>缺点：复杂度很高：枚举汇点要</a:t>
            </a:r>
            <a:r>
              <a:rPr lang="en-US" altLang="zh-CN" sz="2800" dirty="0"/>
              <a:t>O(V)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Dinic</a:t>
            </a:r>
            <a:r>
              <a:rPr lang="zh-CN" altLang="en-US" sz="2800" dirty="0"/>
              <a:t>或</a:t>
            </a:r>
            <a:r>
              <a:rPr lang="en-US" altLang="zh-CN" sz="2800" dirty="0"/>
              <a:t>ISAP</a:t>
            </a:r>
            <a:r>
              <a:rPr lang="zh-CN" altLang="en-US" sz="2800" dirty="0"/>
              <a:t>算法的复杂度是</a:t>
            </a:r>
            <a:r>
              <a:rPr lang="en-US" altLang="zh-CN" sz="2800" dirty="0"/>
              <a:t>O(V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E)</a:t>
            </a:r>
            <a:r>
              <a:rPr lang="zh-CN" altLang="en-US" sz="2800" dirty="0"/>
              <a:t>，总复杂度是</a:t>
            </a:r>
            <a:r>
              <a:rPr lang="en-US" altLang="zh-CN" sz="2800" dirty="0"/>
              <a:t>O(V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E)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sz="1600" dirty="0"/>
          </a:p>
          <a:p>
            <a:r>
              <a:rPr lang="zh-CN" altLang="en-US" sz="2800" dirty="0"/>
              <a:t>解决此类问题需要用</a:t>
            </a:r>
            <a:r>
              <a:rPr lang="en-US" altLang="zh-CN" sz="2800" dirty="0" err="1"/>
              <a:t>Stoer</a:t>
            </a:r>
            <a:r>
              <a:rPr lang="en-US" altLang="zh-CN" sz="2800" dirty="0"/>
              <a:t>-Wagner</a:t>
            </a:r>
            <a:r>
              <a:rPr lang="zh-CN" altLang="en-US" sz="2800" dirty="0"/>
              <a:t>算法，由于题目比较罕见，本书不展开。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最小费用最大流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在最大流网络中，每条边只有一个限制条件，例如容量、带宽等，这是“最小性参数”，现在加上一个新的限制条件，例如费用，这是“可加性参数”。</a:t>
            </a:r>
            <a:endParaRPr lang="en-US" altLang="zh-CN" dirty="0"/>
          </a:p>
          <a:p>
            <a:r>
              <a:rPr lang="zh-CN" altLang="en-US" dirty="0"/>
              <a:t>在两个限制条件的基础上，引出了最小费用最大流问题：流量为</a:t>
            </a:r>
            <a:r>
              <a:rPr lang="en-US" altLang="zh-CN" dirty="0"/>
              <a:t>F</a:t>
            </a:r>
            <a:r>
              <a:rPr lang="zh-CN" altLang="en-US" dirty="0"/>
              <a:t>时，求费用最小的流；如果没有指定</a:t>
            </a:r>
            <a:r>
              <a:rPr lang="en-US" altLang="zh-CN" dirty="0"/>
              <a:t>F</a:t>
            </a:r>
            <a:r>
              <a:rPr lang="zh-CN" altLang="en-US" dirty="0"/>
              <a:t>，就是求最大流时的最小费用。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算法思路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从零流开始，每次增加一个最小费用路径，经过多次增广，直到无法再增加路径，就得到了最大流。</a:t>
            </a:r>
            <a:endParaRPr lang="zh-CN" altLang="en-US" sz="2800" dirty="0"/>
          </a:p>
          <a:p>
            <a:r>
              <a:rPr lang="zh-CN" altLang="en-US" sz="2800" dirty="0"/>
              <a:t>它是网络流问题和最短路问题的结合；其算法，也是最大流算法和最短路算法的结合。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7875"/>
            <a:ext cx="8229600" cy="4395341"/>
          </a:xfrm>
        </p:spPr>
        <p:txBody>
          <a:bodyPr/>
          <a:lstStyle/>
          <a:p>
            <a:r>
              <a:rPr lang="zh-CN" altLang="en-US" sz="2800" dirty="0"/>
              <a:t>最短路算法有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算法、</a:t>
            </a:r>
            <a:r>
              <a:rPr lang="en-US" altLang="zh-CN" sz="2800" dirty="0"/>
              <a:t>Dijkstra</a:t>
            </a:r>
            <a:r>
              <a:rPr lang="zh-CN" altLang="en-US" sz="2800" dirty="0"/>
              <a:t>算法等，是否都能用？如果边的费用权值有负数，只能选择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算法（或</a:t>
            </a:r>
            <a:r>
              <a:rPr lang="en-US" altLang="zh-CN" sz="2800" dirty="0"/>
              <a:t>SPFA</a:t>
            </a:r>
            <a:r>
              <a:rPr lang="zh-CN" altLang="en-US" sz="2800" dirty="0"/>
              <a:t>算法）。</a:t>
            </a:r>
            <a:endParaRPr lang="en-US" altLang="zh-CN" sz="2800" dirty="0"/>
          </a:p>
          <a:p>
            <a:r>
              <a:rPr lang="zh-CN" altLang="en-US" sz="2800" dirty="0"/>
              <a:t>在最小费用最大流算法中，由于残留网络用到了反向边，所以肯定会出现负权边。</a:t>
            </a:r>
            <a:endParaRPr lang="zh-CN" altLang="en-US" sz="2800" dirty="0"/>
          </a:p>
          <a:p>
            <a:endParaRPr lang="en-US" altLang="zh-CN" sz="2800" b="1" dirty="0"/>
          </a:p>
          <a:p>
            <a:r>
              <a:rPr lang="zh-CN" altLang="en-US" sz="2800" b="1" dirty="0"/>
              <a:t>最小费用最大流的解决方法：</a:t>
            </a:r>
            <a:r>
              <a:rPr lang="en-US" altLang="zh-CN" sz="2800" b="1" dirty="0"/>
              <a:t>Ford-Fulkerson</a:t>
            </a:r>
            <a:r>
              <a:rPr lang="zh-CN" altLang="en-US" sz="2800" b="1" dirty="0"/>
              <a:t>方法 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Bellman-Ford</a:t>
            </a:r>
            <a:r>
              <a:rPr lang="zh-CN" altLang="en-US" sz="2800" b="1" dirty="0"/>
              <a:t>算法（</a:t>
            </a:r>
            <a:r>
              <a:rPr lang="en-US" altLang="zh-CN" sz="2800" b="1" dirty="0"/>
              <a:t>SPFA</a:t>
            </a:r>
            <a:r>
              <a:rPr lang="zh-CN" altLang="en-US" sz="2800" b="1" dirty="0"/>
              <a:t>算法）。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用卡诺图求解</a:t>
            </a:r>
            <a:r>
              <a:rPr lang="en-US" altLang="zh-CN" sz="3200" dirty="0">
                <a:solidFill>
                  <a:srgbClr val="0070C0"/>
                </a:solidFill>
              </a:rPr>
              <a:t>2-SAT</a:t>
            </a:r>
            <a:r>
              <a:rPr lang="zh-CN" altLang="en-US" sz="3200" dirty="0">
                <a:solidFill>
                  <a:srgbClr val="0070C0"/>
                </a:solidFill>
              </a:rPr>
              <a:t>问题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5560612"/>
            <a:ext cx="5915000" cy="6965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(1)</a:t>
            </a:r>
            <a:r>
              <a:rPr lang="zh-CN" altLang="en-US" sz="2800" dirty="0"/>
              <a:t>限制条件            </a:t>
            </a:r>
            <a:r>
              <a:rPr lang="en-US" altLang="zh-CN" sz="2800" dirty="0"/>
              <a:t>(2)</a:t>
            </a:r>
            <a:r>
              <a:rPr lang="zh-CN" altLang="en-US" sz="2800" dirty="0"/>
              <a:t>完整卡诺图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8434" name="Picture 2" descr="C:\Users\luo\AppData\Local\Temp\ksohtml3688\wps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59" y="2498271"/>
            <a:ext cx="2276698" cy="298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luo\AppData\Local\Temp\ksohtml3688\wp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1486"/>
            <a:ext cx="2164854" cy="28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86" y="1531928"/>
            <a:ext cx="5419415" cy="462633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 rot="6960708">
            <a:off x="3262338" y="2368920"/>
            <a:ext cx="781572" cy="1376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例题：</a:t>
            </a:r>
            <a:r>
              <a:rPr lang="en-US" altLang="zh-CN" sz="3200" dirty="0" err="1">
                <a:solidFill>
                  <a:srgbClr val="0070C0"/>
                </a:solidFill>
              </a:rPr>
              <a:t>poj</a:t>
            </a:r>
            <a:r>
              <a:rPr lang="en-US" altLang="zh-CN" sz="3200" dirty="0">
                <a:solidFill>
                  <a:srgbClr val="0070C0"/>
                </a:solidFill>
              </a:rPr>
              <a:t> 2135 Farm Tour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一个无向图，有</a:t>
            </a:r>
            <a:r>
              <a:rPr lang="en-US" altLang="zh-CN" sz="2800" dirty="0"/>
              <a:t>N</a:t>
            </a:r>
            <a:r>
              <a:rPr lang="zh-CN" altLang="en-US" sz="2800" dirty="0"/>
              <a:t>个地点、</a:t>
            </a:r>
            <a:r>
              <a:rPr lang="en-US" altLang="zh-CN" sz="2800" dirty="0"/>
              <a:t>M</a:t>
            </a:r>
            <a:r>
              <a:rPr lang="zh-CN" altLang="en-US" sz="2800" dirty="0"/>
              <a:t>条边。一个人从</a:t>
            </a:r>
            <a:r>
              <a:rPr lang="en-US" altLang="zh-CN" sz="2800" dirty="0"/>
              <a:t>1</a:t>
            </a:r>
            <a:r>
              <a:rPr lang="zh-CN" altLang="en-US" sz="2800" dirty="0"/>
              <a:t>号点走到第</a:t>
            </a:r>
            <a:r>
              <a:rPr lang="en-US" altLang="zh-CN" sz="2800" dirty="0"/>
              <a:t>N</a:t>
            </a:r>
            <a:r>
              <a:rPr lang="zh-CN" altLang="en-US" sz="2800" dirty="0"/>
              <a:t>号点，再从</a:t>
            </a:r>
            <a:r>
              <a:rPr lang="en-US" altLang="zh-CN" sz="2800" dirty="0"/>
              <a:t>N</a:t>
            </a:r>
            <a:r>
              <a:rPr lang="zh-CN" altLang="en-US" sz="2800" dirty="0"/>
              <a:t>号点走回</a:t>
            </a:r>
            <a:r>
              <a:rPr lang="en-US" altLang="zh-CN" sz="2800" dirty="0"/>
              <a:t>1</a:t>
            </a:r>
            <a:r>
              <a:rPr lang="zh-CN" altLang="en-US" sz="2800" dirty="0"/>
              <a:t>号点，每条路只能走一次。求来回的总长度最短的路线。</a:t>
            </a:r>
            <a:endParaRPr lang="zh-CN" altLang="en-US" sz="2800" dirty="0"/>
          </a:p>
          <a:p>
            <a:r>
              <a:rPr lang="zh-CN" altLang="en-US" sz="2800" dirty="0"/>
              <a:t>输入：第一行是</a:t>
            </a:r>
            <a:r>
              <a:rPr lang="en-US" altLang="zh-CN" sz="2800" dirty="0"/>
              <a:t>2</a:t>
            </a:r>
            <a:r>
              <a:rPr lang="zh-CN" altLang="en-US" sz="2800" dirty="0"/>
              <a:t>个整数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M</a:t>
            </a:r>
            <a:r>
              <a:rPr lang="zh-CN" altLang="en-US" sz="2800" dirty="0"/>
              <a:t>；后面有</a:t>
            </a:r>
            <a:r>
              <a:rPr lang="en-US" altLang="zh-CN" sz="2800" dirty="0"/>
              <a:t>M</a:t>
            </a:r>
            <a:r>
              <a:rPr lang="zh-CN" altLang="en-US" sz="2800" dirty="0"/>
              <a:t>行，每行有</a:t>
            </a:r>
            <a:r>
              <a:rPr lang="en-US" altLang="zh-CN" sz="2800" dirty="0"/>
              <a:t>3</a:t>
            </a:r>
            <a:r>
              <a:rPr lang="zh-CN" altLang="en-US" sz="2800" dirty="0"/>
              <a:t>个整数，描述一个边的两个端点和边的长度。</a:t>
            </a:r>
            <a:r>
              <a:rPr lang="en-US" altLang="zh-CN" sz="2800" dirty="0"/>
              <a:t>1 &lt;= N &lt;= 1000</a:t>
            </a:r>
            <a:r>
              <a:rPr lang="zh-CN" altLang="en-US" sz="2800" dirty="0"/>
              <a:t>，</a:t>
            </a:r>
            <a:r>
              <a:rPr lang="en-US" altLang="zh-CN" sz="2800" dirty="0"/>
              <a:t>1 &lt;= M &lt;= 10000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r>
              <a:rPr lang="zh-CN" altLang="en-US" sz="2800" dirty="0"/>
              <a:t>输出：来回总长度最短的路径长度。 </a:t>
            </a:r>
            <a:endParaRPr lang="zh-CN" altLang="en-US" sz="2800" dirty="0"/>
          </a:p>
          <a:p>
            <a:r>
              <a:rPr lang="zh-CN" altLang="en-US" sz="2800" dirty="0"/>
              <a:t>题目的测试数据确保存在来回的不重复路径。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/>
              <a:t>华东理工大学 罗勇军</a:t>
            </a:r>
            <a:endParaRPr lang="zh-CN" sz="1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二分图匹配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二分图：把无向图</a:t>
            </a:r>
            <a:r>
              <a:rPr lang="en-US" altLang="zh-CN" sz="2800" dirty="0"/>
              <a:t>G=(V, E)</a:t>
            </a:r>
            <a:r>
              <a:rPr lang="zh-CN" altLang="en-US" sz="2800" dirty="0"/>
              <a:t>分为两个集合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，所有的边都在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之间，而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或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的内部没有边。</a:t>
            </a:r>
            <a:endParaRPr lang="en-US" altLang="zh-CN" sz="2800" dirty="0"/>
          </a:p>
          <a:p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中的一个点与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的一个点关联，称为一个匹配。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二分图判断：染色法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sz="2400" dirty="0"/>
              <a:t>用两种颜色对所有顶点进行染色，要求一条边所连接的两个相邻顶点的颜色不相同。</a:t>
            </a:r>
            <a:endParaRPr lang="en-US" altLang="zh-CN" sz="2400" dirty="0"/>
          </a:p>
          <a:p>
            <a:r>
              <a:rPr lang="zh-CN" altLang="en-US" sz="2400" dirty="0"/>
              <a:t>染色结束后，如果所有相邻顶点的颜色都不相同，它就是二分图。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图例             </a:t>
            </a:r>
            <a:r>
              <a:rPr lang="en-US" altLang="zh-CN" sz="2400" dirty="0"/>
              <a:t>(2)</a:t>
            </a:r>
            <a:r>
              <a:rPr lang="zh-CN" altLang="en-US" sz="2400" dirty="0"/>
              <a:t>染色             </a:t>
            </a:r>
            <a:r>
              <a:rPr lang="en-US" altLang="zh-CN" sz="2400" dirty="0"/>
              <a:t>(3)</a:t>
            </a:r>
            <a:r>
              <a:rPr lang="zh-CN" altLang="en-US" sz="2400" dirty="0"/>
              <a:t>结果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6626" name="Picture 2" descr="C:\Users\luo\AppData\Local\Temp\ksohtml15192\wps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068960"/>
            <a:ext cx="5544616" cy="19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二分图最大匹配问题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求包含边数最多的匹配，即二分图的最大匹配。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两种算法：</a:t>
            </a:r>
            <a:endParaRPr lang="en-US" altLang="zh-CN" dirty="0"/>
          </a:p>
          <a:p>
            <a:pPr lvl="1"/>
            <a:r>
              <a:rPr lang="zh-CN" altLang="en-US" b="1" dirty="0"/>
              <a:t>用最大流求解二分图匹配</a:t>
            </a:r>
            <a:endParaRPr lang="en-US" altLang="zh-CN" b="1" dirty="0"/>
          </a:p>
          <a:p>
            <a:pPr lvl="1"/>
            <a:r>
              <a:rPr lang="zh-CN" altLang="en-US" b="1" dirty="0"/>
              <a:t>匈牙利算法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用最大流求解二分图匹配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二分图最大匹配问题化为最大流问题：</a:t>
            </a:r>
            <a:endParaRPr lang="en-US" altLang="zh-CN" dirty="0"/>
          </a:p>
          <a:p>
            <a:pPr lvl="1"/>
            <a:r>
              <a:rPr lang="zh-CN" altLang="en-US" dirty="0"/>
              <a:t>把每个边都改为有向边，容量都是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加上一个人为的源点</a:t>
            </a:r>
            <a:r>
              <a:rPr lang="en-US" altLang="zh-CN" dirty="0"/>
              <a:t>s</a:t>
            </a:r>
            <a:r>
              <a:rPr lang="zh-CN" altLang="en-US" dirty="0"/>
              <a:t>，它连接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的所有点；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加上一个人为的汇点</a:t>
            </a:r>
            <a:r>
              <a:rPr lang="en-US" altLang="zh-CN" dirty="0"/>
              <a:t>t</a:t>
            </a:r>
            <a:r>
              <a:rPr lang="zh-CN" altLang="en-US" dirty="0"/>
              <a:t>，它连接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所有的点；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之间的最大流，就是最大二分图匹配。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sz="2800" dirty="0"/>
              <a:t>V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= {a, b, c}</a:t>
            </a:r>
            <a:r>
              <a:rPr lang="zh-CN" altLang="en-US" sz="2800" dirty="0"/>
              <a:t> ，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= {x, y, z}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例如</a:t>
            </a:r>
            <a:r>
              <a:rPr lang="en-US" altLang="zh-CN" sz="2800" dirty="0"/>
              <a:t>a</a:t>
            </a:r>
            <a:r>
              <a:rPr lang="zh-CN" altLang="en-US" sz="2800" dirty="0"/>
              <a:t>点，流入</a:t>
            </a:r>
            <a:r>
              <a:rPr lang="en-US" altLang="zh-CN" sz="2800" dirty="0"/>
              <a:t>a</a:t>
            </a:r>
            <a:r>
              <a:rPr lang="zh-CN" altLang="en-US" sz="2800" dirty="0"/>
              <a:t>的流量是</a:t>
            </a:r>
            <a:r>
              <a:rPr lang="en-US" altLang="zh-CN" sz="2800" dirty="0"/>
              <a:t>1</a:t>
            </a:r>
            <a:r>
              <a:rPr lang="zh-CN" altLang="en-US" sz="2800" dirty="0"/>
              <a:t>，那么从</a:t>
            </a:r>
            <a:r>
              <a:rPr lang="en-US" altLang="zh-CN" sz="2800" dirty="0"/>
              <a:t>a</a:t>
            </a:r>
            <a:r>
              <a:rPr lang="zh-CN" altLang="en-US" sz="2800" dirty="0"/>
              <a:t>流出的只能是</a:t>
            </a:r>
            <a:r>
              <a:rPr lang="en-US" altLang="zh-CN" sz="2800" dirty="0"/>
              <a:t>1</a:t>
            </a:r>
            <a:r>
              <a:rPr lang="zh-CN" altLang="en-US" sz="2800" dirty="0"/>
              <a:t>，也就是说</a:t>
            </a:r>
            <a:r>
              <a:rPr lang="en-US" altLang="zh-CN" sz="2800" dirty="0"/>
              <a:t>a</a:t>
            </a:r>
            <a:r>
              <a:rPr lang="zh-CN" altLang="en-US" sz="2800" dirty="0"/>
              <a:t>只能匹配</a:t>
            </a:r>
            <a:r>
              <a:rPr lang="en-US" altLang="zh-CN" sz="2800" dirty="0"/>
              <a:t>{x, y, z}</a:t>
            </a:r>
            <a:r>
              <a:rPr lang="zh-CN" altLang="en-US" sz="2800" dirty="0"/>
              <a:t>中的一个。</a:t>
            </a:r>
            <a:endParaRPr lang="en-US" altLang="zh-CN" sz="2800" dirty="0"/>
          </a:p>
          <a:p>
            <a:r>
              <a:rPr lang="zh-CN" altLang="en-US" sz="2800" dirty="0"/>
              <a:t>从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 </a:t>
            </a:r>
            <a:r>
              <a:rPr lang="zh-CN" altLang="en-US" sz="2800" dirty="0"/>
              <a:t>到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的流量和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/>
              <a:t>t</a:t>
            </a:r>
            <a:r>
              <a:rPr lang="zh-CN" altLang="en-US" sz="2800" dirty="0"/>
              <a:t>的流量相等。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7650" name="Picture 2" descr="C:\Users\luo\AppData\Local\Temp\ksohtml15192\wps1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75" y="3068960"/>
            <a:ext cx="4336789" cy="20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步骤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找到第一个增广路径，找到匹配</a:t>
            </a:r>
            <a:r>
              <a:rPr lang="en-US" altLang="zh-CN" dirty="0"/>
              <a:t>a-x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更新残留网络。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个增广路径                    </a:t>
            </a:r>
            <a:r>
              <a:rPr lang="en-US" altLang="zh-CN" sz="2400" dirty="0"/>
              <a:t>(2)</a:t>
            </a:r>
            <a:r>
              <a:rPr lang="zh-CN" altLang="en-US" sz="2400" dirty="0"/>
              <a:t>残留网络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8674" name="Picture 2" descr="C:\Users\luo\AppData\Local\Temp\ksohtml15192\wps1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2009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(3)</a:t>
            </a:r>
            <a:r>
              <a:rPr lang="zh-CN" altLang="en-US" sz="2800" dirty="0"/>
              <a:t>找到第二个增广路径，找到匹配</a:t>
            </a:r>
            <a:r>
              <a:rPr lang="en-US" altLang="zh-CN" sz="2800" dirty="0"/>
              <a:t>a-y</a:t>
            </a:r>
            <a:r>
              <a:rPr lang="zh-CN" altLang="en-US" sz="2800" dirty="0"/>
              <a:t>、</a:t>
            </a:r>
            <a:r>
              <a:rPr lang="en-US" altLang="zh-CN" sz="2800" dirty="0"/>
              <a:t>b-x</a:t>
            </a:r>
            <a:r>
              <a:rPr lang="zh-CN" altLang="en-US" sz="2800" dirty="0"/>
              <a:t>。在这一步，把原来的配对</a:t>
            </a:r>
            <a:r>
              <a:rPr lang="en-US" altLang="zh-CN" sz="2800" dirty="0"/>
              <a:t>a-x</a:t>
            </a:r>
            <a:r>
              <a:rPr lang="zh-CN" altLang="en-US" sz="2800" dirty="0"/>
              <a:t>改为</a:t>
            </a:r>
            <a:r>
              <a:rPr lang="en-US" altLang="zh-CN" sz="2800" dirty="0"/>
              <a:t>a-y</a:t>
            </a:r>
            <a:r>
              <a:rPr lang="zh-CN" altLang="en-US" sz="2800" dirty="0"/>
              <a:t>，以成全</a:t>
            </a:r>
            <a:r>
              <a:rPr lang="en-US" altLang="zh-CN" sz="2800" dirty="0"/>
              <a:t>b-x</a:t>
            </a:r>
            <a:r>
              <a:rPr lang="zh-CN" altLang="en-US" sz="2800" dirty="0"/>
              <a:t>的配对，这就是残留网络的作用。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(4)</a:t>
            </a:r>
            <a:r>
              <a:rPr lang="zh-CN" altLang="en-US" sz="2800" dirty="0"/>
              <a:t>更新残留网络。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 algn="ctr">
              <a:buNone/>
            </a:pPr>
            <a:r>
              <a:rPr lang="en-US" altLang="zh-CN" sz="2800" dirty="0"/>
              <a:t>(3)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个增广路径                  </a:t>
            </a:r>
            <a:r>
              <a:rPr lang="en-US" altLang="zh-CN" sz="2800" dirty="0"/>
              <a:t>(4)</a:t>
            </a:r>
            <a:r>
              <a:rPr lang="zh-CN" altLang="en-US" sz="2800" dirty="0"/>
              <a:t>残留网络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9698" name="Picture 2" descr="C:\Users\luo\AppData\Local\Temp\ksohtml15192\wps1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284984"/>
            <a:ext cx="7219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匈牙利算法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匈牙利算法：最大流的一个特殊实现。</a:t>
            </a:r>
            <a:endParaRPr lang="zh-CN" altLang="en-US" sz="2800" dirty="0"/>
          </a:p>
          <a:p>
            <a:r>
              <a:rPr lang="zh-CN" altLang="en-US" sz="2800" dirty="0"/>
              <a:t>由于二分图是一个很简单的图，并不需要按上面的图解做标准的最大流，可以进行简化。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）从上面的图解中，发现对</a:t>
            </a:r>
            <a:r>
              <a:rPr lang="en-US" altLang="zh-CN" sz="2800" dirty="0"/>
              <a:t>s</a:t>
            </a:r>
            <a:r>
              <a:rPr lang="zh-CN" altLang="en-US" sz="2800" dirty="0"/>
              <a:t>和</a:t>
            </a:r>
            <a:r>
              <a:rPr lang="en-US" altLang="zh-CN" sz="2800" dirty="0"/>
              <a:t>t</a:t>
            </a:r>
            <a:r>
              <a:rPr lang="zh-CN" altLang="en-US" sz="2800" dirty="0"/>
              <a:t>的操作是多余的，直接从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开始找增广路径就好了。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）残留网络上的增广路，需要覆盖完整的路径，如果在二分图中只进行</a:t>
            </a:r>
            <a:r>
              <a:rPr lang="en-US" altLang="zh-CN" sz="2800" dirty="0"/>
              <a:t>{a, b, c}</a:t>
            </a:r>
            <a:r>
              <a:rPr lang="zh-CN" altLang="en-US" sz="2800" dirty="0"/>
              <a:t>到</a:t>
            </a:r>
            <a:r>
              <a:rPr lang="en-US" altLang="zh-CN" sz="2800" dirty="0"/>
              <a:t>{x, y, z}</a:t>
            </a:r>
            <a:r>
              <a:rPr lang="zh-CN" altLang="en-US" sz="2800" dirty="0"/>
              <a:t>的局部操作，将简化很多。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例题：</a:t>
            </a:r>
            <a:r>
              <a:rPr lang="en-US" altLang="zh-CN" sz="3200" dirty="0" err="1">
                <a:solidFill>
                  <a:srgbClr val="0070C0"/>
                </a:solidFill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</a:rPr>
              <a:t> 2063 </a:t>
            </a:r>
            <a:r>
              <a:rPr lang="zh-CN" altLang="en-US" sz="3200" dirty="0">
                <a:solidFill>
                  <a:srgbClr val="0070C0"/>
                </a:solidFill>
              </a:rPr>
              <a:t>过山车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大家去坐过山车。过山车的每一排只有两个座位，而且必须一男一女配对坐。但是，每个女孩都有各自的想法，比如</a:t>
            </a:r>
            <a:r>
              <a:rPr lang="en-US" altLang="zh-CN" sz="2400" dirty="0"/>
              <a:t>Rabbit</a:t>
            </a:r>
            <a:r>
              <a:rPr lang="zh-CN" altLang="en-US" sz="2400" dirty="0"/>
              <a:t>只愿意和</a:t>
            </a:r>
            <a:r>
              <a:rPr lang="en-US" altLang="zh-CN" sz="2400" dirty="0"/>
              <a:t>XHD</a:t>
            </a:r>
            <a:r>
              <a:rPr lang="zh-CN" altLang="en-US" sz="2400" dirty="0"/>
              <a:t>或</a:t>
            </a:r>
            <a:r>
              <a:rPr lang="en-US" altLang="zh-CN" sz="2400" dirty="0"/>
              <a:t>PQK</a:t>
            </a:r>
            <a:r>
              <a:rPr lang="zh-CN" altLang="en-US" sz="2400" dirty="0"/>
              <a:t>坐，</a:t>
            </a:r>
            <a:r>
              <a:rPr lang="en-US" altLang="zh-CN" sz="2400" dirty="0"/>
              <a:t>Grass</a:t>
            </a:r>
            <a:r>
              <a:rPr lang="zh-CN" altLang="en-US" sz="2400" dirty="0"/>
              <a:t>只愿意和</a:t>
            </a:r>
            <a:r>
              <a:rPr lang="en-US" altLang="zh-CN" sz="2400" dirty="0" err="1"/>
              <a:t>linle</a:t>
            </a:r>
            <a:r>
              <a:rPr lang="zh-CN" altLang="en-US" sz="2400" dirty="0"/>
              <a:t>或</a:t>
            </a:r>
            <a:r>
              <a:rPr lang="en-US" altLang="zh-CN" sz="2400" dirty="0"/>
              <a:t>LL</a:t>
            </a:r>
            <a:r>
              <a:rPr lang="zh-CN" altLang="en-US" sz="2400" dirty="0"/>
              <a:t>坐</a:t>
            </a:r>
            <a:r>
              <a:rPr lang="en-US" altLang="zh-CN" sz="2400" dirty="0"/>
              <a:t>...</a:t>
            </a:r>
            <a:r>
              <a:rPr lang="zh-CN" altLang="en-US" sz="2400" dirty="0"/>
              <a:t>等等。</a:t>
            </a:r>
            <a:endParaRPr lang="en-US" altLang="zh-CN" sz="2400" dirty="0"/>
          </a:p>
          <a:p>
            <a:r>
              <a:rPr lang="en-US" altLang="zh-CN" sz="2400" dirty="0"/>
              <a:t>boss</a:t>
            </a:r>
            <a:r>
              <a:rPr lang="zh-CN" altLang="en-US" sz="2400" dirty="0"/>
              <a:t>刘决定，只让能配对的人坐过山车。当然，能配对的人越多越好。</a:t>
            </a:r>
            <a:endParaRPr lang="en-US" altLang="zh-CN" sz="2400" dirty="0"/>
          </a:p>
          <a:p>
            <a:r>
              <a:rPr lang="zh-CN" altLang="en-US" sz="2400" dirty="0"/>
              <a:t>问最多有多少对组合可以坐上过山车？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627784" y="2987502"/>
            <a:ext cx="511696" cy="476250"/>
          </a:xfrm>
          <a:prstGeom prst="ellips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20144" y="2348880"/>
            <a:ext cx="511696" cy="476250"/>
          </a:xfrm>
          <a:prstGeom prst="ellips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08287" y="3600615"/>
            <a:ext cx="511696" cy="476250"/>
          </a:xfrm>
          <a:prstGeom prst="ellips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用卡诺图求解</a:t>
            </a:r>
            <a:r>
              <a:rPr lang="en-US" altLang="zh-CN" sz="2800" dirty="0">
                <a:solidFill>
                  <a:srgbClr val="0070C0"/>
                </a:solidFill>
              </a:rPr>
              <a:t>2-SAT</a:t>
            </a:r>
            <a:r>
              <a:rPr lang="zh-CN" altLang="en-US" sz="2800" dirty="0">
                <a:solidFill>
                  <a:srgbClr val="0070C0"/>
                </a:solidFill>
              </a:rPr>
              <a:t>问题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8434" name="Picture 2" descr="C:\Users\luo\AppData\Local\Temp\ksohtml3688\wps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8" y="1500465"/>
            <a:ext cx="2572370" cy="33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03275"/>
            <a:ext cx="3528392" cy="3451449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5"/>
            <a:ext cx="8229600" cy="2952328"/>
          </a:xfrm>
        </p:spPr>
        <p:txBody>
          <a:bodyPr/>
          <a:lstStyle/>
          <a:p>
            <a:r>
              <a:rPr lang="zh-CN" altLang="en-US" sz="2400" dirty="0"/>
              <a:t>程序用邻接矩阵，时间复杂度：找一次增广路径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，总时间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；空间复杂度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改用邻接表存图可以加快搜索速度。时间复杂度：找一次增广路径</a:t>
            </a:r>
            <a:r>
              <a:rPr lang="en-US" altLang="zh-CN" sz="2400" dirty="0"/>
              <a:t>O(V+E)</a:t>
            </a:r>
            <a:r>
              <a:rPr lang="zh-CN" altLang="en-US" sz="2400" dirty="0"/>
              <a:t>，总时间</a:t>
            </a:r>
            <a:r>
              <a:rPr lang="en-US" altLang="zh-CN" sz="2400" dirty="0"/>
              <a:t>O(VE)</a:t>
            </a:r>
            <a:r>
              <a:rPr lang="zh-CN" altLang="en-US" sz="2400" dirty="0"/>
              <a:t>。空间复杂度</a:t>
            </a:r>
            <a:r>
              <a:rPr lang="en-US" altLang="zh-CN" sz="2400" dirty="0"/>
              <a:t>O(V+E)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19872" y="1124744"/>
          <a:ext cx="15811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包装程序外壳对象" showAsIcon="1" r:id="rId1" imgW="1533525" imgH="895350" progId="Package">
                  <p:embed/>
                </p:oleObj>
              </mc:Choice>
              <mc:Fallback>
                <p:oleObj name="包装程序外壳对象" showAsIcon="1" r:id="rId1" imgW="1533525" imgH="895350" progId="Package">
                  <p:embed/>
                  <p:pic>
                    <p:nvPicPr>
                      <p:cNvPr id="0" name="图片 307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872" y="1124744"/>
                        <a:ext cx="158115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复杂度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altLang="zh-CN" sz="2800" dirty="0"/>
              <a:t>2-SAT</a:t>
            </a:r>
            <a:r>
              <a:rPr lang="zh-CN" altLang="en-US" sz="2800" dirty="0"/>
              <a:t>的可行解有多少个？</a:t>
            </a:r>
            <a:endParaRPr lang="en-US" altLang="zh-CN" sz="2800" dirty="0"/>
          </a:p>
          <a:p>
            <a:r>
              <a:rPr lang="zh-CN" altLang="en-US" sz="2800" dirty="0"/>
              <a:t>卡诺图的方格有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个，可行解的数量是</a:t>
            </a:r>
            <a:r>
              <a:rPr lang="en-US" altLang="zh-CN" sz="2800" dirty="0"/>
              <a:t>O(2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的，复杂度很高。</a:t>
            </a:r>
            <a:endParaRPr lang="en-US" altLang="zh-CN" sz="2800" dirty="0"/>
          </a:p>
          <a:p>
            <a:r>
              <a:rPr lang="zh-CN" altLang="en-US" sz="2800" dirty="0"/>
              <a:t>一般不会要求输出所有的解，只需要判断序列是否存在，或者只输出一个可行解。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10691</Words>
  <Application>WPS 演示</Application>
  <PresentationFormat>全屏显示(4:3)</PresentationFormat>
  <Paragraphs>778</Paragraphs>
  <Slides>80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Paint.Picture</vt:lpstr>
      <vt:lpstr>Package</vt:lpstr>
      <vt:lpstr>算法竞赛入门到进阶</vt:lpstr>
      <vt:lpstr>第10章 图论（下）</vt:lpstr>
      <vt:lpstr>说明</vt:lpstr>
      <vt:lpstr>2-SAT问题</vt:lpstr>
      <vt:lpstr>hdu 3062 Party</vt:lpstr>
      <vt:lpstr>知识扩展：数字逻辑（卡诺图）的解法</vt:lpstr>
      <vt:lpstr>用卡诺图求解2-SAT问题</vt:lpstr>
      <vt:lpstr>用卡诺图求解2-SAT问题</vt:lpstr>
      <vt:lpstr>复杂度</vt:lpstr>
      <vt:lpstr>用图论的方法解决2-SAT问题</vt:lpstr>
      <vt:lpstr>PowerPoint 演示文稿</vt:lpstr>
      <vt:lpstr>用图表示A、B的矛盾关系</vt:lpstr>
      <vt:lpstr>（2）合法的出席组合和强连通分量SCC</vt:lpstr>
      <vt:lpstr>2-SAT图算法</vt:lpstr>
      <vt:lpstr>习题</vt:lpstr>
      <vt:lpstr>最短路</vt:lpstr>
      <vt:lpstr>最短路问题</vt:lpstr>
      <vt:lpstr>可加性参数</vt:lpstr>
      <vt:lpstr>搜索所有的路径：DFS</vt:lpstr>
      <vt:lpstr>用BFS求最短路</vt:lpstr>
      <vt:lpstr>例题：hdu 2544 最短路</vt:lpstr>
      <vt:lpstr>Floyd-Warshall算法</vt:lpstr>
      <vt:lpstr>Floyd思路：动态规划</vt:lpstr>
      <vt:lpstr>hdu 2544 的floyd算法代码（邻接矩阵）</vt:lpstr>
      <vt:lpstr>复杂度</vt:lpstr>
      <vt:lpstr>Floyd的优点</vt:lpstr>
      <vt:lpstr>Floyd：判断负圈</vt:lpstr>
      <vt:lpstr>Bellman-Ford算法</vt:lpstr>
      <vt:lpstr>思路 --“问路”</vt:lpstr>
      <vt:lpstr>“问路”</vt:lpstr>
      <vt:lpstr>复杂度</vt:lpstr>
      <vt:lpstr>并行计算</vt:lpstr>
      <vt:lpstr>打印最短路径</vt:lpstr>
      <vt:lpstr>判断负圈</vt:lpstr>
      <vt:lpstr>PowerPoint 演示文稿</vt:lpstr>
      <vt:lpstr>SPFA</vt:lpstr>
      <vt:lpstr>SPFA步骤</vt:lpstr>
      <vt:lpstr>SPFA不稳定</vt:lpstr>
      <vt:lpstr>SPFA的实现</vt:lpstr>
      <vt:lpstr>Dijkstra算法</vt:lpstr>
      <vt:lpstr>算法思路 --多米诺骨牌</vt:lpstr>
      <vt:lpstr>PowerPoint 演示文稿</vt:lpstr>
      <vt:lpstr>PowerPoint 演示文稿</vt:lpstr>
      <vt:lpstr>特点</vt:lpstr>
      <vt:lpstr>算法实现</vt:lpstr>
      <vt:lpstr>优先队列</vt:lpstr>
      <vt:lpstr>对比SPFA和dijkstra</vt:lpstr>
      <vt:lpstr>最小生成树</vt:lpstr>
      <vt:lpstr>基于贪心的两种算法</vt:lpstr>
      <vt:lpstr>PowerPoint 演示文稿</vt:lpstr>
      <vt:lpstr>prim算法</vt:lpstr>
      <vt:lpstr>kruskal算法</vt:lpstr>
      <vt:lpstr>PowerPoint 演示文稿</vt:lpstr>
      <vt:lpstr>PowerPoint 演示文稿</vt:lpstr>
      <vt:lpstr>PowerPoint 演示文稿</vt:lpstr>
      <vt:lpstr>PowerPoint 演示文稿</vt:lpstr>
      <vt:lpstr>复杂度</vt:lpstr>
      <vt:lpstr>最大流</vt:lpstr>
      <vt:lpstr>最大流算法</vt:lpstr>
      <vt:lpstr> Ford-Fulkerson方法</vt:lpstr>
      <vt:lpstr>残留网络：算法的核心技术</vt:lpstr>
      <vt:lpstr>PowerPoint 演示文稿</vt:lpstr>
      <vt:lpstr>Edmonds-Karp算法</vt:lpstr>
      <vt:lpstr>PowerPoint 演示文稿</vt:lpstr>
      <vt:lpstr>最小割</vt:lpstr>
      <vt:lpstr>PowerPoint 演示文稿</vt:lpstr>
      <vt:lpstr>最小费用最大流</vt:lpstr>
      <vt:lpstr>算法思路</vt:lpstr>
      <vt:lpstr>PowerPoint 演示文稿</vt:lpstr>
      <vt:lpstr>例题：poj 2135 Farm Tour</vt:lpstr>
      <vt:lpstr>二分图匹配</vt:lpstr>
      <vt:lpstr>二分图判断：染色法</vt:lpstr>
      <vt:lpstr>二分图最大匹配问题</vt:lpstr>
      <vt:lpstr>用最大流求解二分图匹配</vt:lpstr>
      <vt:lpstr>PowerPoint 演示文稿</vt:lpstr>
      <vt:lpstr>步骤</vt:lpstr>
      <vt:lpstr>PowerPoint 演示文稿</vt:lpstr>
      <vt:lpstr>匈牙利算法</vt:lpstr>
      <vt:lpstr>例题：hdu 2063 过山车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luo</cp:lastModifiedBy>
  <cp:revision>1816</cp:revision>
  <dcterms:created xsi:type="dcterms:W3CDTF">2012-02-15T09:22:00Z</dcterms:created>
  <dcterms:modified xsi:type="dcterms:W3CDTF">2019-06-05T01:47:10Z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