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322" r:id="rId3"/>
    <p:sldId id="436" r:id="rId5"/>
    <p:sldId id="459" r:id="rId6"/>
    <p:sldId id="437" r:id="rId7"/>
    <p:sldId id="438" r:id="rId8"/>
    <p:sldId id="439" r:id="rId9"/>
    <p:sldId id="441" r:id="rId10"/>
    <p:sldId id="442" r:id="rId11"/>
    <p:sldId id="443" r:id="rId12"/>
    <p:sldId id="444" r:id="rId13"/>
    <p:sldId id="440" r:id="rId14"/>
    <p:sldId id="446" r:id="rId15"/>
    <p:sldId id="447" r:id="rId16"/>
    <p:sldId id="449" r:id="rId17"/>
    <p:sldId id="445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  <p:sldId id="495" r:id="rId62"/>
    <p:sldId id="494" r:id="rId63"/>
  </p:sldIdLst>
  <p:sldSz cx="9144000" cy="6858000" type="screen4x3"/>
  <p:notesSz cx="6858000" cy="9144000"/>
  <p:custDataLst>
    <p:tags r:id="rId6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66" d="100"/>
          <a:sy n="66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gs" Target="tags/tag1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47D70-719A-412E-BC56-969889F0EEAF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413D-779E-44A9-803F-65ED83A4ADE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AD721-CCA7-4381-9C61-90F93D9867B2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4DE3-30F3-4D13-9874-5CCBDFB1116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192B1-1576-4FE9-AAA1-FCA1EE881FB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69CEF-E2D4-4080-B16D-60199CF6423F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7130-7D1D-4C72-A2D2-AB2492C12966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3B8E5-C0CE-4863-B079-A69276AD163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948-E11B-43EB-9DD5-D9D87290F65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F2FEC-0E9D-482C-ABB0-1CB245CCFC36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52ECC-AA9F-4D11-B2F6-83E8B4E94418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4CC31-0791-45D7-804C-DFF5C7A5538D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luoyongjun999/code" TargetMode="Externa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4" name="" r:id="rId1" imgW="2514600" imgH="2847975" progId="Paint.Picture">
                  <p:embed/>
                </p:oleObj>
              </mc:Choice>
              <mc:Fallback>
                <p:oleObj name="" r:id="rId1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FF0000"/>
                </a:solidFill>
              </a:rPr>
              <a:t>算法竞赛入门到进阶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罗勇军  </a:t>
            </a:r>
            <a:r>
              <a:rPr lang="en-US" altLang="zh-CN" sz="2800" dirty="0"/>
              <a:t>QQ 15512356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华东理工大学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欢迎交流</a:t>
            </a:r>
            <a:endParaRPr lang="en-US" altLang="zh-CN" sz="2400" dirty="0"/>
          </a:p>
          <a:p>
            <a:pPr eaLnBrk="1" hangingPunct="1"/>
            <a:r>
              <a:rPr lang="zh-CN" altLang="en-US" dirty="0"/>
              <a:t>课件和</a:t>
            </a:r>
            <a:r>
              <a:rPr lang="zh-CN" altLang="zh-CN" dirty="0"/>
              <a:t>代码下载地址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https://github.com/luoyongjun999/code</a:t>
            </a:r>
            <a:endParaRPr lang="en-US" altLang="zh-CN" dirty="0"/>
          </a:p>
          <a:p>
            <a:pPr eaLnBrk="1" hangingPunct="1"/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向量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的点积为</a:t>
            </a:r>
            <a:r>
              <a:rPr lang="en-US" altLang="zh-CN" sz="2800" i="1" dirty="0"/>
              <a:t>A•B</a:t>
            </a:r>
            <a:r>
              <a:rPr lang="zh-CN" altLang="en-US" sz="2800" dirty="0"/>
              <a:t>，定义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i="1" dirty="0"/>
              <a:t>	A•B = |A| |B| cos</a:t>
            </a:r>
            <a:r>
              <a:rPr lang="el-GR" altLang="zh-CN" sz="2800" i="1" dirty="0"/>
              <a:t>θ</a:t>
            </a:r>
            <a:endParaRPr lang="en-US" altLang="zh-CN" sz="2800" i="1" dirty="0"/>
          </a:p>
          <a:p>
            <a:pPr marL="0" indent="0">
              <a:buNone/>
            </a:pPr>
            <a:endParaRPr lang="en-US" altLang="zh-CN" sz="2800" i="1" dirty="0"/>
          </a:p>
          <a:p>
            <a:pPr marL="0" indent="0">
              <a:buNone/>
            </a:pPr>
            <a:endParaRPr lang="en-US" altLang="zh-CN" sz="2800" i="1" dirty="0"/>
          </a:p>
          <a:p>
            <a:pPr marL="0" indent="0">
              <a:buNone/>
            </a:pPr>
            <a:r>
              <a:rPr lang="en-US" altLang="zh-CN" sz="2800" dirty="0"/>
              <a:t>double Dot(Vector </a:t>
            </a:r>
            <a:r>
              <a:rPr lang="en-US" altLang="zh-CN" sz="2800" dirty="0" err="1"/>
              <a:t>A,Vector</a:t>
            </a:r>
            <a:r>
              <a:rPr lang="en-US" altLang="zh-CN" sz="2800" dirty="0"/>
              <a:t> B){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return </a:t>
            </a:r>
            <a:r>
              <a:rPr lang="en-US" altLang="zh-CN" sz="2800" dirty="0" err="1"/>
              <a:t>A.x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B.x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A.y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B.y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l-GR" altLang="zh-CN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4034" name="Picture 2" descr="C:\Users\luo\AppData\Local\Temp\ksohtml15192\wps1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04141"/>
            <a:ext cx="3312368" cy="20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点积的应用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）判断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的夹角是钝角还是锐角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点积有正负：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若</a:t>
            </a:r>
            <a:r>
              <a:rPr lang="en-US" altLang="zh-CN" sz="2800" dirty="0"/>
              <a:t>dot(A, B) &gt; 0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的夹角为锐角；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若</a:t>
            </a:r>
            <a:r>
              <a:rPr lang="en-US" altLang="zh-CN" sz="2800" dirty="0"/>
              <a:t>dot(A, B) &lt; 0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的夹角为钝角；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若</a:t>
            </a:r>
            <a:r>
              <a:rPr lang="en-US" altLang="zh-CN" sz="2800" dirty="0"/>
              <a:t>dot(A, B) = 0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的夹角为直角。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）求向量</a:t>
            </a:r>
            <a:r>
              <a:rPr lang="en-US" altLang="zh-CN" sz="2800" dirty="0"/>
              <a:t>A</a:t>
            </a:r>
            <a:r>
              <a:rPr lang="zh-CN" altLang="en-US" sz="2800" dirty="0"/>
              <a:t>的长度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double Len(Vector A){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    return sqrt(Dot(A,A));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}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）求向量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的夹角大小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double Angle(Vector </a:t>
            </a:r>
            <a:r>
              <a:rPr lang="en-US" altLang="zh-CN" sz="2800" dirty="0" err="1"/>
              <a:t>A,Vector</a:t>
            </a:r>
            <a:r>
              <a:rPr lang="en-US" altLang="zh-CN" sz="2800" dirty="0"/>
              <a:t> B){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  return </a:t>
            </a:r>
            <a:r>
              <a:rPr lang="en-US" altLang="zh-CN" sz="2800" dirty="0" err="1"/>
              <a:t>acos</a:t>
            </a:r>
            <a:r>
              <a:rPr lang="en-US" altLang="zh-CN" sz="2800" dirty="0"/>
              <a:t>(Dot(A,B)/Len(A)/Len(B));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}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叉积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sz="2800" dirty="0"/>
              <a:t>定义</a:t>
            </a:r>
            <a:r>
              <a:rPr lang="zh-CN" altLang="en-US" sz="2800" i="1" dirty="0"/>
              <a:t>：</a:t>
            </a:r>
            <a:r>
              <a:rPr lang="en-US" altLang="zh-CN" sz="2800" i="1" dirty="0"/>
              <a:t>A×B=|A||</a:t>
            </a:r>
            <a:r>
              <a:rPr lang="en-US" altLang="zh-CN" sz="2800" i="1" dirty="0" err="1"/>
              <a:t>B|sinθ</a:t>
            </a:r>
            <a:endParaRPr lang="zh-CN" altLang="en-US" sz="2800" dirty="0"/>
          </a:p>
          <a:p>
            <a:pPr marL="457200" lvl="1" indent="0">
              <a:buNone/>
            </a:pPr>
            <a:r>
              <a:rPr lang="en-US" altLang="zh-CN" sz="2400" dirty="0"/>
              <a:t>      θ</a:t>
            </a:r>
            <a:r>
              <a:rPr lang="zh-CN" altLang="en-US" sz="2400" dirty="0"/>
              <a:t>表示向量</a:t>
            </a:r>
            <a:r>
              <a:rPr lang="en-US" altLang="zh-CN" sz="2400" dirty="0"/>
              <a:t>A</a:t>
            </a:r>
            <a:r>
              <a:rPr lang="zh-CN" altLang="en-US" sz="2400" dirty="0"/>
              <a:t>旋转到向量</a:t>
            </a:r>
            <a:r>
              <a:rPr lang="en-US" altLang="zh-CN" sz="2400" dirty="0"/>
              <a:t>B</a:t>
            </a:r>
            <a:r>
              <a:rPr lang="zh-CN" altLang="en-US" sz="2400" dirty="0"/>
              <a:t>所经过的夹角。</a:t>
            </a:r>
            <a:endParaRPr lang="en-US" altLang="zh-CN" sz="2400" dirty="0"/>
          </a:p>
          <a:p>
            <a:pPr marL="800100" lvl="2" indent="0">
              <a:buNone/>
            </a:pPr>
            <a:r>
              <a:rPr lang="en-US" altLang="zh-CN" dirty="0"/>
              <a:t>double Cross(Vector </a:t>
            </a:r>
            <a:r>
              <a:rPr lang="en-US" altLang="zh-CN" dirty="0" err="1"/>
              <a:t>A,Vector</a:t>
            </a:r>
            <a:r>
              <a:rPr lang="en-US" altLang="zh-CN" dirty="0"/>
              <a:t> B){</a:t>
            </a:r>
            <a:endParaRPr lang="en-US" altLang="zh-CN" dirty="0"/>
          </a:p>
          <a:p>
            <a:pPr marL="1314450" lvl="3" indent="0">
              <a:buNone/>
            </a:pPr>
            <a:r>
              <a:rPr lang="en-US" altLang="zh-CN" sz="2400" dirty="0"/>
              <a:t> 	return </a:t>
            </a:r>
            <a:r>
              <a:rPr lang="en-US" altLang="zh-CN" sz="2400" dirty="0" err="1"/>
              <a:t>A.x</a:t>
            </a:r>
            <a:r>
              <a:rPr lang="en-US" altLang="zh-CN" sz="2400" dirty="0"/>
              <a:t>*</a:t>
            </a:r>
            <a:r>
              <a:rPr lang="en-US" altLang="zh-CN" sz="2400" dirty="0" err="1"/>
              <a:t>B.y</a:t>
            </a:r>
            <a:r>
              <a:rPr lang="en-US" altLang="zh-CN" sz="2400" dirty="0"/>
              <a:t> – </a:t>
            </a:r>
            <a:r>
              <a:rPr lang="en-US" altLang="zh-CN" sz="2400" dirty="0" err="1"/>
              <a:t>A.y</a:t>
            </a:r>
            <a:r>
              <a:rPr lang="en-US" altLang="zh-CN" sz="2400" dirty="0"/>
              <a:t>*</a:t>
            </a:r>
            <a:r>
              <a:rPr lang="en-US" altLang="zh-CN" sz="2400" dirty="0" err="1"/>
              <a:t>B.x</a:t>
            </a:r>
            <a:r>
              <a:rPr lang="en-US" altLang="zh-CN" sz="2400" dirty="0"/>
              <a:t>;    }</a:t>
            </a:r>
            <a:endParaRPr lang="en-US" altLang="zh-CN" sz="2400" dirty="0"/>
          </a:p>
          <a:p>
            <a:r>
              <a:rPr lang="zh-CN" altLang="en-US" sz="2400" dirty="0"/>
              <a:t>两个向量的叉积是一个带正负号的数值。</a:t>
            </a:r>
            <a:r>
              <a:rPr lang="en-US" altLang="zh-CN" sz="2400" dirty="0"/>
              <a:t>A×B</a:t>
            </a:r>
            <a:r>
              <a:rPr lang="zh-CN" altLang="en-US" sz="2400" dirty="0"/>
              <a:t>的几何意义为向量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形成的平行四边形的“有向”面积，这个面积有正负。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6082" name="Picture 2" descr="C:\Users\luo\AppData\Local\Temp\ksohtml15192\wps1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90382"/>
            <a:ext cx="5568850" cy="16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叉积的基本应用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）判断向量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的方向关系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若</a:t>
            </a:r>
            <a:r>
              <a:rPr lang="en-US" altLang="zh-CN" sz="2800" dirty="0"/>
              <a:t>A×B &gt; 0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在</a:t>
            </a:r>
            <a:r>
              <a:rPr lang="en-US" altLang="zh-CN" sz="2800" dirty="0"/>
              <a:t>A</a:t>
            </a:r>
            <a:r>
              <a:rPr lang="zh-CN" altLang="en-US" sz="2800" dirty="0"/>
              <a:t>的逆时针方向；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若</a:t>
            </a:r>
            <a:r>
              <a:rPr lang="en-US" altLang="zh-CN" sz="2800" dirty="0"/>
              <a:t>A×B &lt; 0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在</a:t>
            </a:r>
            <a:r>
              <a:rPr lang="en-US" altLang="zh-CN" sz="2800" dirty="0"/>
              <a:t>A</a:t>
            </a:r>
            <a:r>
              <a:rPr lang="zh-CN" altLang="en-US" sz="2800" dirty="0"/>
              <a:t>的顺时针方向；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若</a:t>
            </a:r>
            <a:r>
              <a:rPr lang="en-US" altLang="zh-CN" sz="2800" dirty="0"/>
              <a:t>A×B = 0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与</a:t>
            </a:r>
            <a:r>
              <a:rPr lang="en-US" altLang="zh-CN" sz="2800" dirty="0"/>
              <a:t>A</a:t>
            </a:r>
            <a:r>
              <a:rPr lang="zh-CN" altLang="en-US" sz="2800" dirty="0"/>
              <a:t>共线，可能是同方向的，也可能是反方向的。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）计算两向量构成的平行四边形有向面积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三个点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，以</a:t>
            </a:r>
            <a:r>
              <a:rPr lang="en-US" altLang="zh-CN" sz="2400" dirty="0"/>
              <a:t>A</a:t>
            </a:r>
            <a:r>
              <a:rPr lang="zh-CN" altLang="en-US" sz="2400" dirty="0"/>
              <a:t>为公共点，得到</a:t>
            </a:r>
            <a:r>
              <a:rPr lang="en-US" altLang="zh-CN" sz="2400" dirty="0"/>
              <a:t>2</a:t>
            </a:r>
            <a:r>
              <a:rPr lang="zh-CN" altLang="en-US" sz="2400" dirty="0"/>
              <a:t>个向量</a:t>
            </a:r>
            <a:r>
              <a:rPr lang="en-US" altLang="zh-CN" sz="2400" dirty="0"/>
              <a:t>B-A</a:t>
            </a:r>
            <a:r>
              <a:rPr lang="zh-CN" altLang="en-US" sz="2400" dirty="0"/>
              <a:t>和</a:t>
            </a:r>
            <a:r>
              <a:rPr lang="en-US" altLang="zh-CN" sz="2400" dirty="0"/>
              <a:t>C-A</a:t>
            </a:r>
            <a:r>
              <a:rPr lang="zh-CN" altLang="en-US" sz="2400" dirty="0"/>
              <a:t>，它们构成的平行四边形，面积是：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double Area2(Point </a:t>
            </a:r>
            <a:r>
              <a:rPr lang="en-US" altLang="zh-CN" sz="2400" dirty="0" err="1"/>
              <a:t>A,Point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B,Point</a:t>
            </a:r>
            <a:r>
              <a:rPr lang="en-US" altLang="zh-CN" sz="2400" dirty="0"/>
              <a:t> C){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return Cross(B-A, C-A);}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）计算三点构成的三角形的面积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 三个点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构成的三角形面积，等于平行四边形面积</a:t>
            </a:r>
            <a:r>
              <a:rPr lang="en-US" altLang="zh-CN" sz="2400" dirty="0"/>
              <a:t>Area2(A, B, C)</a:t>
            </a:r>
            <a:r>
              <a:rPr lang="zh-CN" altLang="en-US" sz="2400" dirty="0"/>
              <a:t>的二分之一。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）向量旋转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使向量</a:t>
            </a:r>
            <a:r>
              <a:rPr lang="en-US" altLang="zh-CN" sz="2800" dirty="0"/>
              <a:t>(x, y)</a:t>
            </a:r>
            <a:r>
              <a:rPr lang="zh-CN" altLang="en-US" sz="2800" dirty="0"/>
              <a:t>绕起点逆时针旋转，设旋转角度为</a:t>
            </a:r>
            <a:r>
              <a:rPr lang="el-GR" altLang="zh-CN" sz="2800" dirty="0"/>
              <a:t>θ</a:t>
            </a:r>
            <a:r>
              <a:rPr lang="zh-CN" altLang="el-GR" sz="2800" dirty="0"/>
              <a:t>，</a:t>
            </a:r>
            <a:r>
              <a:rPr lang="zh-CN" altLang="en-US" sz="2800" dirty="0"/>
              <a:t>那么旋转后的向量</a:t>
            </a:r>
            <a:r>
              <a:rPr lang="en-US" altLang="zh-CN" sz="2800" dirty="0"/>
              <a:t>(x’, y’)</a:t>
            </a:r>
            <a:r>
              <a:rPr lang="zh-CN" altLang="en-US" sz="2800" dirty="0"/>
              <a:t>是：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i="1" dirty="0"/>
              <a:t>	</a:t>
            </a:r>
            <a:r>
              <a:rPr lang="en-US" altLang="zh-CN" sz="2800" i="1" dirty="0"/>
              <a:t>x’ = </a:t>
            </a:r>
            <a:r>
              <a:rPr lang="en-US" altLang="zh-CN" sz="2800" i="1" dirty="0" err="1"/>
              <a:t>xcos</a:t>
            </a:r>
            <a:r>
              <a:rPr lang="el-GR" altLang="zh-CN" sz="2800" i="1" dirty="0"/>
              <a:t>θ – </a:t>
            </a:r>
            <a:r>
              <a:rPr lang="en-US" altLang="zh-CN" sz="2800" i="1" dirty="0" err="1"/>
              <a:t>ysin</a:t>
            </a:r>
            <a:r>
              <a:rPr lang="el-GR" altLang="zh-CN" sz="2800" i="1" dirty="0"/>
              <a:t>θ</a:t>
            </a:r>
            <a:endParaRPr lang="el-GR" altLang="zh-CN" sz="2800" dirty="0"/>
          </a:p>
          <a:p>
            <a:pPr marL="0" indent="0">
              <a:buNone/>
            </a:pPr>
            <a:r>
              <a:rPr lang="el-GR" altLang="zh-CN" sz="2800" i="1" dirty="0"/>
              <a:t>	</a:t>
            </a:r>
            <a:r>
              <a:rPr lang="en-US" altLang="zh-CN" sz="2800" i="1" dirty="0"/>
              <a:t>y’ = </a:t>
            </a:r>
            <a:r>
              <a:rPr lang="en-US" altLang="zh-CN" sz="2800" i="1" dirty="0" err="1"/>
              <a:t>xsin</a:t>
            </a:r>
            <a:r>
              <a:rPr lang="el-GR" altLang="zh-CN" sz="2800" i="1" dirty="0"/>
              <a:t>θ + </a:t>
            </a:r>
            <a:r>
              <a:rPr lang="en-US" altLang="zh-CN" sz="2800" i="1" dirty="0" err="1"/>
              <a:t>ycos</a:t>
            </a:r>
            <a:r>
              <a:rPr lang="el-GR" altLang="zh-CN" sz="2800" i="1" dirty="0"/>
              <a:t>θ</a:t>
            </a:r>
            <a:endParaRPr lang="el-GR" altLang="zh-CN" sz="2800" dirty="0"/>
          </a:p>
          <a:p>
            <a:pPr marL="0" indent="0">
              <a:buNone/>
            </a:pPr>
            <a:r>
              <a:rPr lang="el-GR" altLang="zh-CN" sz="2800" dirty="0"/>
              <a:t>	</a:t>
            </a:r>
            <a:r>
              <a:rPr lang="zh-CN" altLang="en-US" sz="2800" dirty="0"/>
              <a:t>代码如下，向量</a:t>
            </a:r>
            <a:r>
              <a:rPr lang="en-US" altLang="zh-CN" sz="2800" dirty="0"/>
              <a:t>A</a:t>
            </a:r>
            <a:r>
              <a:rPr lang="zh-CN" altLang="en-US" sz="2800" dirty="0"/>
              <a:t>逆时针旋转角度</a:t>
            </a:r>
            <a:r>
              <a:rPr lang="en-US" altLang="zh-CN" sz="2800" dirty="0"/>
              <a:t>rad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400" dirty="0"/>
              <a:t>Vector Rotate(Vector A, double rad){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	      return Vector(</a:t>
            </a:r>
            <a:r>
              <a:rPr lang="en-US" altLang="zh-CN" sz="2400" dirty="0" err="1"/>
              <a:t>A.x</a:t>
            </a:r>
            <a:r>
              <a:rPr lang="en-US" altLang="zh-CN" sz="2400" dirty="0"/>
              <a:t>*cos(rad)-</a:t>
            </a:r>
            <a:r>
              <a:rPr lang="en-US" altLang="zh-CN" sz="2400" dirty="0" err="1"/>
              <a:t>A.y</a:t>
            </a:r>
            <a:r>
              <a:rPr lang="en-US" altLang="zh-CN" sz="2400" dirty="0"/>
              <a:t>*sin(rad),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</a:t>
            </a:r>
            <a:r>
              <a:rPr lang="en-US" altLang="zh-CN" sz="2400" dirty="0" err="1"/>
              <a:t>A.x</a:t>
            </a:r>
            <a:r>
              <a:rPr lang="en-US" altLang="zh-CN" sz="2400" dirty="0"/>
              <a:t>*sin(rad)+</a:t>
            </a:r>
            <a:r>
              <a:rPr lang="en-US" altLang="zh-CN" sz="2400" dirty="0" err="1"/>
              <a:t>A.y</a:t>
            </a:r>
            <a:r>
              <a:rPr lang="en-US" altLang="zh-CN" sz="2400" dirty="0"/>
              <a:t>*cos(rad));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直线的表示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直线有多种表示方法：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）用直线上的两个点来表示。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i="1" dirty="0"/>
              <a:t>ax + by + c = 0</a:t>
            </a:r>
            <a:r>
              <a:rPr lang="zh-CN" altLang="en-US" sz="2800" dirty="0"/>
              <a:t>，普通式。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i="1" dirty="0"/>
              <a:t>y = </a:t>
            </a:r>
            <a:r>
              <a:rPr lang="en-US" altLang="zh-CN" sz="2800" i="1" dirty="0" err="1"/>
              <a:t>kx</a:t>
            </a:r>
            <a:r>
              <a:rPr lang="en-US" altLang="zh-CN" sz="2800" i="1" dirty="0"/>
              <a:t> + b</a:t>
            </a:r>
            <a:r>
              <a:rPr lang="zh-CN" altLang="en-US" sz="2800" dirty="0"/>
              <a:t>，斜截式。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i="1" dirty="0"/>
              <a:t>P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P</a:t>
            </a:r>
            <a:r>
              <a:rPr lang="en-US" altLang="zh-CN" sz="2800" i="1" baseline="-25000" dirty="0"/>
              <a:t>0 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vt</a:t>
            </a:r>
            <a:r>
              <a:rPr lang="zh-CN" altLang="en-US" sz="2800" dirty="0"/>
              <a:t>，点向式。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 </a:t>
            </a:r>
            <a:r>
              <a:rPr lang="en-US" altLang="zh-CN" sz="2800" dirty="0"/>
              <a:t>(x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 y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是直线上的一个点；</a:t>
            </a:r>
            <a:r>
              <a:rPr lang="en-US" altLang="zh-CN" sz="2800" dirty="0"/>
              <a:t>v</a:t>
            </a:r>
            <a:r>
              <a:rPr lang="zh-CN" altLang="en-US" sz="2800" dirty="0"/>
              <a:t>是方向向量。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点和直线的位置关系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点在直线左侧、在右侧、在直线上。用直线上的两点</a:t>
            </a:r>
            <a:r>
              <a:rPr lang="en-US" altLang="zh-CN" sz="2400" dirty="0"/>
              <a:t>p1</a:t>
            </a:r>
            <a:r>
              <a:rPr lang="zh-CN" altLang="en-US" sz="2400" dirty="0"/>
              <a:t>和</a:t>
            </a:r>
            <a:r>
              <a:rPr lang="en-US" altLang="zh-CN" sz="2400" dirty="0"/>
              <a:t>p2</a:t>
            </a:r>
            <a:r>
              <a:rPr lang="zh-CN" altLang="en-US" sz="2400" dirty="0"/>
              <a:t>，与点</a:t>
            </a:r>
            <a:r>
              <a:rPr lang="en-US" altLang="zh-CN" sz="2400" dirty="0"/>
              <a:t>p</a:t>
            </a:r>
            <a:r>
              <a:rPr lang="zh-CN" altLang="en-US" sz="2400" dirty="0"/>
              <a:t>构成两个向量，用叉积的正负判断方向。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int </a:t>
            </a:r>
            <a:r>
              <a:rPr lang="en-US" altLang="zh-CN" sz="2400" dirty="0" err="1"/>
              <a:t>Point_line_relation</a:t>
            </a:r>
            <a:r>
              <a:rPr lang="en-US" altLang="zh-CN" sz="2400" dirty="0"/>
              <a:t>(Point p, Line v){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		int c = 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(Cross(p-v.p1,v.p2-v.p1));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		if(c &lt; 0)return 1;       //1</a:t>
            </a:r>
            <a:r>
              <a:rPr lang="zh-CN" altLang="en-US" sz="2400" dirty="0"/>
              <a:t>：</a:t>
            </a:r>
            <a:r>
              <a:rPr lang="en-US" altLang="zh-CN" sz="2400" dirty="0"/>
              <a:t>p</a:t>
            </a:r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的左边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		</a:t>
            </a:r>
            <a:r>
              <a:rPr lang="en-US" altLang="zh-CN" sz="2400" dirty="0"/>
              <a:t>if(c &gt; 0)return 2;       //2</a:t>
            </a:r>
            <a:r>
              <a:rPr lang="zh-CN" altLang="en-US" sz="2400" dirty="0"/>
              <a:t>：</a:t>
            </a:r>
            <a:r>
              <a:rPr lang="en-US" altLang="zh-CN" sz="2400" dirty="0"/>
              <a:t>p</a:t>
            </a:r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的右边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		</a:t>
            </a:r>
            <a:r>
              <a:rPr lang="en-US" altLang="zh-CN" sz="2400" dirty="0"/>
              <a:t>return 0;                  //0</a:t>
            </a:r>
            <a:r>
              <a:rPr lang="zh-CN" altLang="en-US" sz="2400" dirty="0"/>
              <a:t>：</a:t>
            </a:r>
            <a:r>
              <a:rPr lang="en-US" altLang="zh-CN" sz="2400" dirty="0"/>
              <a:t>p</a:t>
            </a:r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zh-CN" altLang="en-US" sz="2400" dirty="0"/>
              <a:t>上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点到直线的距离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已知点</a:t>
            </a:r>
            <a:r>
              <a:rPr lang="en-US" altLang="zh-CN" sz="2800" dirty="0"/>
              <a:t>p</a:t>
            </a:r>
            <a:r>
              <a:rPr lang="zh-CN" altLang="en-US" sz="2800" dirty="0"/>
              <a:t>和直线</a:t>
            </a:r>
            <a:r>
              <a:rPr lang="en-US" altLang="zh-CN" sz="2800" dirty="0"/>
              <a:t>v(p1,p2)</a:t>
            </a:r>
            <a:r>
              <a:rPr lang="zh-CN" altLang="en-US" sz="2800" dirty="0"/>
              <a:t>，求</a:t>
            </a:r>
            <a:r>
              <a:rPr lang="en-US" altLang="zh-CN" sz="2800" dirty="0"/>
              <a:t>p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zh-CN" altLang="en-US" sz="2800" dirty="0"/>
              <a:t>的距离。</a:t>
            </a:r>
            <a:endParaRPr lang="en-US" altLang="zh-CN" sz="2800" dirty="0"/>
          </a:p>
          <a:p>
            <a:r>
              <a:rPr lang="zh-CN" altLang="en-US" sz="2800" dirty="0"/>
              <a:t>首先用叉积求</a:t>
            </a:r>
            <a:r>
              <a:rPr lang="en-US" altLang="zh-CN" sz="2800" dirty="0"/>
              <a:t>p</a:t>
            </a:r>
            <a:r>
              <a:rPr lang="zh-CN" altLang="en-US" sz="2800" dirty="0"/>
              <a:t>、</a:t>
            </a:r>
            <a:r>
              <a:rPr lang="en-US" altLang="zh-CN" sz="2800" dirty="0"/>
              <a:t>p1</a:t>
            </a:r>
            <a:r>
              <a:rPr lang="zh-CN" altLang="en-US" sz="2800" dirty="0"/>
              <a:t>、</a:t>
            </a:r>
            <a:r>
              <a:rPr lang="en-US" altLang="zh-CN" sz="2800" dirty="0"/>
              <a:t>p2</a:t>
            </a:r>
            <a:r>
              <a:rPr lang="zh-CN" altLang="en-US" sz="2800" dirty="0"/>
              <a:t>构成的平行四边形面积，然后用面积除以平行四边形的底边长，也就是线段</a:t>
            </a:r>
            <a:r>
              <a:rPr lang="en-US" altLang="zh-CN" sz="2800" dirty="0"/>
              <a:t>(p1, p2)</a:t>
            </a:r>
            <a:r>
              <a:rPr lang="zh-CN" altLang="en-US" sz="2800" dirty="0"/>
              <a:t>的长度，就得到了平行四边形的高，即</a:t>
            </a:r>
            <a:r>
              <a:rPr lang="en-US" altLang="zh-CN" sz="2800" dirty="0"/>
              <a:t>p</a:t>
            </a:r>
            <a:r>
              <a:rPr lang="zh-CN" altLang="en-US" sz="2800" dirty="0"/>
              <a:t>点到直线的距离。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double </a:t>
            </a:r>
            <a:r>
              <a:rPr lang="en-US" altLang="zh-CN" sz="2800" dirty="0" err="1"/>
              <a:t>Dis_point_line</a:t>
            </a:r>
            <a:r>
              <a:rPr lang="en-US" altLang="zh-CN" sz="2800" dirty="0"/>
              <a:t>(Point p, Line v){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    return fabs(Cross(p-v.p1,v.p2-v.p1))/Distance(v.p1,v.p2);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 }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</a:rPr>
              <a:t>11</a:t>
            </a:r>
            <a:r>
              <a:rPr lang="zh-CN" altLang="en-US" sz="4000" dirty="0">
                <a:solidFill>
                  <a:srgbClr val="FF0000"/>
                </a:solidFill>
              </a:rPr>
              <a:t>章 计算几何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152525" y="1556793"/>
            <a:ext cx="6838950" cy="460905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/>
              <a:t>二维几何基础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点和向量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点积和叉积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点和线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多边形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凸包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最近点对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旋转卡壳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半平面交</a:t>
            </a:r>
            <a:endParaRPr lang="en-US" altLang="zh-CN" sz="1600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/>
              <a:t>圆</a:t>
            </a:r>
            <a:endParaRPr lang="en-US" altLang="zh-CN" sz="2000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en-US" sz="2000" dirty="0"/>
              <a:t>三维几何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三维点和向量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三维点积、叉积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最小球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三维凸包</a:t>
            </a:r>
            <a:endParaRPr lang="en-US" altLang="zh-CN" sz="1600" dirty="0"/>
          </a:p>
          <a:p>
            <a:pPr lvl="0">
              <a:buFont typeface="Wingdings" panose="05000000000000000000" pitchFamily="2" charset="2"/>
              <a:buChar char="u"/>
            </a:pPr>
            <a:endParaRPr lang="zh-CN" altLang="en-US" sz="2000" dirty="0"/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点在直线上的投影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已知直线上两点</a:t>
            </a:r>
            <a:r>
              <a:rPr lang="en-US" altLang="zh-CN" sz="2800" dirty="0"/>
              <a:t>p1</a:t>
            </a:r>
            <a:r>
              <a:rPr lang="zh-CN" altLang="en-US" sz="2800" dirty="0"/>
              <a:t>、</a:t>
            </a:r>
            <a:r>
              <a:rPr lang="en-US" altLang="zh-CN" sz="2800" dirty="0"/>
              <a:t>p2</a:t>
            </a:r>
            <a:r>
              <a:rPr lang="zh-CN" altLang="en-US" sz="2800" dirty="0"/>
              <a:t>、以及直线外一点</a:t>
            </a:r>
            <a:r>
              <a:rPr lang="en-US" altLang="zh-CN" sz="2800" dirty="0"/>
              <a:t>p</a:t>
            </a:r>
            <a:r>
              <a:rPr lang="zh-CN" altLang="en-US" sz="2800" dirty="0"/>
              <a:t>，求投影点</a:t>
            </a:r>
            <a:r>
              <a:rPr lang="en-US" altLang="zh-CN" sz="2800" dirty="0"/>
              <a:t>p0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Point </a:t>
            </a:r>
            <a:r>
              <a:rPr lang="en-US" altLang="zh-CN" sz="2800" dirty="0" err="1"/>
              <a:t>Point_line_proj</a:t>
            </a:r>
            <a:r>
              <a:rPr lang="en-US" altLang="zh-CN" sz="2800" dirty="0"/>
              <a:t>(Point p, Line v){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double k=Dot(v.p2-v.p1,p-v.p1)/Len2(v.p2-v.p1);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return v.p1+(v.p2-v.p1)*k;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7106" name="Picture 2" descr="C:\Users\luo\AppData\Local\Temp\ksohtml15192\wps1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16797"/>
            <a:ext cx="2584648" cy="174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点关于直线的对称点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求一个点</a:t>
            </a:r>
            <a:r>
              <a:rPr lang="en-US" altLang="zh-CN" sz="2800" dirty="0"/>
              <a:t>p</a:t>
            </a:r>
            <a:r>
              <a:rPr lang="zh-CN" altLang="en-US" sz="2800" dirty="0"/>
              <a:t>对一条直线</a:t>
            </a:r>
            <a:r>
              <a:rPr lang="en-US" altLang="zh-CN" sz="2800" dirty="0"/>
              <a:t>v</a:t>
            </a:r>
            <a:r>
              <a:rPr lang="zh-CN" altLang="en-US" sz="2800" dirty="0"/>
              <a:t>的镜像点。先求点</a:t>
            </a:r>
            <a:r>
              <a:rPr lang="en-US" altLang="zh-CN" sz="2800" dirty="0"/>
              <a:t>p</a:t>
            </a:r>
            <a:r>
              <a:rPr lang="zh-CN" altLang="en-US" sz="2800" dirty="0"/>
              <a:t>在直线上的投影</a:t>
            </a:r>
            <a:r>
              <a:rPr lang="en-US" altLang="zh-CN" sz="2800" dirty="0"/>
              <a:t>q</a:t>
            </a:r>
            <a:r>
              <a:rPr lang="zh-CN" altLang="en-US" sz="2800" dirty="0"/>
              <a:t>，再求对称点</a:t>
            </a:r>
            <a:r>
              <a:rPr lang="en-US" altLang="zh-CN" sz="2800" dirty="0"/>
              <a:t>p’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Point </a:t>
            </a:r>
            <a:r>
              <a:rPr lang="en-US" altLang="zh-CN" sz="2400" dirty="0" err="1"/>
              <a:t>Point_line_symmetry</a:t>
            </a:r>
            <a:r>
              <a:rPr lang="en-US" altLang="zh-CN" sz="2400" dirty="0"/>
              <a:t>(Point p, Line v){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Point q = </a:t>
            </a:r>
            <a:r>
              <a:rPr lang="en-US" altLang="zh-CN" sz="2400" dirty="0" err="1"/>
              <a:t>Point_line_proj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p,v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return Point(2*q.x-p.x,2*</a:t>
            </a:r>
            <a:r>
              <a:rPr lang="en-US" altLang="zh-CN" sz="2400" dirty="0" err="1"/>
              <a:t>q.y-p.y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8130" name="Picture 2" descr="C:\Users\luo\AppData\Local\Temp\ksohtml15192\wps2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76872"/>
            <a:ext cx="2592288" cy="17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点到线段的距离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点</a:t>
            </a:r>
            <a:r>
              <a:rPr lang="en-US" altLang="zh-CN" sz="2400" dirty="0"/>
              <a:t>p</a:t>
            </a:r>
            <a:r>
              <a:rPr lang="zh-CN" altLang="en-US" sz="2400" dirty="0"/>
              <a:t>到线段</a:t>
            </a:r>
            <a:r>
              <a:rPr lang="en-US" altLang="zh-CN" sz="2400" dirty="0"/>
              <a:t>AB</a:t>
            </a:r>
            <a:r>
              <a:rPr lang="zh-CN" altLang="en-US" sz="2400" dirty="0"/>
              <a:t>的距离。在以下</a:t>
            </a:r>
            <a:r>
              <a:rPr lang="en-US" altLang="zh-CN" sz="2400" dirty="0"/>
              <a:t>3</a:t>
            </a:r>
            <a:r>
              <a:rPr lang="zh-CN" altLang="en-US" sz="2400" dirty="0"/>
              <a:t>个距离中取最小值：</a:t>
            </a:r>
            <a:endParaRPr lang="en-US" altLang="zh-CN" sz="2400" dirty="0"/>
          </a:p>
          <a:p>
            <a:pPr lvl="1" indent="-342900"/>
            <a:r>
              <a:rPr lang="zh-CN" altLang="en-US" sz="2400" dirty="0"/>
              <a:t>从</a:t>
            </a:r>
            <a:r>
              <a:rPr lang="en-US" altLang="zh-CN" sz="2400" dirty="0"/>
              <a:t>p</a:t>
            </a:r>
            <a:r>
              <a:rPr lang="zh-CN" altLang="en-US" sz="2400" dirty="0"/>
              <a:t>出发对</a:t>
            </a:r>
            <a:r>
              <a:rPr lang="en-US" altLang="zh-CN" sz="2400" dirty="0"/>
              <a:t>AB</a:t>
            </a:r>
            <a:r>
              <a:rPr lang="zh-CN" altLang="en-US" sz="2400" dirty="0"/>
              <a:t>做垂线，如果交点在</a:t>
            </a:r>
            <a:r>
              <a:rPr lang="en-US" altLang="zh-CN" sz="2400" dirty="0"/>
              <a:t>AB</a:t>
            </a:r>
            <a:r>
              <a:rPr lang="zh-CN" altLang="en-US" sz="2400" dirty="0"/>
              <a:t>线段上，这个距离就是最小值；</a:t>
            </a:r>
            <a:endParaRPr lang="en-US" altLang="zh-CN" sz="2400" dirty="0"/>
          </a:p>
          <a:p>
            <a:pPr lvl="1" indent="-342900"/>
            <a:r>
              <a:rPr lang="en-US" altLang="zh-CN" sz="2400" dirty="0"/>
              <a:t>p</a:t>
            </a:r>
            <a:r>
              <a:rPr lang="zh-CN" altLang="en-US" sz="2400" dirty="0"/>
              <a:t>到</a:t>
            </a:r>
            <a:r>
              <a:rPr lang="en-US" altLang="zh-CN" sz="2400" dirty="0"/>
              <a:t>A</a:t>
            </a:r>
            <a:r>
              <a:rPr lang="zh-CN" altLang="en-US" sz="2400" dirty="0"/>
              <a:t>的距离；</a:t>
            </a:r>
            <a:endParaRPr lang="en-US" altLang="zh-CN" sz="2400" dirty="0"/>
          </a:p>
          <a:p>
            <a:pPr lvl="1" indent="-342900"/>
            <a:r>
              <a:rPr lang="en-US" altLang="zh-CN" sz="2400" dirty="0"/>
              <a:t>p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的距离。</a:t>
            </a:r>
            <a:r>
              <a:rPr lang="zh-CN" altLang="en-US" sz="2000" dirty="0"/>
              <a:t>	</a:t>
            </a:r>
            <a:endParaRPr lang="en-US" altLang="zh-CN" sz="2000" dirty="0"/>
          </a:p>
          <a:p>
            <a:pPr lvl="1" indent="-342900"/>
            <a:endParaRPr lang="zh-CN" altLang="en-US" sz="2000" dirty="0"/>
          </a:p>
          <a:p>
            <a:pPr marL="0" indent="0">
              <a:buNone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Dis_point_seg</a:t>
            </a:r>
            <a:r>
              <a:rPr lang="en-US" altLang="zh-CN" sz="2400" dirty="0"/>
              <a:t>(Point p, Segment v){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(Dot(p- v.p1,v.p2-v.p1))&lt;0 ||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(Dot(p- v.p2,v.p1-v.p2))&lt;0)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return min(Distance(p,v.p1),Distance(p,v.p2));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err="1"/>
              <a:t>Dis_point_line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p,v</a:t>
            </a:r>
            <a:r>
              <a:rPr lang="en-US" altLang="zh-CN" sz="2000" dirty="0"/>
              <a:t>); //</a:t>
            </a:r>
            <a:r>
              <a:rPr lang="zh-CN" altLang="en-US" sz="2000" dirty="0"/>
              <a:t>点的投影在线段上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两条直线的位置关系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Line_relation</a:t>
            </a:r>
            <a:r>
              <a:rPr lang="en-US" altLang="zh-CN" sz="2400" dirty="0"/>
              <a:t>(Line v1, Line v2){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(Cross(v1.p2-v1.p1,v2.p2-v2.p1)) == 0){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	if(</a:t>
            </a:r>
            <a:r>
              <a:rPr lang="en-US" altLang="zh-CN" sz="2400" dirty="0" err="1"/>
              <a:t>Point_line_relation</a:t>
            </a:r>
            <a:r>
              <a:rPr lang="en-US" altLang="zh-CN" sz="2400" dirty="0"/>
              <a:t>(v1.p1,v2)==0) return 1;  //1 </a:t>
            </a:r>
            <a:r>
              <a:rPr lang="zh-CN" altLang="en-US" sz="2400" dirty="0"/>
              <a:t>重合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	else return 0;                                              //0 </a:t>
            </a:r>
            <a:r>
              <a:rPr lang="zh-CN" altLang="en-US" sz="2400" dirty="0"/>
              <a:t>平行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return 2;                                                       //2 </a:t>
            </a:r>
            <a:r>
              <a:rPr lang="zh-CN" altLang="en-US" sz="2400" dirty="0"/>
              <a:t>相交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两条直线的交点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个点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，组成两条直线</a:t>
            </a:r>
            <a:r>
              <a:rPr lang="en-US" altLang="zh-CN" sz="2800" dirty="0"/>
              <a:t>AB</a:t>
            </a:r>
            <a:r>
              <a:rPr lang="zh-CN" altLang="en-US" sz="2800" dirty="0"/>
              <a:t>和</a:t>
            </a:r>
            <a:r>
              <a:rPr lang="en-US" altLang="zh-CN" sz="2800" dirty="0"/>
              <a:t>CD</a:t>
            </a:r>
            <a:r>
              <a:rPr lang="zh-CN" altLang="en-US" sz="2800" dirty="0"/>
              <a:t>，交点是</a:t>
            </a:r>
            <a:r>
              <a:rPr lang="en-US" altLang="zh-CN" sz="2800" dirty="0"/>
              <a:t>P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Point </a:t>
            </a:r>
            <a:r>
              <a:rPr lang="en-US" altLang="zh-CN" sz="2400" dirty="0" err="1"/>
              <a:t>Cross_point</a:t>
            </a:r>
            <a:r>
              <a:rPr lang="en-US" altLang="zh-CN" sz="2400" dirty="0"/>
              <a:t>(Point </a:t>
            </a:r>
            <a:r>
              <a:rPr lang="en-US" altLang="zh-CN" sz="2400" dirty="0" err="1"/>
              <a:t>a,Point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b,Point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c,Point</a:t>
            </a:r>
            <a:r>
              <a:rPr lang="en-US" altLang="zh-CN" sz="2400" dirty="0"/>
              <a:t> d){ //Line1:ab,  Line2:cd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double s1 = Cross(b-</a:t>
            </a:r>
            <a:r>
              <a:rPr lang="en-US" altLang="zh-CN" sz="2400" dirty="0" err="1"/>
              <a:t>a,c</a:t>
            </a:r>
            <a:r>
              <a:rPr lang="en-US" altLang="zh-CN" sz="2400" dirty="0"/>
              <a:t>-a);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double s2 = Cross(b-</a:t>
            </a:r>
            <a:r>
              <a:rPr lang="en-US" altLang="zh-CN" sz="2400" dirty="0" err="1"/>
              <a:t>a,d</a:t>
            </a:r>
            <a:r>
              <a:rPr lang="en-US" altLang="zh-CN" sz="2400" dirty="0"/>
              <a:t>-a);            //</a:t>
            </a:r>
            <a:r>
              <a:rPr lang="zh-CN" altLang="en-US" sz="2400" dirty="0"/>
              <a:t>叉积有正负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Point(</a:t>
            </a:r>
            <a:r>
              <a:rPr lang="en-US" altLang="zh-CN" sz="2400" dirty="0" err="1"/>
              <a:t>c.x</a:t>
            </a:r>
            <a:r>
              <a:rPr lang="en-US" altLang="zh-CN" sz="2400" dirty="0"/>
              <a:t>*s2-d.x*s1,c.y*s2-d.y*s1)/(s2-s1);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9154" name="Picture 2" descr="C:\Users\luo\AppData\Local\Temp\ksohtml15192\wps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233190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判断两个线段是否相交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如果一条线段的两端在另一条线段的两侧，那么两个端点与另一线段的产生的两个叉积正负相反，也就是说两个叉积相乘为负。如果两条线段互相满足这一点，那么就是相交的。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Cross_segment</a:t>
            </a:r>
            <a:r>
              <a:rPr lang="en-US" altLang="zh-CN" sz="2000" dirty="0"/>
              <a:t>(Point </a:t>
            </a:r>
            <a:r>
              <a:rPr lang="en-US" altLang="zh-CN" sz="2000" dirty="0" err="1"/>
              <a:t>a,Point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b,Point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c,Point</a:t>
            </a:r>
            <a:r>
              <a:rPr lang="en-US" altLang="zh-CN" sz="2000" dirty="0"/>
              <a:t> d){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//Line1:ab,  Line2:cd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double c1=Cross(b-</a:t>
            </a:r>
            <a:r>
              <a:rPr lang="en-US" altLang="zh-CN" sz="2000" dirty="0" err="1"/>
              <a:t>a,c</a:t>
            </a:r>
            <a:r>
              <a:rPr lang="en-US" altLang="zh-CN" sz="2000" dirty="0"/>
              <a:t>-a),c2=Cross(b-</a:t>
            </a:r>
            <a:r>
              <a:rPr lang="en-US" altLang="zh-CN" sz="2000" dirty="0" err="1"/>
              <a:t>a,d</a:t>
            </a:r>
            <a:r>
              <a:rPr lang="en-US" altLang="zh-CN" sz="2000" dirty="0"/>
              <a:t>-a);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double d1=Cross(d-</a:t>
            </a:r>
            <a:r>
              <a:rPr lang="en-US" altLang="zh-CN" sz="2000" dirty="0" err="1"/>
              <a:t>c,a</a:t>
            </a:r>
            <a:r>
              <a:rPr lang="en-US" altLang="zh-CN" sz="2000" dirty="0"/>
              <a:t>-c),d2=Cross(d-</a:t>
            </a:r>
            <a:r>
              <a:rPr lang="en-US" altLang="zh-CN" sz="2000" dirty="0" err="1"/>
              <a:t>c,b</a:t>
            </a:r>
            <a:r>
              <a:rPr lang="en-US" altLang="zh-CN" sz="2000" dirty="0"/>
              <a:t>-c);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return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(c1)*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(c2)&lt;0 &amp;&amp;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(d1)*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(d2)&lt;0;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        //1</a:t>
            </a:r>
            <a:r>
              <a:rPr lang="zh-CN" altLang="en-US" sz="2000" dirty="0"/>
              <a:t>相交；</a:t>
            </a:r>
            <a:r>
              <a:rPr lang="en-US" altLang="zh-CN" sz="2000" dirty="0"/>
              <a:t>0</a:t>
            </a:r>
            <a:r>
              <a:rPr lang="zh-CN" altLang="en-US" sz="2000" dirty="0"/>
              <a:t>不相交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判断点在多边形内部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sz="2400" dirty="0"/>
              <a:t>转角法：把点</a:t>
            </a:r>
            <a:r>
              <a:rPr lang="en-US" altLang="zh-CN" sz="2400" dirty="0"/>
              <a:t>P</a:t>
            </a:r>
            <a:r>
              <a:rPr lang="zh-CN" altLang="en-US" sz="2400" dirty="0"/>
              <a:t>和多边形的每个点连接，逐个计算角度，绕多边形一周，看多边形相对于这个点总共转了多少度。如果是</a:t>
            </a:r>
            <a:r>
              <a:rPr lang="en-US" altLang="zh-CN" sz="2400" dirty="0"/>
              <a:t>360</a:t>
            </a:r>
            <a:r>
              <a:rPr lang="zh-CN" altLang="en-US" sz="2400" dirty="0"/>
              <a:t>度，说明点在多边形内；如果是</a:t>
            </a:r>
            <a:r>
              <a:rPr lang="en-US" altLang="zh-CN" sz="2400" dirty="0"/>
              <a:t>0</a:t>
            </a:r>
            <a:r>
              <a:rPr lang="zh-CN" altLang="en-US" sz="2400" dirty="0"/>
              <a:t>度，说明点在多边形外；如果是</a:t>
            </a:r>
            <a:r>
              <a:rPr lang="en-US" altLang="zh-CN" sz="2400" dirty="0"/>
              <a:t>180</a:t>
            </a:r>
            <a:r>
              <a:rPr lang="zh-CN" altLang="en-US" sz="2400" dirty="0"/>
              <a:t>度，说明点在多边形边界上。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 = Cross(P-j,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-j)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u = </a:t>
            </a:r>
            <a:r>
              <a:rPr lang="en-US" altLang="zh-CN" sz="2400" dirty="0" err="1"/>
              <a:t>i.y</a:t>
            </a:r>
            <a:r>
              <a:rPr lang="en-US" altLang="zh-CN" sz="2400" dirty="0"/>
              <a:t> – </a:t>
            </a:r>
            <a:r>
              <a:rPr lang="en-US" altLang="zh-CN" sz="2400" dirty="0" err="1"/>
              <a:t>P.y</a:t>
            </a:r>
            <a:r>
              <a:rPr lang="en-US" altLang="zh-CN" sz="2400" dirty="0"/>
              <a:t>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v = </a:t>
            </a:r>
            <a:r>
              <a:rPr lang="en-US" altLang="zh-CN" sz="2400" dirty="0" err="1"/>
              <a:t>j.y</a:t>
            </a:r>
            <a:r>
              <a:rPr lang="en-US" altLang="zh-CN" sz="2400" dirty="0"/>
              <a:t> – </a:t>
            </a:r>
            <a:r>
              <a:rPr lang="en-US" altLang="zh-CN" sz="2400" dirty="0" err="1"/>
              <a:t>P.y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0180" name="Picture 4" descr="C:\Users\luo\AppData\Local\Temp\ksohtml15192\wps2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54387"/>
            <a:ext cx="49149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求多边形的面积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3212976"/>
            <a:ext cx="8579296" cy="2913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Polygon_area</a:t>
            </a:r>
            <a:r>
              <a:rPr lang="en-US" altLang="zh-CN" sz="2400" dirty="0"/>
              <a:t>(Point *p, int n){   //Point *p</a:t>
            </a:r>
            <a:r>
              <a:rPr lang="zh-CN" altLang="en-US" sz="2400" dirty="0"/>
              <a:t>表示多边形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double area = 0;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0;i &lt; 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area += Cross(p[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],p[(i+1)%n]);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return area/2;  //</a:t>
            </a:r>
            <a:r>
              <a:rPr lang="zh-CN" altLang="en-US" sz="2400" dirty="0"/>
              <a:t>面积有正负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1202" name="Picture 2" descr="C:\Users\luo\AppData\Local\Temp\ksohtml15192\wps2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76" y="1471860"/>
            <a:ext cx="6996140" cy="14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凸包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凸包问题：给定一些点，求能把所有这些点包含在内的面积最小的多边形。</a:t>
            </a:r>
            <a:endParaRPr lang="zh-CN" altLang="en-US" sz="2800" dirty="0"/>
          </a:p>
          <a:p>
            <a:r>
              <a:rPr lang="en-US" altLang="zh-CN" sz="2800" dirty="0"/>
              <a:t>Andrew</a:t>
            </a:r>
            <a:r>
              <a:rPr lang="zh-CN" altLang="en-US" sz="2800" dirty="0"/>
              <a:t>算法。算法做两次扫描，先从最左边的点沿“下凸包”扫描到最右边，再从最右边的点沿“上凸包”扫描到最左边，“上凸包”和“下凸包”合起来就是完整的凸包。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2808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）把所有点按照横坐标</a:t>
            </a:r>
            <a:r>
              <a:rPr lang="en-US" altLang="zh-CN" sz="2400" i="1" dirty="0"/>
              <a:t>x</a:t>
            </a:r>
            <a:r>
              <a:rPr lang="zh-CN" altLang="en-US" sz="2400" dirty="0"/>
              <a:t>从小到大进行排序，如果</a:t>
            </a:r>
            <a:r>
              <a:rPr lang="en-US" altLang="zh-CN" sz="2400" i="1" dirty="0"/>
              <a:t>x</a:t>
            </a:r>
            <a:r>
              <a:rPr lang="zh-CN" altLang="en-US" sz="2400" dirty="0"/>
              <a:t>相同，按</a:t>
            </a:r>
            <a:r>
              <a:rPr lang="en-US" altLang="zh-CN" sz="2400" i="1" dirty="0"/>
              <a:t>y</a:t>
            </a:r>
            <a:r>
              <a:rPr lang="zh-CN" altLang="en-US" sz="2400" dirty="0"/>
              <a:t>从小到大排序。得到序列</a:t>
            </a:r>
            <a:r>
              <a:rPr lang="en-US" altLang="zh-CN" sz="2400" dirty="0"/>
              <a:t>{p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p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）从左到右扫描所有点，求“下凸包”。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一定在凸包上，它是凸包的最左边的顶点，从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开始，依次检查</a:t>
            </a:r>
            <a:r>
              <a:rPr lang="en-US" altLang="zh-CN" sz="2400" dirty="0"/>
              <a:t>{p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p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}</a:t>
            </a:r>
            <a:r>
              <a:rPr lang="zh-CN" altLang="en-US" sz="2400" dirty="0"/>
              <a:t>，扩展出“下凸包”。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）从右到左重新扫描所有点，求“上凸包”。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2226" name="Picture 2" descr="C:\Users\luo\AppData\Local\Temp\ksohtml15192\wps2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681412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476673"/>
            <a:ext cx="3610744" cy="648071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说明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3240359"/>
          </a:xfrm>
        </p:spPr>
        <p:txBody>
          <a:bodyPr/>
          <a:lstStyle/>
          <a:p>
            <a:r>
              <a:rPr lang="zh-CN" altLang="en-US" sz="2800" dirty="0"/>
              <a:t>几何题常常需要用到“模板”。</a:t>
            </a:r>
            <a:endParaRPr lang="en-US" altLang="zh-CN" sz="2800" dirty="0"/>
          </a:p>
          <a:p>
            <a:r>
              <a:rPr lang="zh-CN" altLang="en-US" sz="2800" dirty="0"/>
              <a:t>本</a:t>
            </a:r>
            <a:r>
              <a:rPr lang="en-US" altLang="zh-CN" sz="2800" dirty="0"/>
              <a:t>ppt</a:t>
            </a:r>
            <a:r>
              <a:rPr lang="zh-CN" altLang="en-US" sz="2800" dirty="0"/>
              <a:t>是一个概览，介绍了常用的几何模板。</a:t>
            </a:r>
            <a:endParaRPr lang="en-US" altLang="zh-CN" sz="2800" dirty="0"/>
          </a:p>
          <a:p>
            <a:r>
              <a:rPr lang="zh-CN" altLang="en-US" sz="2800" dirty="0"/>
              <a:t>很多地方省去了证明，有关证明，请阅读教材</a:t>
            </a:r>
            <a:r>
              <a:rPr lang="en-US" altLang="zh-CN" sz="2800" dirty="0"/>
              <a:t>《</a:t>
            </a:r>
            <a:r>
              <a:rPr lang="zh-CN" altLang="en-US" sz="2800" dirty="0"/>
              <a:t>算法竞赛入门到进阶</a:t>
            </a:r>
            <a:r>
              <a:rPr lang="en-US" altLang="zh-CN" sz="2800" dirty="0"/>
              <a:t>》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293096"/>
            <a:ext cx="9144000" cy="15944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最近点对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平面最近点对问题：给定平面上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个点，找出距离最近的两个点。</a:t>
            </a:r>
            <a:endParaRPr lang="zh-CN" altLang="en-US" sz="2400" dirty="0"/>
          </a:p>
          <a:p>
            <a:r>
              <a:rPr lang="zh-CN" altLang="en-US" sz="2400" dirty="0"/>
              <a:t>分治法：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sz="2400" b="1" dirty="0"/>
              <a:t>划分</a:t>
            </a:r>
            <a:r>
              <a:rPr lang="zh-CN" altLang="en-US" sz="2400" dirty="0"/>
              <a:t>。把点的集合</a:t>
            </a:r>
            <a:r>
              <a:rPr lang="en-US" altLang="zh-CN" sz="2400" dirty="0"/>
              <a:t>S</a:t>
            </a:r>
            <a:r>
              <a:rPr lang="zh-CN" altLang="en-US" sz="2400" dirty="0"/>
              <a:t>平均分成两个子集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（按点的</a:t>
            </a:r>
            <a:r>
              <a:rPr lang="en-US" altLang="zh-CN" sz="2400" dirty="0"/>
              <a:t>x</a:t>
            </a:r>
            <a:r>
              <a:rPr lang="zh-CN" altLang="en-US" sz="2400" dirty="0"/>
              <a:t>坐标排序，然后按</a:t>
            </a:r>
            <a:r>
              <a:rPr lang="en-US" altLang="zh-CN" sz="2400" dirty="0"/>
              <a:t>x</a:t>
            </a:r>
            <a:r>
              <a:rPr lang="zh-CN" altLang="en-US" sz="2400" dirty="0"/>
              <a:t>的大小分成两半），然后每个子集再划分成更小的两个子集，递归这个过程，直到子集中只有</a:t>
            </a:r>
            <a:r>
              <a:rPr lang="en-US" altLang="zh-CN" sz="2400" dirty="0"/>
              <a:t>1</a:t>
            </a:r>
            <a:r>
              <a:rPr lang="zh-CN" altLang="en-US" sz="2400" dirty="0"/>
              <a:t>个点或</a:t>
            </a:r>
            <a:r>
              <a:rPr lang="en-US" altLang="zh-CN" sz="2400" dirty="0"/>
              <a:t>2</a:t>
            </a:r>
            <a:r>
              <a:rPr lang="zh-CN" altLang="en-US" sz="2400" dirty="0"/>
              <a:t>个点。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sz="2400" b="1" dirty="0"/>
              <a:t>解决</a:t>
            </a:r>
            <a:r>
              <a:rPr lang="zh-CN" altLang="en-US" sz="2400" dirty="0"/>
              <a:t>。在每个子集中递归地求最近点对。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sz="2400" b="1" dirty="0"/>
              <a:t>合并</a:t>
            </a:r>
            <a:r>
              <a:rPr lang="zh-CN" altLang="en-US" sz="2400" dirty="0"/>
              <a:t>。求出子集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的最接近点对后，合并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564" y="699745"/>
            <a:ext cx="4762872" cy="685801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合并时有两种情况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）集合 </a:t>
            </a:r>
            <a:r>
              <a:rPr lang="en-US" altLang="zh-CN" sz="2400" dirty="0"/>
              <a:t>S </a:t>
            </a:r>
            <a:r>
              <a:rPr lang="zh-CN" altLang="en-US" sz="2400" dirty="0"/>
              <a:t>中的最近点对在子集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内部或者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内部，那么可以简单地直接合并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）这两个点一个在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中，一个在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中，不能简单合并。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3250" name="Picture 2" descr="C:\Users\luo\AppData\Local\Temp\ksohtml15192\wps2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904656" cy="253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旋转卡壳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99" y="5239138"/>
            <a:ext cx="8368502" cy="8212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凸包最大距离点对    </a:t>
            </a:r>
            <a:r>
              <a:rPr lang="en-US" altLang="zh-CN" sz="2000" dirty="0"/>
              <a:t>(2)</a:t>
            </a:r>
            <a:r>
              <a:rPr lang="zh-CN" altLang="en-US" sz="2000" dirty="0"/>
              <a:t>凸包最短距离点对    </a:t>
            </a:r>
            <a:r>
              <a:rPr lang="en-US" altLang="zh-CN" sz="2000" dirty="0"/>
              <a:t>(3)</a:t>
            </a:r>
            <a:r>
              <a:rPr lang="zh-CN" altLang="en-US" sz="2000" dirty="0"/>
              <a:t>最小面积外接矩形 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(4)</a:t>
            </a:r>
            <a:r>
              <a:rPr lang="zh-CN" altLang="en-US" sz="2000" dirty="0"/>
              <a:t>最小周长外接矩形    </a:t>
            </a:r>
            <a:r>
              <a:rPr lang="en-US" altLang="zh-CN" sz="2000" dirty="0"/>
              <a:t>(5)</a:t>
            </a:r>
            <a:r>
              <a:rPr lang="zh-CN" altLang="en-US" sz="2000" dirty="0"/>
              <a:t>凸包间的最大距离    </a:t>
            </a:r>
            <a:r>
              <a:rPr lang="en-US" altLang="zh-CN" sz="2000" dirty="0"/>
              <a:t>(6)</a:t>
            </a:r>
            <a:r>
              <a:rPr lang="zh-CN" altLang="en-US" sz="2000" dirty="0"/>
              <a:t>凸包间的最小距离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4274" name="Picture 2" descr="C:\Users\luo\AppData\Local\Temp\ksohtml15192\wps2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185883"/>
            <a:ext cx="77819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半平面交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半平面就是平面的一半。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一个半平面用一条有向直线来定义。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 algn="ctr"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围成一个凸多边形   </a:t>
            </a:r>
            <a:r>
              <a:rPr lang="en-US" altLang="zh-CN" sz="2000" dirty="0"/>
              <a:t>(2)</a:t>
            </a:r>
            <a:r>
              <a:rPr lang="zh-CN" altLang="en-US" sz="2000" dirty="0"/>
              <a:t>新的凸多边形   </a:t>
            </a:r>
            <a:r>
              <a:rPr lang="en-US" altLang="zh-CN" sz="2000" dirty="0"/>
              <a:t>(3)</a:t>
            </a:r>
            <a:r>
              <a:rPr lang="zh-CN" altLang="en-US" sz="2000" dirty="0"/>
              <a:t>不闭合的情况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5298" name="Picture 2" descr="C:\Users\luo\AppData\Local\Temp\ksohtml15192\wps2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3140968"/>
            <a:ext cx="55149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半平面交算法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）对所有半平面按极角排序。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）初始时，加入第</a:t>
            </a:r>
            <a:r>
              <a:rPr lang="en-US" altLang="zh-CN" sz="2400" dirty="0"/>
              <a:t>1</a:t>
            </a:r>
            <a:r>
              <a:rPr lang="zh-CN" altLang="en-US" sz="2400" dirty="0"/>
              <a:t>个半平面，双端队列的首和尾部都指向它。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）逐个加入和处理半平面。下图演示了基本情况，原来半平面只有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，加入半平面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 algn="ctr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zh-CN" altLang="en-US" sz="2400" dirty="0"/>
              <a:t>在半平面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上加入半平面</a:t>
            </a:r>
            <a:r>
              <a:rPr lang="en-US" altLang="zh-CN" sz="2400" dirty="0"/>
              <a:t>3</a:t>
            </a:r>
            <a:r>
              <a:rPr lang="zh-CN" altLang="en-US" sz="2400" dirty="0"/>
              <a:t>的四种情况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6322" name="Picture 2" descr="C:\Users\luo\AppData\Local\Temp\ksohtml15192\wps2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6" y="3810000"/>
            <a:ext cx="8915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811" y="703040"/>
            <a:ext cx="8229600" cy="778098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半平面交例题：</a:t>
            </a:r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2297 Run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个人（</a:t>
            </a:r>
            <a:r>
              <a:rPr lang="en-US" altLang="zh-CN" sz="2800" dirty="0"/>
              <a:t>0&lt;n≤50000</a:t>
            </a:r>
            <a:r>
              <a:rPr lang="zh-CN" altLang="en-US" sz="2800" dirty="0"/>
              <a:t>）在一条笔直的路上跑马拉松。设初始时，每个人处于不同的位置，然后每个人都以自己的恒定速度不停地往前跑。</a:t>
            </a:r>
            <a:endParaRPr lang="zh-CN" altLang="en-US" sz="2800" dirty="0"/>
          </a:p>
          <a:p>
            <a:r>
              <a:rPr lang="zh-CN" altLang="en-US" sz="2800" dirty="0"/>
              <a:t>给定这</a:t>
            </a:r>
            <a:r>
              <a:rPr lang="en-US" altLang="zh-CN" sz="2800" dirty="0"/>
              <a:t>n</a:t>
            </a:r>
            <a:r>
              <a:rPr lang="zh-CN" altLang="en-US" sz="2800" dirty="0"/>
              <a:t>个人的初始位置和速度，问有多少人可能在某时刻成为第一。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sz="2400" dirty="0"/>
              <a:t>这一题是半平面交的裸题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algn="ctr"/>
            <a:r>
              <a:rPr lang="en-US" altLang="zh-CN" sz="2000" dirty="0"/>
              <a:t>(1)B</a:t>
            </a:r>
            <a:r>
              <a:rPr lang="zh-CN" altLang="en-US" sz="2000" dirty="0"/>
              <a:t>追赶</a:t>
            </a:r>
            <a:r>
              <a:rPr lang="en-US" altLang="zh-CN" sz="2000" dirty="0"/>
              <a:t>A                   (2)</a:t>
            </a:r>
            <a:r>
              <a:rPr lang="zh-CN" altLang="en-US" sz="2000" dirty="0"/>
              <a:t>半平面交</a:t>
            </a:r>
            <a:endParaRPr lang="zh-CN" altLang="en-US" sz="2000" dirty="0"/>
          </a:p>
          <a:p>
            <a:r>
              <a:rPr lang="zh-CN" altLang="en-US" sz="2400" dirty="0"/>
              <a:t>图</a:t>
            </a:r>
            <a:r>
              <a:rPr lang="en-US" altLang="zh-CN" sz="2400" dirty="0"/>
              <a:t>(1)</a:t>
            </a:r>
            <a:r>
              <a:rPr lang="zh-CN" altLang="en-US" sz="2400" dirty="0"/>
              <a:t>中的两条直线是两个人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的运动轨迹，交叉点</a:t>
            </a:r>
            <a:r>
              <a:rPr lang="en-US" altLang="zh-CN" sz="2400" i="1" dirty="0"/>
              <a:t>k</a:t>
            </a:r>
            <a:r>
              <a:rPr lang="zh-CN" altLang="en-US" sz="2400" dirty="0"/>
              <a:t>是</a:t>
            </a:r>
            <a:r>
              <a:rPr lang="en-US" altLang="zh-CN" sz="2400" dirty="0"/>
              <a:t>B</a:t>
            </a:r>
            <a:r>
              <a:rPr lang="zh-CN" altLang="en-US" sz="2400" dirty="0"/>
              <a:t>追上</a:t>
            </a:r>
            <a:r>
              <a:rPr lang="en-US" altLang="zh-CN" sz="2400" dirty="0"/>
              <a:t>A</a:t>
            </a:r>
            <a:r>
              <a:rPr lang="zh-CN" altLang="en-US" sz="2400" dirty="0"/>
              <a:t>的点。</a:t>
            </a:r>
            <a:endParaRPr lang="zh-CN" altLang="en-US" sz="2400" dirty="0"/>
          </a:p>
          <a:p>
            <a:r>
              <a:rPr lang="zh-CN" altLang="en-US" sz="2400" dirty="0"/>
              <a:t>如果有</a:t>
            </a:r>
            <a:r>
              <a:rPr lang="en-US" altLang="zh-CN" sz="2400" dirty="0"/>
              <a:t>n</a:t>
            </a:r>
            <a:r>
              <a:rPr lang="zh-CN" altLang="en-US" sz="2400" dirty="0"/>
              <a:t>个人，那么就有</a:t>
            </a:r>
            <a:r>
              <a:rPr lang="en-US" altLang="zh-CN" sz="2400" dirty="0"/>
              <a:t>n</a:t>
            </a:r>
            <a:r>
              <a:rPr lang="zh-CN" altLang="en-US" sz="2400" dirty="0"/>
              <a:t>条直线在第一象限，见图</a:t>
            </a:r>
            <a:r>
              <a:rPr lang="en-US" altLang="zh-CN" sz="2400" dirty="0"/>
              <a:t>(2)</a:t>
            </a:r>
            <a:r>
              <a:rPr lang="zh-CN" altLang="en-US" sz="2400" dirty="0"/>
              <a:t>。相交的点是追上的点，但追上后不一定排第一，例如图中的线</a:t>
            </a:r>
            <a:r>
              <a:rPr lang="en-US" altLang="zh-CN" sz="2400" dirty="0"/>
              <a:t>1</a:t>
            </a:r>
            <a:r>
              <a:rPr lang="zh-CN" altLang="en-US" sz="2400" dirty="0"/>
              <a:t>，它与其它线有两个交点，但都不是第一。只有凸面上的点才是题目要求的排名第一的点。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7346" name="Picture 2" descr="C:\Users\luo\AppData\Local\Temp\ksohtml15192\wps3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6019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圆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圆的定义：</a:t>
            </a:r>
            <a:r>
              <a:rPr lang="zh-CN" altLang="en-US" sz="2800" dirty="0"/>
              <a:t>用圆心和半径表示圆。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400" dirty="0"/>
              <a:t>struct Circle{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Point c;   //</a:t>
            </a:r>
            <a:r>
              <a:rPr lang="zh-CN" altLang="en-US" sz="2400" dirty="0"/>
              <a:t>圆心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double r;  //</a:t>
            </a:r>
            <a:r>
              <a:rPr lang="zh-CN" altLang="en-US" sz="2400" dirty="0"/>
              <a:t>半径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Circle(){}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Circle(Point </a:t>
            </a:r>
            <a:r>
              <a:rPr lang="en-US" altLang="zh-CN" sz="2400" dirty="0" err="1"/>
              <a:t>c,double</a:t>
            </a:r>
            <a:r>
              <a:rPr lang="en-US" altLang="zh-CN" sz="2400" dirty="0"/>
              <a:t> r):</a:t>
            </a:r>
            <a:r>
              <a:rPr lang="en-US" altLang="zh-CN" sz="2400" dirty="0" err="1"/>
              <a:t>c®,r</a:t>
            </a:r>
            <a:r>
              <a:rPr lang="en-US" altLang="zh-CN" sz="2400" dirty="0"/>
              <a:t>®{}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Circle(double </a:t>
            </a:r>
            <a:r>
              <a:rPr lang="en-US" altLang="zh-CN" sz="2400" dirty="0" err="1"/>
              <a:t>x,double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y,double</a:t>
            </a:r>
            <a:r>
              <a:rPr lang="en-US" altLang="zh-CN" sz="2400" dirty="0"/>
              <a:t> _r){c=Point(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);r = _r;}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点和圆的关系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点和圆的关系，根据点到圆心的距离判断。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Point_circle_relation</a:t>
            </a:r>
            <a:r>
              <a:rPr lang="en-US" altLang="zh-CN" sz="2400" dirty="0"/>
              <a:t>(Point p, Circle C){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double 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= Distance(</a:t>
            </a:r>
            <a:r>
              <a:rPr lang="en-US" altLang="zh-CN" sz="2400" dirty="0" err="1"/>
              <a:t>p,C.c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– </a:t>
            </a:r>
            <a:r>
              <a:rPr lang="en-US" altLang="zh-CN" sz="2400" dirty="0" err="1"/>
              <a:t>C.r</a:t>
            </a:r>
            <a:r>
              <a:rPr lang="en-US" altLang="zh-CN" sz="2400" dirty="0"/>
              <a:t>) &lt; 0) return 0;   //0 </a:t>
            </a:r>
            <a:r>
              <a:rPr lang="zh-CN" altLang="en-US" sz="2400" dirty="0"/>
              <a:t>点在圆内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– </a:t>
            </a:r>
            <a:r>
              <a:rPr lang="en-US" altLang="zh-CN" sz="2400" dirty="0" err="1"/>
              <a:t>C.r</a:t>
            </a:r>
            <a:r>
              <a:rPr lang="en-US" altLang="zh-CN" sz="2400" dirty="0"/>
              <a:t>) ==0) return 1;   //1 </a:t>
            </a:r>
            <a:r>
              <a:rPr lang="zh-CN" altLang="en-US" sz="2400" dirty="0"/>
              <a:t>圆上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2;                               //2 </a:t>
            </a:r>
            <a:r>
              <a:rPr lang="zh-CN" altLang="en-US" sz="2400" dirty="0"/>
              <a:t>圆外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直线和圆的关系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直线和圆的关系，根据圆心到直线的距离判断。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Line_circle_relation</a:t>
            </a:r>
            <a:r>
              <a:rPr lang="en-US" altLang="zh-CN" sz="2400" dirty="0"/>
              <a:t>(Line </a:t>
            </a:r>
            <a:r>
              <a:rPr lang="en-US" altLang="zh-CN" sz="2400" dirty="0" err="1"/>
              <a:t>v,Circle</a:t>
            </a:r>
            <a:r>
              <a:rPr lang="en-US" altLang="zh-CN" sz="2400" dirty="0"/>
              <a:t> C){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double 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Dis_point_line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C.c,v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&lt; 0) return 0;     //0 </a:t>
            </a:r>
            <a:r>
              <a:rPr lang="zh-CN" altLang="en-US" sz="2400" dirty="0"/>
              <a:t>直线和圆相交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==0) return 1;     //1 </a:t>
            </a:r>
            <a:r>
              <a:rPr lang="zh-CN" altLang="en-US" sz="2400" dirty="0"/>
              <a:t>直线和圆相切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2;                               //2 </a:t>
            </a:r>
            <a:r>
              <a:rPr lang="zh-CN" altLang="en-US" sz="2400" dirty="0"/>
              <a:t>直线在圆外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二维几何基础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精度：计算几何中的坐标值一般是实数，编程时用</a:t>
            </a:r>
            <a:r>
              <a:rPr lang="en-US" altLang="zh-CN" sz="2800" dirty="0"/>
              <a:t>double</a:t>
            </a:r>
            <a:r>
              <a:rPr lang="zh-CN" altLang="en-US" sz="2800" dirty="0"/>
              <a:t>类型。</a:t>
            </a:r>
            <a:endParaRPr lang="en-US" altLang="zh-CN" sz="2800" dirty="0"/>
          </a:p>
          <a:p>
            <a:r>
              <a:rPr lang="zh-CN" altLang="en-US" sz="2800" dirty="0"/>
              <a:t>偏差值</a:t>
            </a:r>
            <a:r>
              <a:rPr lang="en-US" altLang="zh-CN" sz="2800" dirty="0"/>
              <a:t>eps</a:t>
            </a:r>
            <a:r>
              <a:rPr lang="zh-CN" altLang="en-US" sz="2800" dirty="0"/>
              <a:t>（</a:t>
            </a:r>
            <a:r>
              <a:rPr lang="en-US" altLang="zh-CN" sz="2800" dirty="0"/>
              <a:t>epsilon</a:t>
            </a:r>
            <a:r>
              <a:rPr lang="zh-CN" altLang="en-US" sz="2800" dirty="0"/>
              <a:t>）。</a:t>
            </a:r>
            <a:r>
              <a:rPr lang="en-US" altLang="zh-CN" sz="2800" dirty="0"/>
              <a:t>eps</a:t>
            </a:r>
            <a:r>
              <a:rPr lang="zh-CN" altLang="en-US" sz="2800" dirty="0"/>
              <a:t>要大于浮点运算结果的不确定量，一般取</a:t>
            </a:r>
            <a:r>
              <a:rPr lang="en-US" altLang="zh-CN" sz="2800" dirty="0"/>
              <a:t>10</a:t>
            </a:r>
            <a:r>
              <a:rPr lang="en-US" altLang="zh-CN" sz="2800" baseline="30000" dirty="0"/>
              <a:t>-8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2400" dirty="0"/>
              <a:t>const double pi = </a:t>
            </a:r>
            <a:r>
              <a:rPr lang="en-US" altLang="zh-CN" sz="2400" dirty="0" err="1"/>
              <a:t>acos</a:t>
            </a:r>
            <a:r>
              <a:rPr lang="en-US" altLang="zh-CN" sz="2400" dirty="0"/>
              <a:t>(-1.0);  //</a:t>
            </a:r>
            <a:r>
              <a:rPr lang="zh-CN" altLang="en-US" sz="2400" dirty="0"/>
              <a:t>高精度圆周率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en-US" altLang="zh-CN" sz="2400" dirty="0"/>
              <a:t>const double eps = 1e-8;        //</a:t>
            </a:r>
            <a:r>
              <a:rPr lang="zh-CN" altLang="en-US" sz="2400" dirty="0"/>
              <a:t>偏差值，有时用</a:t>
            </a:r>
            <a:r>
              <a:rPr lang="en-US" altLang="zh-CN" sz="2400" dirty="0"/>
              <a:t>1e-10 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(double x){                   //</a:t>
            </a:r>
            <a:r>
              <a:rPr lang="zh-CN" altLang="en-US" sz="2400" dirty="0"/>
              <a:t>判断</a:t>
            </a:r>
            <a:r>
              <a:rPr lang="en-US" altLang="zh-CN" sz="2400" dirty="0"/>
              <a:t>x</a:t>
            </a:r>
            <a:r>
              <a:rPr lang="zh-CN" altLang="en-US" sz="2400" dirty="0"/>
              <a:t>是否等于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if(fabs(x) &lt; eps)  return 0;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	else return x&lt;0?-1:1;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线段和圆的关系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线段和圆的关系，根据圆心到线段的距离判断。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Seg_circle_relation</a:t>
            </a:r>
            <a:r>
              <a:rPr lang="en-US" altLang="zh-CN" sz="2400" dirty="0"/>
              <a:t>(Segment </a:t>
            </a:r>
            <a:r>
              <a:rPr lang="en-US" altLang="zh-CN" sz="2400" dirty="0" err="1"/>
              <a:t>v,Circle</a:t>
            </a:r>
            <a:r>
              <a:rPr lang="en-US" altLang="zh-CN" sz="2400" dirty="0"/>
              <a:t> C){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double 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Dis_point_seg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C.c,v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&lt; 0) return 0;  //0</a:t>
            </a:r>
            <a:r>
              <a:rPr lang="zh-CN" altLang="en-US" sz="2400" dirty="0"/>
              <a:t>线段在圆内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==0) return 1;  //1</a:t>
            </a:r>
            <a:r>
              <a:rPr lang="zh-CN" altLang="en-US" sz="2400" dirty="0"/>
              <a:t>线段和圆相切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2;                           //2</a:t>
            </a:r>
            <a:r>
              <a:rPr lang="zh-CN" altLang="en-US" sz="2400" dirty="0"/>
              <a:t>线段在圆外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直线和圆的交点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求直线和圆的交点，可以按下图所示，先求圆心</a:t>
            </a:r>
            <a:r>
              <a:rPr lang="en-US" altLang="zh-CN" sz="2400" dirty="0"/>
              <a:t>c</a:t>
            </a:r>
            <a:r>
              <a:rPr lang="zh-CN" altLang="en-US" sz="2400" dirty="0"/>
              <a:t>在直线上的投影</a:t>
            </a:r>
            <a:r>
              <a:rPr lang="en-US" altLang="zh-CN" sz="2400" dirty="0"/>
              <a:t>q</a:t>
            </a:r>
            <a:r>
              <a:rPr lang="zh-CN" altLang="en-US" sz="2400" dirty="0"/>
              <a:t>，再求得距离</a:t>
            </a:r>
            <a:r>
              <a:rPr lang="en-US" altLang="zh-CN" sz="2400" dirty="0"/>
              <a:t>d</a:t>
            </a:r>
            <a:r>
              <a:rPr lang="zh-CN" altLang="en-US" sz="2400" dirty="0"/>
              <a:t>，然后根据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求出长度</a:t>
            </a:r>
            <a:r>
              <a:rPr lang="en-US" altLang="zh-CN" sz="2400" dirty="0"/>
              <a:t>k</a:t>
            </a:r>
            <a:r>
              <a:rPr lang="zh-CN" altLang="en-US" sz="2400" dirty="0"/>
              <a:t>，最后求出两个交点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a</a:t>
            </a:r>
            <a:r>
              <a:rPr lang="en-US" altLang="zh-CN" sz="2400" i="1" dirty="0"/>
              <a:t>=</a:t>
            </a:r>
            <a:r>
              <a:rPr lang="en-US" altLang="zh-CN" sz="2400" i="1" dirty="0" err="1"/>
              <a:t>q+n</a:t>
            </a:r>
            <a:r>
              <a:rPr lang="en-US" altLang="zh-CN" sz="2400" i="1" dirty="0"/>
              <a:t>*k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b</a:t>
            </a:r>
            <a:r>
              <a:rPr lang="en-US" altLang="zh-CN" sz="2400" i="1" dirty="0"/>
              <a:t>=q-n*k</a:t>
            </a:r>
            <a:r>
              <a:rPr lang="zh-CN" altLang="en-US" sz="2400" dirty="0"/>
              <a:t>，其中</a:t>
            </a:r>
            <a:r>
              <a:rPr lang="en-US" altLang="zh-CN" sz="2400" i="1" dirty="0"/>
              <a:t>k</a:t>
            </a:r>
            <a:r>
              <a:rPr lang="zh-CN" altLang="en-US" sz="2400" dirty="0"/>
              <a:t>是直线的单位向量。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8370" name="Picture 2" descr="C:\Users\luo\AppData\Local\Temp\ksohtml15192\wps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3824064" cy="29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最小圆覆盖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sz="2800" dirty="0"/>
              <a:t>最小圆覆盖问题：给定</a:t>
            </a:r>
            <a:r>
              <a:rPr lang="en-US" altLang="zh-CN" sz="2800" dirty="0"/>
              <a:t>n</a:t>
            </a:r>
            <a:r>
              <a:rPr lang="zh-CN" altLang="en-US" sz="2800" dirty="0"/>
              <a:t>个点的平面坐标，求一个半径最小的圆，把</a:t>
            </a:r>
            <a:r>
              <a:rPr lang="en-US" altLang="zh-CN" sz="2800" dirty="0"/>
              <a:t>n</a:t>
            </a:r>
            <a:r>
              <a:rPr lang="zh-CN" altLang="en-US" sz="2800" dirty="0"/>
              <a:t>个点全部包围，部分点在圆上。</a:t>
            </a:r>
            <a:endParaRPr lang="zh-CN" altLang="en-US" sz="2800" dirty="0"/>
          </a:p>
          <a:p>
            <a:r>
              <a:rPr lang="zh-CN" altLang="en-US" sz="2800" dirty="0"/>
              <a:t>常见的算法有两种：几何算法、模拟退火算法。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281" y="549632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几何算法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sz="2400" dirty="0"/>
              <a:t>最小圆可以由</a:t>
            </a:r>
            <a:r>
              <a:rPr lang="en-US" altLang="zh-CN" sz="2400" dirty="0"/>
              <a:t>n</a:t>
            </a:r>
            <a:r>
              <a:rPr lang="zh-CN" altLang="en-US" sz="2400" dirty="0"/>
              <a:t>个点中的两个点或三个点确定。</a:t>
            </a:r>
            <a:endParaRPr lang="en-US" altLang="zh-CN" sz="2400" dirty="0"/>
          </a:p>
          <a:p>
            <a:r>
              <a:rPr lang="zh-CN" altLang="en-US" sz="2400" dirty="0"/>
              <a:t>两点定圆时，圆心是线段</a:t>
            </a:r>
            <a:r>
              <a:rPr lang="en-US" altLang="zh-CN" sz="2400" dirty="0"/>
              <a:t>AB</a:t>
            </a:r>
            <a:r>
              <a:rPr lang="zh-CN" altLang="en-US" sz="2400" dirty="0"/>
              <a:t>的中点，半径是</a:t>
            </a:r>
            <a:r>
              <a:rPr lang="en-US" altLang="zh-CN" sz="2400" dirty="0"/>
              <a:t>AB</a:t>
            </a:r>
            <a:r>
              <a:rPr lang="zh-CN" altLang="en-US" sz="2400" dirty="0"/>
              <a:t>长度的一半，其它点都在这个圆内。</a:t>
            </a:r>
            <a:endParaRPr lang="en-US" altLang="zh-CN" sz="2400" dirty="0"/>
          </a:p>
          <a:p>
            <a:r>
              <a:rPr lang="zh-CN" altLang="en-US" sz="2400" dirty="0"/>
              <a:t>如果两点不足以包围所有点，就需要三点定圆，此时圆心是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这</a:t>
            </a:r>
            <a:r>
              <a:rPr lang="en-US" altLang="zh-CN" sz="2400" dirty="0"/>
              <a:t>3</a:t>
            </a:r>
            <a:r>
              <a:rPr lang="zh-CN" altLang="en-US" sz="2400" dirty="0"/>
              <a:t>个点组成的三角形的外心。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9394" name="Picture 2" descr="C:\Users\luo\AppData\Local\Temp\ksohtml15192\wps3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5340917" cy="19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增量法求最小圆覆盖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从一个点开始，每次加入一个新的点，更新最小圆，直到扩展到全部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个点。设前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个点的最小覆盖圆是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，过程如下：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）加第</a:t>
            </a:r>
            <a:r>
              <a:rPr lang="en-US" altLang="zh-CN" sz="2400" dirty="0"/>
              <a:t>1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。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的圆心就是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，半径为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）加第</a:t>
            </a:r>
            <a:r>
              <a:rPr lang="en-US" altLang="zh-CN" sz="2400" dirty="0"/>
              <a:t>2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。新的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的圆心是线段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的中心，半径为两点距离的一半。这一步操作是两点定圆。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）加第</a:t>
            </a:r>
            <a:r>
              <a:rPr lang="en-US" altLang="zh-CN" sz="2400" dirty="0"/>
              <a:t>3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。有两种情况：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在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的内部或圆周上，不影响原来的最小圆，忽略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；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在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的外部，此时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已不能覆盖所有</a:t>
            </a:r>
            <a:r>
              <a:rPr lang="en-US" altLang="zh-CN" sz="2400" dirty="0"/>
              <a:t>3</a:t>
            </a:r>
            <a:r>
              <a:rPr lang="zh-CN" altLang="en-US" sz="2400" dirty="0"/>
              <a:t>个点，需要更新。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）加第</a:t>
            </a:r>
            <a:r>
              <a:rPr lang="en-US" altLang="zh-CN" sz="2400" dirty="0"/>
              <a:t>4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。分析和步骤（</a:t>
            </a:r>
            <a:r>
              <a:rPr lang="en-US" altLang="zh-CN" sz="2400" dirty="0"/>
              <a:t>3</a:t>
            </a:r>
            <a:r>
              <a:rPr lang="zh-CN" altLang="en-US" sz="2400" dirty="0"/>
              <a:t>）类似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679"/>
            <a:ext cx="8229600" cy="562074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模拟退火算法求最小圆覆盖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127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min_cover_circle</a:t>
            </a:r>
            <a:r>
              <a:rPr lang="en-US" altLang="zh-CN" sz="1800" dirty="0"/>
              <a:t>(Point *p, int n, Point &amp;c, double &amp;r){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double T = 100.0;      //</a:t>
            </a:r>
            <a:r>
              <a:rPr lang="zh-CN" altLang="en-US" sz="1800" dirty="0"/>
              <a:t>初始温度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double delta = 0.98;  //</a:t>
            </a:r>
            <a:r>
              <a:rPr lang="zh-CN" altLang="en-US" sz="1800" dirty="0"/>
              <a:t>降温系数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c = p[0];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int pos;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while (T &gt; eps){       //eps</a:t>
            </a:r>
            <a:r>
              <a:rPr lang="zh-CN" altLang="en-US" sz="1800" dirty="0"/>
              <a:t>是终止温度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pos = 0; r=0;       //</a:t>
            </a:r>
            <a:r>
              <a:rPr lang="zh-CN" altLang="en-US" sz="1800" dirty="0"/>
              <a:t>初始： </a:t>
            </a:r>
            <a:r>
              <a:rPr lang="en-US" altLang="zh-CN" sz="1800" dirty="0"/>
              <a:t>p[0]</a:t>
            </a:r>
            <a:r>
              <a:rPr lang="zh-CN" altLang="en-US" sz="1800" dirty="0"/>
              <a:t>是圆心，半径是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&lt;= n – 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 //</a:t>
            </a:r>
            <a:r>
              <a:rPr lang="zh-CN" altLang="en-US" sz="1800" dirty="0"/>
              <a:t>找距圆心最远的点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/>
              <a:t>if (Distance(c, p[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 &gt; r){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  r = Distance(c, p[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]);     //</a:t>
            </a:r>
            <a:r>
              <a:rPr lang="zh-CN" altLang="en-US" sz="1800" dirty="0"/>
              <a:t>距圆心最远的点，肯定在圆周上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</a:t>
            </a:r>
            <a:r>
              <a:rPr lang="en-US" altLang="zh-CN" sz="1800" dirty="0"/>
              <a:t>pos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c.x</a:t>
            </a:r>
            <a:r>
              <a:rPr lang="en-US" altLang="zh-CN" sz="1800" dirty="0"/>
              <a:t> += (p[pos].x – </a:t>
            </a:r>
            <a:r>
              <a:rPr lang="en-US" altLang="zh-CN" sz="1800" dirty="0" err="1"/>
              <a:t>c.x</a:t>
            </a:r>
            <a:r>
              <a:rPr lang="en-US" altLang="zh-CN" sz="1800" dirty="0"/>
              <a:t>) / r * T;  //</a:t>
            </a:r>
            <a:r>
              <a:rPr lang="zh-CN" altLang="en-US" sz="1800" dirty="0"/>
              <a:t>逼近最后的解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c.y</a:t>
            </a:r>
            <a:r>
              <a:rPr lang="en-US" altLang="zh-CN" sz="1800" dirty="0"/>
              <a:t> += (p[pos].y – </a:t>
            </a:r>
            <a:r>
              <a:rPr lang="en-US" altLang="zh-CN" sz="1800" dirty="0" err="1"/>
              <a:t>c.y</a:t>
            </a:r>
            <a:r>
              <a:rPr lang="en-US" altLang="zh-CN" sz="1800" dirty="0"/>
              <a:t>) / r * 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T *= delta;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模拟退火的程序很简单，不过，需要仔细选择初始温度</a:t>
            </a:r>
            <a:r>
              <a:rPr lang="en-US" altLang="zh-CN" sz="2800" dirty="0"/>
              <a:t>T</a:t>
            </a:r>
            <a:r>
              <a:rPr lang="zh-CN" altLang="en-US" sz="2800" dirty="0"/>
              <a:t>、降温系数</a:t>
            </a:r>
            <a:r>
              <a:rPr lang="en-US" altLang="zh-CN" sz="2800" dirty="0"/>
              <a:t>delta</a:t>
            </a:r>
            <a:r>
              <a:rPr lang="zh-CN" altLang="en-US" sz="2800" dirty="0"/>
              <a:t>、终止温度</a:t>
            </a:r>
            <a:r>
              <a:rPr lang="en-US" altLang="zh-CN" sz="2800" dirty="0"/>
              <a:t>eps</a:t>
            </a:r>
            <a:r>
              <a:rPr lang="zh-CN" altLang="en-US" sz="2800" dirty="0"/>
              <a:t>等，程序的复杂度也和它们有关。</a:t>
            </a:r>
            <a:endParaRPr lang="en-US" altLang="zh-CN" sz="2800" dirty="0"/>
          </a:p>
          <a:p>
            <a:r>
              <a:rPr lang="zh-CN" altLang="en-US" sz="2800" dirty="0"/>
              <a:t>一般情况下，模拟退火算法的复杂度远高于几何算法。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三维几何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三维点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struct Point3{            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x,y,z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Point3(){}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Point3(double </a:t>
            </a:r>
            <a:r>
              <a:rPr lang="en-US" altLang="zh-CN" sz="2000" dirty="0" err="1"/>
              <a:t>x,double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y,double</a:t>
            </a:r>
            <a:r>
              <a:rPr lang="en-US" altLang="zh-CN" sz="2000" dirty="0"/>
              <a:t> z):x(x),y(y),z(z){}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Point3 operator + (Point3 B){return Point3(</a:t>
            </a:r>
            <a:r>
              <a:rPr lang="en-US" altLang="zh-CN" sz="2000" dirty="0" err="1"/>
              <a:t>x+B.x,y+B.y,z+B.z</a:t>
            </a:r>
            <a:r>
              <a:rPr lang="en-US" altLang="zh-CN" sz="2000" dirty="0"/>
              <a:t>);}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Point3 operator – (Point3 B){return Point3(x-</a:t>
            </a:r>
            <a:r>
              <a:rPr lang="en-US" altLang="zh-CN" sz="2000" dirty="0" err="1"/>
              <a:t>B.x,y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B.y,z-B.z</a:t>
            </a:r>
            <a:r>
              <a:rPr lang="en-US" altLang="zh-CN" sz="2000" dirty="0"/>
              <a:t>);}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Point3 operator * (double k){return Point3(x*</a:t>
            </a:r>
            <a:r>
              <a:rPr lang="en-US" altLang="zh-CN" sz="2000" dirty="0" err="1"/>
              <a:t>k,y</a:t>
            </a:r>
            <a:r>
              <a:rPr lang="en-US" altLang="zh-CN" sz="2000" dirty="0"/>
              <a:t>*</a:t>
            </a:r>
            <a:r>
              <a:rPr lang="en-US" altLang="zh-CN" sz="2000" dirty="0" err="1"/>
              <a:t>k,z</a:t>
            </a:r>
            <a:r>
              <a:rPr lang="en-US" altLang="zh-CN" sz="2000" dirty="0"/>
              <a:t>*k);}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Point3 operator / (double k){return Point3(x/</a:t>
            </a:r>
            <a:r>
              <a:rPr lang="en-US" altLang="zh-CN" sz="2000" dirty="0" err="1"/>
              <a:t>k,y</a:t>
            </a:r>
            <a:r>
              <a:rPr lang="en-US" altLang="zh-CN" sz="2000" dirty="0"/>
              <a:t>/</a:t>
            </a:r>
            <a:r>
              <a:rPr lang="en-US" altLang="zh-CN" sz="2000" dirty="0" err="1"/>
              <a:t>k,z</a:t>
            </a:r>
            <a:r>
              <a:rPr lang="en-US" altLang="zh-CN" sz="2000" dirty="0"/>
              <a:t>/k);}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bool operator == (Point3 B){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return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(x-</a:t>
            </a:r>
            <a:r>
              <a:rPr lang="en-US" altLang="zh-CN" sz="2000" dirty="0" err="1"/>
              <a:t>B.x</a:t>
            </a:r>
            <a:r>
              <a:rPr lang="en-US" altLang="zh-CN" sz="2000" dirty="0"/>
              <a:t>)==0 &amp;&amp;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(y-</a:t>
            </a:r>
            <a:r>
              <a:rPr lang="en-US" altLang="zh-CN" sz="2000" dirty="0" err="1"/>
              <a:t>B.y</a:t>
            </a:r>
            <a:r>
              <a:rPr lang="en-US" altLang="zh-CN" sz="2000" dirty="0"/>
              <a:t>)==0 &amp;&amp;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(z-</a:t>
            </a:r>
            <a:r>
              <a:rPr lang="en-US" altLang="zh-CN" sz="2000" dirty="0" err="1"/>
              <a:t>B.z</a:t>
            </a:r>
            <a:r>
              <a:rPr lang="en-US" altLang="zh-CN" sz="2000" dirty="0"/>
              <a:t>)==0;}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三维点积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三维点积的定义和二维的类似，定义也是：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A·B = |A| |B| cos</a:t>
            </a:r>
            <a:r>
              <a:rPr lang="el-GR" altLang="zh-CN" sz="2800" dirty="0"/>
              <a:t>θ</a:t>
            </a:r>
            <a:endParaRPr lang="en-US" altLang="zh-CN" sz="2800" dirty="0"/>
          </a:p>
          <a:p>
            <a:pPr marL="0" indent="0">
              <a:buNone/>
            </a:pPr>
            <a:endParaRPr lang="el-GR" altLang="zh-CN" sz="2800" dirty="0"/>
          </a:p>
          <a:p>
            <a:pPr marL="0" indent="0">
              <a:buNone/>
            </a:pPr>
            <a:r>
              <a:rPr lang="zh-CN" altLang="en-US" sz="2800" dirty="0"/>
              <a:t>求向量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点积的代码：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double Dot(Vector3 A,Vector3 B){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	return </a:t>
            </a:r>
            <a:r>
              <a:rPr lang="en-US" altLang="zh-CN" sz="2800" dirty="0" err="1"/>
              <a:t>A.x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B.x+A.y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B.y+A.z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B.z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}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点积的基本应用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）判断向量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的夹角是钝角还是锐角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若</a:t>
            </a:r>
            <a:r>
              <a:rPr lang="en-US" altLang="zh-CN" sz="2400" dirty="0"/>
              <a:t>dot(A, B) &gt; 0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的夹角为锐角；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若</a:t>
            </a:r>
            <a:r>
              <a:rPr lang="en-US" altLang="zh-CN" sz="2400" dirty="0"/>
              <a:t>dot(A, B) &lt; 0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的夹角为钝角；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若</a:t>
            </a:r>
            <a:r>
              <a:rPr lang="en-US" altLang="zh-CN" sz="2400" dirty="0"/>
              <a:t>dot(A, B) = 0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的夹角为直角。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）求向量</a:t>
            </a:r>
            <a:r>
              <a:rPr lang="en-US" altLang="zh-CN" sz="2400" dirty="0"/>
              <a:t>A</a:t>
            </a:r>
            <a:r>
              <a:rPr lang="zh-CN" altLang="en-US" sz="2400" dirty="0"/>
              <a:t>的长度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double Len(Vector3 A){ return sqrt(Dot(A, A));}  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）求向量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的夹角大小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double Angle(Vector3 A,Vector3 B){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return </a:t>
            </a:r>
            <a:r>
              <a:rPr lang="en-US" altLang="zh-CN" sz="2400" dirty="0" err="1"/>
              <a:t>acos</a:t>
            </a:r>
            <a:r>
              <a:rPr lang="en-US" altLang="zh-CN" sz="2400" dirty="0"/>
              <a:t>(Dot(A,B)/Len(A)/Len(B));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0070C0"/>
                </a:solidFill>
              </a:rPr>
              <a:t>点和向量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定义点：坐标</a:t>
            </a:r>
            <a:r>
              <a:rPr lang="en-US" altLang="zh-CN" i="1" dirty="0"/>
              <a:t>(x, y)</a:t>
            </a:r>
            <a:endParaRPr lang="zh-CN" altLang="en-US" dirty="0"/>
          </a:p>
          <a:p>
            <a:pPr marL="400050" lvl="1" indent="0">
              <a:buNone/>
            </a:pPr>
            <a:r>
              <a:rPr lang="en-US" altLang="zh-CN" dirty="0"/>
              <a:t>struct Point{  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double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Point(){}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Point(double </a:t>
            </a:r>
            <a:r>
              <a:rPr lang="en-US" altLang="zh-CN" dirty="0" err="1"/>
              <a:t>x,double</a:t>
            </a:r>
            <a:r>
              <a:rPr lang="en-US" altLang="zh-CN" dirty="0"/>
              <a:t> y):x(x),y(y){}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};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三维叉积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4708525"/>
          </a:xfrm>
        </p:spPr>
        <p:txBody>
          <a:bodyPr/>
          <a:lstStyle/>
          <a:p>
            <a:r>
              <a:rPr lang="zh-CN" altLang="en-US" sz="2800" dirty="0"/>
              <a:t>二维叉积是一个带正负的数值，而三维叉积是一个向量。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Vector3 Cross(Vector3 A,Vector3 B){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return Point3(</a:t>
            </a:r>
            <a:r>
              <a:rPr lang="en-US" altLang="zh-CN" sz="2000" dirty="0" err="1"/>
              <a:t>A.y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B.z-A.z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B.y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A.z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B.x-A.x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B.z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A.x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B.y-A.y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B.x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60418" name="Picture 2" descr="C:\Users\luo\AppData\Local\Temp\ksohtml15192\wps3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4864"/>
            <a:ext cx="2659335" cy="203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三角形面积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三维的三角形面积计算和二维的相似，也是有向面积。先求三维叉积，然后取叉积的长度值。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//</a:t>
            </a:r>
            <a:r>
              <a:rPr lang="zh-CN" altLang="en-US" sz="2800" dirty="0"/>
              <a:t>三角形面积的</a:t>
            </a:r>
            <a:r>
              <a:rPr lang="en-US" altLang="zh-CN" sz="2800" dirty="0"/>
              <a:t>2</a:t>
            </a:r>
            <a:r>
              <a:rPr lang="zh-CN" altLang="en-US" sz="2800" dirty="0"/>
              <a:t>倍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double Area2(Point3 A,Point3 B,Point3 C){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return Len(Cross(B-A, C-A));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点和线的有关问题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点到直线的距离、点是否在直线上、点到线段的距离、点在直线上的投影等问题的代码和二维几何相似。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平面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用三个点可以确定一个平面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400" dirty="0"/>
              <a:t>struct Plane{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Point3 p1,p2,p3;//</a:t>
            </a:r>
            <a:r>
              <a:rPr lang="zh-CN" altLang="en-US" sz="2400" dirty="0"/>
              <a:t>平面上的三个点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Plane(){}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Plane(Point3 p1,Point3 p2,Point3 p3):p1(p1),p2(p2),p3(p3){}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平面法向量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平面法向量是垂直于平面的向量，在平面问题中非常重要。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用叉积的概念计算即可，代码是：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800" dirty="0"/>
              <a:t>Point3 </a:t>
            </a:r>
            <a:r>
              <a:rPr lang="en-US" altLang="zh-CN" sz="2800" dirty="0" err="1"/>
              <a:t>Pvec</a:t>
            </a:r>
            <a:r>
              <a:rPr lang="en-US" altLang="zh-CN" sz="2800" dirty="0"/>
              <a:t>(Point3 A, Point3 B, Point3 C){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return Cross(B-A,C-A);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平面的有关问题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四点共平面</a:t>
            </a:r>
            <a:endParaRPr lang="en-US" altLang="zh-CN" sz="2800" dirty="0"/>
          </a:p>
          <a:p>
            <a:r>
              <a:rPr lang="zh-CN" altLang="en-US" sz="2800" dirty="0"/>
              <a:t>两平面平行</a:t>
            </a:r>
            <a:endParaRPr lang="en-US" altLang="zh-CN" sz="2800" dirty="0"/>
          </a:p>
          <a:p>
            <a:r>
              <a:rPr lang="zh-CN" altLang="en-US" sz="2800" dirty="0"/>
              <a:t>两平面垂直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直线和平面的交点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zh-CN" altLang="en-US" sz="2400" dirty="0"/>
              <a:t>直线和平面有三种关系：直线在平面上、直线和平面平行、直线和平面有交点。</a:t>
            </a:r>
            <a:endParaRPr lang="zh-CN" altLang="en-US" sz="2400" dirty="0"/>
          </a:p>
          <a:p>
            <a:r>
              <a:rPr lang="zh-CN" altLang="en-US" sz="2400" dirty="0"/>
              <a:t>一个平面，可以用平面</a:t>
            </a:r>
            <a:r>
              <a:rPr lang="en-US" altLang="zh-CN" sz="2400" dirty="0"/>
              <a:t>f</a:t>
            </a:r>
            <a:r>
              <a:rPr lang="zh-CN" altLang="en-US" sz="2400" dirty="0"/>
              <a:t>上的一点</a:t>
            </a:r>
            <a:r>
              <a:rPr lang="en-US" altLang="zh-CN" sz="2400" dirty="0"/>
              <a:t>f.p1</a:t>
            </a:r>
            <a:r>
              <a:rPr lang="zh-CN" altLang="en-US" sz="2400" dirty="0"/>
              <a:t>，以及平面的法向量</a:t>
            </a:r>
            <a:r>
              <a:rPr lang="en-US" altLang="zh-CN" sz="2400" dirty="0"/>
              <a:t>v</a:t>
            </a:r>
            <a:r>
              <a:rPr lang="zh-CN" altLang="en-US" sz="2400" dirty="0"/>
              <a:t>来决定。直线</a:t>
            </a:r>
            <a:r>
              <a:rPr lang="en-US" altLang="zh-CN" sz="2400" dirty="0"/>
              <a:t>u</a:t>
            </a:r>
            <a:r>
              <a:rPr lang="zh-CN" altLang="en-US" sz="2400" dirty="0"/>
              <a:t>用两点</a:t>
            </a:r>
            <a:r>
              <a:rPr lang="en-US" altLang="zh-CN" sz="2400" dirty="0"/>
              <a:t>u.p1</a:t>
            </a:r>
            <a:r>
              <a:rPr lang="zh-CN" altLang="en-US" sz="2400" dirty="0"/>
              <a:t>和 </a:t>
            </a:r>
            <a:r>
              <a:rPr lang="en-US" altLang="zh-CN" sz="2400" dirty="0"/>
              <a:t>u.p2</a:t>
            </a:r>
            <a:r>
              <a:rPr lang="zh-CN" altLang="en-US" sz="2400" dirty="0"/>
              <a:t>决定。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Line_cross_plane</a:t>
            </a:r>
            <a:r>
              <a:rPr lang="en-US" altLang="zh-CN" sz="2000" dirty="0"/>
              <a:t>(Line3 </a:t>
            </a:r>
            <a:r>
              <a:rPr lang="en-US" altLang="zh-CN" sz="2000" dirty="0" err="1"/>
              <a:t>u,Plane</a:t>
            </a:r>
            <a:r>
              <a:rPr lang="en-US" altLang="zh-CN" sz="2000" dirty="0"/>
              <a:t> f,Point3 &amp;p){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Point3 v = </a:t>
            </a:r>
            <a:r>
              <a:rPr lang="en-US" altLang="zh-CN" sz="2000" dirty="0" err="1"/>
              <a:t>Pvec</a:t>
            </a:r>
            <a:r>
              <a:rPr lang="en-US" altLang="zh-CN" sz="2000" dirty="0"/>
              <a:t>(f);                           //</a:t>
            </a:r>
            <a:r>
              <a:rPr lang="zh-CN" altLang="en-US" sz="2000" dirty="0"/>
              <a:t>平面的法向量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double x = Dot(v, u.p2-f.p1);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double y = Dot(v, u.p1-f.p1);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double d = x-y;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(x) == 0 &amp;&amp;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(y) == 0) return -1;   //-1</a:t>
            </a:r>
            <a:r>
              <a:rPr lang="zh-CN" altLang="en-US" sz="2000" dirty="0"/>
              <a:t>：</a:t>
            </a:r>
            <a:r>
              <a:rPr lang="en-US" altLang="zh-CN" sz="2000" dirty="0"/>
              <a:t>v</a:t>
            </a:r>
            <a:r>
              <a:rPr lang="zh-CN" altLang="en-US" sz="2000" dirty="0"/>
              <a:t>在</a:t>
            </a:r>
            <a:r>
              <a:rPr lang="en-US" altLang="zh-CN" sz="2000" dirty="0"/>
              <a:t>f</a:t>
            </a:r>
            <a:r>
              <a:rPr lang="zh-CN" altLang="en-US" sz="2000" dirty="0"/>
              <a:t>上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if(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(d) == 0) return 0;                      //0</a:t>
            </a:r>
            <a:r>
              <a:rPr lang="zh-CN" altLang="en-US" sz="2000" dirty="0"/>
              <a:t>：</a:t>
            </a:r>
            <a:r>
              <a:rPr lang="en-US" altLang="zh-CN" sz="2000" dirty="0"/>
              <a:t>v</a:t>
            </a:r>
            <a:r>
              <a:rPr lang="zh-CN" altLang="en-US" sz="2000" dirty="0"/>
              <a:t>与</a:t>
            </a:r>
            <a:r>
              <a:rPr lang="en-US" altLang="zh-CN" sz="2000" dirty="0"/>
              <a:t>f</a:t>
            </a:r>
            <a:r>
              <a:rPr lang="zh-CN" altLang="en-US" sz="2000" dirty="0"/>
              <a:t>平行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p = ((u.p1 * x)-(u.p2 * y))/d;                //v</a:t>
            </a:r>
            <a:r>
              <a:rPr lang="zh-CN" altLang="en-US" sz="2000" dirty="0"/>
              <a:t>与</a:t>
            </a:r>
            <a:r>
              <a:rPr lang="en-US" altLang="zh-CN" sz="2000" dirty="0"/>
              <a:t>f</a:t>
            </a:r>
            <a:r>
              <a:rPr lang="zh-CN" altLang="en-US" sz="2000" dirty="0"/>
              <a:t>相交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1;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最小球覆盖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最小球覆盖问题：给定</a:t>
            </a:r>
            <a:r>
              <a:rPr lang="en-US" altLang="zh-CN" sz="2800" dirty="0"/>
              <a:t>n</a:t>
            </a:r>
            <a:r>
              <a:rPr lang="zh-CN" altLang="en-US" sz="2800" dirty="0"/>
              <a:t>个点的三维坐标，求一个半径最小的球，把</a:t>
            </a:r>
            <a:r>
              <a:rPr lang="en-US" altLang="zh-CN" sz="2800" dirty="0"/>
              <a:t>n</a:t>
            </a:r>
            <a:r>
              <a:rPr lang="zh-CN" altLang="en-US" sz="2800" dirty="0"/>
              <a:t>个点全部包围进来。</a:t>
            </a:r>
            <a:endParaRPr lang="zh-CN" altLang="en-US" sz="2800" dirty="0"/>
          </a:p>
          <a:p>
            <a:r>
              <a:rPr lang="zh-CN" altLang="en-US" sz="2800" dirty="0"/>
              <a:t>和最小圆覆盖一样，最小球覆盖问题也有两种解法：几何算法、模拟退火算法。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模拟退火解法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如果数据规模较小，可以用模拟退火算法求最小球覆盖。代码和最小圆覆盖的程序几乎一样，只需加上对坐标</a:t>
            </a:r>
            <a:r>
              <a:rPr lang="en-US" altLang="zh-CN" sz="2400" dirty="0"/>
              <a:t>z</a:t>
            </a:r>
            <a:r>
              <a:rPr lang="zh-CN" altLang="en-US" sz="2400" dirty="0"/>
              <a:t>的处理即可。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几何解法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和最小圆覆盖增量法的思路类似，最小球覆盖也可以由一些点来确定。一个三维空间的球，需要</a:t>
            </a:r>
            <a:r>
              <a:rPr lang="en-US" altLang="zh-CN" sz="2400" dirty="0"/>
              <a:t>1~4</a:t>
            </a:r>
            <a:r>
              <a:rPr lang="zh-CN" altLang="en-US" sz="2400" dirty="0"/>
              <a:t>个点来确定。可以从一个点开始，每次加入一个新的点，更新最小球，直到扩展到全部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代码很复杂。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三维凸包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sz="2800" dirty="0"/>
              <a:t>三维凸包问题：给定三维空间的一些点，找到包含这些点的最小凸多面体。</a:t>
            </a:r>
            <a:endParaRPr lang="en-US" altLang="zh-CN" sz="2800" dirty="0"/>
          </a:p>
          <a:p>
            <a:r>
              <a:rPr lang="zh-CN" altLang="en-US" sz="2800" dirty="0"/>
              <a:t>三维凸包问题是二维凸包问题的扩展，它是一个比较难的问题。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两点之间的距离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）把两点看成直角三角形的两个顶点，斜边就是两点的距离。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double Distance(Point A, Point B){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return </a:t>
            </a:r>
            <a:r>
              <a:rPr lang="en-US" altLang="zh-CN" sz="2400" dirty="0" err="1"/>
              <a:t>hypot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A.x-B.x,A.y-B.y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/>
              <a:t>sqrt()</a:t>
            </a:r>
            <a:r>
              <a:rPr lang="zh-CN" altLang="en-US" sz="2400" dirty="0"/>
              <a:t>函数计算。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(Point </a:t>
            </a:r>
            <a:r>
              <a:rPr lang="en-US" altLang="zh-CN" sz="2400" dirty="0" err="1"/>
              <a:t>A,Point</a:t>
            </a:r>
            <a:r>
              <a:rPr lang="en-US" altLang="zh-CN" sz="2400" dirty="0"/>
              <a:t> B){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return sqrt((</a:t>
            </a:r>
            <a:r>
              <a:rPr lang="en-US" altLang="zh-CN" sz="2400" dirty="0" err="1"/>
              <a:t>A.x-B.x</a:t>
            </a:r>
            <a:r>
              <a:rPr lang="en-US" altLang="zh-CN" sz="2400" dirty="0"/>
              <a:t>)*(</a:t>
            </a:r>
            <a:r>
              <a:rPr lang="en-US" altLang="zh-CN" sz="2400" dirty="0" err="1"/>
              <a:t>A.x-B.x</a:t>
            </a:r>
            <a:r>
              <a:rPr lang="en-US" altLang="zh-CN" sz="2400" dirty="0"/>
              <a:t>) + (</a:t>
            </a:r>
            <a:r>
              <a:rPr lang="en-US" altLang="zh-CN" sz="2400" dirty="0" err="1"/>
              <a:t>A.y-B.y</a:t>
            </a:r>
            <a:r>
              <a:rPr lang="en-US" altLang="zh-CN" sz="2400" dirty="0"/>
              <a:t>)*(</a:t>
            </a:r>
            <a:r>
              <a:rPr lang="en-US" altLang="zh-CN" sz="2400" dirty="0" err="1"/>
              <a:t>A.y-B.y</a:t>
            </a:r>
            <a:r>
              <a:rPr lang="en-US" altLang="zh-CN" sz="2400" dirty="0"/>
              <a:t>));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sz="2800" dirty="0"/>
              <a:t>暴力法：枚举任意</a:t>
            </a:r>
            <a:r>
              <a:rPr lang="en-US" altLang="zh-CN" sz="2800" dirty="0"/>
              <a:t>3</a:t>
            </a:r>
            <a:r>
              <a:rPr lang="zh-CN" altLang="en-US" sz="2800" dirty="0"/>
              <a:t>个点组成的三角形，判断其它点是否都在三角形构成的平面的一侧，如果是，则这个三角形是凸包的一个面。</a:t>
            </a:r>
            <a:endParaRPr lang="zh-CN" altLang="en-US" sz="2800" dirty="0"/>
          </a:p>
          <a:p>
            <a:r>
              <a:rPr lang="zh-CN" altLang="en-US" sz="2800" dirty="0"/>
              <a:t>增量法求三维凸包。算法的思想和最小圆覆盖的增量法有些类似，即把点一个个加入到凸包中。首先找到</a:t>
            </a:r>
            <a:r>
              <a:rPr lang="en-US" altLang="zh-CN" sz="2800" dirty="0"/>
              <a:t>4</a:t>
            </a:r>
            <a:r>
              <a:rPr lang="zh-CN" altLang="en-US" sz="2800" dirty="0"/>
              <a:t>个不共线、不共面的点，一起构成一个四面体，这是初始凸包，然后依次检查其它点，看这个点是否能在原凸包的基础上，构成新的凸包。</a:t>
            </a:r>
            <a:r>
              <a:rPr lang="zh-CN" altLang="en-US" sz="2400" dirty="0">
                <a:solidFill>
                  <a:srgbClr val="0070C0"/>
                </a:solidFill>
              </a:rPr>
              <a:t>（代码很复杂，请学习教材）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向量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有大小有方向的量，称为向量（矢量）。只有大小而没有方向的量，称为标量。</a:t>
            </a:r>
            <a:endParaRPr lang="zh-CN" altLang="en-US" dirty="0"/>
          </a:p>
          <a:p>
            <a:r>
              <a:rPr lang="zh-CN" altLang="en-US" dirty="0"/>
              <a:t>把向量看成从原点</a:t>
            </a:r>
            <a:r>
              <a:rPr lang="en-US" altLang="zh-CN" dirty="0"/>
              <a:t>(0, 0)</a:t>
            </a:r>
            <a:r>
              <a:rPr lang="zh-CN" altLang="en-US" dirty="0"/>
              <a:t>指向点</a:t>
            </a:r>
            <a:r>
              <a:rPr lang="en-US" altLang="zh-CN" dirty="0"/>
              <a:t>(x, y)</a:t>
            </a:r>
            <a:r>
              <a:rPr lang="zh-CN" altLang="en-US" dirty="0"/>
              <a:t>的一个有向线段。向量的表示，在形式上与点的表示完全一样：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typedef Point Vector;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向量的运算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）加：点与点的加法运算没有意义；点与向量相加得到另一个点；向量与向量相加得到另外一个向量。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Point operator + (Point B){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return  Point(</a:t>
            </a:r>
            <a:r>
              <a:rPr lang="en-US" altLang="zh-CN" sz="2400" dirty="0" err="1"/>
              <a:t>x+B.x,y+B.y</a:t>
            </a:r>
            <a:r>
              <a:rPr lang="en-US" altLang="zh-CN" sz="2400" dirty="0"/>
              <a:t>);}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）减：两个点的差是一个向量；向量</a:t>
            </a:r>
            <a:r>
              <a:rPr lang="en-US" altLang="zh-CN" sz="2400" dirty="0"/>
              <a:t>A</a:t>
            </a:r>
            <a:r>
              <a:rPr lang="zh-CN" altLang="en-US" sz="2400" dirty="0"/>
              <a:t>减</a:t>
            </a:r>
            <a:r>
              <a:rPr lang="en-US" altLang="zh-CN" sz="2400" dirty="0"/>
              <a:t>B</a:t>
            </a:r>
            <a:r>
              <a:rPr lang="zh-CN" altLang="en-US" sz="2400" dirty="0"/>
              <a:t>，得到由</a:t>
            </a:r>
            <a:r>
              <a:rPr lang="en-US" altLang="zh-CN" sz="2400" dirty="0"/>
              <a:t>B</a:t>
            </a:r>
            <a:r>
              <a:rPr lang="zh-CN" altLang="en-US" sz="2400" dirty="0"/>
              <a:t>指向</a:t>
            </a:r>
            <a:r>
              <a:rPr lang="en-US" altLang="zh-CN" sz="2400" dirty="0"/>
              <a:t>A</a:t>
            </a:r>
            <a:r>
              <a:rPr lang="zh-CN" altLang="en-US" sz="2400" dirty="0"/>
              <a:t>的向量。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Point operator - (Point B){return Point(x-</a:t>
            </a:r>
            <a:r>
              <a:rPr lang="en-US" altLang="zh-CN" sz="2400" dirty="0" err="1"/>
              <a:t>B.x,y</a:t>
            </a:r>
            <a:r>
              <a:rPr lang="en-US" altLang="zh-CN" sz="2400" dirty="0"/>
              <a:t>-</a:t>
            </a:r>
            <a:r>
              <a:rPr lang="en-US" altLang="zh-CN" sz="2400" dirty="0" err="1"/>
              <a:t>B.y</a:t>
            </a:r>
            <a:r>
              <a:rPr lang="en-US" altLang="zh-CN" sz="2400" dirty="0"/>
              <a:t>);}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000" dirty="0"/>
              <a:t>向量加                     向量减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	  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3010" name="Picture 2" descr="C:\Users\luo\AppData\Local\Temp\ksohtml15192\wps1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4299744"/>
            <a:ext cx="40767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）乘：向量与实数相乘得到等比例放大的向量。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Point operator * (double k){return Point(x*</a:t>
            </a:r>
            <a:r>
              <a:rPr lang="en-US" altLang="zh-CN" sz="2400" dirty="0" err="1"/>
              <a:t>k,y</a:t>
            </a:r>
            <a:r>
              <a:rPr lang="en-US" altLang="zh-CN" sz="2400" dirty="0"/>
              <a:t>*k);}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）除：向量与实数相除得到等比例缩小的向量。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Point operator / (double k){return Point(x/</a:t>
            </a:r>
            <a:r>
              <a:rPr lang="en-US" altLang="zh-CN" sz="2400" dirty="0" err="1"/>
              <a:t>k,y</a:t>
            </a:r>
            <a:r>
              <a:rPr lang="en-US" altLang="zh-CN" sz="2400" dirty="0"/>
              <a:t>/k);}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）等于：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bool operator == (Point B){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return 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(x-</a:t>
            </a:r>
            <a:r>
              <a:rPr lang="en-US" altLang="zh-CN" sz="2400" dirty="0" err="1"/>
              <a:t>B.x</a:t>
            </a:r>
            <a:r>
              <a:rPr lang="en-US" altLang="zh-CN" sz="2400" dirty="0"/>
              <a:t>)==0 &amp;&amp; 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(y-</a:t>
            </a:r>
            <a:r>
              <a:rPr lang="en-US" altLang="zh-CN" sz="2400" dirty="0" err="1"/>
              <a:t>B.y</a:t>
            </a:r>
            <a:r>
              <a:rPr lang="en-US" altLang="zh-CN" sz="2400" dirty="0"/>
              <a:t>)==0;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11164</Words>
  <Application>WPS 演示</Application>
  <PresentationFormat>全屏显示(4:3)</PresentationFormat>
  <Paragraphs>717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Paint.Picture</vt:lpstr>
      <vt:lpstr>算法竞赛入门到进阶</vt:lpstr>
      <vt:lpstr>第11章 计算几何</vt:lpstr>
      <vt:lpstr>说明</vt:lpstr>
      <vt:lpstr>二维几何基础</vt:lpstr>
      <vt:lpstr>点和向量</vt:lpstr>
      <vt:lpstr>两点之间的距离</vt:lpstr>
      <vt:lpstr>向量</vt:lpstr>
      <vt:lpstr>向量的运算</vt:lpstr>
      <vt:lpstr>PowerPoint 演示文稿</vt:lpstr>
      <vt:lpstr>点积</vt:lpstr>
      <vt:lpstr>点积的应用</vt:lpstr>
      <vt:lpstr>PowerPoint 演示文稿</vt:lpstr>
      <vt:lpstr>叉积</vt:lpstr>
      <vt:lpstr>叉积的基本应用</vt:lpstr>
      <vt:lpstr>PowerPoint 演示文稿</vt:lpstr>
      <vt:lpstr>PowerPoint 演示文稿</vt:lpstr>
      <vt:lpstr>直线的表示</vt:lpstr>
      <vt:lpstr>点和直线的位置关系</vt:lpstr>
      <vt:lpstr>点到直线的距离</vt:lpstr>
      <vt:lpstr>点在直线上的投影</vt:lpstr>
      <vt:lpstr>点关于直线的对称点</vt:lpstr>
      <vt:lpstr>点到线段的距离</vt:lpstr>
      <vt:lpstr>两条直线的位置关系</vt:lpstr>
      <vt:lpstr>两条直线的交点</vt:lpstr>
      <vt:lpstr>判断两个线段是否相交</vt:lpstr>
      <vt:lpstr>判断点在多边形内部</vt:lpstr>
      <vt:lpstr>求多边形的面积</vt:lpstr>
      <vt:lpstr>凸包</vt:lpstr>
      <vt:lpstr>PowerPoint 演示文稿</vt:lpstr>
      <vt:lpstr>最近点对</vt:lpstr>
      <vt:lpstr>合并时有两种情况</vt:lpstr>
      <vt:lpstr>旋转卡壳</vt:lpstr>
      <vt:lpstr>半平面交</vt:lpstr>
      <vt:lpstr>半平面交算法</vt:lpstr>
      <vt:lpstr>半平面交例题：hdu 2297 Run</vt:lpstr>
      <vt:lpstr>PowerPoint 演示文稿</vt:lpstr>
      <vt:lpstr>圆</vt:lpstr>
      <vt:lpstr>点和圆的关系</vt:lpstr>
      <vt:lpstr>直线和圆的关系</vt:lpstr>
      <vt:lpstr>线段和圆的关系</vt:lpstr>
      <vt:lpstr>直线和圆的交点</vt:lpstr>
      <vt:lpstr>最小圆覆盖</vt:lpstr>
      <vt:lpstr>几何算法</vt:lpstr>
      <vt:lpstr>增量法求最小圆覆盖</vt:lpstr>
      <vt:lpstr>模拟退火算法求最小圆覆盖</vt:lpstr>
      <vt:lpstr>PowerPoint 演示文稿</vt:lpstr>
      <vt:lpstr>三维几何</vt:lpstr>
      <vt:lpstr>三维点积</vt:lpstr>
      <vt:lpstr>点积的基本应用</vt:lpstr>
      <vt:lpstr>三维叉积</vt:lpstr>
      <vt:lpstr>三角形面积</vt:lpstr>
      <vt:lpstr>点和线的有关问题</vt:lpstr>
      <vt:lpstr>平面</vt:lpstr>
      <vt:lpstr>平面法向量</vt:lpstr>
      <vt:lpstr>平面的有关问题</vt:lpstr>
      <vt:lpstr>直线和平面的交点</vt:lpstr>
      <vt:lpstr>最小球覆盖</vt:lpstr>
      <vt:lpstr>PowerPoint 演示文稿</vt:lpstr>
      <vt:lpstr>三维凸包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luo</cp:lastModifiedBy>
  <cp:revision>1728</cp:revision>
  <dcterms:created xsi:type="dcterms:W3CDTF">2012-02-15T09:22:00Z</dcterms:created>
  <dcterms:modified xsi:type="dcterms:W3CDTF">2019-06-05T01:47:19Z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