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5"/>
  </p:handoutMasterIdLst>
  <p:sldIdLst>
    <p:sldId id="322" r:id="rId3"/>
    <p:sldId id="436" r:id="rId5"/>
    <p:sldId id="577" r:id="rId6"/>
    <p:sldId id="437" r:id="rId7"/>
    <p:sldId id="438" r:id="rId8"/>
    <p:sldId id="441" r:id="rId9"/>
    <p:sldId id="439" r:id="rId10"/>
    <p:sldId id="442" r:id="rId11"/>
    <p:sldId id="505" r:id="rId12"/>
    <p:sldId id="453" r:id="rId13"/>
    <p:sldId id="454" r:id="rId14"/>
    <p:sldId id="443" r:id="rId15"/>
    <p:sldId id="444" r:id="rId16"/>
    <p:sldId id="445" r:id="rId17"/>
    <p:sldId id="446" r:id="rId18"/>
    <p:sldId id="451" r:id="rId19"/>
    <p:sldId id="447" r:id="rId20"/>
    <p:sldId id="449" r:id="rId21"/>
    <p:sldId id="506" r:id="rId22"/>
    <p:sldId id="452" r:id="rId23"/>
    <p:sldId id="455" r:id="rId24"/>
    <p:sldId id="457" r:id="rId25"/>
    <p:sldId id="458" r:id="rId26"/>
    <p:sldId id="456" r:id="rId27"/>
    <p:sldId id="459" r:id="rId28"/>
    <p:sldId id="460" r:id="rId29"/>
    <p:sldId id="500" r:id="rId30"/>
    <p:sldId id="503" r:id="rId31"/>
    <p:sldId id="501" r:id="rId32"/>
    <p:sldId id="504" r:id="rId33"/>
    <p:sldId id="502" r:id="rId34"/>
    <p:sldId id="461" r:id="rId35"/>
    <p:sldId id="507" r:id="rId36"/>
    <p:sldId id="462" r:id="rId37"/>
    <p:sldId id="463" r:id="rId38"/>
    <p:sldId id="464" r:id="rId39"/>
    <p:sldId id="465" r:id="rId40"/>
    <p:sldId id="466" r:id="rId41"/>
    <p:sldId id="469" r:id="rId42"/>
    <p:sldId id="468" r:id="rId43"/>
    <p:sldId id="470" r:id="rId44"/>
    <p:sldId id="472" r:id="rId45"/>
    <p:sldId id="471" r:id="rId46"/>
    <p:sldId id="473" r:id="rId47"/>
    <p:sldId id="474" r:id="rId48"/>
    <p:sldId id="467" r:id="rId49"/>
    <p:sldId id="475" r:id="rId50"/>
    <p:sldId id="478" r:id="rId51"/>
    <p:sldId id="477" r:id="rId52"/>
    <p:sldId id="476" r:id="rId53"/>
    <p:sldId id="479" r:id="rId54"/>
    <p:sldId id="481" r:id="rId55"/>
    <p:sldId id="480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  <p:sldId id="491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8" r:id="rId75"/>
    <p:sldId id="510" r:id="rId76"/>
    <p:sldId id="511" r:id="rId77"/>
    <p:sldId id="509" r:id="rId78"/>
    <p:sldId id="512" r:id="rId79"/>
    <p:sldId id="513" r:id="rId80"/>
    <p:sldId id="514" r:id="rId81"/>
    <p:sldId id="515" r:id="rId82"/>
    <p:sldId id="516" r:id="rId83"/>
    <p:sldId id="517" r:id="rId84"/>
    <p:sldId id="518" r:id="rId85"/>
    <p:sldId id="520" r:id="rId86"/>
    <p:sldId id="519" r:id="rId87"/>
    <p:sldId id="521" r:id="rId88"/>
    <p:sldId id="522" r:id="rId89"/>
    <p:sldId id="524" r:id="rId90"/>
    <p:sldId id="523" r:id="rId91"/>
    <p:sldId id="525" r:id="rId92"/>
    <p:sldId id="526" r:id="rId93"/>
    <p:sldId id="527" r:id="rId94"/>
    <p:sldId id="528" r:id="rId95"/>
    <p:sldId id="529" r:id="rId96"/>
    <p:sldId id="530" r:id="rId97"/>
    <p:sldId id="531" r:id="rId98"/>
    <p:sldId id="532" r:id="rId99"/>
    <p:sldId id="533" r:id="rId100"/>
    <p:sldId id="534" r:id="rId101"/>
    <p:sldId id="535" r:id="rId102"/>
    <p:sldId id="536" r:id="rId103"/>
    <p:sldId id="537" r:id="rId104"/>
    <p:sldId id="538" r:id="rId105"/>
    <p:sldId id="539" r:id="rId106"/>
    <p:sldId id="540" r:id="rId107"/>
    <p:sldId id="541" r:id="rId108"/>
    <p:sldId id="542" r:id="rId109"/>
    <p:sldId id="543" r:id="rId110"/>
    <p:sldId id="544" r:id="rId111"/>
    <p:sldId id="545" r:id="rId112"/>
    <p:sldId id="546" r:id="rId113"/>
    <p:sldId id="547" r:id="rId114"/>
    <p:sldId id="549" r:id="rId115"/>
    <p:sldId id="548" r:id="rId116"/>
    <p:sldId id="551" r:id="rId117"/>
    <p:sldId id="550" r:id="rId118"/>
    <p:sldId id="552" r:id="rId119"/>
    <p:sldId id="554" r:id="rId120"/>
    <p:sldId id="553" r:id="rId121"/>
    <p:sldId id="555" r:id="rId122"/>
    <p:sldId id="556" r:id="rId123"/>
    <p:sldId id="557" r:id="rId124"/>
    <p:sldId id="558" r:id="rId125"/>
    <p:sldId id="559" r:id="rId126"/>
    <p:sldId id="560" r:id="rId127"/>
    <p:sldId id="561" r:id="rId128"/>
    <p:sldId id="562" r:id="rId129"/>
    <p:sldId id="563" r:id="rId130"/>
    <p:sldId id="564" r:id="rId131"/>
    <p:sldId id="565" r:id="rId132"/>
    <p:sldId id="566" r:id="rId133"/>
    <p:sldId id="567" r:id="rId134"/>
    <p:sldId id="568" r:id="rId135"/>
    <p:sldId id="569" r:id="rId136"/>
    <p:sldId id="571" r:id="rId137"/>
    <p:sldId id="572" r:id="rId138"/>
    <p:sldId id="570" r:id="rId139"/>
    <p:sldId id="573" r:id="rId140"/>
    <p:sldId id="574" r:id="rId141"/>
    <p:sldId id="575" r:id="rId142"/>
    <p:sldId id="576" r:id="rId143"/>
    <p:sldId id="578" r:id="rId144"/>
  </p:sldIdLst>
  <p:sldSz cx="9144000" cy="6858000" type="screen4x3"/>
  <p:notesSz cx="6858000" cy="9144000"/>
  <p:custDataLst>
    <p:tags r:id="rId15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60" d="100"/>
          <a:sy n="6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0" Type="http://schemas.openxmlformats.org/officeDocument/2006/relationships/tags" Target="tags/tag1.xml"/><Relationship Id="rId15" Type="http://schemas.openxmlformats.org/officeDocument/2006/relationships/slide" Target="slides/slide12.xml"/><Relationship Id="rId149" Type="http://schemas.openxmlformats.org/officeDocument/2006/relationships/commentAuthors" Target="commentAuthors.xml"/><Relationship Id="rId148" Type="http://schemas.openxmlformats.org/officeDocument/2006/relationships/tableStyles" Target="tableStyles.xml"/><Relationship Id="rId147" Type="http://schemas.openxmlformats.org/officeDocument/2006/relationships/viewProps" Target="viewProps.xml"/><Relationship Id="rId146" Type="http://schemas.openxmlformats.org/officeDocument/2006/relationships/presProps" Target="presProps.xml"/><Relationship Id="rId145" Type="http://schemas.openxmlformats.org/officeDocument/2006/relationships/handoutMaster" Target="handoutMasters/handoutMaster1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luoyongjun999/code" TargetMode="Externa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jpe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jpe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GI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" r:id="rId1" imgW="2514600" imgH="2847975" progId="Paint.Picture">
                  <p:embed/>
                </p:oleObj>
              </mc:Choice>
              <mc:Fallback>
                <p:oleObj name="" r:id="rId1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/>
              <a:t>罗勇军  </a:t>
            </a:r>
            <a:r>
              <a:rPr lang="en-US" altLang="zh-CN" sz="2800"/>
              <a:t>QQ 15512356</a:t>
            </a:r>
            <a:endParaRPr lang="en-US" altLang="zh-CN" sz="2800"/>
          </a:p>
          <a:p>
            <a:pPr eaLnBrk="1" hangingPunct="1"/>
            <a:r>
              <a:rPr lang="zh-CN" altLang="en-US" sz="2800"/>
              <a:t>华东理工大学</a:t>
            </a:r>
            <a:endParaRPr lang="zh-CN" altLang="en-US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400"/>
              <a:t> </a:t>
            </a:r>
            <a:endParaRPr lang="en-US" altLang="zh-CN" sz="2400"/>
          </a:p>
          <a:p>
            <a:pPr eaLnBrk="1" hangingPunct="1"/>
            <a:r>
              <a:rPr lang="zh-CN" altLang="en-US" sz="2400"/>
              <a:t>欢迎交流</a:t>
            </a:r>
            <a:endParaRPr lang="en-US" altLang="zh-CN" sz="2400"/>
          </a:p>
          <a:p>
            <a:pPr eaLnBrk="1" hangingPunct="1"/>
            <a:r>
              <a:rPr lang="zh-CN" altLang="en-US"/>
              <a:t>课件和</a:t>
            </a:r>
            <a:r>
              <a:rPr lang="zh-CN" altLang="zh-CN"/>
              <a:t>代码下载地址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https://github.com/luoyongjun999/code</a:t>
            </a:r>
            <a:endParaRPr lang="en-US" altLang="zh-CN"/>
          </a:p>
          <a:p>
            <a:pPr eaLnBrk="1" hangingPunct="1"/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288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一个数太大，无法直接输出，或者不需要直接输出，那么可以把它取模，</a:t>
            </a:r>
            <a:r>
              <a:rPr lang="zh-CN" altLang="en-US" sz="2800" dirty="0">
                <a:solidFill>
                  <a:srgbClr val="FF0000"/>
                </a:solidFill>
              </a:rPr>
              <a:t>缩小</a:t>
            </a:r>
            <a:r>
              <a:rPr lang="zh-CN" altLang="en-US" sz="2800" dirty="0"/>
              <a:t>数值再输出。</a:t>
            </a:r>
            <a:endParaRPr lang="zh-CN" altLang="en-US" sz="2800" dirty="0"/>
          </a:p>
          <a:p>
            <a:pPr>
              <a:defRPr/>
            </a:pPr>
            <a:r>
              <a:rPr lang="zh-CN" altLang="en-US" dirty="0"/>
              <a:t>模运算：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m</a:t>
            </a:r>
            <a:r>
              <a:rPr lang="zh-CN" altLang="en-US" dirty="0"/>
              <a:t>的余数</a:t>
            </a:r>
            <a:endParaRPr lang="zh-CN" altLang="en-US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            a mod m</a:t>
            </a:r>
            <a:r>
              <a:rPr lang="zh-CN" altLang="en-US" dirty="0"/>
              <a:t> </a:t>
            </a:r>
            <a:r>
              <a:rPr lang="en-US" altLang="zh-CN" dirty="0"/>
              <a:t>= a % m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0 ≤</a:t>
            </a:r>
            <a:r>
              <a:rPr lang="zh-CN" altLang="en-US" dirty="0"/>
              <a:t> </a:t>
            </a:r>
            <a:r>
              <a:rPr lang="en-US" altLang="zh-CN" dirty="0"/>
              <a:t>a mod m ≤ m-1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例如</a:t>
            </a:r>
            <a:r>
              <a:rPr lang="en-US" altLang="zh-CN" dirty="0"/>
              <a:t>m = 10</a:t>
            </a:r>
            <a:r>
              <a:rPr lang="zh-CN" altLang="en-US" dirty="0"/>
              <a:t>，就是取计算结果的个位数</a:t>
            </a:r>
            <a:endParaRPr lang="zh-CN" altLang="en-US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标题 1"/>
          <p:cNvSpPr txBox="1">
            <a:spLocks noChangeArrowheads="1"/>
          </p:cNvSpPr>
          <p:nvPr/>
        </p:nvSpPr>
        <p:spPr bwMode="auto">
          <a:xfrm>
            <a:off x="1547813" y="711200"/>
            <a:ext cx="52689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FF0000"/>
                </a:solidFill>
              </a:rPr>
              <a:t>模运算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0" y="160338"/>
            <a:ext cx="166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数论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概率和数学期望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随机变量</a:t>
            </a:r>
            <a:r>
              <a:rPr lang="en-US" altLang="zh-CN" dirty="0"/>
              <a:t>X</a:t>
            </a:r>
            <a:r>
              <a:rPr lang="zh-CN" altLang="en-US" dirty="0"/>
              <a:t>，出现取值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的概率是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，把它们的乘积之和称为数学期望</a:t>
            </a:r>
            <a:r>
              <a:rPr lang="en-US" altLang="zh-CN" sz="2800" dirty="0"/>
              <a:t>(Expected value</a:t>
            </a:r>
            <a:r>
              <a:rPr lang="zh-CN" altLang="en-US" sz="2800" dirty="0"/>
              <a:t>，或者均值</a:t>
            </a:r>
            <a:r>
              <a:rPr lang="en-US" altLang="zh-CN" sz="2800" dirty="0"/>
              <a:t>mean)</a:t>
            </a:r>
            <a:r>
              <a:rPr lang="zh-CN" altLang="en-US" dirty="0"/>
              <a:t>，记为</a:t>
            </a:r>
            <a:r>
              <a:rPr lang="en-US" altLang="zh-CN" dirty="0"/>
              <a:t>E(X)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856" y="3386931"/>
            <a:ext cx="22955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E(X)</a:t>
            </a:r>
            <a:r>
              <a:rPr lang="zh-CN" altLang="en-US" sz="3600" dirty="0">
                <a:solidFill>
                  <a:srgbClr val="0070C0"/>
                </a:solidFill>
              </a:rPr>
              <a:t>的性质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线性性质：</a:t>
            </a:r>
            <a:r>
              <a:rPr lang="en-US" altLang="zh-CN" dirty="0"/>
              <a:t>E(X+Y)=E(X)+E(Y)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线性性质和</a:t>
            </a:r>
            <a:r>
              <a:rPr lang="en-US" altLang="zh-CN" dirty="0"/>
              <a:t>DP</a:t>
            </a:r>
            <a:r>
              <a:rPr lang="zh-CN" altLang="en-US" dirty="0"/>
              <a:t>的状态转移思想很相似，常常用</a:t>
            </a:r>
            <a:r>
              <a:rPr lang="en-US" altLang="zh-CN" dirty="0"/>
              <a:t>DP</a:t>
            </a:r>
            <a:r>
              <a:rPr lang="zh-CN" altLang="en-US" dirty="0"/>
              <a:t>来实现。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</a:t>
            </a:r>
            <a:r>
              <a:rPr lang="zh-CN" altLang="en-US" sz="4000" dirty="0">
                <a:solidFill>
                  <a:srgbClr val="0070C0"/>
                </a:solidFill>
              </a:rPr>
              <a:t>：</a:t>
            </a:r>
            <a:r>
              <a:rPr lang="en-US" altLang="zh-CN" sz="4000" dirty="0">
                <a:solidFill>
                  <a:srgbClr val="0070C0"/>
                </a:solidFill>
              </a:rPr>
              <a:t>poj2096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一个软件有</a:t>
            </a:r>
            <a:r>
              <a:rPr lang="en-US" altLang="zh-CN" dirty="0"/>
              <a:t>s</a:t>
            </a:r>
            <a:r>
              <a:rPr lang="zh-CN" altLang="en-US" dirty="0"/>
              <a:t>个子系统，会产生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。现在要找出所有种类的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假设某人一天发现一个</a:t>
            </a:r>
            <a:r>
              <a:rPr lang="en-US" altLang="zh-CN" dirty="0"/>
              <a:t>bug</a:t>
            </a:r>
            <a:r>
              <a:rPr lang="zh-CN" altLang="en-US" dirty="0"/>
              <a:t>。一个</a:t>
            </a:r>
            <a:r>
              <a:rPr lang="en-US" altLang="zh-CN" dirty="0"/>
              <a:t>bug</a:t>
            </a:r>
            <a:r>
              <a:rPr lang="zh-CN" altLang="en-US" dirty="0"/>
              <a:t>属于某个子系统的概率是</a:t>
            </a:r>
            <a:r>
              <a:rPr lang="en-US" altLang="zh-CN" dirty="0"/>
              <a:t>1/s</a:t>
            </a:r>
            <a:r>
              <a:rPr lang="zh-CN" altLang="en-US" dirty="0"/>
              <a:t>，属于某种分类的概率是</a:t>
            </a:r>
            <a:r>
              <a:rPr lang="en-US" altLang="zh-CN" dirty="0"/>
              <a:t>1/n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问发现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，且每个子系统都发现</a:t>
            </a:r>
            <a:r>
              <a:rPr lang="en-US" altLang="zh-CN" dirty="0"/>
              <a:t>bug</a:t>
            </a:r>
            <a:r>
              <a:rPr lang="zh-CN" altLang="en-US" dirty="0"/>
              <a:t>的天数的期望。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状态定义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：已经找到</a:t>
            </a:r>
            <a:r>
              <a:rPr lang="en-US" altLang="zh-CN" dirty="0" err="1"/>
              <a:t>i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，并存在于</a:t>
            </a:r>
            <a:r>
              <a:rPr lang="en-US" altLang="zh-CN" dirty="0"/>
              <a:t>j</a:t>
            </a:r>
            <a:r>
              <a:rPr lang="zh-CN" altLang="en-US" dirty="0"/>
              <a:t>个子系统中，要达到目标状态，还需要的期望天数。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：已经找到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，且存在于</a:t>
            </a:r>
            <a:r>
              <a:rPr lang="en-US" altLang="zh-CN" dirty="0"/>
              <a:t>s</a:t>
            </a:r>
            <a:r>
              <a:rPr lang="zh-CN" altLang="en-US" dirty="0"/>
              <a:t>个子系统，说明已经到达了目标，还需要</a:t>
            </a:r>
            <a:r>
              <a:rPr lang="en-US" altLang="zh-CN" dirty="0"/>
              <a:t>0</a:t>
            </a:r>
            <a:r>
              <a:rPr lang="zh-CN" altLang="en-US" dirty="0"/>
              <a:t>天，所以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倒推回</a:t>
            </a:r>
            <a:r>
              <a:rPr lang="en-US" altLang="zh-CN" dirty="0" err="1"/>
              <a:t>dp</a:t>
            </a:r>
            <a:r>
              <a:rPr lang="en-US" altLang="zh-CN" dirty="0"/>
              <a:t>[0][0]</a:t>
            </a:r>
            <a:r>
              <a:rPr lang="zh-CN" altLang="en-US" dirty="0"/>
              <a:t>，就是本题的答案，即还没有找到任何</a:t>
            </a:r>
            <a:r>
              <a:rPr lang="en-US" altLang="zh-CN" dirty="0"/>
              <a:t>bug</a:t>
            </a:r>
            <a:r>
              <a:rPr lang="zh-CN" altLang="en-US" dirty="0"/>
              <a:t>的情况下，到达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时，需要的期望天数。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状态转移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从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开始，后面</a:t>
            </a:r>
            <a:r>
              <a:rPr lang="en-US" altLang="zh-CN" sz="2400" dirty="0"/>
              <a:t>1</a:t>
            </a:r>
            <a:r>
              <a:rPr lang="zh-CN" altLang="en-US" sz="2400" dirty="0"/>
              <a:t>天找到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bug</a:t>
            </a:r>
            <a:r>
              <a:rPr lang="zh-CN" altLang="en-US" sz="2400" dirty="0"/>
              <a:t>，有四种情况：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，属于已经有的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个分类和</a:t>
            </a:r>
            <a:r>
              <a:rPr lang="en-US" altLang="zh-CN" sz="2000" dirty="0"/>
              <a:t>j</a:t>
            </a:r>
            <a:r>
              <a:rPr lang="zh-CN" altLang="en-US" sz="2000" dirty="0"/>
              <a:t>个系统，概率为</a:t>
            </a:r>
            <a:r>
              <a:rPr lang="en-US" altLang="zh-CN" sz="2000" dirty="0"/>
              <a:t>p1=(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/n)*(j/s)</a:t>
            </a:r>
            <a:r>
              <a:rPr lang="zh-CN" altLang="en-US" sz="20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，不属于已有分类、属于已有系统，概率为 </a:t>
            </a:r>
            <a:r>
              <a:rPr lang="en-US" altLang="zh-CN" sz="2000" dirty="0"/>
              <a:t>p2= (1-i/n)*(j/s)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][j+1]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，属于已有的分类、不属于已有系统，概率为 </a:t>
            </a:r>
            <a:r>
              <a:rPr lang="en-US" altLang="zh-CN" sz="2000" dirty="0"/>
              <a:t>p3=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/n)*(1-j/s)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[i+1][j+1]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，不属已有系统、不属已有分类，概率</a:t>
            </a:r>
            <a:r>
              <a:rPr lang="en-US" altLang="zh-CN" sz="2000" dirty="0"/>
              <a:t>p4= (1-i/n)*(1-j/s)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800" dirty="0"/>
              <a:t>专题转移方程：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p1*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p2*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 + p3*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][j+1] + p4*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[i+1][j+1] + 1;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812" y="548680"/>
            <a:ext cx="8229600" cy="634082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2</a:t>
            </a:r>
            <a:r>
              <a:rPr lang="zh-CN" altLang="en-US" sz="4000" dirty="0">
                <a:solidFill>
                  <a:srgbClr val="0070C0"/>
                </a:solidFill>
              </a:rPr>
              <a:t>：</a:t>
            </a:r>
            <a:r>
              <a:rPr lang="en-US" altLang="zh-CN" sz="4000" dirty="0" err="1">
                <a:solidFill>
                  <a:srgbClr val="0070C0"/>
                </a:solidFill>
              </a:rPr>
              <a:t>hdu</a:t>
            </a:r>
            <a:r>
              <a:rPr lang="en-US" altLang="zh-CN" sz="4000" dirty="0">
                <a:solidFill>
                  <a:srgbClr val="0070C0"/>
                </a:solidFill>
              </a:rPr>
              <a:t> 4035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一个迷宫有</a:t>
            </a:r>
            <a:r>
              <a:rPr lang="en-US" altLang="zh-CN" sz="2800" dirty="0"/>
              <a:t>n</a:t>
            </a:r>
            <a:r>
              <a:rPr lang="zh-CN" altLang="en-US" sz="2800" dirty="0"/>
              <a:t>个房间，用</a:t>
            </a:r>
            <a:r>
              <a:rPr lang="en-US" altLang="zh-CN" sz="2800" dirty="0"/>
              <a:t>n-1</a:t>
            </a:r>
            <a:r>
              <a:rPr lang="zh-CN" altLang="en-US" sz="2800" dirty="0"/>
              <a:t>条隧道连通起来。每个房间里都有陷阱和逃生口。某人的起点在房间</a:t>
            </a:r>
            <a:r>
              <a:rPr lang="en-US" altLang="zh-CN" sz="2800" dirty="0"/>
              <a:t>1</a:t>
            </a:r>
            <a:r>
              <a:rPr lang="zh-CN" altLang="en-US" sz="2800" dirty="0"/>
              <a:t>，在每个房间都有</a:t>
            </a:r>
            <a:r>
              <a:rPr lang="en-US" altLang="zh-CN" sz="2800" dirty="0"/>
              <a:t>3</a:t>
            </a:r>
            <a:r>
              <a:rPr lang="zh-CN" altLang="en-US" sz="2800" dirty="0"/>
              <a:t>种可能：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）落入陷阱被杀死，回到房间</a:t>
            </a:r>
            <a:r>
              <a:rPr lang="en-US" altLang="zh-CN" sz="2800" dirty="0"/>
              <a:t>1</a:t>
            </a:r>
            <a:r>
              <a:rPr lang="zh-CN" altLang="en-US" sz="2800" dirty="0"/>
              <a:t>，概率为</a:t>
            </a:r>
            <a:r>
              <a:rPr lang="en-US" altLang="zh-CN" sz="2800" dirty="0" err="1"/>
              <a:t>ki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）找到逃生口，走出迷宫，概率为</a:t>
            </a:r>
            <a:r>
              <a:rPr lang="en-US" altLang="zh-CN" sz="2800" dirty="0" err="1"/>
              <a:t>ei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）在该房间连接的隧道中，随机走一条，进入下一个房间。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求逃出迷宫所要走的隧道数量的期望值。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7787208" cy="4713387"/>
          </a:xfrm>
        </p:spPr>
        <p:txBody>
          <a:bodyPr/>
          <a:lstStyle/>
          <a:p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：在结点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处，逃出迷宫所要走的边数的期望。</a:t>
            </a:r>
            <a:endParaRPr lang="zh-CN" altLang="en-US" sz="2800" dirty="0"/>
          </a:p>
          <a:p>
            <a:r>
              <a:rPr lang="en-US" altLang="zh-CN" sz="2800" dirty="0"/>
              <a:t>E[1]</a:t>
            </a:r>
            <a:r>
              <a:rPr lang="zh-CN" altLang="en-US" sz="2800" dirty="0"/>
              <a:t>就是所求的答案。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状态转移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i</a:t>
            </a:r>
            <a:r>
              <a:rPr lang="zh-CN" altLang="en-US" dirty="0"/>
              <a:t>是叶子结点。在结点</a:t>
            </a:r>
            <a:r>
              <a:rPr lang="en-US" altLang="zh-CN" dirty="0" err="1"/>
              <a:t>i</a:t>
            </a:r>
            <a:r>
              <a:rPr lang="zh-CN" altLang="en-US" dirty="0"/>
              <a:t>，有</a:t>
            </a:r>
            <a:r>
              <a:rPr lang="en-US" altLang="zh-CN" dirty="0"/>
              <a:t>3</a:t>
            </a:r>
            <a:r>
              <a:rPr lang="zh-CN" altLang="en-US" dirty="0"/>
              <a:t>种情况：被杀、逃出、回到父结点。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ki</a:t>
            </a:r>
            <a:r>
              <a:rPr lang="en-US" altLang="zh-CN" sz="2800" dirty="0"/>
              <a:t>*E[1] + </a:t>
            </a:r>
            <a:r>
              <a:rPr lang="en-US" altLang="zh-CN" sz="2800" dirty="0" err="1"/>
              <a:t>ei</a:t>
            </a:r>
            <a:r>
              <a:rPr lang="en-US" altLang="zh-CN" sz="2800" dirty="0"/>
              <a:t>*0 + (1-ki-ei)*(E[father[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 + 1)     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i</a:t>
            </a:r>
            <a:r>
              <a:rPr lang="zh-CN" altLang="en-US" dirty="0"/>
              <a:t>是非叶子结点，设</a:t>
            </a:r>
            <a:r>
              <a:rPr lang="en-US" altLang="zh-CN" dirty="0" err="1"/>
              <a:t>i</a:t>
            </a:r>
            <a:r>
              <a:rPr lang="zh-CN" altLang="en-US" dirty="0"/>
              <a:t>连接的边数是</a:t>
            </a:r>
            <a:r>
              <a:rPr lang="en-US" altLang="zh-CN" dirty="0"/>
              <a:t>m</a:t>
            </a:r>
            <a:r>
              <a:rPr lang="zh-CN" altLang="en-US" dirty="0"/>
              <a:t>。有</a:t>
            </a:r>
            <a:r>
              <a:rPr lang="en-US" altLang="zh-CN" dirty="0"/>
              <a:t>3</a:t>
            </a:r>
            <a:r>
              <a:rPr lang="zh-CN" altLang="en-US" dirty="0"/>
              <a:t>种情况：被杀、逃出、转到其它结点。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ki</a:t>
            </a:r>
            <a:r>
              <a:rPr lang="en-US" altLang="zh-CN" sz="2800" dirty="0"/>
              <a:t>*E[1] + </a:t>
            </a:r>
            <a:r>
              <a:rPr lang="en-US" altLang="zh-CN" sz="2800" dirty="0" err="1"/>
              <a:t>ei</a:t>
            </a:r>
            <a:r>
              <a:rPr lang="en-US" altLang="zh-CN" sz="2800" dirty="0"/>
              <a:t>*0 + (1-ki-ei)/m*( E[father[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 + 1 + ∑( E[child[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]]+1 ) )    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3853 LOOPS</a:t>
            </a:r>
            <a:r>
              <a:rPr lang="zh-CN" altLang="en-US" dirty="0"/>
              <a:t>，基础题。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4405 </a:t>
            </a:r>
            <a:r>
              <a:rPr lang="en-US" altLang="zh-CN" dirty="0" err="1"/>
              <a:t>Aeroplane</a:t>
            </a:r>
            <a:r>
              <a:rPr lang="en-US" altLang="zh-CN" dirty="0"/>
              <a:t> chess</a:t>
            </a:r>
            <a:r>
              <a:rPr lang="zh-CN" altLang="en-US" dirty="0"/>
              <a:t>，简单题。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poj</a:t>
            </a:r>
            <a:r>
              <a:rPr lang="en-US" altLang="zh-CN" dirty="0"/>
              <a:t> 3071 Football</a:t>
            </a:r>
            <a:r>
              <a:rPr lang="zh-CN" altLang="en-US" dirty="0"/>
              <a:t>，简单概率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poj</a:t>
            </a:r>
            <a:r>
              <a:rPr lang="en-US" altLang="zh-CN" dirty="0"/>
              <a:t> 3744 Scout YYF I</a:t>
            </a:r>
            <a:r>
              <a:rPr lang="zh-CN" altLang="en-US" dirty="0"/>
              <a:t>，用矩阵优化求概率。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4089 Activation</a:t>
            </a:r>
            <a:r>
              <a:rPr lang="zh-CN" altLang="en-US" dirty="0"/>
              <a:t>，</a:t>
            </a:r>
            <a:r>
              <a:rPr lang="en-US" altLang="zh-CN" sz="2800" dirty="0"/>
              <a:t>2011</a:t>
            </a:r>
            <a:r>
              <a:rPr lang="zh-CN" altLang="en-US" sz="2800" dirty="0"/>
              <a:t>年北京区域赛题目，概率</a:t>
            </a:r>
            <a:r>
              <a:rPr lang="en-US" altLang="zh-CN" sz="2800" dirty="0"/>
              <a:t>DP</a:t>
            </a:r>
            <a:r>
              <a:rPr lang="zh-CN" altLang="en-US" sz="2800" dirty="0"/>
              <a:t>，较难。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公平组合游戏（博弈论）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特征：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）有两个玩家，游戏规则对两人是公平的；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）游戏的状态有限，能走的步数也有限；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）两人轮流走步，一个玩家不能走步时，游戏结束；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）游戏的局势不能区分玩家身份，像围棋这样有黑白两方的游戏，就不属于此类问题。</a:t>
            </a:r>
            <a:endParaRPr lang="en-US" altLang="zh-CN" sz="2800" dirty="0"/>
          </a:p>
          <a:p>
            <a:r>
              <a:rPr lang="zh-CN" altLang="en-US" sz="2800" dirty="0"/>
              <a:t>给定初始局势，并且指定先手玩家，如果双方都采取最优策略，那么获胜者就</a:t>
            </a:r>
            <a:r>
              <a:rPr lang="zh-CN" altLang="en-US" sz="2800" dirty="0">
                <a:solidFill>
                  <a:srgbClr val="FF0000"/>
                </a:solidFill>
              </a:rPr>
              <a:t>已经确定</a:t>
            </a:r>
            <a:r>
              <a:rPr lang="zh-CN" altLang="en-US" sz="2800" dirty="0"/>
              <a:t>了。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511175" y="260350"/>
            <a:ext cx="82296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模运算的性质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加：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(a+b) mod m = ((a mod m) + (b mod m)) mod m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/>
              <a:t>减：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- b) mod m = ((a mod m) -  (b mod m)) mod m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/>
              <a:t>乘：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b) mod m = ((a mod m)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(b mod m)) mod m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但是，除法这样做是错的：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(a / b) mod m = ((a mod m) / (b mod m)) mod m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(100/50) mod 20 = 2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 mod 20) / (50 mod 20) mod 20 = 0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两者不相等。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除法的取模，需要用到逆元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知识点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zh-CN" altLang="en-US" dirty="0"/>
              <a:t>巴什游戏</a:t>
            </a:r>
            <a:endParaRPr lang="en-US" altLang="zh-CN" dirty="0"/>
          </a:p>
          <a:p>
            <a:r>
              <a:rPr lang="en-US" altLang="zh-CN" dirty="0"/>
              <a:t>P-position </a:t>
            </a:r>
            <a:r>
              <a:rPr lang="zh-CN" altLang="en-US" dirty="0"/>
              <a:t>、</a:t>
            </a:r>
            <a:r>
              <a:rPr lang="en-US" altLang="zh-CN" dirty="0"/>
              <a:t> N-position</a:t>
            </a:r>
            <a:endParaRPr lang="en-US" altLang="zh-CN" dirty="0"/>
          </a:p>
          <a:p>
            <a:r>
              <a:rPr lang="zh-CN" altLang="en-US" dirty="0"/>
              <a:t>尼姆游戏</a:t>
            </a:r>
            <a:endParaRPr lang="en-US" altLang="zh-CN" dirty="0"/>
          </a:p>
          <a:p>
            <a:r>
              <a:rPr lang="zh-CN" altLang="en-US" dirty="0"/>
              <a:t>图游戏</a:t>
            </a:r>
            <a:endParaRPr lang="en-US" altLang="zh-CN" dirty="0"/>
          </a:p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威佐夫游戏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1846 Brave Game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颗石子，甲先取，乙后取，每次可以拿</a:t>
            </a:r>
            <a:r>
              <a:rPr lang="en-US" altLang="zh-CN" dirty="0"/>
              <a:t>1~m</a:t>
            </a:r>
            <a:r>
              <a:rPr lang="zh-CN" altLang="en-US" dirty="0"/>
              <a:t>颗石子，轮流拿下去，拿到最后一颗的获胜。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1 &lt;= n, m &lt;= 1000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输出：如果先拿的甲赢了，输出“</a:t>
            </a:r>
            <a:r>
              <a:rPr lang="en-US" altLang="zh-CN" dirty="0"/>
              <a:t>first”</a:t>
            </a:r>
            <a:r>
              <a:rPr lang="zh-CN" altLang="en-US" dirty="0"/>
              <a:t>，否则输出“</a:t>
            </a:r>
            <a:r>
              <a:rPr lang="en-US" altLang="zh-CN" dirty="0"/>
              <a:t>second”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&lt;=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时，由于一次最少拿</a:t>
            </a:r>
            <a:r>
              <a:rPr lang="en-US" altLang="zh-CN" sz="2800" dirty="0"/>
              <a:t>1</a:t>
            </a:r>
            <a:r>
              <a:rPr lang="zh-CN" altLang="en-US" sz="2800" dirty="0"/>
              <a:t>个，最多拿</a:t>
            </a:r>
            <a:r>
              <a:rPr lang="en-US" altLang="zh-CN" sz="2800" dirty="0"/>
              <a:t>m</a:t>
            </a:r>
            <a:r>
              <a:rPr lang="zh-CN" altLang="en-US" sz="2800" dirty="0"/>
              <a:t>个，甲可以一次拿完，先手赢。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m+1</a:t>
            </a:r>
            <a:r>
              <a:rPr lang="zh-CN" altLang="en-US" sz="2800" dirty="0"/>
              <a:t>时，无论甲拿走多少个（</a:t>
            </a: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~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个），剩下的都多于</a:t>
            </a:r>
            <a:r>
              <a:rPr lang="en-US" altLang="zh-CN" sz="2800" dirty="0"/>
              <a:t>1</a:t>
            </a:r>
            <a:r>
              <a:rPr lang="zh-CN" altLang="en-US" sz="2800" dirty="0"/>
              <a:t>个、少于等于</a:t>
            </a:r>
            <a:r>
              <a:rPr lang="en-US" altLang="zh-CN" sz="2800" dirty="0"/>
              <a:t>m</a:t>
            </a:r>
            <a:r>
              <a:rPr lang="zh-CN" altLang="en-US" sz="2800" dirty="0"/>
              <a:t>个，乙都能一次拿走剩余的石子，后手取胜。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推广：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I</a:t>
            </a:r>
            <a:r>
              <a:rPr lang="zh-CN" altLang="en-US" sz="2800" dirty="0"/>
              <a:t>）如果</a:t>
            </a:r>
            <a:r>
              <a:rPr lang="en-US" altLang="zh-CN" sz="2800" dirty="0"/>
              <a:t>n % (m+1) = 0</a:t>
            </a:r>
            <a:r>
              <a:rPr lang="zh-CN" altLang="en-US" sz="2800" dirty="0"/>
              <a:t>，即</a:t>
            </a:r>
            <a:r>
              <a:rPr lang="en-US" altLang="zh-CN" sz="28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的整数倍，那么不管甲拿多少，例如</a:t>
            </a:r>
            <a:r>
              <a:rPr lang="en-US" altLang="zh-CN" sz="2800" dirty="0"/>
              <a:t>k</a:t>
            </a:r>
            <a:r>
              <a:rPr lang="zh-CN" altLang="en-US" sz="2800" dirty="0"/>
              <a:t>个，乙都拿</a:t>
            </a:r>
            <a:r>
              <a:rPr lang="en-US" altLang="zh-CN" sz="2800" dirty="0"/>
              <a:t>m+1-k</a:t>
            </a:r>
            <a:r>
              <a:rPr lang="zh-CN" altLang="en-US" sz="2800" dirty="0"/>
              <a:t>个，使得剩下的永远是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的整数倍，直到最后的</a:t>
            </a:r>
            <a:r>
              <a:rPr lang="en-US" altLang="zh-CN" sz="2800" dirty="0"/>
              <a:t>m+1</a:t>
            </a:r>
            <a:r>
              <a:rPr lang="zh-CN" altLang="en-US" sz="2800" dirty="0"/>
              <a:t>个，所以后拿的乙一定赢。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II</a:t>
            </a:r>
            <a:r>
              <a:rPr lang="zh-CN" altLang="en-US" sz="2800" dirty="0"/>
              <a:t>）如果</a:t>
            </a:r>
            <a:r>
              <a:rPr lang="en-US" altLang="zh-CN" sz="2800" dirty="0"/>
              <a:t>n % (m+1) != 0</a:t>
            </a:r>
            <a:r>
              <a:rPr lang="zh-CN" altLang="en-US" sz="2800" dirty="0"/>
              <a:t>，即</a:t>
            </a:r>
            <a:r>
              <a:rPr lang="en-US" altLang="zh-CN" sz="2800" dirty="0"/>
              <a:t>n</a:t>
            </a:r>
            <a:r>
              <a:rPr lang="zh-CN" altLang="en-US" sz="2800" dirty="0"/>
              <a:t>不是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的整数倍，还有余数</a:t>
            </a:r>
            <a:r>
              <a:rPr lang="en-US" altLang="zh-CN" sz="2800" dirty="0"/>
              <a:t>r</a:t>
            </a:r>
            <a:r>
              <a:rPr lang="zh-CN" altLang="en-US" sz="2800" dirty="0"/>
              <a:t>，那么甲拿走</a:t>
            </a:r>
            <a:r>
              <a:rPr lang="en-US" altLang="zh-CN" sz="2800" dirty="0"/>
              <a:t>r</a:t>
            </a:r>
            <a:r>
              <a:rPr lang="zh-CN" altLang="en-US" sz="2800" dirty="0"/>
              <a:t>个，剩下的是</a:t>
            </a:r>
            <a:r>
              <a:rPr lang="en-US" altLang="zh-CN" sz="2800" dirty="0"/>
              <a:t>m+1</a:t>
            </a:r>
            <a:r>
              <a:rPr lang="zh-CN" altLang="en-US" sz="2800" dirty="0"/>
              <a:t>的倍数，这样就转移到了情况（</a:t>
            </a:r>
            <a:r>
              <a:rPr lang="en-US" altLang="zh-CN" sz="2800" dirty="0"/>
              <a:t>I</a:t>
            </a:r>
            <a:r>
              <a:rPr lang="zh-CN" altLang="en-US" sz="2800" dirty="0"/>
              <a:t>），相当于甲、乙互换，结果是甲赢。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复杂问题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取石子的数量，不是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内的连续数字，而是只能在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中选。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对此类问题，需要一种通用的方法。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 </a:t>
            </a:r>
            <a:r>
              <a:rPr lang="en-US" altLang="zh-CN" dirty="0"/>
              <a:t>P-position</a:t>
            </a:r>
            <a:r>
              <a:rPr lang="zh-CN" altLang="en-US" dirty="0"/>
              <a:t>、</a:t>
            </a:r>
            <a:r>
              <a:rPr lang="en-US" altLang="zh-CN" dirty="0"/>
              <a:t>N-position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P-position</a:t>
            </a:r>
            <a:r>
              <a:rPr lang="zh-CN" altLang="en-US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N-position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P-position</a:t>
            </a:r>
            <a:r>
              <a:rPr lang="zh-CN" altLang="en-US" sz="2800" dirty="0"/>
              <a:t>：前一个玩家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Previous player</a:t>
            </a:r>
            <a:r>
              <a:rPr lang="zh-CN" altLang="en-US" sz="2400" dirty="0"/>
              <a:t>，即刚走过一步的玩家）</a:t>
            </a:r>
            <a:r>
              <a:rPr lang="zh-CN" altLang="en-US" sz="2800" dirty="0"/>
              <a:t>的必胜位置；</a:t>
            </a:r>
            <a:endParaRPr lang="en-US" altLang="zh-CN" sz="2800" dirty="0"/>
          </a:p>
          <a:p>
            <a:endParaRPr lang="en-US" altLang="zh-CN" sz="1600" dirty="0"/>
          </a:p>
          <a:p>
            <a:r>
              <a:rPr lang="en-US" altLang="zh-CN" sz="2800" dirty="0"/>
              <a:t>N-position</a:t>
            </a:r>
            <a:r>
              <a:rPr lang="zh-CN" altLang="en-US" sz="2800" dirty="0"/>
              <a:t>：下一个玩家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Next player</a:t>
            </a:r>
            <a:r>
              <a:rPr lang="zh-CN" altLang="en-US" sz="2400" dirty="0"/>
              <a:t>）</a:t>
            </a:r>
            <a:r>
              <a:rPr lang="zh-CN" altLang="en-US" sz="2800" dirty="0"/>
              <a:t>的必胜位置。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当前状态是</a:t>
            </a:r>
            <a:r>
              <a:rPr lang="en-US" altLang="zh-CN" sz="2800" dirty="0"/>
              <a:t>N-position</a:t>
            </a:r>
            <a:r>
              <a:rPr lang="zh-CN" altLang="en-US" sz="2800" dirty="0"/>
              <a:t>，表示马上走下一步的先手必胜；</a:t>
            </a:r>
            <a:endParaRPr lang="en-US" altLang="zh-CN" sz="2800" dirty="0"/>
          </a:p>
          <a:p>
            <a:r>
              <a:rPr lang="en-US" altLang="zh-CN" sz="2800" dirty="0"/>
              <a:t>P-position</a:t>
            </a:r>
            <a:r>
              <a:rPr lang="zh-CN" altLang="en-US" sz="2800" dirty="0"/>
              <a:t>表示先手必败。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r>
              <a:rPr lang="zh-CN" altLang="en-US" dirty="0"/>
              <a:t>设只能拿数量为</a:t>
            </a:r>
            <a:r>
              <a:rPr lang="en-US" altLang="zh-CN" dirty="0"/>
              <a:t>{1, 4}</a:t>
            </a:r>
            <a:r>
              <a:rPr lang="zh-CN" altLang="en-US" dirty="0"/>
              <a:t>的石头。下表中，</a:t>
            </a:r>
            <a:r>
              <a:rPr lang="en-US" altLang="zh-CN" dirty="0"/>
              <a:t>x</a:t>
            </a:r>
            <a:r>
              <a:rPr lang="zh-CN" altLang="en-US" dirty="0"/>
              <a:t>是石头的数量，</a:t>
            </a:r>
            <a:r>
              <a:rPr lang="en-US" altLang="zh-CN" dirty="0"/>
              <a:t>pos</a:t>
            </a:r>
            <a:r>
              <a:rPr lang="zh-CN" altLang="en-US" dirty="0"/>
              <a:t>是对应的</a:t>
            </a:r>
            <a:r>
              <a:rPr lang="en-US" altLang="zh-CN" dirty="0"/>
              <a:t>position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= 0</a:t>
            </a:r>
            <a:r>
              <a:rPr lang="zh-CN" altLang="en-US" dirty="0"/>
              <a:t>，</a:t>
            </a:r>
            <a:r>
              <a:rPr lang="zh-CN" altLang="en-US" sz="2800" dirty="0"/>
              <a:t>即没有石头的情况，可以看成下一个玩家（先手玩家）没有石头可拿，输了，</a:t>
            </a:r>
            <a:r>
              <a:rPr lang="en-US" altLang="zh-CN" sz="2800" dirty="0"/>
              <a:t>pos = P</a:t>
            </a:r>
            <a:r>
              <a:rPr lang="zh-CN" altLang="en-US" sz="2800" dirty="0"/>
              <a:t>。</a:t>
            </a:r>
            <a:endParaRPr lang="en-US" altLang="zh-CN" dirty="0"/>
          </a:p>
          <a:p>
            <a:r>
              <a:rPr lang="en-US" altLang="zh-CN" dirty="0"/>
              <a:t>x=1</a:t>
            </a:r>
            <a:r>
              <a:rPr lang="zh-CN" altLang="en-US" dirty="0"/>
              <a:t>，先手玩家必赢，</a:t>
            </a:r>
            <a:r>
              <a:rPr lang="en-US" altLang="zh-CN" dirty="0"/>
              <a:t>pos = 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x=2</a:t>
            </a:r>
            <a:r>
              <a:rPr lang="zh-CN" altLang="en-US" dirty="0"/>
              <a:t>时，先手只能拿</a:t>
            </a:r>
            <a:r>
              <a:rPr lang="en-US" altLang="zh-CN" dirty="0"/>
              <a:t>1</a:t>
            </a:r>
            <a:r>
              <a:rPr lang="zh-CN" altLang="en-US" dirty="0"/>
              <a:t>个，后手拿剩下的</a:t>
            </a:r>
            <a:r>
              <a:rPr lang="en-US" altLang="zh-CN" dirty="0"/>
              <a:t>1</a:t>
            </a:r>
            <a:r>
              <a:rPr lang="zh-CN" altLang="en-US" dirty="0"/>
              <a:t>个，后手赢，</a:t>
            </a:r>
            <a:r>
              <a:rPr lang="en-US" altLang="zh-CN" dirty="0"/>
              <a:t>pos = 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9895" y="1556792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512589"/>
                <a:gridCol w="503891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52" y="1556792"/>
            <a:ext cx="8229600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时，分两种情况：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）如果先手玩家拿</a:t>
            </a:r>
            <a:r>
              <a:rPr lang="en-US" altLang="zh-CN" dirty="0"/>
              <a:t>1</a:t>
            </a:r>
            <a:r>
              <a:rPr lang="zh-CN" altLang="en-US" dirty="0"/>
              <a:t>个，退回到</a:t>
            </a:r>
            <a:r>
              <a:rPr lang="en-US" altLang="zh-CN" dirty="0"/>
              <a:t>x=5-1=4</a:t>
            </a:r>
            <a:r>
              <a:rPr lang="zh-CN" altLang="en-US" dirty="0"/>
              <a:t>的情况，此时，后手玩家处于</a:t>
            </a:r>
            <a:r>
              <a:rPr lang="en-US" altLang="zh-CN" dirty="0"/>
              <a:t>N</a:t>
            </a:r>
            <a:r>
              <a:rPr lang="zh-CN" altLang="en-US" dirty="0"/>
              <a:t>，即后手处于赢的位置；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）如果先手拿</a:t>
            </a:r>
            <a:r>
              <a:rPr lang="en-US" altLang="zh-CN" dirty="0"/>
              <a:t>4</a:t>
            </a:r>
            <a:r>
              <a:rPr lang="zh-CN" altLang="en-US" dirty="0"/>
              <a:t>个，退回到</a:t>
            </a:r>
            <a:r>
              <a:rPr lang="en-US" altLang="zh-CN" dirty="0"/>
              <a:t>x=5-4 =1</a:t>
            </a:r>
            <a:r>
              <a:rPr lang="zh-CN" altLang="en-US" dirty="0"/>
              <a:t>的情况，此时，后手仍然处于</a:t>
            </a:r>
            <a:r>
              <a:rPr lang="en-US" altLang="zh-CN" dirty="0"/>
              <a:t>N</a:t>
            </a:r>
            <a:r>
              <a:rPr lang="zh-CN" altLang="en-US" dirty="0"/>
              <a:t>。两种情况下，后手都赢了。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，即先手必输。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512589"/>
                <a:gridCol w="503891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52" y="1556793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时，分别退回到</a:t>
            </a:r>
            <a:r>
              <a:rPr lang="en-US" altLang="zh-CN" dirty="0"/>
              <a:t>x=6-1=5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6-4 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的情况，后手都处于</a:t>
            </a:r>
            <a:r>
              <a:rPr lang="en-US" altLang="zh-CN" dirty="0"/>
              <a:t>P</a:t>
            </a:r>
            <a:r>
              <a:rPr lang="zh-CN" altLang="en-US" dirty="0"/>
              <a:t>。两种情况下，后手都输了。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6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，先手必赢。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512589"/>
                <a:gridCol w="503891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47" y="1628800"/>
            <a:ext cx="8229600" cy="720080"/>
          </a:xfrm>
        </p:spPr>
        <p:txBody>
          <a:bodyPr/>
          <a:lstStyle/>
          <a:p>
            <a:r>
              <a:rPr lang="en-US" altLang="zh-CN" dirty="0"/>
              <a:t>pos</a:t>
            </a:r>
            <a:r>
              <a:rPr lang="zh-CN" altLang="en-US" dirty="0"/>
              <a:t>值是周期性变化的，周期为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512589"/>
                <a:gridCol w="503891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  <a:gridCol w="502854"/>
                <a:gridCol w="503891"/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0" y="160338"/>
            <a:ext cx="1666875" cy="4603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FF0000"/>
                </a:solidFill>
              </a:rPr>
              <a:t>数论</a:t>
            </a:r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连</a:t>
            </a:r>
            <a:r>
              <a:rPr lang="en-US" altLang="zh-CN" dirty="0"/>
              <a:t>java</a:t>
            </a:r>
            <a:r>
              <a:rPr lang="zh-CN" altLang="en-US" dirty="0"/>
              <a:t>也处理不了的大数：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hdu1061</a:t>
            </a:r>
            <a:r>
              <a:rPr lang="zh-CN" altLang="en-US" dirty="0"/>
              <a:t>，</a:t>
            </a: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，求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r>
              <a:rPr lang="en-US" altLang="zh-CN" baseline="30000" dirty="0" err="1">
                <a:solidFill>
                  <a:srgbClr val="0070C0"/>
                </a:solidFill>
              </a:rPr>
              <a:t>n</a:t>
            </a:r>
            <a:r>
              <a:rPr lang="zh-CN" altLang="en-US" dirty="0"/>
              <a:t>的最后一个数字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 ：即使</a:t>
            </a:r>
            <a:r>
              <a:rPr lang="en-US" altLang="zh-CN" dirty="0"/>
              <a:t>java</a:t>
            </a:r>
            <a:r>
              <a:rPr lang="zh-CN" altLang="en-US" dirty="0"/>
              <a:t>能直接算，也会超时。</a:t>
            </a:r>
            <a:endParaRPr lang="zh-CN" altLang="en-US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方案：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）数字太大：取模操作。</a:t>
            </a:r>
            <a:endParaRPr lang="en-US" altLang="zh-CN" sz="28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）计算量太大：用</a:t>
            </a:r>
            <a:r>
              <a:rPr lang="zh-CN" altLang="en-US" dirty="0">
                <a:solidFill>
                  <a:srgbClr val="FF0000"/>
                </a:solidFill>
              </a:rPr>
              <a:t>分治法</a:t>
            </a:r>
            <a:r>
              <a:rPr lang="zh-CN" altLang="en-US" dirty="0"/>
              <a:t>计算、用</a:t>
            </a:r>
            <a:r>
              <a:rPr lang="zh-CN" altLang="en-US" dirty="0">
                <a:solidFill>
                  <a:srgbClr val="FF0000"/>
                </a:solidFill>
              </a:rPr>
              <a:t>快速幂</a:t>
            </a:r>
            <a:r>
              <a:rPr lang="zh-CN" altLang="en-US" dirty="0"/>
              <a:t>加速。</a:t>
            </a:r>
            <a:endParaRPr lang="zh-CN" altLang="en-US" dirty="0"/>
          </a:p>
        </p:txBody>
      </p:sp>
      <p:sp>
        <p:nvSpPr>
          <p:cNvPr id="27652" name="标题 1"/>
          <p:cNvSpPr txBox="1"/>
          <p:nvPr/>
        </p:nvSpPr>
        <p:spPr bwMode="auto">
          <a:xfrm>
            <a:off x="3132138" y="301625"/>
            <a:ext cx="2530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快速幂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尼姆游戏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堆石子，数量分别是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两个玩家轮流拿石子，每次从任意一堆中，拿走任意数量的石子；最后一个拿石子的获胜。</a:t>
            </a:r>
            <a:endParaRPr lang="zh-CN" altLang="en-US" dirty="0"/>
          </a:p>
          <a:p>
            <a:endParaRPr lang="en-US" altLang="zh-CN" sz="2000" dirty="0"/>
          </a:p>
          <a:p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zh-CN" altLang="en-US" dirty="0"/>
              <a:t>堆石头，简单情况的胜负是：</a:t>
            </a:r>
            <a:endParaRPr lang="zh-CN" altLang="en-US" dirty="0"/>
          </a:p>
          <a:p>
            <a:pPr marL="800100" lvl="2" indent="0">
              <a:buNone/>
            </a:pPr>
            <a:r>
              <a:rPr lang="en-US" altLang="zh-CN" sz="2800" dirty="0"/>
              <a:t>{0, 0, 0}</a:t>
            </a:r>
            <a:r>
              <a:rPr lang="zh-CN" altLang="en-US" sz="2800" dirty="0"/>
              <a:t>、</a:t>
            </a:r>
            <a:r>
              <a:rPr lang="en-US" altLang="zh-CN" sz="2800" dirty="0"/>
              <a:t>{0,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{0, k, k}</a:t>
            </a:r>
            <a:r>
              <a:rPr lang="zh-CN" altLang="en-US" sz="2800" dirty="0"/>
              <a:t>：先手必败。</a:t>
            </a:r>
            <a:endParaRPr lang="zh-CN" altLang="en-US" sz="2800" dirty="0"/>
          </a:p>
          <a:p>
            <a:pPr marL="800100" lvl="2" indent="0">
              <a:buNone/>
            </a:pPr>
            <a:r>
              <a:rPr lang="en-US" altLang="zh-CN" sz="2800" dirty="0"/>
              <a:t>{1,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2}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3}</a:t>
            </a:r>
            <a:r>
              <a:rPr lang="zh-CN" altLang="en-US" sz="2800" dirty="0"/>
              <a:t>：先手必胜。</a:t>
            </a:r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极为简单的判断方法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对于任意的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，尼姆游戏有一个</a:t>
            </a:r>
            <a:r>
              <a:rPr lang="zh-CN" altLang="en-US" dirty="0">
                <a:solidFill>
                  <a:srgbClr val="FF0000"/>
                </a:solidFill>
              </a:rPr>
              <a:t>惊人简单</a:t>
            </a:r>
            <a:r>
              <a:rPr lang="zh-CN" altLang="en-US" dirty="0"/>
              <a:t>的胜负判断方法：做异或运算。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3429000"/>
            <a:ext cx="65151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32" y="62068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证明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）必定能够从</a:t>
            </a:r>
            <a:r>
              <a:rPr lang="en-US" altLang="zh-CN" dirty="0"/>
              <a:t>N-position</a:t>
            </a:r>
            <a:r>
              <a:rPr lang="zh-CN" altLang="en-US" dirty="0"/>
              <a:t>转化到</a:t>
            </a:r>
            <a:r>
              <a:rPr lang="en-US" altLang="zh-CN" dirty="0"/>
              <a:t>P-position</a:t>
            </a:r>
            <a:r>
              <a:rPr lang="zh-CN" altLang="en-US" dirty="0"/>
              <a:t>。也就是说，先手处于必胜点</a:t>
            </a:r>
            <a:r>
              <a:rPr lang="en-US" altLang="zh-CN" dirty="0"/>
              <a:t>N-position</a:t>
            </a:r>
            <a:r>
              <a:rPr lang="zh-CN" altLang="en-US" dirty="0"/>
              <a:t>时，可以拿走一些石子，让后手必败。</a:t>
            </a:r>
            <a:endParaRPr lang="en-US" altLang="zh-CN" dirty="0"/>
          </a:p>
          <a:p>
            <a:r>
              <a:rPr lang="zh-CN" altLang="en-US" dirty="0"/>
              <a:t>方法：任选一堆，例如第</a:t>
            </a:r>
            <a:r>
              <a:rPr lang="en-US" altLang="zh-CN" dirty="0" err="1"/>
              <a:t>i</a:t>
            </a:r>
            <a:r>
              <a:rPr lang="zh-CN" altLang="en-US" dirty="0"/>
              <a:t>堆，石头数量是</a:t>
            </a:r>
            <a:r>
              <a:rPr lang="en-US" altLang="zh-CN" dirty="0"/>
              <a:t>k</a:t>
            </a:r>
            <a:r>
              <a:rPr lang="zh-CN" altLang="en-US" dirty="0"/>
              <a:t>；对剩下的</a:t>
            </a:r>
            <a:r>
              <a:rPr lang="en-US" altLang="zh-CN" dirty="0"/>
              <a:t>n-1</a:t>
            </a:r>
            <a:r>
              <a:rPr lang="zh-CN" altLang="en-US" dirty="0"/>
              <a:t>堆做异或运算，设结果为</a:t>
            </a:r>
            <a:r>
              <a:rPr lang="en-US" altLang="zh-CN" dirty="0"/>
              <a:t>H</a:t>
            </a:r>
            <a:r>
              <a:rPr lang="zh-CN" altLang="en-US" dirty="0"/>
              <a:t>；如果</a:t>
            </a:r>
            <a:r>
              <a:rPr lang="en-US" altLang="zh-CN" dirty="0"/>
              <a:t>H</a:t>
            </a:r>
            <a:r>
              <a:rPr lang="zh-CN" altLang="en-US" dirty="0"/>
              <a:t>比</a:t>
            </a:r>
            <a:r>
              <a:rPr lang="en-US" altLang="zh-CN" dirty="0"/>
              <a:t>k</a:t>
            </a:r>
            <a:r>
              <a:rPr lang="zh-CN" altLang="en-US" dirty="0"/>
              <a:t>小，就把第</a:t>
            </a:r>
            <a:r>
              <a:rPr lang="en-US" altLang="zh-CN" dirty="0" err="1"/>
              <a:t>i</a:t>
            </a:r>
            <a:r>
              <a:rPr lang="zh-CN" altLang="en-US" dirty="0"/>
              <a:t>堆石头减少到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）进入</a:t>
            </a:r>
            <a:r>
              <a:rPr lang="en-US" altLang="zh-CN" dirty="0"/>
              <a:t>P-position</a:t>
            </a:r>
            <a:r>
              <a:rPr lang="zh-CN" altLang="en-US" dirty="0"/>
              <a:t>后，轮到的下一个玩家，不管拿多少石子，都会转移到</a:t>
            </a:r>
            <a:r>
              <a:rPr lang="en-US" altLang="zh-CN" dirty="0"/>
              <a:t>N-position</a:t>
            </a:r>
            <a:r>
              <a:rPr lang="zh-CN" altLang="en-US" dirty="0"/>
              <a:t>。因为，任何一堆的数量变化，都会使得这一堆的二进制数，至少有一位发生变化，导致异或运算的结果不等于</a:t>
            </a:r>
            <a:r>
              <a:rPr lang="en-US" altLang="zh-CN" dirty="0"/>
              <a:t>0</a:t>
            </a:r>
            <a:r>
              <a:rPr lang="zh-CN" altLang="en-US" dirty="0"/>
              <a:t>。也就是说，这一个玩家不管怎么拿石子，都必败。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）在游戏过程中，按上述（</a:t>
            </a:r>
            <a:r>
              <a:rPr lang="en-US" altLang="zh-CN" dirty="0"/>
              <a:t>1</a:t>
            </a:r>
            <a:r>
              <a:rPr lang="zh-CN" altLang="en-US" dirty="0"/>
              <a:t>）和（</a:t>
            </a:r>
            <a:r>
              <a:rPr lang="en-US" altLang="zh-CN" dirty="0"/>
              <a:t>2</a:t>
            </a:r>
            <a:r>
              <a:rPr lang="zh-CN" altLang="en-US" dirty="0"/>
              <a:t>）的步骤，在</a:t>
            </a:r>
            <a:r>
              <a:rPr lang="en-US" altLang="zh-CN" dirty="0"/>
              <a:t>N-position</a:t>
            </a:r>
            <a:r>
              <a:rPr lang="zh-CN" altLang="en-US" dirty="0"/>
              <a:t>和</a:t>
            </a:r>
            <a:r>
              <a:rPr lang="en-US" altLang="zh-CN" dirty="0"/>
              <a:t>P-position</a:t>
            </a:r>
            <a:r>
              <a:rPr lang="zh-CN" altLang="en-US" dirty="0"/>
              <a:t>之间交替转化，直到所有堆的石头都是</a:t>
            </a:r>
            <a:r>
              <a:rPr lang="en-US" altLang="zh-CN" dirty="0"/>
              <a:t>0</a:t>
            </a:r>
            <a:r>
              <a:rPr lang="zh-CN" altLang="en-US" dirty="0"/>
              <a:t>，即终止于</a:t>
            </a:r>
            <a:r>
              <a:rPr lang="en-US" altLang="zh-CN" dirty="0"/>
              <a:t>P-position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习题：</a:t>
            </a:r>
            <a:r>
              <a:rPr lang="en-US" altLang="zh-CN" dirty="0" err="1"/>
              <a:t>hdu</a:t>
            </a:r>
            <a:r>
              <a:rPr lang="en-US" altLang="zh-CN" dirty="0"/>
              <a:t> 1850</a:t>
            </a:r>
            <a:endParaRPr lang="zh-CN" alt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8" y="457200"/>
            <a:ext cx="8229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图游戏与</a:t>
            </a:r>
            <a:r>
              <a:rPr lang="en-US" altLang="zh-CN" sz="4000" dirty="0">
                <a:solidFill>
                  <a:srgbClr val="FF0000"/>
                </a:solidFill>
              </a:rPr>
              <a:t>SG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sz="2800" dirty="0"/>
              <a:t>（</a:t>
            </a:r>
            <a:r>
              <a:rPr lang="en-US" altLang="zh-CN" sz="2800" dirty="0"/>
              <a:t>Sprague-Grundy</a:t>
            </a:r>
            <a:r>
              <a:rPr lang="zh-CN" altLang="en-US" sz="2800" dirty="0"/>
              <a:t>）</a:t>
            </a:r>
            <a:r>
              <a:rPr lang="zh-CN" altLang="en-US" dirty="0"/>
              <a:t>函数：比</a:t>
            </a:r>
            <a:r>
              <a:rPr lang="en-US" altLang="zh-CN" dirty="0"/>
              <a:t>P-</a:t>
            </a:r>
            <a:r>
              <a:rPr lang="en-US" altLang="zh-CN" dirty="0" err="1"/>
              <a:t>postion</a:t>
            </a:r>
            <a:r>
              <a:rPr lang="zh-CN" altLang="en-US" dirty="0"/>
              <a:t>和</a:t>
            </a:r>
            <a:r>
              <a:rPr lang="en-US" altLang="zh-CN" dirty="0"/>
              <a:t>N-position</a:t>
            </a:r>
            <a:r>
              <a:rPr lang="zh-CN" altLang="en-US" dirty="0"/>
              <a:t>更高级的分析方法。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zh-CN" altLang="en-US" dirty="0"/>
              <a:t>作为分析工具。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图游戏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给定一个有向无环图，在一个起点上放一枚棋子，两个玩家交替将这枚棋子沿有向边进行移动，无法移动者判负。图是有向无环图的，不会有环路，保证游戏有终点。</a:t>
            </a:r>
            <a:endParaRPr lang="zh-CN" altLang="en-US" dirty="0"/>
          </a:p>
          <a:p>
            <a:r>
              <a:rPr lang="zh-CN" altLang="en-US" dirty="0"/>
              <a:t>巴什游戏、尼姆游戏，都可以转化为基于图的游戏。把每个局势看成图上的一个结点，在每个局势和它的后继局势之间连一条有向边，就抽象成了图游戏。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巴什游戏图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9630"/>
            <a:ext cx="8229600" cy="4765674"/>
          </a:xfrm>
        </p:spPr>
        <p:txBody>
          <a:bodyPr/>
          <a:lstStyle/>
          <a:p>
            <a:r>
              <a:rPr lang="zh-CN" altLang="en-US" sz="2800" dirty="0"/>
              <a:t>巴什游戏中，设一次可以拿的石头是</a:t>
            </a:r>
            <a:r>
              <a:rPr lang="en-US" altLang="zh-CN" sz="2800" dirty="0"/>
              <a:t>{1,</a:t>
            </a:r>
            <a:r>
              <a:rPr lang="zh-CN" altLang="en-US" sz="2800" dirty="0"/>
              <a:t> </a:t>
            </a:r>
            <a:r>
              <a:rPr lang="en-US" altLang="zh-CN" sz="2800" dirty="0"/>
              <a:t>2}</a:t>
            </a:r>
            <a:r>
              <a:rPr lang="zh-CN" altLang="en-US" sz="2800" dirty="0"/>
              <a:t>，结点集合是</a:t>
            </a:r>
            <a:r>
              <a:rPr lang="en-US" altLang="zh-CN" sz="2800" dirty="0"/>
              <a:t>X = {0, 1, 2, ..., n}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每个点表示一个可能的局势，箭头表示局势的转移方向。玩家的所有步骤都在这个图上。图上有一些是先手必胜点（</a:t>
            </a:r>
            <a:r>
              <a:rPr lang="en-US" altLang="zh-CN" sz="2800" dirty="0"/>
              <a:t>N-position</a:t>
            </a:r>
            <a:r>
              <a:rPr lang="zh-CN" altLang="en-US" sz="2800" dirty="0"/>
              <a:t>），例如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等，以及先手必败点（</a:t>
            </a:r>
            <a:r>
              <a:rPr lang="en-US" altLang="zh-CN" sz="2800" dirty="0"/>
              <a:t>P-position</a:t>
            </a:r>
            <a:r>
              <a:rPr lang="zh-CN" altLang="en-US" sz="2800" dirty="0"/>
              <a:t>），例如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6</a:t>
            </a:r>
            <a:r>
              <a:rPr lang="zh-CN" altLang="en-US" sz="2800" dirty="0"/>
              <a:t>等。确定了这些关键的点，就能得到解决方案。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21858" name="Picture 2" descr="C:\Users\luo\AppData\Local\Temp\ksohtml10320\wps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" y="2320900"/>
            <a:ext cx="88028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用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函数分析游戏图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但是，大部分情况下，游戏图很复杂。</a:t>
            </a:r>
            <a:endParaRPr lang="en-US" altLang="zh-CN" dirty="0"/>
          </a:p>
          <a:p>
            <a:r>
              <a:rPr lang="zh-CN" altLang="en-US" dirty="0"/>
              <a:t>例如尼姆游戏，给定</a:t>
            </a:r>
            <a:r>
              <a:rPr lang="en-US" altLang="zh-CN" dirty="0"/>
              <a:t>3</a:t>
            </a:r>
            <a:r>
              <a:rPr lang="zh-CN" altLang="en-US" dirty="0"/>
              <a:t>堆石头</a:t>
            </a:r>
            <a:r>
              <a:rPr lang="en-US" altLang="zh-CN" dirty="0"/>
              <a:t>{5, 7, 9}</a:t>
            </a:r>
            <a:r>
              <a:rPr lang="zh-CN" altLang="en-US" dirty="0"/>
              <a:t>，图上每个点是一个局势，如</a:t>
            </a:r>
            <a:r>
              <a:rPr lang="en-US" altLang="zh-CN" dirty="0"/>
              <a:t>{0, 0, 0}</a:t>
            </a:r>
            <a:r>
              <a:rPr lang="zh-CN" altLang="en-US" dirty="0"/>
              <a:t>、</a:t>
            </a:r>
            <a:r>
              <a:rPr lang="en-US" altLang="zh-CN" dirty="0"/>
              <a:t>{0, 1, 1}</a:t>
            </a:r>
            <a:r>
              <a:rPr lang="zh-CN" altLang="en-US" dirty="0"/>
              <a:t>等等，可能的局势有</a:t>
            </a:r>
            <a:r>
              <a:rPr lang="en-US" altLang="zh-CN" dirty="0"/>
              <a:t>6×8×10=480</a:t>
            </a:r>
            <a:r>
              <a:rPr lang="zh-CN" altLang="en-US" dirty="0"/>
              <a:t>个，点与点之间的转移关系也很复杂。</a:t>
            </a:r>
            <a:endParaRPr lang="zh-CN" altLang="en-US" dirty="0"/>
          </a:p>
          <a:p>
            <a:r>
              <a:rPr lang="zh-CN" altLang="en-US" dirty="0"/>
              <a:t>利用</a:t>
            </a:r>
            <a:r>
              <a:rPr lang="en-US" altLang="zh-CN" dirty="0"/>
              <a:t>Sprague-Grundy</a:t>
            </a:r>
            <a:r>
              <a:rPr lang="zh-CN" altLang="en-US" dirty="0"/>
              <a:t>函数这个工具，可以轻松地找到这些关键点。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用分治法算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altLang="zh-CN" sz="3600" baseline="30000" dirty="0">
                <a:solidFill>
                  <a:srgbClr val="0070C0"/>
                </a:solidFill>
              </a:rPr>
              <a:t>n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19250" y="1600200"/>
            <a:ext cx="7067550" cy="4525963"/>
          </a:xfrm>
        </p:spPr>
        <p:txBody>
          <a:bodyPr/>
          <a:lstStyle/>
          <a:p>
            <a:r>
              <a:rPr lang="zh-CN" altLang="en-US"/>
              <a:t>先算</a:t>
            </a:r>
            <a:r>
              <a:rPr lang="en-US" altLang="zh-CN"/>
              <a:t>a</a:t>
            </a:r>
            <a:r>
              <a:rPr lang="en-US" altLang="zh-CN" baseline="30000"/>
              <a:t>2</a:t>
            </a:r>
            <a:endParaRPr lang="en-US" altLang="zh-CN"/>
          </a:p>
          <a:p>
            <a:r>
              <a:rPr lang="zh-CN" altLang="en-US"/>
              <a:t>再算 </a:t>
            </a:r>
            <a:r>
              <a:rPr lang="en-US" altLang="zh-CN"/>
              <a:t>(a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zh-CN" altLang="en-US"/>
              <a:t> 、</a:t>
            </a:r>
            <a:r>
              <a:rPr lang="en-US" altLang="zh-CN"/>
              <a:t> ((a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zh-CN" altLang="en-US"/>
              <a:t> </a:t>
            </a:r>
            <a:r>
              <a:rPr lang="en-US" altLang="zh-CN"/>
              <a:t>…</a:t>
            </a:r>
            <a:endParaRPr lang="en-US" altLang="zh-CN"/>
          </a:p>
          <a:p>
            <a:r>
              <a:rPr lang="zh-CN" altLang="en-US"/>
              <a:t>一直算到</a:t>
            </a:r>
            <a:r>
              <a:rPr lang="en-US" altLang="zh-CN"/>
              <a:t>n</a:t>
            </a:r>
            <a:r>
              <a:rPr lang="zh-CN" altLang="en-US"/>
              <a:t>次幂。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复杂度</a:t>
            </a:r>
            <a:r>
              <a:rPr lang="en-US" altLang="zh-CN"/>
              <a:t>O(logn)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Sprague-Grundy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定义：在一个图</a:t>
            </a:r>
            <a:r>
              <a:rPr lang="en-US" altLang="zh-CN" dirty="0"/>
              <a:t>G(X, F)</a:t>
            </a:r>
            <a:r>
              <a:rPr lang="zh-CN" altLang="en-US" dirty="0"/>
              <a:t>中，把结点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Sprague-Grundy</a:t>
            </a:r>
            <a:r>
              <a:rPr lang="zh-CN" altLang="en-US" dirty="0"/>
              <a:t>函数定义为</a:t>
            </a:r>
            <a:r>
              <a:rPr lang="en-US" altLang="zh-CN" dirty="0"/>
              <a:t>sg(x)</a:t>
            </a:r>
            <a:r>
              <a:rPr lang="zh-CN" altLang="en-US" dirty="0"/>
              <a:t>，它等于没有指定给它的任意的后继结点的</a:t>
            </a:r>
            <a:r>
              <a:rPr lang="en-US" altLang="zh-CN" dirty="0"/>
              <a:t>sg</a:t>
            </a:r>
            <a:r>
              <a:rPr lang="zh-CN" altLang="en-US" dirty="0"/>
              <a:t>值的最小非负整数。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3908" name="Picture 4" descr="https://timgsa.baidu.com/timg?image&amp;quality=80&amp;size=b9999_10000&amp;sec=1555497271068&amp;di=e81bee87e3d3c134f38676449f5bed6f&amp;imgtype=0&amp;src=http%3A%2F%2Fimg1.gtimg.com%2Fhouse_chengdu%2Fpics%2Fhv1%2F39%2F185%2F2157%2F14030613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6" y="4809760"/>
            <a:ext cx="4752528" cy="18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15" y="4869160"/>
            <a:ext cx="2517667" cy="1736907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例子说明什么是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98936"/>
            <a:ext cx="8229600" cy="2727227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sg(0) = 0</a:t>
            </a:r>
            <a:r>
              <a:rPr lang="zh-CN" altLang="en-US" dirty="0"/>
              <a:t>，因为结点</a:t>
            </a:r>
            <a:r>
              <a:rPr lang="en-US" altLang="zh-CN" dirty="0"/>
              <a:t>0</a:t>
            </a:r>
            <a:r>
              <a:rPr lang="zh-CN" altLang="en-US" dirty="0"/>
              <a:t>没有后继点，</a:t>
            </a:r>
            <a:r>
              <a:rPr lang="en-US" altLang="zh-CN" dirty="0"/>
              <a:t>0</a:t>
            </a:r>
            <a:r>
              <a:rPr lang="zh-CN" altLang="en-US" dirty="0"/>
              <a:t>是最小的非负整数；</a:t>
            </a:r>
            <a:endParaRPr lang="zh-CN" altLang="en-US" dirty="0"/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时，结点</a:t>
            </a:r>
            <a:r>
              <a:rPr lang="en-US" altLang="zh-CN" dirty="0"/>
              <a:t>1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的最小非负整数是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n-US" altLang="zh-CN" dirty="0"/>
              <a:t>sg(1) = 1</a:t>
            </a:r>
            <a:r>
              <a:rPr lang="zh-CN" altLang="en-US" dirty="0"/>
              <a:t>；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2882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1760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时，结点</a:t>
            </a:r>
            <a:r>
              <a:rPr lang="en-US" altLang="zh-CN" dirty="0"/>
              <a:t>2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</a:t>
            </a:r>
            <a:r>
              <a:rPr lang="en-US" altLang="zh-CN" dirty="0"/>
              <a:t>sg(1) = 1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和</a:t>
            </a:r>
            <a:r>
              <a:rPr lang="en-US" altLang="zh-CN" dirty="0"/>
              <a:t>sg(1)</a:t>
            </a:r>
            <a:r>
              <a:rPr lang="zh-CN" altLang="en-US" dirty="0"/>
              <a:t>的最小非负整数是</a:t>
            </a:r>
            <a:r>
              <a:rPr lang="en-US" altLang="zh-CN" dirty="0"/>
              <a:t>2</a:t>
            </a:r>
            <a:r>
              <a:rPr lang="zh-CN" altLang="en-US" dirty="0"/>
              <a:t>，所以</a:t>
            </a:r>
            <a:r>
              <a:rPr lang="en-US" altLang="zh-CN" dirty="0"/>
              <a:t>sg(2) = 2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时，结点</a:t>
            </a:r>
            <a:r>
              <a:rPr lang="en-US" altLang="zh-CN" dirty="0"/>
              <a:t>3</a:t>
            </a:r>
            <a:r>
              <a:rPr lang="zh-CN" altLang="en-US" dirty="0"/>
              <a:t>的后继是结点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，由于</a:t>
            </a:r>
            <a:r>
              <a:rPr lang="en-US" altLang="zh-CN" dirty="0"/>
              <a:t>sg(1) = 1</a:t>
            </a:r>
            <a:r>
              <a:rPr lang="zh-CN" altLang="en-US" dirty="0"/>
              <a:t>，</a:t>
            </a:r>
            <a:r>
              <a:rPr lang="en-US" altLang="zh-CN" dirty="0"/>
              <a:t>sg(2) = 2</a:t>
            </a:r>
            <a:r>
              <a:rPr lang="zh-CN" altLang="en-US" dirty="0"/>
              <a:t>，不等于</a:t>
            </a:r>
            <a:r>
              <a:rPr lang="en-US" altLang="zh-CN" dirty="0"/>
              <a:t>sg(1)</a:t>
            </a:r>
            <a:r>
              <a:rPr lang="zh-CN" altLang="en-US" dirty="0"/>
              <a:t>和</a:t>
            </a:r>
            <a:r>
              <a:rPr lang="en-US" altLang="zh-CN" dirty="0"/>
              <a:t>sg(2)</a:t>
            </a:r>
            <a:r>
              <a:rPr lang="zh-CN" altLang="en-US" dirty="0"/>
              <a:t>的最小非负整数是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/>
              <a:t>sg(3) = 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等等。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1837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Sprague-Grundy</a:t>
            </a:r>
            <a:r>
              <a:rPr lang="zh-CN" altLang="en-US" sz="3600" dirty="0">
                <a:solidFill>
                  <a:srgbClr val="0070C0"/>
                </a:solidFill>
              </a:rPr>
              <a:t>函数求解巴什游戏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只有一堆石子的巴什游戏中，以下判断成立：</a:t>
            </a:r>
            <a:endParaRPr lang="zh-CN" altLang="en-US" dirty="0"/>
          </a:p>
          <a:p>
            <a:r>
              <a:rPr lang="en-US" altLang="zh-CN" dirty="0"/>
              <a:t>sg(x)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的结点</a:t>
            </a:r>
            <a:r>
              <a:rPr lang="en-US" altLang="zh-CN" dirty="0"/>
              <a:t>x</a:t>
            </a:r>
            <a:r>
              <a:rPr lang="zh-CN" altLang="en-US" dirty="0"/>
              <a:t>，是必败点。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6978" name="Picture 2" descr="https://timgsa.baidu.com/timg?image&amp;quality=80&amp;size=b9999_10000&amp;sec=1555504866024&amp;di=49cb72ca905a0969c055db36cf6dc86f&amp;imgtype=0&amp;src=http%3A%2F%2Fb-ssl.duitang.com%2Fuploads%2Fitem%2F201611%2F06%2F20161106015854_wi5kz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93641"/>
            <a:ext cx="2831976" cy="2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53900"/>
            <a:ext cx="8229600" cy="562074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证明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sg(x)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</a:t>
            </a:r>
            <a:r>
              <a:rPr lang="en-US" altLang="zh-CN" sz="2800" dirty="0"/>
              <a:t>x</a:t>
            </a:r>
            <a:r>
              <a:rPr lang="zh-CN" altLang="en-US" sz="2800" dirty="0"/>
              <a:t>，没有</a:t>
            </a:r>
            <a:r>
              <a:rPr lang="en-US" altLang="zh-CN" sz="2800" dirty="0"/>
              <a:t>sg</a:t>
            </a:r>
            <a:r>
              <a:rPr lang="zh-CN" altLang="en-US" sz="2800" dirty="0"/>
              <a:t>值等于</a:t>
            </a:r>
            <a:r>
              <a:rPr lang="en-US" altLang="zh-CN" sz="2800" dirty="0"/>
              <a:t>0</a:t>
            </a:r>
            <a:r>
              <a:rPr lang="zh-CN" altLang="en-US" sz="2800" dirty="0"/>
              <a:t>的后继点；</a:t>
            </a:r>
            <a:r>
              <a:rPr lang="en-US" altLang="zh-CN" sz="2800" dirty="0"/>
              <a:t>sg(y) &gt;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的任意结点</a:t>
            </a:r>
            <a:r>
              <a:rPr lang="en-US" altLang="zh-CN" sz="2800" dirty="0"/>
              <a:t>y</a:t>
            </a:r>
            <a:r>
              <a:rPr lang="zh-CN" altLang="en-US" sz="2800" dirty="0"/>
              <a:t>，必有一条边通向</a:t>
            </a:r>
            <a:r>
              <a:rPr lang="en-US" altLang="zh-CN" sz="2800" dirty="0"/>
              <a:t>sg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  <a:r>
              <a:rPr lang="zh-CN" altLang="en-US" sz="2800" dirty="0"/>
              <a:t>的某个后继点。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</a:t>
            </a:r>
            <a:r>
              <a:rPr lang="en-US" altLang="zh-CN" sz="2800" dirty="0"/>
              <a:t>sg(x)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</a:t>
            </a:r>
            <a:r>
              <a:rPr lang="en-US" altLang="zh-CN" sz="2800" dirty="0"/>
              <a:t>x</a:t>
            </a:r>
            <a:r>
              <a:rPr lang="zh-CN" altLang="en-US" sz="2800" dirty="0"/>
              <a:t>是图上的终点，显然有</a:t>
            </a:r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，它是一个</a:t>
            </a:r>
            <a:r>
              <a:rPr lang="en-US" altLang="zh-CN" sz="2800" dirty="0"/>
              <a:t>P-position</a:t>
            </a:r>
            <a:r>
              <a:rPr lang="zh-CN" altLang="en-US" sz="2800" dirty="0"/>
              <a:t>点；如果</a:t>
            </a:r>
            <a:r>
              <a:rPr lang="en-US" altLang="zh-CN" sz="2800" dirty="0"/>
              <a:t>x</a:t>
            </a:r>
            <a:r>
              <a:rPr lang="zh-CN" altLang="en-US" sz="2800" dirty="0"/>
              <a:t>有后继结点，那么这些后续结点都能通向某个</a:t>
            </a:r>
            <a:r>
              <a:rPr lang="en-US" altLang="zh-CN" sz="2800" dirty="0"/>
              <a:t>sg</a:t>
            </a:r>
            <a:r>
              <a:rPr lang="zh-CN" altLang="en-US" sz="2800" dirty="0"/>
              <a:t>值为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的结点。当玩家甲处于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的结点时，它只能转移到</a:t>
            </a:r>
            <a:r>
              <a:rPr lang="en-US" altLang="zh-CN" sz="2800" dirty="0"/>
              <a:t>sg(x) </a:t>
            </a:r>
            <a:r>
              <a:rPr lang="zh-CN" altLang="en-US" sz="2800" dirty="0"/>
              <a:t>≠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的结点，下一个玩家乙必然转移到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的点，从而再次让甲处于不利的局势。所以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的点，是必败点。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484" y="116632"/>
            <a:ext cx="8229600" cy="457199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1846 </a:t>
            </a:r>
            <a:r>
              <a:rPr lang="zh-CN" altLang="en-US" sz="3200" dirty="0">
                <a:solidFill>
                  <a:srgbClr val="0070C0"/>
                </a:solidFill>
              </a:rPr>
              <a:t>的</a:t>
            </a:r>
            <a:r>
              <a:rPr lang="en-US" altLang="zh-CN" sz="3200" dirty="0">
                <a:solidFill>
                  <a:srgbClr val="0070C0"/>
                </a:solidFill>
              </a:rPr>
              <a:t>SG</a:t>
            </a:r>
            <a:r>
              <a:rPr lang="zh-CN" altLang="en-US" sz="3200" dirty="0">
                <a:solidFill>
                  <a:srgbClr val="0070C0"/>
                </a:solidFill>
              </a:rPr>
              <a:t>解法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const int MAX = 1001;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int n, m, sg[MAX], s[MAX];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getSG</a:t>
            </a:r>
            <a:r>
              <a:rPr lang="en-US" altLang="zh-CN" sz="2000" dirty="0"/>
              <a:t>(){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(sg,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(sg));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(s,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 (int j=1; j&lt;=m &amp;&amp;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-j&gt;=0;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s[sg[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-j]] = 1;            //</a:t>
            </a:r>
            <a:r>
              <a:rPr lang="zh-CN" altLang="en-US" sz="2000" dirty="0"/>
              <a:t>把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的后继点放到集合</a:t>
            </a:r>
            <a:r>
              <a:rPr lang="en-US" altLang="zh-CN" sz="2000" dirty="0"/>
              <a:t>s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for (int j=0; j&lt;=n;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     //</a:t>
            </a:r>
            <a:r>
              <a:rPr lang="zh-CN" altLang="en-US" sz="2000" dirty="0"/>
              <a:t>计算</a:t>
            </a:r>
            <a:r>
              <a:rPr lang="en-US" altLang="zh-CN" sz="2000" dirty="0"/>
              <a:t>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if(!s[j]){ 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]=j; break;}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int main(){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int c;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&gt;&gt;c;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while (c--){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getSG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if (sg[n])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&lt;&lt;"first\n";     //sg != 0</a:t>
            </a:r>
            <a:r>
              <a:rPr lang="zh-CN" altLang="en-US" sz="2000" dirty="0"/>
              <a:t>，先手胜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else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&lt;&lt;"second\n";    //sg == 0</a:t>
            </a:r>
            <a:r>
              <a:rPr lang="zh-CN" altLang="en-US" sz="2000" dirty="0"/>
              <a:t>，后手胜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0;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Sprague-Grundy</a:t>
            </a:r>
            <a:r>
              <a:rPr lang="zh-CN" altLang="en-US" sz="3600" dirty="0">
                <a:solidFill>
                  <a:srgbClr val="0070C0"/>
                </a:solidFill>
              </a:rPr>
              <a:t>函数求解尼姆游戏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尼姆游戏中有多堆石头，用</a:t>
            </a:r>
            <a:r>
              <a:rPr lang="en-US" altLang="zh-CN" dirty="0"/>
              <a:t>Sprague-Grundy</a:t>
            </a:r>
            <a:r>
              <a:rPr lang="zh-CN" altLang="en-US" dirty="0"/>
              <a:t>函数求解，步骤是：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）计算每一堆石头的</a:t>
            </a:r>
            <a:r>
              <a:rPr lang="en-US" altLang="zh-CN" dirty="0"/>
              <a:t>sg</a:t>
            </a:r>
            <a:r>
              <a:rPr lang="zh-CN" altLang="en-US" dirty="0"/>
              <a:t>值；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）求所有石头堆的</a:t>
            </a:r>
            <a:r>
              <a:rPr lang="en-US" altLang="zh-CN" dirty="0"/>
              <a:t>sg</a:t>
            </a:r>
            <a:r>
              <a:rPr lang="zh-CN" altLang="en-US" dirty="0"/>
              <a:t>值的异或，结论：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" y="4184847"/>
            <a:ext cx="9144000" cy="1052613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hdu</a:t>
            </a:r>
            <a:r>
              <a:rPr lang="en-US" altLang="zh-CN" sz="2800" dirty="0"/>
              <a:t> 1907  </a:t>
            </a:r>
            <a:r>
              <a:rPr lang="zh-CN" altLang="en-US" sz="2800" dirty="0"/>
              <a:t>尼姆游戏。</a:t>
            </a:r>
            <a:endParaRPr lang="zh-CN" altLang="en-US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2999  sg</a:t>
            </a:r>
            <a:r>
              <a:rPr lang="zh-CN" altLang="en-US" sz="2800" dirty="0"/>
              <a:t>函数。</a:t>
            </a:r>
            <a:endParaRPr lang="zh-CN" altLang="en-US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1524 </a:t>
            </a:r>
            <a:r>
              <a:rPr lang="zh-CN" altLang="en-US" sz="2800" dirty="0"/>
              <a:t> </a:t>
            </a:r>
            <a:r>
              <a:rPr lang="en-US" altLang="zh-CN" sz="2800" dirty="0"/>
              <a:t>sg</a:t>
            </a:r>
            <a:r>
              <a:rPr lang="zh-CN" altLang="en-US" sz="2800" dirty="0"/>
              <a:t>函数。</a:t>
            </a:r>
            <a:endParaRPr lang="zh-CN" altLang="en-US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4111  sg</a:t>
            </a:r>
            <a:r>
              <a:rPr lang="zh-CN" altLang="en-US" sz="2800" dirty="0"/>
              <a:t>函数，记忆化搜索。</a:t>
            </a:r>
            <a:endParaRPr lang="zh-CN" altLang="en-US" sz="2800" dirty="0"/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4203  </a:t>
            </a:r>
            <a:r>
              <a:rPr lang="zh-CN" altLang="en-US" sz="2800" dirty="0"/>
              <a:t>数据规模大，找规律。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威佐夫游戏：</a:t>
            </a:r>
            <a:r>
              <a:rPr lang="zh-CN" altLang="en-US" sz="3200" dirty="0">
                <a:solidFill>
                  <a:srgbClr val="0070C0"/>
                </a:solidFill>
              </a:rPr>
              <a:t>有趣的数学结论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1527 </a:t>
            </a:r>
            <a:r>
              <a:rPr lang="zh-CN" altLang="en-US" sz="2800" dirty="0"/>
              <a:t>取石子游戏</a:t>
            </a:r>
            <a:endParaRPr lang="zh-CN" altLang="en-US" sz="2800" dirty="0"/>
          </a:p>
          <a:p>
            <a:r>
              <a:rPr lang="zh-CN" altLang="en-US" sz="2800" dirty="0"/>
              <a:t>有两堆石子，数量任意，可以不同。游戏开始由两个人轮流取石子。</a:t>
            </a:r>
            <a:endParaRPr lang="zh-CN" altLang="en-US" sz="2800" dirty="0"/>
          </a:p>
          <a:p>
            <a:r>
              <a:rPr lang="zh-CN" altLang="en-US" sz="2800" dirty="0"/>
              <a:t>游戏规定，每次有两种不同的取法，一是可以在任意的一堆中取走任意多的石子；二是可以在两堆中同时取走相同数量的石子。最后把石子全部取完者为胜者。</a:t>
            </a:r>
            <a:endParaRPr lang="zh-CN" altLang="en-US" sz="2800" dirty="0"/>
          </a:p>
          <a:p>
            <a:r>
              <a:rPr lang="zh-CN" altLang="en-US" sz="2800" dirty="0"/>
              <a:t>给出初始的两堆石子的数目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，问先手玩家是否必胜。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奇异局势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分析两堆石子的数量，先手必输的局势有：</a:t>
            </a:r>
            <a:r>
              <a:rPr lang="en-US" altLang="zh-CN" sz="2800" dirty="0"/>
              <a:t>(0, 0)</a:t>
            </a:r>
            <a:r>
              <a:rPr lang="zh-CN" altLang="en-US" sz="2800" dirty="0"/>
              <a:t>、</a:t>
            </a:r>
            <a:r>
              <a:rPr lang="en-US" altLang="zh-CN" sz="2800" dirty="0"/>
              <a:t>(1, 2)</a:t>
            </a:r>
            <a:r>
              <a:rPr lang="zh-CN" altLang="en-US" sz="2800" dirty="0"/>
              <a:t>、</a:t>
            </a:r>
            <a:r>
              <a:rPr lang="en-US" altLang="zh-CN" sz="2800" dirty="0"/>
              <a:t>(3, 5)</a:t>
            </a:r>
            <a:r>
              <a:rPr lang="zh-CN" altLang="en-US" sz="2800" dirty="0"/>
              <a:t>、</a:t>
            </a:r>
            <a:r>
              <a:rPr lang="en-US" altLang="zh-CN" sz="2800" dirty="0"/>
              <a:t>(4, 7)</a:t>
            </a:r>
            <a:r>
              <a:rPr lang="zh-CN" altLang="en-US" sz="2800" dirty="0"/>
              <a:t>、</a:t>
            </a:r>
            <a:r>
              <a:rPr lang="en-US" altLang="zh-CN" sz="2800" dirty="0"/>
              <a:t>(6, 10)</a:t>
            </a:r>
            <a:r>
              <a:rPr lang="zh-CN" altLang="en-US" sz="2800" dirty="0"/>
              <a:t>、</a:t>
            </a:r>
            <a:r>
              <a:rPr lang="en-US" altLang="zh-CN" sz="2800" dirty="0"/>
              <a:t>(8, 13)</a:t>
            </a:r>
            <a:r>
              <a:rPr lang="zh-CN" altLang="en-US" sz="2800" dirty="0"/>
              <a:t>、</a:t>
            </a:r>
            <a:r>
              <a:rPr lang="en-US" altLang="zh-CN" sz="2800" dirty="0"/>
              <a:t>(9, 15)</a:t>
            </a:r>
            <a:r>
              <a:rPr lang="zh-CN" altLang="en-US" sz="2800" dirty="0"/>
              <a:t>等等，称这些局势为“奇异局势”。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奇异局势的特征：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）差值是递增的，分别是</a:t>
            </a:r>
            <a:r>
              <a:rPr lang="en-US" altLang="zh-CN" sz="2800" dirty="0"/>
              <a:t>0, 1, 2, 3, 4, …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）每个局势的第一个值是未在前面出现过的最小的自然数。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每个奇异局势的第一个值，总是等于这个局势的差值乘上黄金分割比例</a:t>
            </a:r>
            <a:r>
              <a:rPr lang="en-US" altLang="zh-CN" sz="2800" dirty="0"/>
              <a:t>1.618</a:t>
            </a:r>
            <a:r>
              <a:rPr lang="zh-CN" altLang="en-US" sz="2800" dirty="0"/>
              <a:t>，然后取整。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344" y="70892"/>
            <a:ext cx="14668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338763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分治法算</a:t>
            </a:r>
            <a:r>
              <a:rPr lang="en-US" altLang="zh-CN" sz="4000">
                <a:solidFill>
                  <a:srgbClr val="0070C0"/>
                </a:solidFill>
              </a:rPr>
              <a:t>a</a:t>
            </a:r>
            <a:r>
              <a:rPr lang="en-US" altLang="zh-CN" sz="4000" baseline="30000">
                <a:solidFill>
                  <a:srgbClr val="0070C0"/>
                </a:solidFill>
              </a:rPr>
              <a:t>n </a:t>
            </a:r>
            <a:r>
              <a:rPr lang="zh-CN" altLang="en-US" sz="4000">
                <a:solidFill>
                  <a:srgbClr val="0070C0"/>
                </a:solidFill>
              </a:rPr>
              <a:t>的代码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int fastPow(int a, int n){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if(n == 1)   return a; 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int temp = fastPow(a, n/2);    //</a:t>
            </a:r>
            <a:r>
              <a:rPr lang="zh-CN" altLang="en-US" sz="2800"/>
              <a:t>分治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if(n%2 == 1)  </a:t>
            </a:r>
            <a:r>
              <a:rPr lang="en-US" altLang="zh-CN" sz="2400"/>
              <a:t>//</a:t>
            </a:r>
            <a:r>
              <a:rPr lang="zh-CN" altLang="en-US" sz="2400"/>
              <a:t>奇数个</a:t>
            </a:r>
            <a:r>
              <a:rPr lang="en-US" altLang="zh-CN" sz="2400"/>
              <a:t>a</a:t>
            </a:r>
            <a:r>
              <a:rPr lang="zh-CN" altLang="en-US" sz="2400"/>
              <a:t>。也可以这样写： </a:t>
            </a:r>
            <a:r>
              <a:rPr lang="en-US" altLang="zh-CN" sz="2400"/>
              <a:t>if(n &amp;1) 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800"/>
              <a:t>           return temp * temp * a;  </a:t>
            </a:r>
            <a:r>
              <a:rPr lang="en-US" altLang="zh-CN" sz="2400"/>
              <a:t> //</a:t>
            </a:r>
            <a:r>
              <a:rPr lang="zh-CN" altLang="en-US" sz="2400"/>
              <a:t>算平方*</a:t>
            </a:r>
            <a:r>
              <a:rPr lang="en-US" altLang="zh-CN" sz="2400"/>
              <a:t>a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800"/>
              <a:t>    else               //</a:t>
            </a:r>
            <a:r>
              <a:rPr lang="zh-CN" altLang="en-US" sz="2800"/>
              <a:t>偶数个</a:t>
            </a:r>
            <a:r>
              <a:rPr lang="en-US" altLang="zh-CN" sz="2800"/>
              <a:t>a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       return temp * temp ;        </a:t>
            </a:r>
            <a:r>
              <a:rPr lang="en-US" altLang="zh-CN" sz="2400"/>
              <a:t>//</a:t>
            </a:r>
            <a:r>
              <a:rPr lang="zh-CN" altLang="en-US" sz="2400"/>
              <a:t>算平方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  <a:p>
            <a:pPr marL="0" indent="0">
              <a:buFontTx/>
              <a:buNone/>
            </a:pPr>
            <a:endParaRPr lang="zh-CN" altLang="en-US" sz="2800"/>
          </a:p>
        </p:txBody>
      </p:sp>
      <p:pic>
        <p:nvPicPr>
          <p:cNvPr id="29700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731838"/>
            <a:ext cx="15049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int main(){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int n, m;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double gold = (1 + sqrt(5))/2;  //</a:t>
            </a:r>
            <a:r>
              <a:rPr lang="zh-CN" altLang="en-US" sz="2400" dirty="0">
                <a:solidFill>
                  <a:srgbClr val="FF0000"/>
                </a:solidFill>
              </a:rPr>
              <a:t>黄金分割</a:t>
            </a:r>
            <a:r>
              <a:rPr lang="zh-CN" altLang="en-US" sz="2400" dirty="0"/>
              <a:t> </a:t>
            </a:r>
            <a:r>
              <a:rPr lang="en-US" altLang="zh-CN" sz="2400" dirty="0"/>
              <a:t>= 1.61803398…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while(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n &gt;&gt; m){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int a = min(n, m), b = max(n, m);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double k = (double)(b – a);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int test = (int)(k*gold);    //</a:t>
            </a:r>
            <a:r>
              <a:rPr lang="zh-CN" altLang="en-US" sz="2400" dirty="0"/>
              <a:t>乘以黄金分割数，然后取整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if(test == a)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0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先手败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else 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1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先手胜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0;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并未结束</a:t>
            </a:r>
            <a:r>
              <a:rPr lang="en-US" altLang="zh-CN" sz="4000" dirty="0">
                <a:solidFill>
                  <a:srgbClr val="FF0000"/>
                </a:solidFill>
              </a:rPr>
              <a:t>…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高斯消元、中国剩余定理、</a:t>
            </a:r>
            <a:r>
              <a:rPr lang="en-US" altLang="zh-CN" dirty="0" err="1"/>
              <a:t>Polya</a:t>
            </a:r>
            <a:r>
              <a:rPr lang="zh-CN" altLang="en-US" dirty="0"/>
              <a:t>原理、欧拉函数、莫比乌斯函数</a:t>
            </a:r>
            <a:r>
              <a:rPr lang="en-US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一些大类：积分、线性规划、傅立叶变换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28004" name="Picture 4" descr="https://ss0.bdstatic.com/70cFvHSh_Q1YnxGkpoWK1HF6hhy/it/u=3903890819,3984301331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12692"/>
            <a:ext cx="1940589" cy="184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https://timgsa.baidu.com/timg?image&amp;quality=80&amp;size=b9999_10000&amp;sec=1555499890308&amp;di=c58ca2c3ab2cc89b1d834d2b41ea85f0&amp;imgtype=0&amp;src=http%3A%2F%2Fpic.guoxuedashi.com%2Fshufa%2F24%2F244076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83" y="157944"/>
            <a:ext cx="1628817" cy="17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还能更好：快速幂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330729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例如算</a:t>
            </a:r>
            <a:r>
              <a:rPr lang="en-US" altLang="zh-CN" dirty="0"/>
              <a:t>a</a:t>
            </a:r>
            <a:r>
              <a:rPr lang="en-US" altLang="zh-CN" baseline="30000" dirty="0"/>
              <a:t>11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分解：</a:t>
            </a:r>
            <a:r>
              <a:rPr lang="en-US" altLang="zh-CN" dirty="0"/>
              <a:t>a</a:t>
            </a:r>
            <a:r>
              <a:rPr lang="en-US" altLang="zh-CN" baseline="30000" dirty="0"/>
              <a:t>11 </a:t>
            </a:r>
            <a:r>
              <a:rPr lang="en-US" altLang="zh-CN" dirty="0"/>
              <a:t>= a</a:t>
            </a:r>
            <a:r>
              <a:rPr lang="en-US" altLang="zh-CN" baseline="30000" dirty="0"/>
              <a:t>8+2+1 </a:t>
            </a:r>
            <a:r>
              <a:rPr lang="en-US" altLang="zh-CN" dirty="0"/>
              <a:t>= a</a:t>
            </a:r>
            <a:r>
              <a:rPr lang="en-US" altLang="zh-CN" baseline="30000" dirty="0"/>
              <a:t>8</a:t>
            </a:r>
            <a:r>
              <a:rPr lang="en-US" altLang="zh-CN" dirty="0"/>
              <a:t> × a</a:t>
            </a:r>
            <a:r>
              <a:rPr lang="en-US" altLang="zh-CN" baseline="30000" dirty="0"/>
              <a:t>2 </a:t>
            </a:r>
            <a:r>
              <a:rPr lang="en-US" altLang="zh-CN" dirty="0"/>
              <a:t>× a</a:t>
            </a:r>
            <a:r>
              <a:rPr lang="en-US" altLang="zh-CN" baseline="30000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而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en-US" altLang="zh-CN" baseline="30000" dirty="0"/>
              <a:t>2 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en-US" altLang="zh-CN" baseline="30000" dirty="0"/>
              <a:t>1</a:t>
            </a:r>
            <a:r>
              <a:rPr lang="zh-CN" altLang="en-US" dirty="0"/>
              <a:t>是倍乘关系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如何</a:t>
            </a:r>
            <a:r>
              <a:rPr lang="zh-CN" altLang="en-US" dirty="0"/>
              <a:t>把</a:t>
            </a:r>
            <a:r>
              <a:rPr lang="en-US" altLang="zh-CN" dirty="0"/>
              <a:t>11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成</a:t>
            </a:r>
            <a:r>
              <a:rPr lang="en-US" altLang="zh-CN" dirty="0"/>
              <a:t>11=8+2+1</a:t>
            </a:r>
            <a:r>
              <a:rPr lang="zh-CN" altLang="en-US" dirty="0"/>
              <a:t>这样的倍乘关系？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利用二进制进行分解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/>
              <a:t>11</a:t>
            </a:r>
            <a:r>
              <a:rPr lang="pt-BR" altLang="zh-CN" baseline="-25000"/>
              <a:t>10 </a:t>
            </a:r>
            <a:r>
              <a:rPr lang="pt-BR" altLang="zh-CN"/>
              <a:t>= 1011</a:t>
            </a:r>
            <a:r>
              <a:rPr lang="pt-BR" altLang="zh-CN" baseline="-25000"/>
              <a:t>2 </a:t>
            </a:r>
            <a:r>
              <a:rPr lang="pt-BR" altLang="zh-CN"/>
              <a:t>= 2</a:t>
            </a:r>
            <a:r>
              <a:rPr lang="pt-BR" altLang="zh-CN" baseline="30000"/>
              <a:t>3</a:t>
            </a:r>
            <a:r>
              <a:rPr lang="pt-BR" altLang="zh-CN"/>
              <a:t>+2</a:t>
            </a:r>
            <a:r>
              <a:rPr lang="pt-BR" altLang="zh-CN" baseline="30000"/>
              <a:t>1</a:t>
            </a:r>
            <a:r>
              <a:rPr lang="pt-BR" altLang="zh-CN"/>
              <a:t>+2</a:t>
            </a:r>
            <a:r>
              <a:rPr lang="pt-BR" altLang="zh-CN" baseline="30000"/>
              <a:t>0 </a:t>
            </a:r>
            <a:r>
              <a:rPr lang="pt-BR" altLang="zh-CN"/>
              <a:t>= 8+2+1</a:t>
            </a:r>
            <a:endParaRPr lang="pt-BR" altLang="zh-CN"/>
          </a:p>
          <a:p>
            <a:pPr marL="457200" lvl="1" indent="0">
              <a:buFontTx/>
              <a:buNone/>
            </a:pPr>
            <a:r>
              <a:rPr lang="zh-CN" altLang="en-US"/>
              <a:t>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注意这题没有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如何跳过</a:t>
            </a:r>
            <a:r>
              <a:rPr lang="en-US" altLang="zh-CN"/>
              <a:t>4</a:t>
            </a:r>
            <a:r>
              <a:rPr lang="zh-CN" altLang="en-US"/>
              <a:t>？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    </a:t>
            </a:r>
            <a:r>
              <a:rPr lang="en-US" altLang="zh-CN" sz="3600"/>
              <a:t>1</a:t>
            </a:r>
            <a:r>
              <a:rPr lang="en-US" altLang="zh-CN" sz="3600">
                <a:solidFill>
                  <a:srgbClr val="FF0000"/>
                </a:solidFill>
              </a:rPr>
              <a:t>0</a:t>
            </a:r>
            <a:r>
              <a:rPr lang="en-US" altLang="zh-CN" sz="3600"/>
              <a:t>11</a:t>
            </a:r>
            <a:r>
              <a:rPr lang="zh-CN" altLang="en-US" sz="3600"/>
              <a:t>中的</a:t>
            </a:r>
            <a:r>
              <a:rPr lang="en-US" altLang="zh-CN" sz="3600">
                <a:solidFill>
                  <a:srgbClr val="FF0000"/>
                </a:solidFill>
              </a:rPr>
              <a:t>0</a:t>
            </a:r>
            <a:r>
              <a:rPr lang="zh-CN" altLang="en-US" sz="3600"/>
              <a:t>，就是需要跳过的</a:t>
            </a:r>
            <a:r>
              <a:rPr lang="en-US" altLang="zh-CN" sz="3600"/>
              <a:t>4</a:t>
            </a:r>
            <a:endParaRPr lang="zh-CN" altLang="en-US" sz="3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用快速幂计算</a:t>
            </a:r>
            <a:r>
              <a:rPr lang="en-US" altLang="zh-CN" sz="3600">
                <a:solidFill>
                  <a:srgbClr val="0070C0"/>
                </a:solidFill>
              </a:rPr>
              <a:t>a</a:t>
            </a:r>
            <a:r>
              <a:rPr lang="en-US" altLang="zh-CN" sz="3600" baseline="30000">
                <a:solidFill>
                  <a:srgbClr val="0070C0"/>
                </a:solidFill>
              </a:rPr>
              <a:t>11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zh-CN" dirty="0"/>
              <a:t>11</a:t>
            </a:r>
            <a:r>
              <a:rPr lang="pt-BR" altLang="zh-CN" baseline="-25000" dirty="0"/>
              <a:t>10 </a:t>
            </a:r>
            <a:r>
              <a:rPr lang="pt-BR" altLang="zh-CN" dirty="0"/>
              <a:t>= 1011</a:t>
            </a:r>
            <a:r>
              <a:rPr lang="pt-BR" altLang="zh-CN" baseline="-25000" dirty="0"/>
              <a:t>2 </a:t>
            </a:r>
            <a:r>
              <a:rPr lang="pt-BR" altLang="zh-CN" dirty="0"/>
              <a:t>= 2</a:t>
            </a:r>
            <a:r>
              <a:rPr lang="pt-BR" altLang="zh-CN" baseline="30000" dirty="0"/>
              <a:t>3</a:t>
            </a:r>
            <a:r>
              <a:rPr lang="pt-BR" altLang="zh-CN" dirty="0"/>
              <a:t>+2</a:t>
            </a:r>
            <a:r>
              <a:rPr lang="pt-BR" altLang="zh-CN" baseline="30000" dirty="0"/>
              <a:t>1</a:t>
            </a:r>
            <a:r>
              <a:rPr lang="pt-BR" altLang="zh-CN" dirty="0"/>
              <a:t>+2</a:t>
            </a:r>
            <a:r>
              <a:rPr lang="pt-BR" altLang="zh-CN" baseline="30000" dirty="0"/>
              <a:t>0 </a:t>
            </a:r>
            <a:r>
              <a:rPr lang="pt-BR" altLang="zh-CN" dirty="0"/>
              <a:t>= 8+2+1</a:t>
            </a:r>
            <a:endParaRPr lang="pt-BR" altLang="zh-CN" dirty="0"/>
          </a:p>
          <a:p>
            <a:pPr marL="457200" lvl="1" indent="0">
              <a:buFontTx/>
              <a:buNone/>
              <a:defRPr/>
            </a:pPr>
            <a:r>
              <a:rPr lang="zh-CN" altLang="en-US" dirty="0"/>
              <a:t>从低位往高位处理</a:t>
            </a:r>
            <a:r>
              <a:rPr lang="pt-BR" altLang="zh-CN" dirty="0"/>
              <a:t>1011</a:t>
            </a:r>
            <a:r>
              <a:rPr lang="zh-CN" altLang="en-US" sz="2400" dirty="0"/>
              <a:t>（右移一次，就把刚处理的低位移走了）</a:t>
            </a:r>
            <a:endParaRPr lang="en-US" altLang="zh-CN" dirty="0"/>
          </a:p>
          <a:p>
            <a:pPr marL="457200" lvl="1" indent="0">
              <a:buFontTx/>
              <a:buNone/>
              <a:defRPr/>
            </a:pPr>
            <a:r>
              <a:rPr lang="pt-BR" altLang="zh-CN" dirty="0"/>
              <a:t>101</a:t>
            </a:r>
            <a:r>
              <a:rPr lang="pt-BR" altLang="zh-CN" u="sng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处理末尾的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zh-CN" altLang="en-US" dirty="0"/>
              <a:t>。   </a:t>
            </a:r>
            <a:r>
              <a:rPr lang="en-US" altLang="zh-CN" dirty="0">
                <a:solidFill>
                  <a:srgbClr val="0070C0"/>
                </a:solidFill>
              </a:rPr>
              <a:t>res=a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10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</a:t>
            </a:r>
            <a:r>
              <a:rPr lang="zh-CN" altLang="en-US" dirty="0"/>
              <a:t>，处理第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 。  </a:t>
            </a:r>
            <a:r>
              <a:rPr lang="en-US" altLang="zh-CN" dirty="0">
                <a:solidFill>
                  <a:srgbClr val="0070C0"/>
                </a:solidFill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</a:rPr>
              <a:t>1+2</a:t>
            </a:r>
            <a:endParaRPr lang="en-US" altLang="zh-CN" baseline="30000" dirty="0">
              <a:solidFill>
                <a:srgbClr val="0070C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1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</a:t>
            </a:r>
            <a:r>
              <a:rPr lang="zh-CN" altLang="en-US" dirty="0"/>
              <a:t>，处理</a:t>
            </a:r>
            <a:r>
              <a:rPr lang="en-US" altLang="zh-CN" dirty="0"/>
              <a:t>0</a:t>
            </a:r>
            <a:r>
              <a:rPr lang="zh-CN" altLang="en-US" dirty="0"/>
              <a:t>：跳过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zh-CN" altLang="en-US" dirty="0"/>
              <a:t> 。</a:t>
            </a:r>
            <a:endParaRPr lang="en-US" altLang="zh-CN" baseline="30000" dirty="0"/>
          </a:p>
          <a:p>
            <a:pPr marL="457200" lvl="1" indent="0">
              <a:buFontTx/>
              <a:buNone/>
              <a:defRPr/>
            </a:pP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pt-BR" altLang="zh-CN" dirty="0"/>
              <a:t>0</a:t>
            </a:r>
            <a:r>
              <a:rPr lang="en-US" altLang="zh-CN" dirty="0"/>
              <a:t>11</a:t>
            </a:r>
            <a:r>
              <a:rPr lang="zh-CN" altLang="en-US" dirty="0"/>
              <a:t>，处理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zh-CN" altLang="en-US" dirty="0"/>
              <a:t> 。            </a:t>
            </a:r>
            <a:r>
              <a:rPr lang="en-US" altLang="zh-CN" dirty="0">
                <a:solidFill>
                  <a:srgbClr val="0070C0"/>
                </a:solidFill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</a:rPr>
              <a:t>8</a:t>
            </a:r>
            <a:r>
              <a:rPr lang="en-US" altLang="zh-CN" dirty="0">
                <a:solidFill>
                  <a:srgbClr val="0070C0"/>
                </a:solidFill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</a:rPr>
              <a:t>1+2+8</a:t>
            </a:r>
            <a:endParaRPr lang="en-US" altLang="zh-CN" baseline="30000" dirty="0">
              <a:solidFill>
                <a:srgbClr val="0070C0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快速幂代码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910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int fastPow(int a, int n){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    int base = a;        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res = 1; 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while(n) {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        if(n &amp; 1)   </a:t>
            </a:r>
            <a:r>
              <a:rPr lang="en-US" altLang="zh-CN" sz="2000"/>
              <a:t>//</a:t>
            </a:r>
            <a:r>
              <a:rPr lang="zh-CN" altLang="en-US" sz="2000"/>
              <a:t>如果</a:t>
            </a:r>
            <a:r>
              <a:rPr lang="en-US" altLang="zh-CN" sz="2000"/>
              <a:t>n</a:t>
            </a:r>
            <a:r>
              <a:rPr lang="zh-CN" altLang="en-US" sz="2000"/>
              <a:t>的最后一位是</a:t>
            </a:r>
            <a:r>
              <a:rPr lang="en-US" altLang="zh-CN" sz="2000"/>
              <a:t>1</a:t>
            </a:r>
            <a:r>
              <a:rPr lang="zh-CN" altLang="en-US" sz="2000"/>
              <a:t>，表示这个地方需要乘</a:t>
            </a:r>
            <a:endParaRPr lang="zh-CN" altLang="en-US" sz="2000"/>
          </a:p>
          <a:p>
            <a:pPr marL="0" indent="0">
              <a:buFontTx/>
              <a:buNone/>
            </a:pPr>
            <a:r>
              <a:rPr lang="en-US" altLang="zh-CN" sz="2400"/>
              <a:t>              res *= base;  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        base *= base;       //</a:t>
            </a:r>
            <a:r>
              <a:rPr lang="zh-CN" altLang="en-US" sz="2400"/>
              <a:t>推算乘积，</a:t>
            </a:r>
            <a:r>
              <a:rPr lang="en-US" altLang="zh-CN" sz="2400"/>
              <a:t>a</a:t>
            </a:r>
            <a:r>
              <a:rPr lang="en-US" altLang="zh-CN" sz="2400" baseline="30000"/>
              <a:t>2 </a:t>
            </a:r>
            <a:r>
              <a:rPr lang="en-US" altLang="zh-CN" sz="2400"/>
              <a:t>--&gt; a</a:t>
            </a:r>
            <a:r>
              <a:rPr lang="en-US" altLang="zh-CN" sz="2400" baseline="30000"/>
              <a:t>4 </a:t>
            </a:r>
            <a:r>
              <a:rPr lang="en-US" altLang="zh-CN" sz="2400"/>
              <a:t>--&gt; a</a:t>
            </a:r>
            <a:r>
              <a:rPr lang="en-US" altLang="zh-CN" sz="2400" baseline="30000"/>
              <a:t>8</a:t>
            </a:r>
            <a:r>
              <a:rPr lang="en-US" altLang="zh-CN" sz="2400"/>
              <a:t>--&gt; a</a:t>
            </a:r>
            <a:r>
              <a:rPr lang="en-US" altLang="zh-CN" sz="2400" baseline="30000"/>
              <a:t>16</a:t>
            </a:r>
            <a:r>
              <a:rPr lang="en-US" altLang="zh-CN" sz="2400"/>
              <a:t>...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        n &gt;&gt;= 1;     </a:t>
            </a:r>
            <a:r>
              <a:rPr lang="en-US" altLang="zh-CN" sz="2000"/>
              <a:t>//n</a:t>
            </a:r>
            <a:r>
              <a:rPr lang="zh-CN" altLang="en-US" sz="2000"/>
              <a:t>右移一位，把刚处理过的</a:t>
            </a:r>
            <a:r>
              <a:rPr lang="en-US" altLang="zh-CN" sz="2000"/>
              <a:t>n</a:t>
            </a:r>
            <a:r>
              <a:rPr lang="zh-CN" altLang="en-US" sz="2000"/>
              <a:t>的最后一位去掉</a:t>
            </a:r>
            <a:endParaRPr lang="zh-CN" altLang="en-US" sz="20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}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return res;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}</a:t>
            </a:r>
            <a:endParaRPr lang="en-US" altLang="zh-CN" sz="2400"/>
          </a:p>
          <a:p>
            <a:pPr marL="0" indent="0"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加上取模操作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上面的快速幂代码其实是有问题的：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base *= base;  </a:t>
            </a:r>
            <a:r>
              <a:rPr lang="en-US" altLang="zh-CN" sz="2800" dirty="0"/>
              <a:t>//a</a:t>
            </a:r>
            <a:r>
              <a:rPr lang="en-US" altLang="zh-CN" sz="2800" baseline="30000" dirty="0"/>
              <a:t>2 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4 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8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...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                                 太大了！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需要取模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章 数学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8.1 </a:t>
            </a:r>
            <a:r>
              <a:rPr lang="zh-CN" altLang="zh-CN" sz="2400" dirty="0"/>
              <a:t>高精度计算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8.2 </a:t>
            </a:r>
            <a:r>
              <a:rPr lang="zh-CN" altLang="en-US" sz="2400" dirty="0"/>
              <a:t>数论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模运算、快速幂、</a:t>
            </a:r>
            <a:r>
              <a:rPr lang="en-US" altLang="zh-CN" sz="2400" dirty="0"/>
              <a:t>GCD</a:t>
            </a:r>
            <a:r>
              <a:rPr lang="zh-CN" altLang="en-US" sz="2400" dirty="0"/>
              <a:t>、</a:t>
            </a:r>
            <a:r>
              <a:rPr lang="en-US" altLang="zh-CN" sz="2400" dirty="0"/>
              <a:t>LCM</a:t>
            </a:r>
            <a:r>
              <a:rPr lang="zh-CN" altLang="en-US" sz="2400" dirty="0"/>
              <a:t>、扩展欧几里得、同余与逆元、素数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8.3 </a:t>
            </a:r>
            <a:r>
              <a:rPr lang="zh-CN" altLang="zh-CN" sz="2400" dirty="0"/>
              <a:t>组合数学</a:t>
            </a:r>
            <a:endParaRPr lang="zh-CN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/>
              <a:t>鸽巢原理、杨辉三角和二项式系数、容斥原理、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数列、母函数、特殊计数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8.4 </a:t>
            </a:r>
            <a:r>
              <a:rPr lang="zh-CN" altLang="en-US" sz="2400" dirty="0"/>
              <a:t>概率和数字期望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sym typeface="+mn-ea"/>
              </a:rPr>
              <a:t>8.5 </a:t>
            </a:r>
            <a:r>
              <a:rPr lang="zh-CN" altLang="zh-CN" sz="2400" dirty="0"/>
              <a:t>公平组合游戏（博弈论）</a:t>
            </a:r>
            <a:endParaRPr lang="zh-CN" altLang="zh-CN" sz="2400" dirty="0"/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巴什游戏、尼姆游戏、图游戏、</a:t>
            </a:r>
            <a:r>
              <a:rPr lang="en-US" altLang="zh-CN" sz="2400" dirty="0"/>
              <a:t>SG</a:t>
            </a:r>
            <a:r>
              <a:rPr lang="zh-CN" altLang="en-US" sz="2400" dirty="0"/>
              <a:t>函数、威佐夫游戏</a:t>
            </a:r>
            <a:endParaRPr lang="zh-CN" altLang="en-US" sz="2400" dirty="0"/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幂运算的取模操作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加一个取模操作，例如对</a:t>
            </a:r>
            <a:r>
              <a:rPr lang="en-US" altLang="zh-CN"/>
              <a:t>200907</a:t>
            </a:r>
            <a:r>
              <a:rPr lang="zh-CN" altLang="en-US"/>
              <a:t>取模，代码改为：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const int mod = 200907; 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......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if(n &amp; 1)  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	res = (base * res) </a:t>
            </a:r>
            <a:r>
              <a:rPr lang="en-US" altLang="zh-CN">
                <a:solidFill>
                  <a:srgbClr val="FF0000"/>
                </a:solidFill>
              </a:rPr>
              <a:t>% mod</a:t>
            </a:r>
            <a:r>
              <a:rPr lang="en-US" altLang="zh-CN"/>
              <a:t>; 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base = (base * base) </a:t>
            </a:r>
            <a:r>
              <a:rPr lang="en-US" altLang="zh-CN">
                <a:solidFill>
                  <a:srgbClr val="FF0000"/>
                </a:solidFill>
              </a:rPr>
              <a:t>% mod</a:t>
            </a:r>
            <a:r>
              <a:rPr lang="en-US" altLang="zh-CN"/>
              <a:t>; 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......</a:t>
            </a:r>
            <a:endParaRPr lang="en-US" altLang="zh-CN"/>
          </a:p>
          <a:p>
            <a:pPr marL="0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矩阵快速幂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给定一个</a:t>
            </a:r>
            <a:r>
              <a:rPr lang="en-US" altLang="zh-CN" dirty="0" err="1"/>
              <a:t>m×m</a:t>
            </a:r>
            <a:r>
              <a:rPr lang="zh-CN" altLang="en-US" dirty="0"/>
              <a:t>的矩阵</a:t>
            </a:r>
            <a:r>
              <a:rPr lang="en-US" altLang="zh-CN" dirty="0"/>
              <a:t>A</a:t>
            </a:r>
            <a:r>
              <a:rPr lang="zh-CN" altLang="en-US" dirty="0"/>
              <a:t>，求它的</a:t>
            </a:r>
            <a:r>
              <a:rPr lang="en-US" altLang="zh-CN" dirty="0"/>
              <a:t>n</a:t>
            </a:r>
            <a:r>
              <a:rPr lang="zh-CN" altLang="en-US" dirty="0"/>
              <a:t>次幂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矩阵快速幂：把矩阵当做变量来操作。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）定义矩阵结构体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）定义矩阵乘法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）矩阵快速幂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1</a:t>
            </a:r>
            <a:r>
              <a:rPr lang="zh-CN" altLang="en-US" sz="4000">
                <a:solidFill>
                  <a:srgbClr val="0070C0"/>
                </a:solidFill>
              </a:rPr>
              <a:t>）定义矩阵的结构体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const int MAXN = 2;    //</a:t>
            </a:r>
            <a:r>
              <a:rPr lang="zh-CN" altLang="en-US" sz="2800"/>
              <a:t>定义矩阵的阶，本例子是</a:t>
            </a:r>
            <a:r>
              <a:rPr lang="en-US" altLang="zh-CN" sz="2800"/>
              <a:t>2</a:t>
            </a:r>
            <a:endParaRPr lang="zh-CN" altLang="en-US" sz="3600"/>
          </a:p>
          <a:p>
            <a:pPr marL="0" indent="0">
              <a:buFontTx/>
              <a:buNone/>
            </a:pPr>
            <a:r>
              <a:rPr lang="en-US" altLang="zh-CN" sz="2800"/>
              <a:t>const int MOD = 1e4;   //</a:t>
            </a:r>
            <a:r>
              <a:rPr lang="zh-CN" altLang="en-US" sz="2800"/>
              <a:t>根据题目要求定义模</a:t>
            </a:r>
            <a:endParaRPr lang="zh-CN" altLang="en-US" sz="2800"/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struct Matrix{         //</a:t>
            </a:r>
            <a:r>
              <a:rPr lang="zh-CN" altLang="en-US" sz="2800"/>
              <a:t>定义矩阵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int m[MAXN][MAXN];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Matrix() {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    memset(m, 0, sizeof(m));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}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};</a:t>
            </a:r>
            <a:endParaRPr lang="en-US" altLang="zh-CN" sz="2800"/>
          </a:p>
          <a:p>
            <a:pPr marL="0" indent="0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2</a:t>
            </a:r>
            <a:r>
              <a:rPr lang="zh-CN" altLang="en-US" sz="4000">
                <a:solidFill>
                  <a:srgbClr val="0070C0"/>
                </a:solidFill>
              </a:rPr>
              <a:t>）定义矩阵乘法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Multi(Matrix a, Matrix b) {      //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矩阵的乘法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Matrix res;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i=0; i&lt;MAXN; i++)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j=0; j&lt;MAXN; j++)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for(int k=0; k&lt;MAXN; k++)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res.m[i][j] = (res.m[i][j] + a.m[i][k] * b.m[k][j]) % MOD;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3</a:t>
            </a:r>
            <a:r>
              <a:rPr lang="zh-CN" altLang="en-US" sz="4000">
                <a:solidFill>
                  <a:srgbClr val="0070C0"/>
                </a:solidFill>
              </a:rPr>
              <a:t>）矩阵快速幂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Matrix fastm(Matrix a, int n){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Matrix res;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i=0; i&lt;MAXN; i++)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初始化为单位矩阵，相当于前面程序的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res = 1;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res.m[i][i] = 1;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while(n) {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if(n&amp;1)     res = Multi(res, a);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= Multi(a, a);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 &gt;&gt;= 1;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res;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>
                <a:solidFill>
                  <a:srgbClr val="FF0000"/>
                </a:solidFill>
              </a:rPr>
              <a:t>GCD</a:t>
            </a:r>
            <a:r>
              <a:rPr lang="zh-CN" altLang="en-US" sz="4000">
                <a:solidFill>
                  <a:srgbClr val="FF0000"/>
                </a:solidFill>
              </a:rPr>
              <a:t>和</a:t>
            </a:r>
            <a:r>
              <a:rPr lang="en-US" altLang="zh-CN" sz="4000">
                <a:solidFill>
                  <a:srgbClr val="FF0000"/>
                </a:solidFill>
              </a:rPr>
              <a:t>LCM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的最大公约数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辗转相除法求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b == 0 ? a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LCM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的最小公倍数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lcm(a, b)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 lcm(int a, int b) { 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a/gcd(a, b)*b; 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1501775" y="274638"/>
            <a:ext cx="6418263" cy="5619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例：</a:t>
            </a:r>
            <a:r>
              <a:rPr lang="en-US" altLang="zh-CN" sz="4000">
                <a:solidFill>
                  <a:srgbClr val="0070C0"/>
                </a:solidFill>
              </a:rPr>
              <a:t>hdu 5584 </a:t>
            </a:r>
            <a:r>
              <a:rPr lang="zh-CN" altLang="en-US" sz="4000">
                <a:solidFill>
                  <a:srgbClr val="0070C0"/>
                </a:solidFill>
              </a:rPr>
              <a:t>最小公倍数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507413" cy="5602288"/>
          </a:xfrm>
        </p:spPr>
        <p:txBody>
          <a:bodyPr/>
          <a:lstStyle/>
          <a:p>
            <a:r>
              <a:rPr lang="zh-CN" altLang="en-US" sz="2800"/>
              <a:t>一只青蛙坐在一个网格图上，行和列都是无限的。行的计数从底部开始</a:t>
            </a:r>
            <a:r>
              <a:rPr lang="en-US" altLang="zh-CN" sz="2800"/>
              <a:t>1, 2, ⋯</a:t>
            </a:r>
            <a:r>
              <a:rPr lang="zh-CN" altLang="en-US" sz="2800"/>
              <a:t>，列也是这样。青蛙最初的位置是坐标</a:t>
            </a:r>
            <a:r>
              <a:rPr lang="en-US" altLang="zh-CN" sz="2800"/>
              <a:t>(sx, sy)</a:t>
            </a:r>
            <a:r>
              <a:rPr lang="zh-CN" altLang="en-US" sz="2800"/>
              <a:t>，旅程开始了。</a:t>
            </a:r>
            <a:endParaRPr lang="zh-CN" altLang="en-US" sz="2800"/>
          </a:p>
          <a:p>
            <a:r>
              <a:rPr lang="zh-CN" altLang="en-US" sz="2800"/>
              <a:t>它使用了一种特别的跳跃方法。如果它在坐标</a:t>
            </a:r>
            <a:r>
              <a:rPr lang="en-US" altLang="zh-CN" sz="2800"/>
              <a:t>(x, y)</a:t>
            </a:r>
            <a:r>
              <a:rPr lang="zh-CN" altLang="en-US" sz="2800"/>
              <a:t>，寻找一个可以</a:t>
            </a:r>
            <a:r>
              <a:rPr lang="zh-CN" altLang="en-US" sz="2800">
                <a:solidFill>
                  <a:srgbClr val="FF0000"/>
                </a:solidFill>
              </a:rPr>
              <a:t>被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y</a:t>
            </a:r>
            <a:r>
              <a:rPr lang="zh-CN" altLang="en-US" sz="2800">
                <a:solidFill>
                  <a:srgbClr val="FF0000"/>
                </a:solidFill>
              </a:rPr>
              <a:t>都整除</a:t>
            </a:r>
            <a:r>
              <a:rPr lang="zh-CN" altLang="en-US" sz="2800"/>
              <a:t>的最小的</a:t>
            </a:r>
            <a:r>
              <a:rPr lang="en-US" altLang="zh-CN" sz="2800"/>
              <a:t>z</a:t>
            </a:r>
            <a:r>
              <a:rPr lang="zh-CN" altLang="en-US" sz="2800"/>
              <a:t>，然后向上或向右跳</a:t>
            </a:r>
            <a:r>
              <a:rPr lang="en-US" altLang="zh-CN" sz="2800"/>
              <a:t>z</a:t>
            </a:r>
            <a:r>
              <a:rPr lang="zh-CN" altLang="en-US" sz="2800"/>
              <a:t>步，下一步坐标可能是</a:t>
            </a:r>
            <a:r>
              <a:rPr lang="en-US" altLang="zh-CN" sz="2800"/>
              <a:t>(x+z, y)</a:t>
            </a:r>
            <a:r>
              <a:rPr lang="zh-CN" altLang="en-US" sz="2800"/>
              <a:t>或</a:t>
            </a:r>
            <a:r>
              <a:rPr lang="en-US" altLang="zh-CN" sz="2800"/>
              <a:t>(x, y+z)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800"/>
              <a:t>经过有限跳跃后（可能是</a:t>
            </a:r>
            <a:r>
              <a:rPr lang="en-US" altLang="zh-CN" sz="2800"/>
              <a:t>0</a:t>
            </a:r>
            <a:r>
              <a:rPr lang="zh-CN" altLang="en-US" sz="2800"/>
              <a:t>步），它停在</a:t>
            </a:r>
            <a:r>
              <a:rPr lang="en-US" altLang="zh-CN" sz="2800"/>
              <a:t>(e</a:t>
            </a:r>
            <a:r>
              <a:rPr lang="en-US" altLang="zh-CN" sz="2800" baseline="-25000"/>
              <a:t>x</a:t>
            </a:r>
            <a:r>
              <a:rPr lang="en-US" altLang="zh-CN" sz="2800"/>
              <a:t>, e</a:t>
            </a:r>
            <a:r>
              <a:rPr lang="en-US" altLang="zh-CN" sz="2800" baseline="-25000"/>
              <a:t>y</a:t>
            </a:r>
            <a:r>
              <a:rPr lang="en-US" altLang="zh-CN" sz="2800"/>
              <a:t>)</a:t>
            </a:r>
            <a:r>
              <a:rPr lang="zh-CN" altLang="en-US" sz="2800"/>
              <a:t>。然而，它太累了，忘记了它的起始位置。</a:t>
            </a:r>
            <a:endParaRPr lang="zh-CN" altLang="en-US" sz="2800"/>
          </a:p>
          <a:p>
            <a:r>
              <a:rPr lang="zh-CN" altLang="en-US" sz="2800"/>
              <a:t>如果一个个去检查网格的所有坐标，那太笨了！请告诉青蛙一个聪明的办法，到达</a:t>
            </a:r>
            <a:r>
              <a:rPr lang="en-US" altLang="zh-CN" sz="2800"/>
              <a:t>(e</a:t>
            </a:r>
            <a:r>
              <a:rPr lang="en-US" altLang="zh-CN" sz="2800" baseline="-25000"/>
              <a:t>x</a:t>
            </a:r>
            <a:r>
              <a:rPr lang="en-US" altLang="zh-CN" sz="2800"/>
              <a:t>, e</a:t>
            </a:r>
            <a:r>
              <a:rPr lang="en-US" altLang="zh-CN" sz="2800" baseline="-25000"/>
              <a:t>y</a:t>
            </a:r>
            <a:r>
              <a:rPr lang="en-US" altLang="zh-CN" sz="2800"/>
              <a:t>)</a:t>
            </a:r>
            <a:r>
              <a:rPr lang="zh-CN" altLang="en-US" sz="2800"/>
              <a:t>的可能的起始位置有多少个？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≤ e</a:t>
            </a:r>
            <a:r>
              <a:rPr lang="en-US" altLang="zh-CN" baseline="-25000"/>
              <a:t>x</a:t>
            </a:r>
            <a:r>
              <a:rPr lang="en-US" altLang="zh-CN"/>
              <a:t>, e</a:t>
            </a:r>
            <a:r>
              <a:rPr lang="en-US" altLang="zh-CN" baseline="-25000"/>
              <a:t>y</a:t>
            </a:r>
            <a:r>
              <a:rPr lang="en-US" altLang="zh-CN"/>
              <a:t> ≤ 10</a:t>
            </a:r>
            <a:r>
              <a:rPr lang="en-US" altLang="zh-CN" baseline="30000"/>
              <a:t>9</a:t>
            </a:r>
            <a:endParaRPr lang="en-US" altLang="zh-CN"/>
          </a:p>
          <a:p>
            <a:r>
              <a:rPr lang="zh-CN" altLang="en-US"/>
              <a:t>不能用大于</a:t>
            </a:r>
            <a:r>
              <a:rPr lang="en-US" altLang="zh-CN"/>
              <a:t>O(n)</a:t>
            </a:r>
            <a:r>
              <a:rPr lang="zh-CN" altLang="en-US"/>
              <a:t>的算法，那么用搜索是不行的。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应该用数学方法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ACM</a:t>
            </a:r>
            <a:r>
              <a:rPr lang="zh-CN" altLang="en-US" dirty="0"/>
              <a:t>区域赛（上海）的现场赛题。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难度等级：简单题，数学。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FB</a:t>
            </a:r>
            <a:r>
              <a:rPr lang="zh-CN" altLang="en-US" dirty="0"/>
              <a:t>（</a:t>
            </a:r>
            <a:r>
              <a:rPr lang="en-US" altLang="zh-CN" dirty="0"/>
              <a:t>First Blood</a:t>
            </a:r>
            <a:r>
              <a:rPr lang="zh-CN" altLang="en-US" dirty="0"/>
              <a:t>）时间：</a:t>
            </a:r>
            <a:r>
              <a:rPr lang="en-US" altLang="zh-CN" dirty="0"/>
              <a:t>18</a:t>
            </a:r>
            <a:r>
              <a:rPr lang="zh-CN" altLang="en-US" dirty="0"/>
              <a:t>分钟。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铜牌队伍在</a:t>
            </a:r>
            <a:r>
              <a:rPr lang="en-US" altLang="zh-CN" dirty="0"/>
              <a:t>98</a:t>
            </a:r>
            <a:r>
              <a:rPr lang="zh-CN" altLang="en-US" dirty="0"/>
              <a:t>分钟左右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400" dirty="0"/>
              <a:t>排行榜的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zh-CN" altLang="en-US" sz="2400" dirty="0">
                <a:solidFill>
                  <a:srgbClr val="FF0000"/>
                </a:solidFill>
              </a:rPr>
              <a:t>题</a:t>
            </a:r>
            <a:r>
              <a:rPr lang="zh-CN" altLang="en-US" sz="2400" dirty="0"/>
              <a:t>： </a:t>
            </a:r>
            <a:r>
              <a:rPr lang="en-US" altLang="zh-CN" sz="2000" dirty="0"/>
              <a:t>https://luoyongjun999.github.io/rank.html</a:t>
            </a:r>
            <a:endParaRPr lang="zh-CN" altLang="en-US" sz="2400" dirty="0"/>
          </a:p>
          <a:p>
            <a:pPr>
              <a:defRPr/>
            </a:pPr>
            <a:r>
              <a:rPr lang="zh-CN" altLang="en-US" dirty="0"/>
              <a:t>能力考核：最小公倍数和最大公约数问题、逻辑推理。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5915000" cy="5217443"/>
          </a:xfrm>
        </p:spPr>
        <p:txBody>
          <a:bodyPr/>
          <a:lstStyle/>
          <a:p>
            <a:r>
              <a:rPr lang="zh-CN" altLang="en-US" dirty="0"/>
              <a:t>数学题：</a:t>
            </a:r>
            <a:endParaRPr lang="en-US" altLang="zh-CN" dirty="0"/>
          </a:p>
          <a:p>
            <a:pPr lvl="2"/>
            <a:r>
              <a:rPr lang="zh-CN" altLang="en-US" sz="3600" dirty="0"/>
              <a:t>内容多</a:t>
            </a:r>
            <a:endParaRPr lang="en-US" altLang="zh-CN" sz="3600" dirty="0"/>
          </a:p>
          <a:p>
            <a:pPr lvl="2"/>
            <a:r>
              <a:rPr lang="zh-CN" altLang="en-US" sz="3600" dirty="0"/>
              <a:t>理论抽象</a:t>
            </a:r>
            <a:endParaRPr lang="en-US" altLang="zh-CN" sz="3600" dirty="0"/>
          </a:p>
          <a:p>
            <a:pPr lvl="2"/>
            <a:r>
              <a:rPr lang="zh-CN" altLang="en-US" sz="3600" dirty="0"/>
              <a:t>枯燥无趣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只能介绍少数知识点</a:t>
            </a:r>
            <a:endParaRPr lang="zh-CN" altLang="en-US" dirty="0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52736"/>
            <a:ext cx="3217540" cy="32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3451225" y="692150"/>
            <a:ext cx="2241550" cy="5619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题解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700213"/>
            <a:ext cx="8229600" cy="37449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起点是</a:t>
            </a:r>
            <a:r>
              <a:rPr lang="en-US" altLang="zh-CN" dirty="0"/>
              <a:t>(x, y)</a:t>
            </a:r>
            <a:r>
              <a:rPr lang="zh-CN" altLang="en-US" dirty="0"/>
              <a:t>，终点是</a:t>
            </a:r>
            <a:r>
              <a:rPr lang="en-US" altLang="zh-CN" dirty="0"/>
              <a:t>(e</a:t>
            </a:r>
            <a:r>
              <a:rPr lang="en-US" altLang="zh-CN" baseline="-25000" dirty="0"/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，已知终点，反推起点。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x, y</a:t>
            </a:r>
            <a:r>
              <a:rPr lang="zh-CN" altLang="en-US" dirty="0"/>
              <a:t>的</a:t>
            </a:r>
            <a:r>
              <a:rPr lang="en-US" altLang="zh-CN" dirty="0"/>
              <a:t>LCM</a:t>
            </a:r>
            <a:r>
              <a:rPr lang="zh-CN" altLang="en-US" dirty="0"/>
              <a:t>，设</a:t>
            </a:r>
            <a:r>
              <a:rPr lang="en-US" altLang="zh-CN" dirty="0"/>
              <a:t>x = </a:t>
            </a:r>
            <a:r>
              <a:rPr lang="en-US" altLang="zh-CN" dirty="0" err="1"/>
              <a:t>pt</a:t>
            </a:r>
            <a:r>
              <a:rPr lang="zh-CN" altLang="en-US" dirty="0"/>
              <a:t>，</a:t>
            </a:r>
            <a:r>
              <a:rPr lang="en-US" altLang="zh-CN" dirty="0"/>
              <a:t>y = qt</a:t>
            </a:r>
            <a:r>
              <a:rPr lang="zh-CN" altLang="en-US" dirty="0"/>
              <a:t>，</a:t>
            </a:r>
            <a:r>
              <a:rPr lang="en-US" altLang="zh-CN" dirty="0"/>
              <a:t>z = </a:t>
            </a:r>
            <a:r>
              <a:rPr lang="en-US" altLang="zh-CN" dirty="0" err="1"/>
              <a:t>pqt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互质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起点</a:t>
            </a:r>
            <a:r>
              <a:rPr lang="en-US" altLang="zh-CN" dirty="0"/>
              <a:t>(x, y)</a:t>
            </a:r>
            <a:r>
              <a:rPr lang="zh-CN" altLang="en-US" dirty="0"/>
              <a:t>，下一步可以走到</a:t>
            </a:r>
            <a:r>
              <a:rPr lang="en-US" altLang="zh-CN" dirty="0"/>
              <a:t>2</a:t>
            </a:r>
            <a:r>
              <a:rPr lang="zh-CN" altLang="en-US" dirty="0"/>
              <a:t>个位置</a:t>
            </a:r>
            <a:r>
              <a:rPr lang="en-US" altLang="zh-CN" dirty="0"/>
              <a:t>(x, y + z)</a:t>
            </a:r>
            <a:r>
              <a:rPr lang="zh-CN" altLang="en-US" dirty="0"/>
              <a:t>或</a:t>
            </a:r>
            <a:r>
              <a:rPr lang="en-US" altLang="zh-CN" dirty="0"/>
              <a:t>(x + z, y)</a:t>
            </a:r>
            <a:r>
              <a:rPr lang="zh-CN" altLang="en-US" dirty="0"/>
              <a:t> 。</a:t>
            </a:r>
            <a:endParaRPr lang="zh-CN" altLang="en-US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）终点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(x, y + z)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(pt, qt + pqt) = (pt, q(1+p)t)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q(1+p)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互质，所以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是最大公约数，可得：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 = GCD(e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。推导起点：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 = pt =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 = qt =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t/(e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+t)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把起点当成新的终点，继续这个过程。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）终点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(x + z, y)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注意到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 + z &gt; 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只需要先按大小交换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的顺序，就可以合并成一种情况处理了。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扩展欧几里得算法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背景问题：已知整数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，问方程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ax+by=n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什么时候有整数解？如何求所有的整数解？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有解的充分必要条件：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4x+6y=8,  2x+3y=4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有整数解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4x+6y=7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没有整数解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2700338" y="404813"/>
            <a:ext cx="2817812" cy="9223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证明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有整数解的充分必要条件：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)*a’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)*b’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a’x+b’y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a’, b’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都是整数，那么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的倍数，才有整数解。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ax+by=n </a:t>
            </a:r>
            <a:r>
              <a:rPr lang="zh-CN" alt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  <a:endParaRPr lang="zh-CN" altLang="en-US" sz="4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先证明有解：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然后求一个特解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那么通解是：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+bt</a:t>
            </a:r>
            <a:endParaRPr lang="en-US" altLang="zh-C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y=y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-at     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是任意整数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如何求特解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扩展欧几里得算法</a:t>
            </a:r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扩展欧几里得算法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/>
              <a:t>求方程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的一个特解</a:t>
            </a:r>
            <a:r>
              <a:rPr lang="en-US" altLang="zh-CN" sz="2400" i="1" dirty="0">
                <a:solidFill>
                  <a:srgbClr val="FF0000"/>
                </a:solidFill>
              </a:rPr>
              <a:t>(x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</a:rPr>
              <a:t>, y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</a:rPr>
              <a:t>)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extend_gcd</a:t>
            </a:r>
            <a:r>
              <a:rPr lang="en-US" altLang="zh-CN" sz="2400" dirty="0"/>
              <a:t>(int a, int b, int &amp;x, int &amp;y){ 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                 //</a:t>
            </a:r>
            <a:r>
              <a:rPr lang="zh-CN" altLang="en-US" sz="2400" dirty="0"/>
              <a:t>返回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，即一个特解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if(b==0) {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x=1, y=0;      return 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}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extend_gcd</a:t>
            </a:r>
            <a:r>
              <a:rPr lang="en-US" altLang="zh-CN" sz="2400" dirty="0"/>
              <a:t>(b, 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, x, y);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= x;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x = y;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y =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- (a/b)*y;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1793875" y="260350"/>
            <a:ext cx="5556250" cy="777875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endParaRPr lang="zh-CN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用扩展欧几里得求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的两边同乘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)+by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对照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，一个特解是：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 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扩展欧几里德算法的应用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4834880" cy="211683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）求解不定方程；</a:t>
            </a:r>
            <a:endParaRPr lang="zh-CN" altLang="en-US" dirty="0"/>
          </a:p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）求解模的</a:t>
            </a:r>
            <a:r>
              <a:rPr lang="zh-CN" altLang="en-US" dirty="0">
                <a:solidFill>
                  <a:srgbClr val="FF0000"/>
                </a:solidFill>
              </a:rPr>
              <a:t>逆元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）求解同余方程。</a:t>
            </a: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pic>
        <p:nvPicPr>
          <p:cNvPr id="53253" name="Picture 5" descr="https://timgsa.baidu.com/timg?image&amp;quality=80&amp;size=b9999_10000&amp;sec=1555500294493&amp;di=4eb61632b82d832c8a73f4b12df95623&amp;imgtype=0&amp;src=http%3A%2F%2Fimg.zwbk.org%2Fbaike%2Fspic%2F2010%2F06%2F30%2F20100630095729584_988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905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同余与逆元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579296" cy="4525963"/>
          </a:xfrm>
          <a:blipFill>
            <a:blip r:embed="rId1"/>
            <a:stretch>
              <a:fillRect l="-1564" t="-22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1398587" y="476672"/>
            <a:ext cx="6346825" cy="850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一元线性同余方程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8192"/>
            <a:ext cx="8229600" cy="5141168"/>
          </a:xfrm>
          <a:blipFill>
            <a:blip r:embed="rId1"/>
            <a:stretch>
              <a:fillRect l="-1852" b="-40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高精度计算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8888" y="1700213"/>
            <a:ext cx="7427912" cy="42497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hdu 1042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 lang="zh-CN" altLang="en-US">
                <a:solidFill>
                  <a:srgbClr val="0070C0"/>
                </a:solidFill>
              </a:rPr>
              <a:t>计算</a:t>
            </a:r>
            <a:r>
              <a:rPr lang="en-US" altLang="zh-CN">
                <a:solidFill>
                  <a:srgbClr val="0070C0"/>
                </a:solidFill>
              </a:rPr>
              <a:t>N!</a:t>
            </a:r>
            <a:r>
              <a:rPr lang="zh-CN" altLang="en-US">
                <a:solidFill>
                  <a:srgbClr val="0070C0"/>
                </a:solidFill>
              </a:rPr>
              <a:t>，</a:t>
            </a:r>
            <a:r>
              <a:rPr lang="en-US" altLang="zh-CN" sz="2800">
                <a:solidFill>
                  <a:srgbClr val="0070C0"/>
                </a:solidFill>
              </a:rPr>
              <a:t>0 ≤ N ≤ 10000</a:t>
            </a:r>
            <a:endParaRPr lang="en-US" altLang="zh-CN" sz="2800">
              <a:solidFill>
                <a:srgbClr val="0070C0"/>
              </a:solidFill>
            </a:endParaRPr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hdu 1047</a:t>
            </a:r>
            <a:r>
              <a:rPr lang="zh-CN" altLang="en-US" sz="2800"/>
              <a:t>，求和。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1063</a:t>
            </a:r>
            <a:r>
              <a:rPr lang="zh-CN" altLang="en-US" sz="2800"/>
              <a:t>，实数的高精度幂。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1316</a:t>
            </a:r>
            <a:r>
              <a:rPr lang="zh-CN" altLang="en-US" sz="2800"/>
              <a:t>，大数比较。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5666</a:t>
            </a:r>
            <a:r>
              <a:rPr lang="zh-CN" altLang="en-US" sz="2800"/>
              <a:t>，大数除法。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5686</a:t>
            </a:r>
            <a:r>
              <a:rPr lang="zh-CN" altLang="en-US" sz="2800"/>
              <a:t>，大数递推。</a:t>
            </a:r>
            <a:endParaRPr lang="zh-CN" altLang="en-US" sz="2800"/>
          </a:p>
          <a:p>
            <a:pPr marL="0" indent="0">
              <a:buFontTx/>
              <a:buNone/>
            </a:pPr>
            <a:endParaRPr lang="zh-CN" altLang="en-US"/>
          </a:p>
          <a:p>
            <a:pPr marL="0" indent="0">
              <a:buFontTx/>
              <a:buNone/>
            </a:pPr>
            <a:endParaRPr lang="zh-CN" altLang="en-US"/>
          </a:p>
          <a:p>
            <a:pPr marL="0" indent="0">
              <a:buFontTx/>
              <a:buNone/>
            </a:pPr>
            <a:endParaRPr lang="zh-CN" altLang="en-US"/>
          </a:p>
        </p:txBody>
      </p:sp>
      <p:sp>
        <p:nvSpPr>
          <p:cNvPr id="19460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华东理工大学 罗勇军</a:t>
            </a:r>
            <a:endParaRPr lang="zh-CN" altLang="zh-CN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8192"/>
            <a:ext cx="8229600" cy="5141168"/>
          </a:xfrm>
          <a:blipFill>
            <a:blip r:embed="rId1"/>
            <a:stretch>
              <a:fillRect l="-1852" t="-16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逆元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1"/>
            <a:stretch>
              <a:fillRect l="-1630" t="-22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52736"/>
            <a:ext cx="8507288" cy="5073427"/>
          </a:xfrm>
          <a:blipFill>
            <a:blip r:embed="rId1"/>
            <a:stretch>
              <a:fillRect l="-1791" t="-1322" r="-1146" b="-48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求逆元的代码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mod_inverse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m){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x, y;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m, x, y);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(m + x % m) % m;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可能是负数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求逆元的另一个方法：费马小定理。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Tx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逆元与除法取模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逆元的一个重要应用：求除法的模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(a/b) mod m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zh-CN" altLang="en-US" dirty="0"/>
              <a:t>除以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，然后对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取模</a:t>
            </a:r>
            <a:endParaRPr lang="en-US" altLang="zh-CN" dirty="0"/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都是大数，如果做除法后再取模，会损失精度。</a:t>
            </a:r>
            <a:r>
              <a:rPr lang="zh-CN" altLang="en-US" sz="2800" dirty="0"/>
              <a:t>（应用场景：</a:t>
            </a:r>
            <a:r>
              <a:rPr lang="en-US" altLang="zh-CN" sz="2800" dirty="0" err="1"/>
              <a:t>catalan</a:t>
            </a:r>
            <a:r>
              <a:rPr lang="zh-CN" altLang="en-US" sz="2800" dirty="0"/>
              <a:t>数）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需要</a:t>
            </a:r>
            <a:r>
              <a:rPr lang="zh-CN" altLang="en-US" dirty="0">
                <a:solidFill>
                  <a:srgbClr val="FF0000"/>
                </a:solidFill>
              </a:rPr>
              <a:t>避开除法</a:t>
            </a:r>
            <a:r>
              <a:rPr lang="zh-CN" altLang="en-US" dirty="0"/>
              <a:t>计算。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72548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把除法的模运算，转换成乘法模运算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4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8246"/>
            <a:ext cx="6336630" cy="231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https://timgsa.baidu.com/timg?image&amp;quality=80&amp;size=b9999_10000&amp;sec=1555500493294&amp;di=332f8b2155e9256ee84d566d083db41b&amp;imgtype=0&amp;src=http%3A%2F%2Fs1.ppsimg.com%2Fcoremgr%2Fugc%2F2014-04%2F1398477732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99753"/>
            <a:ext cx="2353242" cy="13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素数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素数：一个数</a:t>
            </a:r>
            <a:r>
              <a:rPr lang="en-US" altLang="zh-CN" dirty="0"/>
              <a:t>n</a:t>
            </a:r>
            <a:r>
              <a:rPr lang="zh-CN" altLang="en-US" dirty="0"/>
              <a:t>，如果不能被</a:t>
            </a:r>
            <a:r>
              <a:rPr lang="en-US" altLang="zh-CN" dirty="0"/>
              <a:t>[2, n-1]</a:t>
            </a:r>
            <a:r>
              <a:rPr lang="zh-CN" altLang="en-US" dirty="0"/>
              <a:t>内的所有数整除，</a:t>
            </a:r>
            <a:r>
              <a:rPr lang="en-US" altLang="zh-CN" dirty="0"/>
              <a:t>n</a:t>
            </a:r>
            <a:r>
              <a:rPr lang="zh-CN" altLang="en-US" dirty="0"/>
              <a:t>就是素数。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基本问题：</a:t>
            </a:r>
            <a:endParaRPr lang="en-US" altLang="zh-CN" dirty="0"/>
          </a:p>
          <a:p>
            <a:pPr marL="800100" lvl="2" indent="0">
              <a:buFontTx/>
              <a:buNone/>
            </a:pPr>
            <a:r>
              <a:rPr lang="zh-CN" altLang="en-US" sz="3200" dirty="0"/>
              <a:t>素数的判断</a:t>
            </a:r>
            <a:endParaRPr lang="en-US" altLang="zh-CN" sz="3200" dirty="0"/>
          </a:p>
          <a:p>
            <a:pPr marL="800100" lvl="2" indent="0">
              <a:buFontTx/>
              <a:buNone/>
            </a:pPr>
            <a:r>
              <a:rPr lang="zh-CN" altLang="en-US" sz="3200" dirty="0"/>
              <a:t>统计区间内素数的数量</a:t>
            </a:r>
            <a:endParaRPr lang="zh-CN" altLang="en-US" sz="3200" dirty="0"/>
          </a:p>
        </p:txBody>
      </p:sp>
      <p:pic>
        <p:nvPicPr>
          <p:cNvPr id="62469" name="Picture 5" descr="https://timgsa.baidu.com/timg?image&amp;quality=80&amp;size=b9999_10000&amp;sec=1555500567262&amp;di=7786a9b979b3d134e57a47b483b6591c&amp;imgtype=0&amp;src=http%3A%2F%2Fdingyue.nosdn.127.net%2F2VUfg2iECVfDAxlarGz9aOqbW5GUYp8yconnJMv71iXUZ1528688557207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2531351" cy="17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1" name="Picture 7" descr="https://timgsa.baidu.com/timg?image&amp;quality=80&amp;size=b9999_10000&amp;sec=1555500600406&amp;di=a9cc515586e8756d796d7d54d978533d&amp;imgtype=0&amp;src=http%3A%2F%2Fcdn1.mmia.com%2Fspfocusimg%2F2013%2F0110%2Fguoneirenwu_2013_06_20_1%2528144%25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4657772"/>
            <a:ext cx="2531351" cy="15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0070C0"/>
                </a:solidFill>
              </a:rPr>
              <a:t>素数的判断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1"/>
            <a:stretch>
              <a:fillRect l="-1704" t="-2156" r="-1630" b="-59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素数的判断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1"/>
            <a:stretch>
              <a:fillRect l="-1704" t="-1348" r="-16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判断素数</a:t>
            </a:r>
            <a:r>
              <a:rPr lang="en-US" altLang="zh-CN" sz="3600">
                <a:solidFill>
                  <a:srgbClr val="0070C0"/>
                </a:solidFill>
              </a:rPr>
              <a:t>--</a:t>
            </a:r>
            <a:r>
              <a:rPr lang="zh-CN" altLang="en-US" sz="3600">
                <a:solidFill>
                  <a:srgbClr val="0070C0"/>
                </a:solidFill>
              </a:rPr>
              <a:t>代码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2058" y="1417638"/>
            <a:ext cx="8229600" cy="4853136"/>
          </a:xfrm>
          <a:blipFill>
            <a:blip r:embed="rId1"/>
            <a:stretch>
              <a:fillRect l="-1704" t="-201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怎么算</a:t>
            </a:r>
            <a:r>
              <a:rPr lang="en-US" altLang="zh-CN" sz="4000">
                <a:solidFill>
                  <a:srgbClr val="0070C0"/>
                </a:solidFill>
              </a:rPr>
              <a:t>10000</a:t>
            </a:r>
            <a:r>
              <a:rPr lang="zh-CN" altLang="en-US" sz="4000">
                <a:solidFill>
                  <a:srgbClr val="0070C0"/>
                </a:solidFill>
              </a:rPr>
              <a:t>！ ？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中，最大的数据类型</a:t>
            </a:r>
            <a:r>
              <a:rPr lang="en-US" altLang="zh-CN"/>
              <a:t>long long</a:t>
            </a:r>
            <a:r>
              <a:rPr lang="zh-CN" altLang="en-US"/>
              <a:t>只有</a:t>
            </a:r>
            <a:r>
              <a:rPr lang="en-US" altLang="zh-CN"/>
              <a:t>64</a:t>
            </a:r>
            <a:r>
              <a:rPr lang="zh-CN" altLang="en-US"/>
              <a:t>位：  </a:t>
            </a:r>
            <a:r>
              <a:rPr lang="en-US" altLang="zh-CN"/>
              <a:t>2</a:t>
            </a:r>
            <a:r>
              <a:rPr lang="en-US" altLang="zh-CN" baseline="30000"/>
              <a:t>64</a:t>
            </a:r>
            <a:r>
              <a:rPr lang="en-US" altLang="zh-CN"/>
              <a:t>=18446744073709551616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10000!</a:t>
            </a:r>
            <a:r>
              <a:rPr lang="zh-CN" altLang="en-US"/>
              <a:t>的末尾有</a:t>
            </a:r>
            <a:r>
              <a:rPr lang="en-US" altLang="zh-CN"/>
              <a:t>2499</a:t>
            </a:r>
            <a:r>
              <a:rPr lang="zh-CN" altLang="en-US"/>
              <a:t>个零。</a:t>
            </a:r>
            <a:r>
              <a:rPr lang="zh-CN" altLang="en-US" sz="2400">
                <a:solidFill>
                  <a:srgbClr val="FF0000"/>
                </a:solidFill>
              </a:rPr>
              <a:t>（为什么？）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怎么办？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巨大素数的判断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</a:t>
            </a:r>
            <a:r>
              <a:rPr lang="zh-CN" altLang="en-US" dirty="0"/>
              <a:t>非常巨大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zh-CN" sz="2800" dirty="0" err="1"/>
              <a:t>poj</a:t>
            </a:r>
            <a:r>
              <a:rPr lang="en-US" altLang="zh-CN" sz="2800" dirty="0"/>
              <a:t> 1811</a:t>
            </a:r>
            <a:r>
              <a:rPr lang="zh-CN" altLang="en-US" sz="2800" dirty="0"/>
              <a:t>题，</a:t>
            </a:r>
            <a:r>
              <a:rPr lang="en-US" altLang="zh-CN" sz="2800" dirty="0"/>
              <a:t>1≤ n &lt; 2</a:t>
            </a:r>
            <a:r>
              <a:rPr lang="en-US" altLang="zh-CN" sz="2800" baseline="30000" dirty="0"/>
              <a:t>54</a:t>
            </a:r>
            <a:r>
              <a:rPr lang="zh-CN" altLang="en-US" sz="2800" dirty="0"/>
              <a:t>，判断</a:t>
            </a:r>
            <a:r>
              <a:rPr lang="en-US" altLang="zh-CN" sz="2800" dirty="0"/>
              <a:t>n</a:t>
            </a:r>
            <a:r>
              <a:rPr lang="zh-CN" altLang="en-US" sz="2800" dirty="0"/>
              <a:t>是不是素数。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需要用到特殊方法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66565" name="Picture 5" descr="https://timgsa.baidu.com/timg?image&amp;quality=80&amp;size=b9999_10000&amp;sec=1555500713356&amp;di=878cc196f8960d74d47173f07c38606b&amp;imgtype=0&amp;src=http%3A%2F%2Fb-ssl.duitang.com%2Fuploads%2Fitem%2F201611%2F01%2F20161101163354_vQGyn.thumb.700_0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893590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求素数数量：埃式筛法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75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埃式筛法：求区间</a:t>
            </a:r>
            <a:r>
              <a:rPr lang="en-US" altLang="zh-CN" dirty="0"/>
              <a:t>[2, n]</a:t>
            </a:r>
            <a:r>
              <a:rPr lang="zh-CN" altLang="en-US" dirty="0"/>
              <a:t>内所有的素数</a:t>
            </a:r>
            <a:endParaRPr lang="zh-CN" altLang="en-US" dirty="0"/>
          </a:p>
          <a:p>
            <a:pPr marL="0" indent="0">
              <a:buFontTx/>
              <a:buNone/>
            </a:pPr>
            <a:r>
              <a:rPr lang="zh-CN" altLang="en-US" sz="2400" dirty="0"/>
              <a:t>初始队列：</a:t>
            </a:r>
            <a:r>
              <a:rPr lang="en-US" altLang="zh-CN" sz="2000" dirty="0"/>
              <a:t>{2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8</a:t>
            </a:r>
            <a:r>
              <a:rPr lang="zh-CN" altLang="en-US" sz="2000" dirty="0"/>
              <a:t>，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11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/>
              <a:t>...</a:t>
            </a:r>
            <a:r>
              <a:rPr lang="zh-CN" altLang="en-US" sz="2000" dirty="0"/>
              <a:t>，</a:t>
            </a:r>
            <a:r>
              <a:rPr lang="en-US" altLang="zh-CN" sz="2000" dirty="0"/>
              <a:t>n}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2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3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{5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5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继续以上步骤，直到队列为空。</a:t>
            </a:r>
            <a:endParaRPr lang="zh-CN" altLang="en-US" sz="2400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const int MAXN = 1e7;                 //</a:t>
            </a:r>
            <a:r>
              <a:rPr lang="zh-CN" altLang="en-US" sz="2000" dirty="0"/>
              <a:t>定义空间大小，</a:t>
            </a:r>
            <a:r>
              <a:rPr lang="en-US" altLang="zh-CN" sz="2000" dirty="0"/>
              <a:t>1e7</a:t>
            </a:r>
            <a:r>
              <a:rPr lang="zh-CN" altLang="en-US" sz="2000" dirty="0"/>
              <a:t>约</a:t>
            </a:r>
            <a:r>
              <a:rPr lang="en-US" altLang="zh-CN" sz="2000" dirty="0"/>
              <a:t>10M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int prime[MAXN+1];                    //</a:t>
            </a:r>
            <a:r>
              <a:rPr lang="zh-CN" altLang="en-US" sz="2000" dirty="0"/>
              <a:t>存放素数，它记录</a:t>
            </a:r>
            <a:r>
              <a:rPr lang="en-US" altLang="zh-CN" sz="2000" dirty="0"/>
              <a:t>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false</a:t>
            </a:r>
            <a:r>
              <a:rPr lang="zh-CN" altLang="en-US" sz="2000" dirty="0"/>
              <a:t>的项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bool visit[MAXN+1];                   //true</a:t>
            </a:r>
            <a:r>
              <a:rPr lang="zh-CN" altLang="en-US" sz="2000" dirty="0"/>
              <a:t>表示被筛掉，不是素数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E_sieve</a:t>
            </a:r>
            <a:r>
              <a:rPr lang="en-US" altLang="zh-CN" sz="2000" dirty="0"/>
              <a:t>(int n)  {                 //</a:t>
            </a:r>
            <a:r>
              <a:rPr lang="zh-CN" altLang="en-US" sz="2000" dirty="0"/>
              <a:t>埃式筛法，计算</a:t>
            </a:r>
            <a:r>
              <a:rPr lang="en-US" altLang="zh-CN" sz="2000" dirty="0"/>
              <a:t>[2, n]</a:t>
            </a:r>
            <a:r>
              <a:rPr lang="zh-CN" altLang="en-US" sz="2000" dirty="0"/>
              <a:t>内的素数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int k=0;                            //</a:t>
            </a:r>
            <a:r>
              <a:rPr lang="zh-CN" altLang="en-US" sz="2000" dirty="0"/>
              <a:t>统计素数个数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 false;  //</a:t>
            </a:r>
            <a:r>
              <a:rPr lang="zh-CN" altLang="en-US" sz="2000" dirty="0"/>
              <a:t>初始化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        //</a:t>
            </a:r>
            <a:r>
              <a:rPr lang="zh-CN" altLang="en-US" sz="2000" dirty="0"/>
              <a:t>从第一个素数</a:t>
            </a:r>
            <a:r>
              <a:rPr lang="en-US" altLang="zh-CN" sz="2000" dirty="0"/>
              <a:t>2</a:t>
            </a:r>
            <a:r>
              <a:rPr lang="zh-CN" altLang="en-US" sz="2000" dirty="0"/>
              <a:t>开始。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if(!visit[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 {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            prime[k++]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            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是素数，存储到</a:t>
            </a:r>
            <a:r>
              <a:rPr lang="en-US" altLang="zh-CN" sz="2000" dirty="0"/>
              <a:t>prime[]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for(int j=2*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j&lt;=n; j+=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的倍数，都不是素数。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visit[j] = true;          //</a:t>
            </a:r>
            <a:r>
              <a:rPr lang="zh-CN" altLang="en-US" sz="2000" dirty="0"/>
              <a:t>标记为非素数，筛掉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k;                              //</a:t>
            </a:r>
            <a:r>
              <a:rPr lang="zh-CN" altLang="en-US" sz="2000" dirty="0"/>
              <a:t>返回素数个数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埃式筛法的复杂度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时间复杂度：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的倍数被筛掉，计算</a:t>
            </a:r>
            <a:r>
              <a:rPr lang="en-US" altLang="zh-CN" dirty="0"/>
              <a:t>n/2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的倍数被筛掉，计算</a:t>
            </a:r>
            <a:r>
              <a:rPr lang="en-US" altLang="zh-CN" dirty="0"/>
              <a:t>n/3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的倍数被筛掉，</a:t>
            </a:r>
            <a:r>
              <a:rPr lang="en-US" altLang="zh-CN" dirty="0"/>
              <a:t>n/5</a:t>
            </a:r>
            <a:r>
              <a:rPr lang="zh-CN" altLang="en-US" dirty="0"/>
              <a:t>次</a:t>
            </a:r>
            <a:r>
              <a:rPr lang="en-US" altLang="zh-CN" dirty="0"/>
              <a:t>......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zh-CN" altLang="en-US" dirty="0"/>
              <a:t>总次数：</a:t>
            </a:r>
            <a:r>
              <a:rPr lang="en-US" altLang="zh-CN" dirty="0"/>
              <a:t>O(n/2+n/3+n/5+…) = 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nloglogn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defRPr/>
            </a:pPr>
            <a:r>
              <a:rPr lang="zh-CN" altLang="en-US" b="1" dirty="0"/>
              <a:t>空间复杂度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400" dirty="0"/>
              <a:t>程序用到了</a:t>
            </a:r>
            <a:r>
              <a:rPr lang="en-US" altLang="zh-CN" sz="2400" dirty="0"/>
              <a:t>bool visit[MAXN+1]</a:t>
            </a:r>
            <a:r>
              <a:rPr lang="zh-CN" altLang="en-US" sz="2400" dirty="0"/>
              <a:t>数组，当</a:t>
            </a:r>
            <a:r>
              <a:rPr lang="en-US" altLang="zh-CN" sz="2400" dirty="0"/>
              <a:t>MAXN = 10</a:t>
            </a:r>
            <a:r>
              <a:rPr lang="en-US" altLang="zh-CN" sz="2400" baseline="30000" dirty="0"/>
              <a:t>7</a:t>
            </a:r>
            <a:r>
              <a:rPr lang="zh-CN" altLang="en-US" sz="2400" dirty="0"/>
              <a:t>时，约</a:t>
            </a:r>
            <a:r>
              <a:rPr lang="en-US" altLang="zh-CN" sz="2400" dirty="0"/>
              <a:t>10M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一般限制空间为</a:t>
            </a:r>
            <a:r>
              <a:rPr lang="en-US" altLang="zh-CN" sz="2400" dirty="0"/>
              <a:t>65M</a:t>
            </a:r>
            <a:r>
              <a:rPr lang="zh-CN" altLang="en-US" sz="2400" dirty="0"/>
              <a:t>，所以</a:t>
            </a:r>
            <a:r>
              <a:rPr lang="en-US" altLang="zh-CN" sz="2400" dirty="0"/>
              <a:t>n</a:t>
            </a:r>
            <a:r>
              <a:rPr lang="zh-CN" altLang="en-US" sz="2400" dirty="0"/>
              <a:t>不能再大了。</a:t>
            </a:r>
            <a:endParaRPr lang="zh-CN" altLang="en-US" sz="28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素数习题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hdu 1262</a:t>
            </a:r>
            <a:r>
              <a:rPr lang="zh-CN" altLang="en-US" sz="2800"/>
              <a:t>，寻找素数对。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2710</a:t>
            </a:r>
            <a:r>
              <a:rPr lang="zh-CN" altLang="en-US" sz="2800"/>
              <a:t>，筛法求素数。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3792</a:t>
            </a:r>
            <a:r>
              <a:rPr lang="zh-CN" altLang="en-US" sz="2800"/>
              <a:t>，素数打表。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 3826</a:t>
            </a:r>
            <a:r>
              <a:rPr lang="zh-CN" altLang="en-US" sz="2800"/>
              <a:t>，分解质因子。</a:t>
            </a:r>
            <a:endParaRPr lang="zh-CN" altLang="en-US" sz="2800"/>
          </a:p>
          <a:p>
            <a:pPr marL="0" indent="0">
              <a:buFontTx/>
              <a:buNone/>
            </a:pPr>
            <a:r>
              <a:rPr lang="en-US" altLang="zh-CN" sz="2800"/>
              <a:t>hdu</a:t>
            </a:r>
            <a:r>
              <a:rPr lang="zh-CN" altLang="en-US" sz="2800"/>
              <a:t> </a:t>
            </a:r>
            <a:r>
              <a:rPr lang="en-US" altLang="zh-CN" sz="2800"/>
              <a:t>6069</a:t>
            </a:r>
            <a:r>
              <a:rPr lang="zh-CN" altLang="en-US" sz="2800"/>
              <a:t>，区间素数。</a:t>
            </a:r>
            <a:endParaRPr lang="zh-CN" altLang="en-US" sz="2800"/>
          </a:p>
          <a:p>
            <a:pPr marL="0" indent="0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>
                <a:solidFill>
                  <a:srgbClr val="FF0000"/>
                </a:solidFill>
              </a:rPr>
              <a:t>组合数学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716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鸽巢原理</a:t>
            </a:r>
            <a:endParaRPr lang="en-US" altLang="zh-CN" dirty="0"/>
          </a:p>
          <a:p>
            <a:r>
              <a:rPr lang="zh-CN" altLang="zh-CN" dirty="0"/>
              <a:t>杨辉三角和二项式系数</a:t>
            </a:r>
            <a:endParaRPr lang="en-US" altLang="zh-CN" dirty="0"/>
          </a:p>
          <a:p>
            <a:r>
              <a:rPr lang="zh-CN" altLang="zh-CN" dirty="0"/>
              <a:t>容斥原理</a:t>
            </a:r>
            <a:endParaRPr lang="en-US" altLang="zh-CN" dirty="0"/>
          </a:p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  <a:endParaRPr lang="en-US" altLang="zh-CN" dirty="0"/>
          </a:p>
          <a:p>
            <a:r>
              <a:rPr lang="zh-CN" altLang="en-US" dirty="0"/>
              <a:t>母函数</a:t>
            </a:r>
            <a:endParaRPr lang="en-US" altLang="zh-CN" dirty="0"/>
          </a:p>
          <a:p>
            <a:r>
              <a:rPr lang="zh-CN" altLang="en-US" dirty="0"/>
              <a:t>特殊计数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000" dirty="0">
                <a:solidFill>
                  <a:srgbClr val="FF0000"/>
                </a:solidFill>
              </a:rPr>
              <a:t>鸽巢原理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27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鸽巢原理（或称抽屉原理）：把</a:t>
            </a:r>
            <a:r>
              <a:rPr lang="en-US" altLang="zh-CN" dirty="0"/>
              <a:t>n+1</a:t>
            </a:r>
            <a:r>
              <a:rPr lang="zh-CN" altLang="en-US" dirty="0"/>
              <a:t>个物体放进</a:t>
            </a:r>
            <a:r>
              <a:rPr lang="en-US" altLang="zh-CN" dirty="0"/>
              <a:t>n</a:t>
            </a:r>
            <a:r>
              <a:rPr lang="zh-CN" altLang="en-US" dirty="0"/>
              <a:t>个盒子，至少有一个盒子包含</a:t>
            </a:r>
            <a:r>
              <a:rPr lang="en-US" altLang="zh-CN" dirty="0"/>
              <a:t>2</a:t>
            </a:r>
            <a:r>
              <a:rPr lang="zh-CN" altLang="en-US" dirty="0"/>
              <a:t>个或更多的物体。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隔板法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2711" name="Picture 7" descr="https://timgsa.baidu.com/timg?image&amp;quality=80&amp;size=b9999_10000&amp;sec=1555500835009&amp;di=4bec37303df17242468cee143c2723fc&amp;imgtype=0&amp;src=http%3A%2F%2Fphoto.chinaxinge.com%2Fuploadfile%2F200991020361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08065"/>
            <a:ext cx="3446144" cy="24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70C0"/>
                </a:solidFill>
              </a:rPr>
              <a:t>hdu 1205 </a:t>
            </a:r>
            <a:r>
              <a:rPr lang="zh-CN" altLang="en-US" sz="3600">
                <a:solidFill>
                  <a:srgbClr val="0070C0"/>
                </a:solidFill>
              </a:rPr>
              <a:t>吃糖果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err="1"/>
              <a:t>Gardon</a:t>
            </a:r>
            <a:r>
              <a:rPr lang="zh-CN" altLang="en-US" sz="2800" dirty="0"/>
              <a:t>有</a:t>
            </a:r>
            <a:r>
              <a:rPr lang="en-US" altLang="zh-CN" sz="2800" dirty="0"/>
              <a:t>K</a:t>
            </a:r>
            <a:r>
              <a:rPr lang="zh-CN" altLang="en-US" sz="2800" dirty="0"/>
              <a:t>种糖果，每种数量已知。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 err="1"/>
              <a:t>Gardon</a:t>
            </a:r>
            <a:r>
              <a:rPr lang="zh-CN" altLang="en-US" sz="2800" dirty="0"/>
              <a:t>不喜欢连续</a:t>
            </a:r>
            <a:r>
              <a:rPr lang="en-US" altLang="zh-CN" sz="2800" dirty="0"/>
              <a:t>2</a:t>
            </a:r>
            <a:r>
              <a:rPr lang="zh-CN" altLang="en-US" sz="2800" dirty="0"/>
              <a:t>次吃同样的糖果。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问有没有可行的吃糖方案。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“隔板法” ：找出最多的一种糖果，把它的数量</a:t>
            </a:r>
            <a:r>
              <a:rPr lang="en-US" altLang="zh-CN" sz="2400" dirty="0"/>
              <a:t>N</a:t>
            </a:r>
            <a:r>
              <a:rPr lang="zh-CN" altLang="en-US" sz="2400" dirty="0"/>
              <a:t>看成</a:t>
            </a:r>
            <a:r>
              <a:rPr lang="en-US" altLang="zh-CN" sz="2400" dirty="0"/>
              <a:t>N</a:t>
            </a:r>
            <a:r>
              <a:rPr lang="zh-CN" altLang="en-US" sz="2400" dirty="0"/>
              <a:t>个隔板，隔成</a:t>
            </a:r>
            <a:r>
              <a:rPr lang="en-US" altLang="zh-CN" sz="2400" dirty="0"/>
              <a:t>N</a:t>
            </a:r>
            <a:r>
              <a:rPr lang="zh-CN" altLang="en-US" sz="2400" dirty="0"/>
              <a:t>个空间；其它所有糖果的数量为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</a:t>
            </a:r>
            <a:r>
              <a:rPr lang="en-US" altLang="zh-CN" sz="2400" dirty="0"/>
              <a:t>S &lt; N-1</a:t>
            </a:r>
            <a:r>
              <a:rPr lang="zh-CN" altLang="en-US" sz="2400" dirty="0"/>
              <a:t>，把</a:t>
            </a:r>
            <a:r>
              <a:rPr lang="en-US" altLang="zh-CN" sz="2400" dirty="0"/>
              <a:t>S</a:t>
            </a:r>
            <a:r>
              <a:rPr lang="zh-CN" altLang="en-US" sz="2400" dirty="0"/>
              <a:t>个糖果放到隔板之间，这</a:t>
            </a:r>
            <a:r>
              <a:rPr lang="en-US" altLang="zh-CN" sz="2400" dirty="0"/>
              <a:t>N</a:t>
            </a:r>
            <a:r>
              <a:rPr lang="zh-CN" altLang="en-US" sz="2400" dirty="0"/>
              <a:t>个隔板不够放，无解。</a:t>
            </a:r>
            <a:endParaRPr lang="zh-CN" altLang="en-US" sz="2400" dirty="0"/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zh-CN" altLang="en-US" sz="2400" dirty="0"/>
              <a:t>≥ </a:t>
            </a:r>
            <a:r>
              <a:rPr lang="en-US" altLang="zh-CN" sz="2400" dirty="0"/>
              <a:t>N-1</a:t>
            </a:r>
            <a:r>
              <a:rPr lang="zh-CN" altLang="en-US" sz="2400" dirty="0"/>
              <a:t>时，肯定有解。</a:t>
            </a:r>
            <a:endParaRPr lang="zh-CN" altLang="en-US" sz="20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鸽巢原理是</a:t>
            </a:r>
            <a:r>
              <a:rPr lang="en-US" altLang="zh-CN" dirty="0"/>
              <a:t>Ramsey</a:t>
            </a:r>
            <a:r>
              <a:rPr lang="zh-CN" altLang="en-US" dirty="0"/>
              <a:t>定理的一个特例。</a:t>
            </a:r>
            <a:endParaRPr lang="en-US" altLang="zh-CN" dirty="0"/>
          </a:p>
          <a:p>
            <a:r>
              <a:rPr lang="zh-CN" altLang="en-US" dirty="0"/>
              <a:t>通过这两题了解</a:t>
            </a:r>
            <a:r>
              <a:rPr lang="en-US" altLang="zh-CN" dirty="0"/>
              <a:t>Ramsey</a:t>
            </a:r>
            <a:r>
              <a:rPr lang="zh-CN" altLang="en-US" dirty="0"/>
              <a:t>定理：</a:t>
            </a:r>
            <a:endParaRPr lang="en-US" altLang="zh-CN" dirty="0"/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5917</a:t>
            </a:r>
            <a:r>
              <a:rPr lang="zh-CN" altLang="en-US" dirty="0"/>
              <a:t>、</a:t>
            </a:r>
            <a:r>
              <a:rPr lang="en-US" altLang="zh-CN" dirty="0"/>
              <a:t>6152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杨辉三角和二项式系数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27584" y="4476809"/>
            <a:ext cx="8064896" cy="1143000"/>
          </a:xfrm>
          <a:blipFill>
            <a:blip r:embed="rId1"/>
            <a:stretch>
              <a:fillRect l="-196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7578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49388"/>
            <a:ext cx="4681537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696" y="1542464"/>
            <a:ext cx="1333304" cy="2091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CN" sz="4000">
                <a:solidFill>
                  <a:srgbClr val="0070C0"/>
                </a:solidFill>
              </a:rPr>
              <a:t>Java</a:t>
            </a:r>
            <a:r>
              <a:rPr lang="zh-CN" altLang="en-US" sz="4000">
                <a:solidFill>
                  <a:srgbClr val="0070C0"/>
                </a:solidFill>
              </a:rPr>
              <a:t>大法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435975" cy="49291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Java</a:t>
            </a:r>
            <a:r>
              <a:rPr lang="zh-CN" altLang="en-US"/>
              <a:t>能</a:t>
            </a:r>
            <a:r>
              <a:rPr lang="zh-CN" altLang="en-US">
                <a:solidFill>
                  <a:srgbClr val="FF0000"/>
                </a:solidFill>
              </a:rPr>
              <a:t>直接算</a:t>
            </a:r>
            <a:r>
              <a:rPr lang="zh-CN" altLang="en-US"/>
              <a:t>：无限大，直到</a:t>
            </a:r>
            <a:r>
              <a:rPr lang="zh-CN" altLang="en-US">
                <a:solidFill>
                  <a:srgbClr val="FF0000"/>
                </a:solidFill>
              </a:rPr>
              <a:t>撑爆</a:t>
            </a:r>
            <a:r>
              <a:rPr lang="zh-CN" altLang="en-US"/>
              <a:t>计算机内存</a:t>
            </a:r>
            <a:endParaRPr lang="zh-CN" altLang="en-US" sz="3600"/>
          </a:p>
          <a:p>
            <a:pPr marL="0" indent="0">
              <a:buFontTx/>
              <a:buNone/>
            </a:pPr>
            <a:endParaRPr lang="zh-CN" altLang="en-US" sz="2000"/>
          </a:p>
        </p:txBody>
      </p:sp>
      <p:pic>
        <p:nvPicPr>
          <p:cNvPr id="2150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杨辉三角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7680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1377950"/>
            <a:ext cx="8229600" cy="45259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1  1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1  2  1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1  3  3  1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1  4   6   4  1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1  5  10  10  5  1</a:t>
            </a:r>
            <a:endParaRPr lang="en-US" altLang="zh-C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1  6  15  20  15  6  1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如何求杨辉三角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778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(1+x)</a:t>
            </a:r>
            <a:r>
              <a:rPr lang="en-US" altLang="zh-CN" baseline="30000"/>
              <a:t>n</a:t>
            </a:r>
            <a:r>
              <a:rPr lang="zh-CN" altLang="en-US"/>
              <a:t>的展开就是杨辉三角</a:t>
            </a:r>
            <a:endParaRPr lang="zh-CN" altLang="en-US"/>
          </a:p>
        </p:txBody>
      </p:sp>
      <p:pic>
        <p:nvPicPr>
          <p:cNvPr id="7782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4963"/>
            <a:ext cx="4011613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6" descr="https://timgsa.baidu.com/timg?image&amp;quality=80&amp;size=b9999_10000&amp;sec=1555387795458&amp;di=b77a29298f129448cc2f9a80287b3573&amp;imgtype=0&amp;src=http%3A%2F%2Fmmbiz.qpic.cn%2Fmmbiz_png%2FkKWeR00eNxUb9BkVXuoJllNknuPl1JnhZX8WepoXyPNJTlUqqHDuGojVGgD5R5GLFdmHLbdVAZ9oxWLfiaH3GGA%2F640%3Fwx_fmt%3D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76475"/>
            <a:ext cx="350678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23112" cy="99536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如何求</a:t>
            </a:r>
            <a:r>
              <a:rPr lang="en-US" altLang="zh-CN" sz="3600">
                <a:solidFill>
                  <a:srgbClr val="0070C0"/>
                </a:solidFill>
              </a:rPr>
              <a:t>(1+x)</a:t>
            </a:r>
            <a:r>
              <a:rPr lang="en-US" altLang="zh-CN" sz="3600" baseline="30000">
                <a:solidFill>
                  <a:srgbClr val="0070C0"/>
                </a:solidFill>
              </a:rPr>
              <a:t>n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1"/>
            <a:stretch>
              <a:fillRect l="-1704" t="-215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7885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17638"/>
            <a:ext cx="22542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1"/>
            <a:stretch>
              <a:fillRect l="-1704" t="-1752" r="-185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7987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16338"/>
            <a:ext cx="2316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容斥原理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8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zh-CN" altLang="en-US"/>
              <a:t>在计数时，有时情况比较多，相互有重叠。</a:t>
            </a:r>
            <a:endParaRPr lang="en-US" altLang="zh-CN"/>
          </a:p>
          <a:p>
            <a:r>
              <a:rPr lang="zh-CN" altLang="en-US"/>
              <a:t>去重：先不考虑重叠的情况，把所有对象的数目先计算出来，然后再减去重复计算的数目。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剪绳子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819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一根长为</a:t>
            </a:r>
            <a:r>
              <a:rPr lang="en-US" altLang="zh-CN"/>
              <a:t>60</a:t>
            </a:r>
            <a:r>
              <a:rPr lang="zh-CN" altLang="en-US"/>
              <a:t>米的绳子，每隔</a:t>
            </a:r>
            <a:r>
              <a:rPr lang="en-US" altLang="zh-CN"/>
              <a:t>3</a:t>
            </a:r>
            <a:r>
              <a:rPr lang="zh-CN" altLang="en-US"/>
              <a:t>米做一个记号，每隔</a:t>
            </a:r>
            <a:r>
              <a:rPr lang="en-US" altLang="zh-CN"/>
              <a:t>4</a:t>
            </a:r>
            <a:r>
              <a:rPr lang="zh-CN" altLang="en-US"/>
              <a:t>米也做一个记号，然后把有记号的地方剪断。问绳子共被剪成了多少段。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容斥原理：</a:t>
            </a:r>
            <a:r>
              <a:rPr lang="en-US" altLang="zh-CN"/>
              <a:t>3</a:t>
            </a:r>
            <a:r>
              <a:rPr lang="zh-CN" altLang="en-US"/>
              <a:t>的倍数有</a:t>
            </a:r>
            <a:r>
              <a:rPr lang="en-US" altLang="zh-CN"/>
              <a:t>20</a:t>
            </a:r>
            <a:r>
              <a:rPr lang="zh-CN" altLang="en-US"/>
              <a:t>个，不算绳子两头，有</a:t>
            </a:r>
            <a:r>
              <a:rPr lang="en-US" altLang="zh-CN"/>
              <a:t>20</a:t>
            </a:r>
            <a:r>
              <a:rPr lang="zh-CN" altLang="en-US"/>
              <a:t> </a:t>
            </a:r>
            <a:r>
              <a:rPr lang="en-US" altLang="zh-CN"/>
              <a:t>– 1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19</a:t>
            </a:r>
            <a:r>
              <a:rPr lang="zh-CN" altLang="en-US"/>
              <a:t>个记号；</a:t>
            </a:r>
            <a:r>
              <a:rPr lang="en-US" altLang="zh-CN"/>
              <a:t>4</a:t>
            </a:r>
            <a:r>
              <a:rPr lang="zh-CN" altLang="en-US"/>
              <a:t>的倍数有</a:t>
            </a:r>
            <a:r>
              <a:rPr lang="en-US" altLang="zh-CN"/>
              <a:t>15</a:t>
            </a:r>
            <a:r>
              <a:rPr lang="zh-CN" altLang="en-US"/>
              <a:t>个；既是</a:t>
            </a:r>
            <a:r>
              <a:rPr lang="en-US" altLang="zh-CN"/>
              <a:t>3</a:t>
            </a:r>
            <a:r>
              <a:rPr lang="zh-CN" altLang="en-US"/>
              <a:t>的倍数又是</a:t>
            </a:r>
            <a:r>
              <a:rPr lang="en-US" altLang="zh-CN"/>
              <a:t>4</a:t>
            </a:r>
            <a:r>
              <a:rPr lang="zh-CN" altLang="en-US"/>
              <a:t>的倍数，有</a:t>
            </a:r>
            <a:r>
              <a:rPr lang="en-US" altLang="zh-CN"/>
              <a:t>60÷(3×4) = 5</a:t>
            </a:r>
            <a:r>
              <a:rPr lang="zh-CN" altLang="en-US"/>
              <a:t>个。记号的总数量是：</a:t>
            </a:r>
            <a:r>
              <a:rPr lang="en-US" altLang="zh-CN"/>
              <a:t>(20-1)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(15-1)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(5-1) = 29</a:t>
            </a:r>
            <a:r>
              <a:rPr lang="zh-CN" altLang="en-US"/>
              <a:t>，绳子被剪成</a:t>
            </a:r>
            <a:r>
              <a:rPr lang="en-US" altLang="zh-CN"/>
              <a:t>29</a:t>
            </a:r>
            <a:r>
              <a:rPr lang="zh-CN" altLang="en-US"/>
              <a:t>段。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习题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err="1"/>
              <a:t>hdu</a:t>
            </a:r>
            <a:r>
              <a:rPr lang="en-US" altLang="zh-CN" dirty="0"/>
              <a:t> 2841</a:t>
            </a:r>
            <a:r>
              <a:rPr lang="zh-CN" altLang="en-US" dirty="0"/>
              <a:t>，</a:t>
            </a:r>
            <a:r>
              <a:rPr lang="en-US" altLang="zh-CN" dirty="0"/>
              <a:t>4135</a:t>
            </a:r>
            <a:r>
              <a:rPr lang="zh-CN" altLang="en-US" dirty="0"/>
              <a:t>，</a:t>
            </a:r>
            <a:r>
              <a:rPr lang="en-US" altLang="zh-CN" dirty="0"/>
              <a:t>4497</a:t>
            </a:r>
            <a:r>
              <a:rPr lang="zh-CN" altLang="en-US" dirty="0"/>
              <a:t>，</a:t>
            </a:r>
            <a:r>
              <a:rPr lang="en-US" altLang="zh-CN" dirty="0"/>
              <a:t>5155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Fibonacci</a:t>
            </a:r>
            <a:r>
              <a:rPr lang="zh-CN" altLang="en-US" dirty="0">
                <a:solidFill>
                  <a:srgbClr val="FF0000"/>
                </a:solidFill>
              </a:rPr>
              <a:t>数列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9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/>
              <a:t>F(1)=f(2)=1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F(n)=f(n-1)+f(n-2)</a:t>
            </a:r>
            <a:endParaRPr lang="en-US" altLang="zh-CN" dirty="0"/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增长很快，近似于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3973" name="Picture 5" descr="https://timgsa.baidu.com/timg?image&amp;quality=80&amp;size=b9999_10000&amp;sec=1555501014390&amp;di=09c0bc12c8b6851980a8d3f19f46134d&amp;imgtype=0&amp;src=http%3A%2F%2Fwww.siwei.me%2Fsystem%2Fimages%2FBAhbB1sHOgZmIjEyMDEyLzA4LzE3LzExXzA0XzA4XzcyOF9maWJvbmFjY2lfc3BpcmFsLmdpZlsIOgZwOgp0aHVtYiINNDUweDQ1MD4%2Ffibonacci-spiral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20418"/>
            <a:ext cx="3476160" cy="21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70C0"/>
                </a:solidFill>
              </a:rPr>
              <a:t>2</a:t>
            </a:r>
            <a:r>
              <a:rPr lang="zh-CN" altLang="en-US" sz="4000">
                <a:solidFill>
                  <a:srgbClr val="0070C0"/>
                </a:solidFill>
              </a:rPr>
              <a:t>个基本问题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）如何快速计算第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Fibonacci</a:t>
            </a:r>
            <a:r>
              <a:rPr lang="zh-CN" altLang="en-US" dirty="0"/>
              <a:t>数；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Fibonacci</a:t>
            </a:r>
            <a:r>
              <a:rPr lang="zh-CN" altLang="en-US" dirty="0"/>
              <a:t>数增长太快，需要处理大数。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方案：（</a:t>
            </a:r>
            <a:r>
              <a:rPr lang="en-US" altLang="zh-CN" dirty="0"/>
              <a:t>1</a:t>
            </a:r>
            <a:r>
              <a:rPr lang="zh-CN" altLang="en-US" dirty="0"/>
              <a:t>）矩阵快速幂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）取模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快速计算第</a:t>
            </a:r>
            <a:r>
              <a:rPr lang="en-US" altLang="zh-CN" sz="3600">
                <a:solidFill>
                  <a:srgbClr val="0070C0"/>
                </a:solidFill>
              </a:rPr>
              <a:t>n</a:t>
            </a:r>
            <a:r>
              <a:rPr lang="zh-CN" altLang="en-US" sz="3600">
                <a:solidFill>
                  <a:srgbClr val="0070C0"/>
                </a:solidFill>
              </a:rPr>
              <a:t>个</a:t>
            </a:r>
            <a:r>
              <a:rPr lang="en-US" altLang="zh-CN" sz="3600">
                <a:solidFill>
                  <a:srgbClr val="0070C0"/>
                </a:solidFill>
              </a:rPr>
              <a:t>Fibonacci</a:t>
            </a:r>
            <a:r>
              <a:rPr lang="zh-CN" altLang="en-US" sz="3600">
                <a:solidFill>
                  <a:srgbClr val="0070C0"/>
                </a:solidFill>
              </a:rPr>
              <a:t>数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860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3070</a:t>
            </a:r>
            <a:r>
              <a:rPr lang="zh-CN" altLang="en-US" dirty="0"/>
              <a:t>题：求第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亿</a:t>
            </a:r>
            <a:r>
              <a:rPr lang="zh-CN" altLang="en-US" dirty="0"/>
              <a:t>个</a:t>
            </a:r>
            <a:r>
              <a:rPr lang="en-US" altLang="zh-CN" dirty="0"/>
              <a:t>Fibonacci</a:t>
            </a:r>
            <a:r>
              <a:rPr lang="zh-CN" altLang="en-US" dirty="0"/>
              <a:t>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思路：把递推关系转换成矩阵，用矩阵快速幂进行处理。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6020" name="Picture 2" descr="http://poj.org/images/3070_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21163"/>
            <a:ext cx="88296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timgsa.baidu.com/timg?image&amp;quality=80&amp;size=b9999_10000&amp;sec=1555344386457&amp;di=08bcf9db016f0e39582d6c8e5f99b675&amp;imgtype=0&amp;src=http%3A%2F%2Fnewsimg.5054399.com%2Fuploads%2Fuserup%2F1904%2F0316464212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916113"/>
            <a:ext cx="27146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直接算</a:t>
            </a:r>
            <a:r>
              <a:rPr lang="en-US" altLang="zh-CN" sz="3600">
                <a:solidFill>
                  <a:srgbClr val="0070C0"/>
                </a:solidFill>
              </a:rPr>
              <a:t>N!</a:t>
            </a:r>
            <a:r>
              <a:rPr lang="zh-CN" altLang="en-US" sz="3600">
                <a:solidFill>
                  <a:srgbClr val="0070C0"/>
                </a:solidFill>
              </a:rPr>
              <a:t>的</a:t>
            </a:r>
            <a:r>
              <a:rPr lang="en-US" altLang="zh-CN" sz="3600">
                <a:solidFill>
                  <a:srgbClr val="0070C0"/>
                </a:solidFill>
              </a:rPr>
              <a:t>java</a:t>
            </a:r>
            <a:r>
              <a:rPr lang="zh-CN" altLang="en-US" sz="3600">
                <a:solidFill>
                  <a:srgbClr val="0070C0"/>
                </a:solidFill>
              </a:rPr>
              <a:t>代码</a:t>
            </a:r>
            <a:endParaRPr lang="en-US" altLang="zh-CN" sz="3600">
              <a:solidFill>
                <a:srgbClr val="0070C0"/>
              </a:solidFill>
            </a:endParaRPr>
          </a:p>
        </p:txBody>
      </p:sp>
      <p:sp>
        <p:nvSpPr>
          <p:cNvPr id="2253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354888" cy="58054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java.math.BigInteger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400" dirty="0"/>
              <a:t>public class Main{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Scanner input = new Scanner(System.in);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while(</a:t>
            </a:r>
            <a:r>
              <a:rPr lang="en-US" altLang="zh-CN" sz="2400" dirty="0" err="1"/>
              <a:t>input.hasNext</a:t>
            </a:r>
            <a:r>
              <a:rPr lang="en-US" altLang="zh-CN" sz="2400" dirty="0"/>
              <a:t>()) {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   int n = </a:t>
            </a:r>
            <a:r>
              <a:rPr lang="en-US" altLang="zh-CN" sz="2400" dirty="0" err="1"/>
              <a:t>input.nextInt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BigInteger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BigInteger.ONE;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ans.multiply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BigInteger.valueOf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FontTx/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FontTx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0" indent="0"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Fibonacci</a:t>
            </a:r>
            <a:r>
              <a:rPr lang="zh-CN" altLang="en-US" sz="3600" dirty="0">
                <a:solidFill>
                  <a:srgbClr val="0070C0"/>
                </a:solidFill>
              </a:rPr>
              <a:t>数列应用模型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870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362950" cy="52419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）楼梯问题：</a:t>
            </a:r>
            <a:r>
              <a:rPr lang="en-US" altLang="zh-CN" dirty="0" err="1"/>
              <a:t>hdu</a:t>
            </a:r>
            <a:r>
              <a:rPr lang="en-US" altLang="zh-CN" dirty="0"/>
              <a:t> 2041</a:t>
            </a:r>
            <a:r>
              <a:rPr lang="zh-CN" altLang="en-US" dirty="0"/>
              <a:t>题。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有一楼梯共</a:t>
            </a:r>
            <a:r>
              <a:rPr lang="en-US" altLang="zh-CN" dirty="0"/>
              <a:t>M</a:t>
            </a:r>
            <a:r>
              <a:rPr lang="zh-CN" altLang="en-US" dirty="0"/>
              <a:t>级，刚开始时在第一级，每次只能跨上一级或二级，要走上第</a:t>
            </a:r>
            <a:r>
              <a:rPr lang="en-US" altLang="zh-CN" dirty="0"/>
              <a:t>M</a:t>
            </a:r>
            <a:r>
              <a:rPr lang="zh-CN" altLang="en-US" dirty="0"/>
              <a:t>级，共有多少种走法？</a:t>
            </a:r>
            <a:endParaRPr lang="en-US" altLang="zh-CN" dirty="0"/>
          </a:p>
          <a:p>
            <a:pPr marL="0" indent="0">
              <a:buFontTx/>
              <a:buNone/>
            </a:pPr>
            <a:endParaRPr lang="zh-CN" altLang="en-US" sz="1800" dirty="0"/>
          </a:p>
          <a:p>
            <a:pPr marL="0" indent="0">
              <a:buFontTx/>
              <a:buNone/>
            </a:pPr>
            <a:r>
              <a:rPr lang="zh-CN" altLang="en-US" sz="2800" dirty="0"/>
              <a:t>假设到第</a:t>
            </a:r>
            <a:r>
              <a:rPr lang="en-US" altLang="zh-CN" sz="2800" dirty="0"/>
              <a:t>n</a:t>
            </a:r>
            <a:r>
              <a:rPr lang="zh-CN" altLang="en-US" sz="2800" dirty="0"/>
              <a:t>级总共的走法为</a:t>
            </a:r>
            <a:r>
              <a:rPr lang="en-US" altLang="zh-CN" sz="2800" dirty="0"/>
              <a:t>f(n)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分成</a:t>
            </a:r>
            <a:r>
              <a:rPr lang="en-US" altLang="zh-CN" sz="2800" dirty="0"/>
              <a:t>2</a:t>
            </a:r>
            <a:r>
              <a:rPr lang="zh-CN" altLang="en-US" sz="2800" dirty="0"/>
              <a:t>种情况：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第一次跳</a:t>
            </a:r>
            <a:r>
              <a:rPr lang="en-US" altLang="zh-CN" sz="2800" dirty="0"/>
              <a:t>1</a:t>
            </a:r>
            <a:r>
              <a:rPr lang="zh-CN" altLang="en-US" sz="2800" dirty="0"/>
              <a:t>级，剩下</a:t>
            </a:r>
            <a:r>
              <a:rPr lang="en-US" altLang="zh-CN" sz="2800" dirty="0"/>
              <a:t>n-1</a:t>
            </a:r>
            <a:r>
              <a:rPr lang="zh-CN" altLang="en-US" sz="2800" dirty="0"/>
              <a:t>个台阶，跳法是</a:t>
            </a:r>
            <a:r>
              <a:rPr lang="en-US" altLang="zh-CN" sz="2800" dirty="0"/>
              <a:t>f(n-1)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第一次跳</a:t>
            </a:r>
            <a:r>
              <a:rPr lang="en-US" altLang="zh-CN" sz="2800" dirty="0"/>
              <a:t>2</a:t>
            </a:r>
            <a:r>
              <a:rPr lang="zh-CN" altLang="en-US" sz="2800" dirty="0"/>
              <a:t>级，剩下</a:t>
            </a:r>
            <a:r>
              <a:rPr lang="en-US" altLang="zh-CN" sz="2800" dirty="0"/>
              <a:t>n-2</a:t>
            </a:r>
            <a:r>
              <a:rPr lang="zh-CN" altLang="en-US" sz="2800" dirty="0"/>
              <a:t>个台阶，跳法是</a:t>
            </a:r>
            <a:r>
              <a:rPr lang="en-US" altLang="zh-CN" sz="2800" dirty="0"/>
              <a:t>f(n-2)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f(n)= f(n-1) + f(n-2) </a:t>
            </a:r>
            <a:r>
              <a:rPr lang="zh-CN" altLang="en-US" sz="2800" dirty="0"/>
              <a:t>。这是一个</a:t>
            </a:r>
            <a:r>
              <a:rPr lang="en-US" altLang="zh-CN" sz="2800" dirty="0"/>
              <a:t>Fibonacci</a:t>
            </a:r>
            <a:r>
              <a:rPr lang="zh-CN" altLang="en-US" sz="2800" dirty="0"/>
              <a:t>数列。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549275"/>
            <a:ext cx="8352606" cy="352779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）矩形覆盖问题。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用</a:t>
            </a:r>
            <a:r>
              <a:rPr lang="en-US" altLang="zh-CN" sz="2800" dirty="0"/>
              <a:t>2*1</a:t>
            </a:r>
            <a:r>
              <a:rPr lang="zh-CN" altLang="en-US" sz="2800" dirty="0"/>
              <a:t>的小矩形，覆盖</a:t>
            </a:r>
            <a:r>
              <a:rPr lang="en-US" altLang="zh-CN" sz="2800" dirty="0"/>
              <a:t>2*n</a:t>
            </a:r>
            <a:r>
              <a:rPr lang="zh-CN" altLang="en-US" sz="2800" dirty="0"/>
              <a:t>的大矩形。总共有多少种方法？ </a:t>
            </a:r>
            <a:endParaRPr lang="zh-CN" altLang="en-US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假设方法总共有</a:t>
            </a:r>
            <a:r>
              <a:rPr lang="en-US" altLang="zh-CN" sz="2400" dirty="0"/>
              <a:t>f(n) </a:t>
            </a:r>
            <a:r>
              <a:rPr lang="zh-CN" altLang="en-US" sz="2400" dirty="0"/>
              <a:t>，分成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种情况：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第一次放</a:t>
            </a:r>
            <a:r>
              <a:rPr lang="en-US" altLang="zh-CN" sz="2400" dirty="0"/>
              <a:t>1</a:t>
            </a:r>
            <a:r>
              <a:rPr lang="zh-CN" altLang="en-US" sz="2400" dirty="0"/>
              <a:t>格，剩下</a:t>
            </a:r>
            <a:r>
              <a:rPr lang="en-US" altLang="zh-CN" sz="2400" dirty="0"/>
              <a:t>n-1</a:t>
            </a:r>
            <a:r>
              <a:rPr lang="zh-CN" altLang="en-US" sz="2400" dirty="0"/>
              <a:t>个格子，方法有</a:t>
            </a:r>
            <a:r>
              <a:rPr lang="en-US" altLang="zh-CN" sz="2400" dirty="0"/>
              <a:t>f(n)</a:t>
            </a:r>
            <a:r>
              <a:rPr lang="zh-CN" altLang="en-US" sz="2400" dirty="0"/>
              <a:t>种；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第一次放</a:t>
            </a:r>
            <a:r>
              <a:rPr lang="en-US" altLang="zh-CN" sz="2400" dirty="0"/>
              <a:t>2</a:t>
            </a:r>
            <a:r>
              <a:rPr lang="zh-CN" altLang="en-US" sz="2400" dirty="0"/>
              <a:t>格，剩下</a:t>
            </a:r>
            <a:r>
              <a:rPr lang="en-US" altLang="zh-CN" sz="2400" dirty="0"/>
              <a:t>n-2</a:t>
            </a:r>
            <a:r>
              <a:rPr lang="zh-CN" altLang="en-US" sz="2400" dirty="0"/>
              <a:t>个格子，方法有</a:t>
            </a:r>
            <a:r>
              <a:rPr lang="en-US" altLang="zh-CN" sz="2400" dirty="0"/>
              <a:t>f(n)</a:t>
            </a:r>
            <a:r>
              <a:rPr lang="zh-CN" altLang="en-US" sz="2400" dirty="0"/>
              <a:t> 种。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这也是一个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数列。</a:t>
            </a:r>
            <a:endParaRPr lang="zh-CN" altLang="en-US" sz="2400" dirty="0"/>
          </a:p>
        </p:txBody>
      </p:sp>
      <p:pic>
        <p:nvPicPr>
          <p:cNvPr id="8806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92600"/>
            <a:ext cx="51927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母函数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0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</a:t>
            </a:r>
            <a:r>
              <a:rPr lang="zh-CN" altLang="en-US" sz="2400" dirty="0"/>
              <a:t>（</a:t>
            </a:r>
            <a:r>
              <a:rPr lang="en-US" altLang="zh-CN" sz="2400" dirty="0"/>
              <a:t>Generating function</a:t>
            </a:r>
            <a:r>
              <a:rPr lang="zh-CN" altLang="en-US" sz="2400" dirty="0"/>
              <a:t>，又译为生成函数）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代数方法</a:t>
            </a:r>
            <a:r>
              <a:rPr lang="zh-CN" altLang="en-US" dirty="0"/>
              <a:t>解决组合计数问题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普通型母函数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指数型母函数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普通型母函数  </a:t>
            </a:r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1</a:t>
            </a:r>
            <a:r>
              <a:rPr lang="zh-CN" altLang="en-US" sz="3600" dirty="0">
                <a:solidFill>
                  <a:srgbClr val="0070C0"/>
                </a:solidFill>
              </a:rPr>
              <a:t>：一个简单组合问题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zh-CN" altLang="en-US" sz="2800" dirty="0"/>
              <a:t>从数字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中取出一个或多个相加（每个数最多只能用一次），能组合成几个数？每个数有几种组合？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85420"/>
            <a:ext cx="9144000" cy="167237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惊人相似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下面公式与表格有哪些相似？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96224"/>
            <a:ext cx="9144000" cy="1672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88059"/>
            <a:ext cx="7086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573017"/>
            <a:ext cx="8352928" cy="22322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左边的的幂</a:t>
            </a:r>
            <a:r>
              <a:rPr lang="zh-CN" altLang="en-US" sz="2800" dirty="0"/>
              <a:t>与组合用到的数字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相对应。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右边的幂</a:t>
            </a:r>
            <a:r>
              <a:rPr lang="zh-CN" altLang="en-US" sz="2800" dirty="0"/>
              <a:t>与表格中的组合数</a:t>
            </a:r>
            <a:r>
              <a:rPr lang="en-US" altLang="zh-CN" sz="2800" dirty="0"/>
              <a:t>S</a:t>
            </a:r>
            <a:r>
              <a:rPr lang="zh-CN" altLang="en-US" sz="2800" dirty="0"/>
              <a:t>对应。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右边的系数</a:t>
            </a:r>
            <a:r>
              <a:rPr lang="zh-CN" altLang="en-US" sz="2800" dirty="0"/>
              <a:t>与表格中的数量</a:t>
            </a:r>
            <a:r>
              <a:rPr lang="en-US" altLang="zh-CN" sz="2800" dirty="0"/>
              <a:t>N</a:t>
            </a:r>
            <a:r>
              <a:rPr lang="zh-CN" altLang="en-US" sz="2800" dirty="0"/>
              <a:t>相对应。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1484784"/>
            <a:ext cx="9144000" cy="1672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8" y="619493"/>
            <a:ext cx="9144000" cy="44943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神奇的公式是怎么得到的？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zh-CN" altLang="en-US" sz="2800" dirty="0"/>
              <a:t>例如，右边的                  ，，      表示不用数字</a:t>
            </a:r>
            <a:r>
              <a:rPr lang="en-US" altLang="zh-CN" sz="2800" dirty="0"/>
              <a:t>1</a:t>
            </a:r>
            <a:r>
              <a:rPr lang="zh-CN" altLang="en-US" sz="2800" dirty="0"/>
              <a:t>，     表示用数字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这个公式实际上就是组合问题的反映：</a:t>
            </a:r>
            <a:r>
              <a:rPr lang="zh-CN" altLang="en-US" sz="2800" b="1" dirty="0"/>
              <a:t>用或者不用数字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、用或者不用数字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、用或者不用数字</a:t>
            </a:r>
            <a:r>
              <a:rPr lang="en-US" altLang="zh-CN" sz="2800" b="1" dirty="0"/>
              <a:t>3</a:t>
            </a:r>
            <a:r>
              <a:rPr lang="en-US" altLang="zh-CN" sz="2800" dirty="0"/>
              <a:t>......</a:t>
            </a:r>
            <a:r>
              <a:rPr lang="zh-CN" altLang="en-US" sz="2800" dirty="0"/>
              <a:t>公式就是这样构造出来的。</a:t>
            </a:r>
            <a:endParaRPr lang="en-US" altLang="zh-CN" sz="2800" dirty="0"/>
          </a:p>
          <a:p>
            <a:r>
              <a:rPr lang="zh-CN" altLang="en-US" sz="2800" dirty="0"/>
              <a:t>公式构造出来后，把它展开，就是组合问题的答案。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433642"/>
            <a:ext cx="9144000" cy="43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08" y="2052101"/>
            <a:ext cx="186690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5" y="2104488"/>
            <a:ext cx="65722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54" y="2637888"/>
            <a:ext cx="6477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母函数是一种幂级数，其中每一项的系数反映了这个序列的信息。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母函数的原理：“</a:t>
            </a:r>
            <a:r>
              <a:rPr lang="zh-CN" altLang="en-US" b="1" dirty="0"/>
              <a:t>把组合问题的加法与幂级数的乘幂对应起来</a:t>
            </a:r>
            <a:r>
              <a:rPr lang="zh-CN" altLang="en-US" dirty="0"/>
              <a:t>”。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母函数的原理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en-US" sz="3600" dirty="0">
                <a:solidFill>
                  <a:srgbClr val="0070C0"/>
                </a:solidFill>
              </a:rPr>
              <a:t>：整数划分问题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把一个正整数</a:t>
            </a:r>
            <a:r>
              <a:rPr lang="en-US" altLang="zh-CN" dirty="0"/>
              <a:t>n</a:t>
            </a:r>
            <a:r>
              <a:rPr lang="zh-CN" altLang="en-US" dirty="0"/>
              <a:t>分解成多个整数的和，这些数大于等于</a:t>
            </a:r>
            <a:r>
              <a:rPr lang="en-US" altLang="zh-CN" dirty="0"/>
              <a:t>1</a:t>
            </a:r>
            <a:r>
              <a:rPr lang="zh-CN" altLang="en-US" dirty="0"/>
              <a:t>，小于等于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不同划分法的总数叫做划分数。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 = 4</a:t>
            </a:r>
            <a:r>
              <a:rPr lang="zh-CN" altLang="en-US" dirty="0"/>
              <a:t>时，有</a:t>
            </a:r>
            <a:r>
              <a:rPr lang="en-US" altLang="zh-CN" dirty="0"/>
              <a:t>5</a:t>
            </a:r>
            <a:r>
              <a:rPr lang="zh-CN" altLang="en-US" dirty="0"/>
              <a:t>种划分：</a:t>
            </a:r>
            <a:r>
              <a:rPr lang="en-US" altLang="zh-CN" dirty="0"/>
              <a:t>{1, 1, 1, 1}</a:t>
            </a:r>
            <a:r>
              <a:rPr lang="zh-CN" altLang="en-US" dirty="0"/>
              <a:t>、</a:t>
            </a:r>
            <a:r>
              <a:rPr lang="en-US" altLang="zh-CN" dirty="0"/>
              <a:t>{1, 1, 2}</a:t>
            </a:r>
            <a:r>
              <a:rPr lang="zh-CN" altLang="en-US" dirty="0"/>
              <a:t>、</a:t>
            </a:r>
            <a:r>
              <a:rPr lang="en-US" altLang="zh-CN" dirty="0"/>
              <a:t>{2, 2}</a:t>
            </a:r>
            <a:r>
              <a:rPr lang="zh-CN" altLang="en-US" dirty="0"/>
              <a:t>、</a:t>
            </a:r>
            <a:r>
              <a:rPr lang="en-US" altLang="zh-CN" dirty="0"/>
              <a:t>{1, 3}</a:t>
            </a:r>
            <a:r>
              <a:rPr lang="zh-CN" altLang="en-US" dirty="0"/>
              <a:t>、</a:t>
            </a:r>
            <a:r>
              <a:rPr lang="en-US" altLang="zh-CN" dirty="0"/>
              <a:t>{4}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1028</a:t>
            </a:r>
            <a:endParaRPr lang="en-US" altLang="zh-CN" dirty="0"/>
          </a:p>
          <a:p>
            <a:r>
              <a:rPr lang="zh-CN" altLang="en-US" dirty="0"/>
              <a:t>求整数</a:t>
            </a:r>
            <a:r>
              <a:rPr lang="en-US" altLang="zh-CN" dirty="0"/>
              <a:t>n</a:t>
            </a:r>
            <a:r>
              <a:rPr lang="zh-CN" altLang="en-US" dirty="0"/>
              <a:t>有多少种划分，</a:t>
            </a:r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≤ 120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6050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设计整数划分的母函数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435280" cy="2913187"/>
          </a:xfrm>
        </p:spPr>
        <p:txBody>
          <a:bodyPr/>
          <a:lstStyle/>
          <a:p>
            <a:r>
              <a:rPr lang="zh-CN" altLang="en-US" dirty="0"/>
              <a:t>其中，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含义是：</a:t>
            </a:r>
            <a:r>
              <a:rPr lang="zh-CN" altLang="en-US" sz="2800" b="1" dirty="0"/>
              <a:t>不用数字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、用一次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、用两次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dirty="0"/>
              <a:t>.....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母函数展开后，第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项的系数，就是数字</a:t>
            </a:r>
            <a:r>
              <a:rPr lang="en-US" altLang="zh-CN" dirty="0"/>
              <a:t>n</a:t>
            </a:r>
            <a:r>
              <a:rPr lang="zh-CN" altLang="en-US" dirty="0"/>
              <a:t>的划分数。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56792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235836"/>
            <a:ext cx="34956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如果一定要用</a:t>
            </a:r>
            <a:r>
              <a:rPr lang="en-US" altLang="zh-CN" sz="4000">
                <a:solidFill>
                  <a:srgbClr val="0070C0"/>
                </a:solidFill>
              </a:rPr>
              <a:t>c++?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高精度模板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万进制：用数组存数。从低位到高位，每四位存到一个数组元素中。</a:t>
            </a:r>
            <a:endParaRPr lang="en-US" altLang="zh-CN"/>
          </a:p>
          <a:p>
            <a:pPr marL="800100" lvl="2" indent="0">
              <a:buFontTx/>
              <a:buNone/>
            </a:pPr>
            <a:r>
              <a:rPr lang="zh-CN" altLang="en-US" sz="3200"/>
              <a:t>例如</a:t>
            </a:r>
            <a:r>
              <a:rPr lang="en-US" altLang="zh-CN" sz="3200"/>
              <a:t>1,0792,4372</a:t>
            </a:r>
            <a:endParaRPr lang="en-US" altLang="zh-CN" sz="3200"/>
          </a:p>
          <a:p>
            <a:pPr marL="800100" lvl="2" indent="0">
              <a:buFontTx/>
              <a:buNone/>
            </a:pPr>
            <a:r>
              <a:rPr lang="en-US" altLang="zh-CN" sz="3200"/>
              <a:t>a[2]=1</a:t>
            </a:r>
            <a:r>
              <a:rPr lang="zh-CN" altLang="en-US" sz="3200"/>
              <a:t>，</a:t>
            </a:r>
            <a:r>
              <a:rPr lang="en-US" altLang="zh-CN" sz="3200"/>
              <a:t>a[1]=792</a:t>
            </a:r>
            <a:r>
              <a:rPr lang="zh-CN" altLang="en-US" sz="3200"/>
              <a:t>，</a:t>
            </a:r>
            <a:r>
              <a:rPr lang="en-US" altLang="zh-CN" sz="3200"/>
              <a:t>a[0]=4372</a:t>
            </a:r>
            <a:r>
              <a:rPr lang="zh-CN" altLang="en-US" sz="3200"/>
              <a:t>。</a:t>
            </a:r>
            <a:endParaRPr lang="zh-CN" altLang="en-US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编程计算展开的系数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1605"/>
            <a:ext cx="8229600" cy="3819535"/>
          </a:xfrm>
        </p:spPr>
        <p:txBody>
          <a:bodyPr/>
          <a:lstStyle/>
          <a:p>
            <a:r>
              <a:rPr lang="zh-CN" altLang="en-US" dirty="0"/>
              <a:t>模拟手工计算过程：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展开的结果再与                             相乘并展开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" y="1340768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62300"/>
            <a:ext cx="50577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95" y="3721095"/>
            <a:ext cx="2609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指数型母函数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1521  </a:t>
            </a:r>
            <a:r>
              <a:rPr lang="zh-CN" altLang="en-US" sz="2800" dirty="0"/>
              <a:t>排列组合</a:t>
            </a:r>
            <a:endParaRPr lang="zh-CN" altLang="en-US" sz="2800" dirty="0"/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种物品，知道每种物品的数量。</a:t>
            </a:r>
            <a:endParaRPr lang="en-US" altLang="zh-CN" sz="2800" dirty="0"/>
          </a:p>
          <a:p>
            <a:r>
              <a:rPr lang="zh-CN" altLang="en-US" sz="2800" dirty="0"/>
              <a:t>要求从中选出</a:t>
            </a:r>
            <a:r>
              <a:rPr lang="en-US" altLang="zh-CN" sz="2800" dirty="0"/>
              <a:t>m</a:t>
            </a:r>
            <a:r>
              <a:rPr lang="zh-CN" altLang="en-US" sz="2800" dirty="0"/>
              <a:t>件物品的排列数。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例如有三种物品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，数量分别是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，即</a:t>
            </a:r>
            <a:r>
              <a:rPr lang="en-US" altLang="zh-CN" sz="2800" dirty="0"/>
              <a:t>{A, A, B, B, B, C}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从中选</a:t>
            </a:r>
            <a:r>
              <a:rPr lang="en-US" altLang="zh-CN" sz="2800" dirty="0"/>
              <a:t>2</a:t>
            </a:r>
            <a:r>
              <a:rPr lang="zh-CN" altLang="en-US" sz="2800" dirty="0"/>
              <a:t>件物品，排列是</a:t>
            </a:r>
            <a:r>
              <a:rPr lang="en-US" altLang="zh-CN" sz="2800" dirty="0"/>
              <a:t>{AA, AB, BA, AC, CA, BB, BC, CB }</a:t>
            </a:r>
            <a:r>
              <a:rPr lang="zh-CN" altLang="en-US" sz="2800" dirty="0"/>
              <a:t>，共</a:t>
            </a:r>
            <a:r>
              <a:rPr lang="en-US" altLang="zh-CN" sz="2800" dirty="0"/>
              <a:t>8</a:t>
            </a:r>
            <a:r>
              <a:rPr lang="zh-CN" altLang="en-US" sz="2800" dirty="0"/>
              <a:t>种。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设计母函数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363272" cy="2016224"/>
          </a:xfrm>
        </p:spPr>
        <p:txBody>
          <a:bodyPr/>
          <a:lstStyle/>
          <a:p>
            <a:r>
              <a:rPr lang="zh-CN" altLang="en-US" sz="2800" dirty="0"/>
              <a:t>第一行的</a:t>
            </a:r>
            <a:r>
              <a:rPr lang="en-US" altLang="zh-CN" sz="2800" dirty="0"/>
              <a:t>3</a:t>
            </a:r>
            <a:r>
              <a:rPr lang="zh-CN" altLang="en-US" sz="2800" dirty="0"/>
              <a:t>个括号内分别代表：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最后一行是答案</a:t>
            </a:r>
            <a:r>
              <a:rPr lang="zh-CN" altLang="en-US" sz="2800" dirty="0"/>
              <a:t>，例如          ，即选</a:t>
            </a:r>
            <a:r>
              <a:rPr lang="en-US" altLang="zh-CN" sz="2800" dirty="0"/>
              <a:t>3</a:t>
            </a:r>
            <a:r>
              <a:rPr lang="zh-CN" altLang="en-US" sz="2800" dirty="0"/>
              <a:t>件，有</a:t>
            </a:r>
            <a:r>
              <a:rPr lang="en-US" altLang="zh-CN" sz="2800" dirty="0"/>
              <a:t>19</a:t>
            </a:r>
            <a:r>
              <a:rPr lang="zh-CN" altLang="en-US" sz="2800" dirty="0"/>
              <a:t>种排列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124744"/>
            <a:ext cx="7720533" cy="3081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88" y="5295957"/>
            <a:ext cx="792088" cy="87459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711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怎么设计出来的？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zh-CN" altLang="en-US" sz="2800" dirty="0"/>
              <a:t>例如                    是对物品</a:t>
            </a:r>
            <a:r>
              <a:rPr lang="en-US" altLang="zh-CN" sz="2800" dirty="0"/>
              <a:t>A</a:t>
            </a:r>
            <a:r>
              <a:rPr lang="zh-CN" altLang="en-US" sz="2800" dirty="0"/>
              <a:t>（有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）的排列。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改写为：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052737"/>
            <a:ext cx="5328592" cy="647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50" y="1891689"/>
            <a:ext cx="1580722" cy="834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35" y="2979627"/>
            <a:ext cx="2191274" cy="8340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61580" y="2564904"/>
            <a:ext cx="250180" cy="414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80" y="4005064"/>
            <a:ext cx="4897889" cy="261668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zh-CN" altLang="en-US" sz="2800" dirty="0"/>
              <a:t>同理，选</a:t>
            </a:r>
            <a:r>
              <a:rPr lang="en-US" altLang="zh-CN" sz="2800" dirty="0"/>
              <a:t>B</a:t>
            </a:r>
            <a:r>
              <a:rPr lang="zh-CN" altLang="en-US" sz="2800" dirty="0"/>
              <a:t>（有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）的计算公式是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选</a:t>
            </a:r>
            <a:r>
              <a:rPr lang="en-US" altLang="zh-CN" sz="2800" dirty="0"/>
              <a:t>C</a:t>
            </a:r>
            <a:r>
              <a:rPr lang="zh-CN" altLang="en-US" sz="2800" dirty="0"/>
              <a:t>（有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C</a:t>
            </a:r>
            <a:r>
              <a:rPr lang="zh-CN" altLang="en-US" sz="2800" dirty="0"/>
              <a:t>）的计算公式是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同时选多个物品时，把公式相乘，其展开项就是排列情况。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908720"/>
            <a:ext cx="5328600" cy="7915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708920"/>
            <a:ext cx="2523023" cy="9361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216" y="4005571"/>
            <a:ext cx="10953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</a:t>
            </a:r>
            <a:r>
              <a:rPr lang="zh-CN" altLang="en-US" dirty="0"/>
              <a:t>要将分母写成</a:t>
            </a:r>
            <a:r>
              <a:rPr lang="en-US" altLang="zh-CN" dirty="0"/>
              <a:t>1!</a:t>
            </a:r>
            <a:r>
              <a:rPr lang="zh-CN" altLang="en-US" dirty="0"/>
              <a:t>，</a:t>
            </a:r>
            <a:r>
              <a:rPr lang="en-US" altLang="zh-CN" dirty="0"/>
              <a:t>2!</a:t>
            </a:r>
            <a:r>
              <a:rPr lang="zh-CN" altLang="en-US" dirty="0"/>
              <a:t>，</a:t>
            </a:r>
            <a:r>
              <a:rPr lang="en-US" altLang="zh-CN" dirty="0"/>
              <a:t>3!</a:t>
            </a:r>
            <a:r>
              <a:rPr lang="zh-CN" altLang="en-US" dirty="0"/>
              <a:t>这样的形式？</a:t>
            </a:r>
            <a:endParaRPr lang="en-US" altLang="zh-CN" dirty="0"/>
          </a:p>
          <a:p>
            <a:r>
              <a:rPr lang="zh-CN" altLang="en-US" dirty="0"/>
              <a:t>它体现了排列和组合的关系：</a:t>
            </a:r>
            <a:r>
              <a:rPr lang="en-US" altLang="zh-CN" dirty="0"/>
              <a:t>k</a:t>
            </a:r>
            <a:r>
              <a:rPr lang="zh-CN" altLang="en-US" dirty="0"/>
              <a:t>个物品的排列，和</a:t>
            </a:r>
            <a:r>
              <a:rPr lang="en-US" altLang="zh-CN" dirty="0"/>
              <a:t>k</a:t>
            </a:r>
            <a:r>
              <a:rPr lang="zh-CN" altLang="en-US" dirty="0"/>
              <a:t>个物品的组合，相差</a:t>
            </a:r>
            <a:r>
              <a:rPr lang="en-US" altLang="zh-CN" dirty="0"/>
              <a:t>k!</a:t>
            </a:r>
            <a:r>
              <a:rPr lang="zh-CN" altLang="en-US" dirty="0"/>
              <a:t>倍。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Catalan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Catalan</a:t>
            </a:r>
            <a:r>
              <a:rPr lang="zh-CN" altLang="en-US" dirty="0"/>
              <a:t>数是一个数列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前一部分</a:t>
            </a:r>
            <a:r>
              <a:rPr lang="en-US" altLang="zh-CN" sz="2800" dirty="0"/>
              <a:t>Catalan</a:t>
            </a:r>
            <a:r>
              <a:rPr lang="zh-CN" altLang="en-US" sz="2800" dirty="0"/>
              <a:t>数：</a:t>
            </a:r>
            <a:r>
              <a:rPr lang="en-US" altLang="zh-CN" sz="2800" dirty="0"/>
              <a:t>1, 1, 2, 5, 14, 42, 132, 429, 1430, 4862, 16796, 58786, 208012, 742900, 2674440, 9694845, 35357670 ...... </a:t>
            </a:r>
            <a:endParaRPr lang="en-US" altLang="zh-CN" sz="2800" dirty="0"/>
          </a:p>
          <a:p>
            <a:r>
              <a:rPr lang="en-US" altLang="zh-CN" sz="2800" dirty="0"/>
              <a:t>Catalan</a:t>
            </a:r>
            <a:r>
              <a:rPr lang="zh-CN" altLang="en-US" sz="2800" dirty="0"/>
              <a:t>数增长极快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2143125"/>
            <a:ext cx="53054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catalan</a:t>
            </a:r>
            <a:r>
              <a:rPr lang="zh-CN" altLang="en-US" sz="3200" dirty="0">
                <a:solidFill>
                  <a:srgbClr val="0070C0"/>
                </a:solidFill>
              </a:rPr>
              <a:t>数有两种计算方法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CE57832-BC09-46B4-B2A1-4F3E7BB6D9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公式（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等价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52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02539"/>
            <a:ext cx="5616624" cy="846341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公式（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基本模型：把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排成一行；使这一行的任意前</a:t>
            </a:r>
            <a:r>
              <a:rPr lang="en-US" altLang="zh-CN" dirty="0"/>
              <a:t>k</a:t>
            </a:r>
            <a:r>
              <a:rPr lang="zh-CN" altLang="en-US" dirty="0"/>
              <a:t>个数，</a:t>
            </a:r>
            <a:r>
              <a:rPr lang="en-US" altLang="zh-CN" dirty="0"/>
              <a:t>1</a:t>
            </a:r>
            <a:r>
              <a:rPr lang="zh-CN" altLang="en-US" dirty="0"/>
              <a:t>的数量总是大于或等于</a:t>
            </a:r>
            <a:r>
              <a:rPr lang="en-US" altLang="zh-CN" dirty="0"/>
              <a:t>0</a:t>
            </a:r>
            <a:r>
              <a:rPr lang="zh-CN" altLang="en-US" dirty="0"/>
              <a:t>的数量（或者</a:t>
            </a:r>
            <a:r>
              <a:rPr lang="en-US" altLang="zh-CN" dirty="0"/>
              <a:t>0</a:t>
            </a:r>
            <a:r>
              <a:rPr lang="zh-CN" altLang="en-US" dirty="0"/>
              <a:t>的数量大于等于</a:t>
            </a:r>
            <a:r>
              <a:rPr lang="en-US" altLang="zh-CN" dirty="0"/>
              <a:t>1</a:t>
            </a:r>
            <a:r>
              <a:rPr lang="zh-CN" altLang="en-US" dirty="0"/>
              <a:t>的数量，二者等价）。这样的排列有多少个？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答案：这样的排列一共有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个，即</a:t>
            </a:r>
            <a:r>
              <a:rPr lang="en-US" altLang="zh-CN" dirty="0"/>
              <a:t>Catalan</a:t>
            </a:r>
            <a:r>
              <a:rPr lang="zh-CN" altLang="en-US" dirty="0"/>
              <a:t>数。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1484784"/>
            <a:ext cx="5616624" cy="846341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2457450"/>
            <a:ext cx="59626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连</a:t>
            </a:r>
            <a:r>
              <a:rPr lang="en-US" altLang="zh-CN" dirty="0"/>
              <a:t>java</a:t>
            </a:r>
            <a:r>
              <a:rPr lang="zh-CN" altLang="en-US" dirty="0"/>
              <a:t>也处理不了的大数：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hdu1061</a:t>
            </a:r>
            <a:r>
              <a:rPr lang="zh-CN" altLang="en-US" dirty="0"/>
              <a:t>，</a:t>
            </a: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，求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r>
              <a:rPr lang="en-US" altLang="zh-CN" baseline="30000" dirty="0" err="1">
                <a:solidFill>
                  <a:srgbClr val="0070C0"/>
                </a:solidFill>
              </a:rPr>
              <a:t>n</a:t>
            </a:r>
            <a:r>
              <a:rPr lang="zh-CN" altLang="en-US" dirty="0"/>
              <a:t>的最后一个数字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 ：即使</a:t>
            </a:r>
            <a:r>
              <a:rPr lang="en-US" altLang="zh-CN" dirty="0"/>
              <a:t>java</a:t>
            </a:r>
            <a:r>
              <a:rPr lang="zh-CN" altLang="en-US" dirty="0"/>
              <a:t>能直接算，也会超时。</a:t>
            </a:r>
            <a:endParaRPr lang="zh-CN" altLang="en-US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方案：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）数字太大：</a:t>
            </a:r>
            <a:r>
              <a:rPr lang="zh-CN" altLang="en-US" sz="2800" dirty="0">
                <a:solidFill>
                  <a:srgbClr val="FF0000"/>
                </a:solidFill>
              </a:rPr>
              <a:t>取模</a:t>
            </a:r>
            <a:r>
              <a:rPr lang="zh-CN" altLang="en-US" sz="2800" dirty="0"/>
              <a:t>操作。</a:t>
            </a:r>
            <a:endParaRPr lang="en-US" altLang="zh-CN" sz="28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）计算量太大：用</a:t>
            </a:r>
            <a:r>
              <a:rPr lang="zh-CN" altLang="en-US" dirty="0">
                <a:solidFill>
                  <a:srgbClr val="FF0000"/>
                </a:solidFill>
              </a:rPr>
              <a:t>快速幂</a:t>
            </a:r>
            <a:r>
              <a:rPr lang="zh-CN" altLang="en-US" dirty="0"/>
              <a:t>加速。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 </a:t>
            </a:r>
            <a:r>
              <a:rPr lang="zh-CN" altLang="en-US" sz="4000" dirty="0">
                <a:solidFill>
                  <a:srgbClr val="0070C0"/>
                </a:solidFill>
              </a:rPr>
              <a:t>棋盘问题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2067 </a:t>
            </a:r>
            <a:endParaRPr lang="zh-CN" altLang="en-US" dirty="0"/>
          </a:p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列的棋盘，从左下角走到右上角，一直在对角线右下方走，不穿过主对角线，走法有多少种？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n=4</a:t>
            </a:r>
            <a:r>
              <a:rPr lang="zh-CN" altLang="en-US" dirty="0"/>
              <a:t>时，有</a:t>
            </a:r>
            <a:r>
              <a:rPr lang="en-US" altLang="zh-CN" dirty="0"/>
              <a:t>14</a:t>
            </a:r>
            <a:r>
              <a:rPr lang="zh-CN" altLang="en-US" dirty="0"/>
              <a:t>种走法。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符合公式（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对方向编号，向上是</a:t>
            </a:r>
            <a:r>
              <a:rPr lang="en-US" altLang="zh-CN" dirty="0"/>
              <a:t>0</a:t>
            </a:r>
            <a:r>
              <a:rPr lang="zh-CN" altLang="en-US" dirty="0"/>
              <a:t>，向右是</a:t>
            </a:r>
            <a:r>
              <a:rPr lang="en-US" altLang="zh-CN" dirty="0"/>
              <a:t>1</a:t>
            </a:r>
            <a:r>
              <a:rPr lang="zh-CN" altLang="en-US" dirty="0"/>
              <a:t>，那么从左下角走到右上角一定会经过</a:t>
            </a:r>
            <a:r>
              <a:rPr lang="en-US" altLang="zh-CN" dirty="0"/>
              <a:t>n 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。满足要求的路线是：走到任一步</a:t>
            </a:r>
            <a:r>
              <a:rPr lang="en-US" altLang="zh-CN" dirty="0"/>
              <a:t>k</a:t>
            </a:r>
            <a:r>
              <a:rPr lang="zh-CN" altLang="en-US" dirty="0"/>
              <a:t>，前</a:t>
            </a:r>
            <a:r>
              <a:rPr lang="en-US" altLang="zh-CN" dirty="0"/>
              <a:t>k</a:t>
            </a:r>
            <a:r>
              <a:rPr lang="zh-CN" altLang="en-US" dirty="0"/>
              <a:t>步中向右的步数（</a:t>
            </a:r>
            <a:r>
              <a:rPr lang="en-US" altLang="zh-CN" dirty="0"/>
              <a:t>1</a:t>
            </a:r>
            <a:r>
              <a:rPr lang="zh-CN" altLang="en-US" dirty="0"/>
              <a:t>的个数）大于或等于向上的步数（</a:t>
            </a:r>
            <a:r>
              <a:rPr lang="en-US" altLang="zh-CN" dirty="0"/>
              <a:t>0</a:t>
            </a:r>
            <a:r>
              <a:rPr lang="zh-CN" altLang="en-US" dirty="0"/>
              <a:t>的个数），否则就穿越对角线了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04" y="1595140"/>
            <a:ext cx="4752528" cy="71613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例题</a:t>
            </a:r>
            <a:r>
              <a:rPr lang="en-US" altLang="zh-CN" sz="4000" dirty="0">
                <a:solidFill>
                  <a:srgbClr val="0070C0"/>
                </a:solidFill>
              </a:rPr>
              <a:t>2</a:t>
            </a:r>
            <a:r>
              <a:rPr lang="zh-CN" altLang="en-US" sz="4000" dirty="0">
                <a:solidFill>
                  <a:srgbClr val="0070C0"/>
                </a:solidFill>
              </a:rPr>
              <a:t>：括号问题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个左括号和</a:t>
            </a:r>
            <a:r>
              <a:rPr lang="en-US" altLang="zh-CN" dirty="0"/>
              <a:t>n</a:t>
            </a:r>
            <a:r>
              <a:rPr lang="zh-CN" altLang="en-US" dirty="0"/>
              <a:t>个右括号，组成一串字符串，有多少种合法的组合？</a:t>
            </a:r>
            <a:endParaRPr lang="en-US" altLang="zh-CN" dirty="0"/>
          </a:p>
          <a:p>
            <a:r>
              <a:rPr lang="zh-CN" altLang="en-US" dirty="0"/>
              <a:t>例如，“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 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”是合法的，而“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 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”是非法的。</a:t>
            </a:r>
            <a:endParaRPr lang="en-US" altLang="zh-CN" dirty="0"/>
          </a:p>
          <a:p>
            <a:r>
              <a:rPr lang="zh-CN" altLang="en-US" dirty="0"/>
              <a:t>显然，合法的括号组合是：任意前</a:t>
            </a:r>
            <a:r>
              <a:rPr lang="en-US" altLang="zh-CN" dirty="0"/>
              <a:t>k</a:t>
            </a:r>
            <a:r>
              <a:rPr lang="zh-CN" altLang="en-US" dirty="0"/>
              <a:t>个括号组合，左括号的数量大于等于右括号的数量。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定义左括号为</a:t>
            </a:r>
            <a:r>
              <a:rPr lang="en-US" altLang="zh-CN" dirty="0"/>
              <a:t>0</a:t>
            </a:r>
            <a:r>
              <a:rPr lang="zh-CN" altLang="en-US" dirty="0"/>
              <a:t>，右括号为</a:t>
            </a:r>
            <a:r>
              <a:rPr lang="en-US" altLang="zh-CN" dirty="0"/>
              <a:t>1</a:t>
            </a:r>
            <a:r>
              <a:rPr lang="zh-CN" altLang="en-US" dirty="0"/>
              <a:t>。问题转化为：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组成的序列，任意前</a:t>
            </a:r>
            <a:r>
              <a:rPr lang="en-US" altLang="zh-CN" dirty="0"/>
              <a:t>k</a:t>
            </a:r>
            <a:r>
              <a:rPr lang="zh-CN" altLang="en-US" dirty="0"/>
              <a:t>个序列中，</a:t>
            </a:r>
            <a:r>
              <a:rPr lang="en-US" altLang="zh-CN" dirty="0"/>
              <a:t>0</a:t>
            </a:r>
            <a:r>
              <a:rPr lang="zh-CN" altLang="en-US" dirty="0"/>
              <a:t>的数量都大于等于</a:t>
            </a:r>
            <a:r>
              <a:rPr lang="en-US" altLang="zh-CN" dirty="0"/>
              <a:t>1</a:t>
            </a:r>
            <a:r>
              <a:rPr lang="zh-CN" altLang="en-US" dirty="0"/>
              <a:t>的数量。</a:t>
            </a:r>
            <a:endParaRPr lang="en-US" altLang="zh-CN" dirty="0"/>
          </a:p>
          <a:p>
            <a:r>
              <a:rPr lang="zh-CN" altLang="en-US" dirty="0"/>
              <a:t>模型和棋盘问题一样。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 err="1"/>
              <a:t>Hdu</a:t>
            </a:r>
            <a:r>
              <a:rPr lang="en-US" altLang="zh-CN" dirty="0"/>
              <a:t> 5184</a:t>
            </a:r>
            <a:r>
              <a:rPr lang="zh-CN" altLang="en-US" dirty="0"/>
              <a:t>题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例题</a:t>
            </a:r>
            <a:r>
              <a:rPr lang="en-US" altLang="zh-CN" sz="4000" dirty="0">
                <a:solidFill>
                  <a:srgbClr val="0070C0"/>
                </a:solidFill>
              </a:rPr>
              <a:t>3 </a:t>
            </a:r>
            <a:r>
              <a:rPr lang="zh-CN" altLang="en-US" sz="4000" dirty="0">
                <a:solidFill>
                  <a:srgbClr val="0070C0"/>
                </a:solidFill>
              </a:rPr>
              <a:t>出栈序列问题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给定一个以字符串形式表示的入栈序列，请求出一共有多少种可能的出栈顺序？</a:t>
            </a:r>
            <a:endParaRPr lang="en-US" altLang="zh-CN" dirty="0"/>
          </a:p>
          <a:p>
            <a:r>
              <a:rPr lang="zh-CN" altLang="en-US" dirty="0"/>
              <a:t>例如入栈序列为：</a:t>
            </a:r>
            <a:r>
              <a:rPr lang="en-US" altLang="zh-CN" dirty="0"/>
              <a:t>{1 2 3}</a:t>
            </a:r>
            <a:r>
              <a:rPr lang="zh-CN" altLang="en-US" dirty="0"/>
              <a:t>，则出栈序列一共有五种：</a:t>
            </a:r>
            <a:r>
              <a:rPr lang="en-US" altLang="zh-CN" dirty="0"/>
              <a:t>{1 2 3}</a:t>
            </a:r>
            <a:r>
              <a:rPr lang="zh-CN" altLang="en-US" dirty="0"/>
              <a:t>、</a:t>
            </a:r>
            <a:r>
              <a:rPr lang="en-US" altLang="zh-CN" dirty="0"/>
              <a:t>{1 3 2}</a:t>
            </a:r>
            <a:r>
              <a:rPr lang="zh-CN" altLang="en-US" dirty="0"/>
              <a:t>、</a:t>
            </a:r>
            <a:r>
              <a:rPr lang="en-US" altLang="zh-CN" dirty="0"/>
              <a:t>{2 1 3}</a:t>
            </a:r>
            <a:r>
              <a:rPr lang="zh-CN" altLang="en-US" dirty="0"/>
              <a:t>、</a:t>
            </a:r>
            <a:r>
              <a:rPr lang="en-US" altLang="zh-CN" dirty="0"/>
              <a:t>{2 3 1}</a:t>
            </a:r>
            <a:r>
              <a:rPr lang="zh-CN" altLang="en-US" dirty="0"/>
              <a:t>、</a:t>
            </a:r>
            <a:r>
              <a:rPr lang="en-US" altLang="zh-CN" dirty="0"/>
              <a:t>{3 2 1}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1023</a:t>
            </a:r>
            <a:r>
              <a:rPr lang="zh-CN" altLang="en-US" dirty="0"/>
              <a:t>题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sz="2800" dirty="0"/>
              <a:t>合法的序列：对于出栈序列中的每一个数字，在它后面的、比它小的所有数字，一定是按递减顺序排列的。例如，</a:t>
            </a:r>
            <a:r>
              <a:rPr lang="en-US" altLang="zh-CN" sz="2800" dirty="0"/>
              <a:t>{3 2 1}</a:t>
            </a:r>
            <a:r>
              <a:rPr lang="zh-CN" altLang="en-US" sz="2800" dirty="0"/>
              <a:t>是合法的，</a:t>
            </a:r>
            <a:r>
              <a:rPr lang="en-US" altLang="zh-CN" sz="2800" dirty="0"/>
              <a:t>3</a:t>
            </a:r>
            <a:r>
              <a:rPr lang="zh-CN" altLang="en-US" sz="2800" dirty="0"/>
              <a:t>出栈之后，比它小的后面的数字是：</a:t>
            </a:r>
            <a:r>
              <a:rPr lang="en-US" altLang="zh-CN" sz="2800" dirty="0"/>
              <a:t>{2 1}</a:t>
            </a:r>
            <a:r>
              <a:rPr lang="zh-CN" altLang="en-US" sz="2800" dirty="0"/>
              <a:t>，且这个顺序是递减顺序。而</a:t>
            </a:r>
            <a:r>
              <a:rPr lang="en-US" altLang="zh-CN" sz="2800" dirty="0"/>
              <a:t>{3 1 2} </a:t>
            </a:r>
            <a:r>
              <a:rPr lang="zh-CN" altLang="en-US" sz="2800" dirty="0"/>
              <a:t>是不合法的，因为在</a:t>
            </a:r>
            <a:r>
              <a:rPr lang="en-US" altLang="zh-CN" sz="2800" dirty="0"/>
              <a:t>3</a:t>
            </a:r>
            <a:r>
              <a:rPr lang="zh-CN" altLang="en-US" sz="2800" dirty="0"/>
              <a:t>后面的数字</a:t>
            </a:r>
            <a:r>
              <a:rPr lang="en-US" altLang="zh-CN" sz="2800" dirty="0"/>
              <a:t>{1 2}</a:t>
            </a:r>
            <a:r>
              <a:rPr lang="zh-CN" altLang="en-US" sz="2800" dirty="0"/>
              <a:t>，是一个递增的顺序。</a:t>
            </a:r>
            <a:endParaRPr lang="zh-CN" altLang="en-US" sz="2800" dirty="0"/>
          </a:p>
          <a:p>
            <a:r>
              <a:rPr lang="zh-CN" altLang="en-US" sz="2800" dirty="0"/>
              <a:t>对于每一个数来说，必须进栈一次、出栈一次。定义进栈操作为</a:t>
            </a:r>
            <a:r>
              <a:rPr lang="en-US" altLang="zh-CN" sz="2800" dirty="0"/>
              <a:t>0</a:t>
            </a:r>
            <a:r>
              <a:rPr lang="zh-CN" altLang="en-US" sz="2800" dirty="0"/>
              <a:t>，出栈操作为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r>
              <a:rPr lang="en-US" altLang="zh-CN" sz="2800" dirty="0"/>
              <a:t>n</a:t>
            </a:r>
            <a:r>
              <a:rPr lang="zh-CN" altLang="en-US" sz="2800" dirty="0"/>
              <a:t>个数的所有状态对应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组成的序列。出栈序列，即要求进栈的操作数大于等于出栈的操作数。</a:t>
            </a:r>
            <a:endParaRPr lang="en-US" altLang="zh-CN" sz="2800" dirty="0"/>
          </a:p>
          <a:p>
            <a:r>
              <a:rPr lang="zh-CN" altLang="en-US" sz="2800" dirty="0"/>
              <a:t>问题转化为：由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r>
              <a:rPr lang="zh-CN" altLang="en-US" sz="2800" dirty="0"/>
              <a:t>组成的</a:t>
            </a:r>
            <a:r>
              <a:rPr lang="en-US" altLang="zh-CN" sz="2800" dirty="0"/>
              <a:t>2n</a:t>
            </a:r>
            <a:r>
              <a:rPr lang="zh-CN" altLang="en-US" sz="2800" dirty="0"/>
              <a:t>位二进制数，任意前</a:t>
            </a:r>
            <a:r>
              <a:rPr lang="en-US" altLang="zh-CN" sz="2800" dirty="0"/>
              <a:t>k</a:t>
            </a:r>
            <a:r>
              <a:rPr lang="zh-CN" altLang="en-US" sz="2800" dirty="0"/>
              <a:t>个序列，</a:t>
            </a:r>
            <a:r>
              <a:rPr lang="en-US" altLang="zh-CN" sz="2800" dirty="0"/>
              <a:t>0</a:t>
            </a:r>
            <a:r>
              <a:rPr lang="zh-CN" altLang="en-US" sz="2800" dirty="0"/>
              <a:t>的数量大于或等于</a:t>
            </a:r>
            <a:r>
              <a:rPr lang="en-US" altLang="zh-CN" sz="2800" dirty="0"/>
              <a:t>1</a:t>
            </a:r>
            <a:r>
              <a:rPr lang="zh-CN" altLang="en-US" sz="2800" dirty="0"/>
              <a:t>的数量。结果是</a:t>
            </a:r>
            <a:r>
              <a:rPr lang="en-US" altLang="zh-CN" sz="2800" dirty="0" err="1"/>
              <a:t>catalan</a:t>
            </a:r>
            <a:r>
              <a:rPr lang="zh-CN" altLang="en-US" sz="2800" dirty="0"/>
              <a:t>数。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4</a:t>
            </a:r>
            <a:r>
              <a:rPr lang="zh-CN" altLang="en-US" sz="4000" dirty="0">
                <a:solidFill>
                  <a:srgbClr val="0070C0"/>
                </a:solidFill>
              </a:rPr>
              <a:t>：二叉树问题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18" y="143453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1130</a:t>
            </a:r>
            <a:r>
              <a:rPr lang="zh-CN" altLang="en-US" sz="2800" dirty="0"/>
              <a:t>，</a:t>
            </a:r>
            <a:r>
              <a:rPr lang="en-US" altLang="zh-CN" sz="2800" dirty="0"/>
              <a:t>3240</a:t>
            </a:r>
            <a:r>
              <a:rPr lang="zh-CN" altLang="en-US" sz="2800" dirty="0"/>
              <a:t>题</a:t>
            </a:r>
            <a:endParaRPr lang="zh-CN" altLang="en-US" sz="2800" dirty="0"/>
          </a:p>
          <a:p>
            <a:r>
              <a:rPr lang="en-US" altLang="zh-CN" dirty="0"/>
              <a:t>n</a:t>
            </a:r>
            <a:r>
              <a:rPr lang="zh-CN" altLang="en-US" dirty="0"/>
              <a:t>个结点构成的二叉树，共有多少种情况？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例如，有</a:t>
            </a:r>
            <a:r>
              <a:rPr lang="en-US" altLang="zh-CN" dirty="0"/>
              <a:t>3</a:t>
            </a:r>
            <a:r>
              <a:rPr lang="zh-CN" altLang="en-US" dirty="0"/>
              <a:t>个结点（图中的黑点）的二叉树，可以构成</a:t>
            </a:r>
            <a:r>
              <a:rPr lang="en-US" altLang="zh-CN" dirty="0"/>
              <a:t>5</a:t>
            </a:r>
            <a:r>
              <a:rPr lang="zh-CN" altLang="en-US" dirty="0"/>
              <a:t>种二叉树：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5714" name="Picture 2" descr="C:\Users\luo\AppData\Local\Temp\ksohtml10320\wps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4437112"/>
            <a:ext cx="8836063" cy="12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9341"/>
            <a:ext cx="8392269" cy="4525963"/>
          </a:xfrm>
        </p:spPr>
        <p:txBody>
          <a:bodyPr/>
          <a:lstStyle/>
          <a:p>
            <a:r>
              <a:rPr lang="zh-CN" altLang="en-US" dirty="0"/>
              <a:t>符合公式（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0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个结点；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n-2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1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n-2</a:t>
            </a:r>
            <a:r>
              <a:rPr lang="zh-CN" altLang="en-US" sz="2800" dirty="0"/>
              <a:t>个结点；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……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0</a:t>
            </a:r>
            <a:r>
              <a:rPr lang="zh-CN" altLang="en-US" sz="2800" dirty="0"/>
              <a:t>个结点；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20" y="1778950"/>
            <a:ext cx="4997549" cy="162859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如何计算</a:t>
            </a:r>
            <a:r>
              <a:rPr lang="en-US" altLang="zh-CN" sz="4000" dirty="0">
                <a:solidFill>
                  <a:srgbClr val="0070C0"/>
                </a:solidFill>
              </a:rPr>
              <a:t>Catalan</a:t>
            </a:r>
            <a:r>
              <a:rPr lang="zh-CN" altLang="en-US" sz="4000" dirty="0">
                <a:solidFill>
                  <a:srgbClr val="0070C0"/>
                </a:solidFill>
              </a:rPr>
              <a:t>数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数很大，一般要取模。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和</a:t>
            </a:r>
            <a:r>
              <a:rPr lang="en-US" altLang="zh-CN" dirty="0"/>
              <a:t>(3)</a:t>
            </a:r>
            <a:r>
              <a:rPr lang="zh-CN" altLang="en-US" dirty="0"/>
              <a:t>都有大数除法，直接做除法会损失精度。需要转换为</a:t>
            </a:r>
            <a:r>
              <a:rPr lang="zh-CN" altLang="en-US" dirty="0">
                <a:solidFill>
                  <a:srgbClr val="FF0000"/>
                </a:solidFill>
              </a:rPr>
              <a:t>逆元</a:t>
            </a:r>
            <a:r>
              <a:rPr lang="zh-CN" altLang="en-US" dirty="0"/>
              <a:t>再取模。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442418"/>
            <a:ext cx="8820472" cy="252765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4828</a:t>
            </a:r>
            <a:r>
              <a:rPr lang="zh-CN" altLang="en-US" dirty="0"/>
              <a:t>，卡特兰数，逆元。</a:t>
            </a:r>
            <a:endParaRPr lang="zh-CN" altLang="en-US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5673</a:t>
            </a:r>
            <a:r>
              <a:rPr lang="zh-CN" altLang="en-US" dirty="0"/>
              <a:t>，卡特兰数，逆元。</a:t>
            </a:r>
            <a:endParaRPr lang="zh-CN" altLang="en-US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5177</a:t>
            </a:r>
            <a:r>
              <a:rPr lang="zh-CN" altLang="en-US" dirty="0"/>
              <a:t>，</a:t>
            </a:r>
            <a:r>
              <a:rPr lang="en-US" altLang="zh-CN" dirty="0"/>
              <a:t>n ≤ 10</a:t>
            </a:r>
            <a:r>
              <a:rPr lang="en-US" altLang="zh-CN" baseline="30000" dirty="0"/>
              <a:t>18</a:t>
            </a:r>
            <a:r>
              <a:rPr lang="zh-CN" altLang="en-US" dirty="0"/>
              <a:t>的卡特兰数。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16967</Words>
  <Application>WPS 演示</Application>
  <PresentationFormat>全屏显示(4:3)</PresentationFormat>
  <Paragraphs>1391</Paragraphs>
  <Slides>141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141</vt:i4>
      </vt:variant>
    </vt:vector>
  </HeadingPairs>
  <TitlesOfParts>
    <vt:vector size="151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等线</vt:lpstr>
      <vt:lpstr>默认设计模板</vt:lpstr>
      <vt:lpstr>Paint.Picture</vt:lpstr>
      <vt:lpstr>算法竞赛入门到进阶</vt:lpstr>
      <vt:lpstr>第8章 数学</vt:lpstr>
      <vt:lpstr>PowerPoint 演示文稿</vt:lpstr>
      <vt:lpstr>高精度计算</vt:lpstr>
      <vt:lpstr>怎么算10000！ ？</vt:lpstr>
      <vt:lpstr>Java大法</vt:lpstr>
      <vt:lpstr>直接算N!的java代码</vt:lpstr>
      <vt:lpstr>如果一定要用c++?</vt:lpstr>
      <vt:lpstr>PowerPoint 演示文稿</vt:lpstr>
      <vt:lpstr>PowerPoint 演示文稿</vt:lpstr>
      <vt:lpstr>模运算的性质</vt:lpstr>
      <vt:lpstr>数论</vt:lpstr>
      <vt:lpstr>用分治法算an</vt:lpstr>
      <vt:lpstr>分治法算an 的代码</vt:lpstr>
      <vt:lpstr>还能更好：快速幂</vt:lpstr>
      <vt:lpstr>利用二进制进行分解</vt:lpstr>
      <vt:lpstr>用快速幂计算a11</vt:lpstr>
      <vt:lpstr>快速幂代码</vt:lpstr>
      <vt:lpstr>加上取模操作</vt:lpstr>
      <vt:lpstr>幂运算的取模操作</vt:lpstr>
      <vt:lpstr>矩阵快速幂</vt:lpstr>
      <vt:lpstr>（1）定义矩阵的结构体</vt:lpstr>
      <vt:lpstr>（2）定义矩阵乘法</vt:lpstr>
      <vt:lpstr>（3）矩阵快速幂</vt:lpstr>
      <vt:lpstr>GCD和LCM</vt:lpstr>
      <vt:lpstr>LCM</vt:lpstr>
      <vt:lpstr>例：hdu 5584 最小公倍数</vt:lpstr>
      <vt:lpstr>PowerPoint 演示文稿</vt:lpstr>
      <vt:lpstr>PowerPoint 演示文稿</vt:lpstr>
      <vt:lpstr>题解</vt:lpstr>
      <vt:lpstr>PowerPoint 演示文稿</vt:lpstr>
      <vt:lpstr>扩展欧几里得算法</vt:lpstr>
      <vt:lpstr>证明</vt:lpstr>
      <vt:lpstr>求ax+by=n 的通解</vt:lpstr>
      <vt:lpstr>扩展欧几里得算法</vt:lpstr>
      <vt:lpstr>求ax+by=n的一个特解</vt:lpstr>
      <vt:lpstr>扩展欧几里德算法的应用</vt:lpstr>
      <vt:lpstr>同余与逆元</vt:lpstr>
      <vt:lpstr>一元线性同余方程</vt:lpstr>
      <vt:lpstr>PowerPoint 演示文稿</vt:lpstr>
      <vt:lpstr>逆元</vt:lpstr>
      <vt:lpstr>PowerPoint 演示文稿</vt:lpstr>
      <vt:lpstr>求逆元的代码</vt:lpstr>
      <vt:lpstr>逆元与除法取模</vt:lpstr>
      <vt:lpstr>把除法的模运算，转换成乘法模运算</vt:lpstr>
      <vt:lpstr>素数</vt:lpstr>
      <vt:lpstr>素数的判断</vt:lpstr>
      <vt:lpstr>素数的判断</vt:lpstr>
      <vt:lpstr>判断素数--代码</vt:lpstr>
      <vt:lpstr>巨大素数的判断</vt:lpstr>
      <vt:lpstr>求素数数量：埃式筛法</vt:lpstr>
      <vt:lpstr>PowerPoint 演示文稿</vt:lpstr>
      <vt:lpstr>埃式筛法的复杂度</vt:lpstr>
      <vt:lpstr>素数习题</vt:lpstr>
      <vt:lpstr>组合数学</vt:lpstr>
      <vt:lpstr>鸽巢原理</vt:lpstr>
      <vt:lpstr>hdu 1205 吃糖果</vt:lpstr>
      <vt:lpstr>PowerPoint 演示文稿</vt:lpstr>
      <vt:lpstr>杨辉三角和二项式系数</vt:lpstr>
      <vt:lpstr>杨辉三角</vt:lpstr>
      <vt:lpstr>如何求杨辉三角</vt:lpstr>
      <vt:lpstr>如何求(1+x)n</vt:lpstr>
      <vt:lpstr>PowerPoint 演示文稿</vt:lpstr>
      <vt:lpstr>容斥原理</vt:lpstr>
      <vt:lpstr>剪绳子</vt:lpstr>
      <vt:lpstr>习题</vt:lpstr>
      <vt:lpstr>Fibonacci数列</vt:lpstr>
      <vt:lpstr>2个基本问题</vt:lpstr>
      <vt:lpstr>快速计算第n个Fibonacci数</vt:lpstr>
      <vt:lpstr>Fibonacci数列应用模型</vt:lpstr>
      <vt:lpstr>PowerPoint 演示文稿</vt:lpstr>
      <vt:lpstr>母函数</vt:lpstr>
      <vt:lpstr>普通型母函数  例1：一个简单组合问题</vt:lpstr>
      <vt:lpstr>惊人相似</vt:lpstr>
      <vt:lpstr>PowerPoint 演示文稿</vt:lpstr>
      <vt:lpstr>神奇的公式是怎么得到的？</vt:lpstr>
      <vt:lpstr>母函数的原理</vt:lpstr>
      <vt:lpstr>例2：整数划分问题</vt:lpstr>
      <vt:lpstr>设计整数划分的母函数</vt:lpstr>
      <vt:lpstr>编程计算展开的系数</vt:lpstr>
      <vt:lpstr>指数型母函数</vt:lpstr>
      <vt:lpstr>设计母函数</vt:lpstr>
      <vt:lpstr>怎么设计出来的？</vt:lpstr>
      <vt:lpstr>PowerPoint 演示文稿</vt:lpstr>
      <vt:lpstr>PowerPoint 演示文稿</vt:lpstr>
      <vt:lpstr>Catalan数</vt:lpstr>
      <vt:lpstr>catalan数有两种计算方法</vt:lpstr>
      <vt:lpstr>PowerPoint 演示文稿</vt:lpstr>
      <vt:lpstr>PowerPoint 演示文稿</vt:lpstr>
      <vt:lpstr>例1 棋盘问题</vt:lpstr>
      <vt:lpstr>PowerPoint 演示文稿</vt:lpstr>
      <vt:lpstr>例题2：括号问题</vt:lpstr>
      <vt:lpstr>PowerPoint 演示文稿</vt:lpstr>
      <vt:lpstr>例题3 出栈序列问题</vt:lpstr>
      <vt:lpstr>PowerPoint 演示文稿</vt:lpstr>
      <vt:lpstr>例4：二叉树问题</vt:lpstr>
      <vt:lpstr>PowerPoint 演示文稿</vt:lpstr>
      <vt:lpstr>如何计算Catalan数</vt:lpstr>
      <vt:lpstr>习题</vt:lpstr>
      <vt:lpstr>概率和数学期望</vt:lpstr>
      <vt:lpstr>E(X)的性质</vt:lpstr>
      <vt:lpstr>例1：poj2096</vt:lpstr>
      <vt:lpstr>状态定义</vt:lpstr>
      <vt:lpstr>状态转移</vt:lpstr>
      <vt:lpstr>例2：hdu 4035</vt:lpstr>
      <vt:lpstr>状态</vt:lpstr>
      <vt:lpstr>状态转移</vt:lpstr>
      <vt:lpstr>习题</vt:lpstr>
      <vt:lpstr>公平组合游戏（博弈论）</vt:lpstr>
      <vt:lpstr>知识点</vt:lpstr>
      <vt:lpstr>巴什游戏</vt:lpstr>
      <vt:lpstr>PowerPoint 演示文稿</vt:lpstr>
      <vt:lpstr>PowerPoint 演示文稿</vt:lpstr>
      <vt:lpstr>复杂问题</vt:lpstr>
      <vt:lpstr>P-position、N-position</vt:lpstr>
      <vt:lpstr>PowerPoint 演示文稿</vt:lpstr>
      <vt:lpstr>PowerPoint 演示文稿</vt:lpstr>
      <vt:lpstr>PowerPoint 演示文稿</vt:lpstr>
      <vt:lpstr>PowerPoint 演示文稿</vt:lpstr>
      <vt:lpstr>尼姆游戏</vt:lpstr>
      <vt:lpstr>极为简单的判断方法</vt:lpstr>
      <vt:lpstr>证明</vt:lpstr>
      <vt:lpstr>PowerPoint 演示文稿</vt:lpstr>
      <vt:lpstr>PowerPoint 演示文稿</vt:lpstr>
      <vt:lpstr>PowerPoint 演示文稿</vt:lpstr>
      <vt:lpstr>图游戏与SG函数</vt:lpstr>
      <vt:lpstr>图游戏</vt:lpstr>
      <vt:lpstr>巴什游戏图</vt:lpstr>
      <vt:lpstr>用SG函数分析游戏图</vt:lpstr>
      <vt:lpstr>Sprague-Grundy函数</vt:lpstr>
      <vt:lpstr>例子说明什么是SG函数</vt:lpstr>
      <vt:lpstr>PowerPoint 演示文稿</vt:lpstr>
      <vt:lpstr>用Sprague-Grundy函数求解巴什游戏</vt:lpstr>
      <vt:lpstr>证明</vt:lpstr>
      <vt:lpstr>Hdu 1846 的SG解法</vt:lpstr>
      <vt:lpstr>用Sprague-Grundy函数求解尼姆游戏</vt:lpstr>
      <vt:lpstr>习题</vt:lpstr>
      <vt:lpstr>威佐夫游戏：有趣的数学结论</vt:lpstr>
      <vt:lpstr>奇异局势</vt:lpstr>
      <vt:lpstr>PowerPoint 演示文稿</vt:lpstr>
      <vt:lpstr>并未结束…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luo</cp:lastModifiedBy>
  <cp:revision>1520</cp:revision>
  <dcterms:created xsi:type="dcterms:W3CDTF">2012-02-15T09:22:00Z</dcterms:created>
  <dcterms:modified xsi:type="dcterms:W3CDTF">2019-06-05T01:46:40Z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