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67"/>
  </p:handoutMasterIdLst>
  <p:sldIdLst>
    <p:sldId id="322" r:id="rId3"/>
    <p:sldId id="436" r:id="rId5"/>
    <p:sldId id="437" r:id="rId6"/>
    <p:sldId id="438" r:id="rId7"/>
    <p:sldId id="441" r:id="rId8"/>
    <p:sldId id="439" r:id="rId9"/>
    <p:sldId id="466" r:id="rId10"/>
    <p:sldId id="257" r:id="rId11"/>
    <p:sldId id="258" r:id="rId12"/>
    <p:sldId id="261" r:id="rId13"/>
    <p:sldId id="260" r:id="rId14"/>
    <p:sldId id="467" r:id="rId15"/>
    <p:sldId id="475" r:id="rId16"/>
    <p:sldId id="478" r:id="rId17"/>
    <p:sldId id="477" r:id="rId18"/>
    <p:sldId id="476" r:id="rId19"/>
    <p:sldId id="479" r:id="rId20"/>
    <p:sldId id="480" r:id="rId21"/>
    <p:sldId id="579" r:id="rId22"/>
    <p:sldId id="482" r:id="rId23"/>
    <p:sldId id="580" r:id="rId24"/>
    <p:sldId id="483" r:id="rId25"/>
    <p:sldId id="581" r:id="rId26"/>
    <p:sldId id="582" r:id="rId27"/>
    <p:sldId id="583" r:id="rId28"/>
    <p:sldId id="484" r:id="rId29"/>
    <p:sldId id="584" r:id="rId30"/>
    <p:sldId id="585" r:id="rId31"/>
    <p:sldId id="485" r:id="rId32"/>
    <p:sldId id="586" r:id="rId33"/>
    <p:sldId id="487" r:id="rId34"/>
    <p:sldId id="587" r:id="rId35"/>
    <p:sldId id="588" r:id="rId36"/>
    <p:sldId id="589" r:id="rId37"/>
    <p:sldId id="590" r:id="rId38"/>
    <p:sldId id="591" r:id="rId39"/>
    <p:sldId id="592" r:id="rId40"/>
    <p:sldId id="594" r:id="rId41"/>
    <p:sldId id="595" r:id="rId42"/>
    <p:sldId id="593" r:id="rId43"/>
    <p:sldId id="596" r:id="rId44"/>
    <p:sldId id="597" r:id="rId45"/>
    <p:sldId id="598" r:id="rId46"/>
    <p:sldId id="600" r:id="rId47"/>
    <p:sldId id="601" r:id="rId48"/>
    <p:sldId id="602" r:id="rId49"/>
    <p:sldId id="599" r:id="rId50"/>
    <p:sldId id="603" r:id="rId51"/>
    <p:sldId id="604" r:id="rId52"/>
    <p:sldId id="605" r:id="rId53"/>
    <p:sldId id="607" r:id="rId54"/>
    <p:sldId id="608" r:id="rId55"/>
    <p:sldId id="606" r:id="rId56"/>
    <p:sldId id="609" r:id="rId57"/>
    <p:sldId id="610" r:id="rId58"/>
    <p:sldId id="611" r:id="rId59"/>
    <p:sldId id="612" r:id="rId60"/>
    <p:sldId id="613" r:id="rId61"/>
    <p:sldId id="614" r:id="rId62"/>
    <p:sldId id="615" r:id="rId63"/>
    <p:sldId id="616" r:id="rId64"/>
    <p:sldId id="617" r:id="rId65"/>
    <p:sldId id="618" r:id="rId66"/>
  </p:sldIdLst>
  <p:sldSz cx="9144000" cy="6858000" type="screen4x3"/>
  <p:notesSz cx="6858000" cy="9144000"/>
  <p:custDataLst>
    <p:tags r:id="rId7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DBBCC05-0C25-4229-A9B2-A5F1102E1923}">
          <p14:sldIdLst>
            <p14:sldId id="322"/>
            <p14:sldId id="436"/>
            <p14:sldId id="437"/>
            <p14:sldId id="438"/>
            <p14:sldId id="441"/>
            <p14:sldId id="439"/>
            <p14:sldId id="466"/>
            <p14:sldId id="257"/>
            <p14:sldId id="258"/>
            <p14:sldId id="261"/>
            <p14:sldId id="260"/>
            <p14:sldId id="467"/>
            <p14:sldId id="475"/>
            <p14:sldId id="478"/>
            <p14:sldId id="477"/>
            <p14:sldId id="476"/>
            <p14:sldId id="479"/>
            <p14:sldId id="480"/>
            <p14:sldId id="579"/>
          </p14:sldIdLst>
        </p14:section>
        <p14:section name="无标题节" id="{1A0B149E-3AA5-4DCE-89AE-E3078D122171}">
          <p14:sldIdLst>
            <p14:sldId id="482"/>
            <p14:sldId id="580"/>
            <p14:sldId id="483"/>
            <p14:sldId id="581"/>
            <p14:sldId id="582"/>
            <p14:sldId id="583"/>
            <p14:sldId id="484"/>
            <p14:sldId id="584"/>
            <p14:sldId id="585"/>
            <p14:sldId id="485"/>
            <p14:sldId id="586"/>
            <p14:sldId id="487"/>
            <p14:sldId id="587"/>
            <p14:sldId id="588"/>
            <p14:sldId id="589"/>
            <p14:sldId id="590"/>
            <p14:sldId id="591"/>
            <p14:sldId id="592"/>
            <p14:sldId id="594"/>
            <p14:sldId id="595"/>
            <p14:sldId id="593"/>
            <p14:sldId id="596"/>
            <p14:sldId id="597"/>
            <p14:sldId id="598"/>
            <p14:sldId id="600"/>
            <p14:sldId id="601"/>
            <p14:sldId id="602"/>
            <p14:sldId id="599"/>
            <p14:sldId id="603"/>
            <p14:sldId id="604"/>
            <p14:sldId id="605"/>
            <p14:sldId id="607"/>
            <p14:sldId id="608"/>
            <p14:sldId id="606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230" autoAdjust="0"/>
  </p:normalViewPr>
  <p:slideViewPr>
    <p:cSldViewPr>
      <p:cViewPr varScale="1">
        <p:scale>
          <a:sx n="67" d="100"/>
          <a:sy n="67" d="100"/>
        </p:scale>
        <p:origin x="125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2" Type="http://schemas.openxmlformats.org/officeDocument/2006/relationships/tags" Target="tags/tag1.xml"/><Relationship Id="rId71" Type="http://schemas.openxmlformats.org/officeDocument/2006/relationships/commentAuthors" Target="commentAuthors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handoutMaster" Target="handoutMasters/handoutMaster1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318201-79EC-4801-B6EE-CCFAE2C9D7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1AE97-AF5C-4CDE-80A4-4944EBDBE3B2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FCF03-DA63-4DA6-8FFC-A160D33960F1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994B2-8892-442E-A221-CF0275C99B6F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E3221-5F71-413E-94DE-7A5C6386986E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B3A5B-B574-4884-A79D-898D03EDF455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F33BB-22D5-4ED2-9ACB-88F7F16078F5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1EB02-AD20-4D19-9589-12816B5F5AB0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F14F8-D6AE-4204-B4E9-F62D2A1568C6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5C919-4083-4192-8715-2FD555B4BFED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8A3B0-CA10-42F9-802F-9EA16C192121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F3E8-8E2B-4F6A-86BB-1587297AE390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88A3E-6C38-4204-BE1C-0DF8D9E7AFB1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cs typeface="+mn-ea"/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/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github.com/luoyongjun999/code" TargetMode="External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对象 8"/>
          <p:cNvGraphicFramePr/>
          <p:nvPr/>
        </p:nvGraphicFramePr>
        <p:xfrm>
          <a:off x="6618288" y="2565400"/>
          <a:ext cx="2105025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6" name="" r:id="rId1" imgW="2514600" imgH="2847975" progId="Paint.Picture">
                  <p:embed/>
                </p:oleObj>
              </mc:Choice>
              <mc:Fallback>
                <p:oleObj name="" r:id="rId1" imgW="2514600" imgH="2847975" progId="Paint.Picture">
                  <p:embed/>
                  <p:pic>
                    <p:nvPicPr>
                      <p:cNvPr id="0" name="对象 8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288" y="2565400"/>
                        <a:ext cx="2105025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标题 1"/>
          <p:cNvSpPr>
            <a:spLocks noGrp="1" noChangeArrowheads="1"/>
          </p:cNvSpPr>
          <p:nvPr>
            <p:ph type="ctrTitle"/>
          </p:nvPr>
        </p:nvSpPr>
        <p:spPr>
          <a:xfrm>
            <a:off x="827088" y="836613"/>
            <a:ext cx="7705725" cy="1374775"/>
          </a:xfrm>
        </p:spPr>
        <p:txBody>
          <a:bodyPr/>
          <a:lstStyle/>
          <a:p>
            <a:pPr eaLnBrk="1" hangingPunct="1"/>
            <a:r>
              <a:rPr lang="zh-CN" altLang="en-US" sz="5400">
                <a:solidFill>
                  <a:srgbClr val="FF0000"/>
                </a:solidFill>
              </a:rPr>
              <a:t>算法竞赛入门到进阶</a:t>
            </a:r>
            <a:endParaRPr lang="zh-CN" altLang="en-US" sz="5400">
              <a:solidFill>
                <a:srgbClr val="FF0000"/>
              </a:solidFill>
            </a:endParaRPr>
          </a:p>
        </p:txBody>
      </p:sp>
      <p:sp>
        <p:nvSpPr>
          <p:cNvPr id="16388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379413" y="3001963"/>
            <a:ext cx="6858000" cy="3451225"/>
          </a:xfrm>
        </p:spPr>
        <p:txBody>
          <a:bodyPr/>
          <a:lstStyle/>
          <a:p>
            <a:pPr eaLnBrk="1" hangingPunct="1"/>
            <a:r>
              <a:rPr lang="zh-CN" altLang="en-US" sz="2800"/>
              <a:t>罗勇军  </a:t>
            </a:r>
            <a:r>
              <a:rPr lang="en-US" altLang="zh-CN" sz="2800"/>
              <a:t>QQ 15512356</a:t>
            </a:r>
            <a:endParaRPr lang="en-US" altLang="zh-CN" sz="2800"/>
          </a:p>
          <a:p>
            <a:pPr eaLnBrk="1" hangingPunct="1"/>
            <a:r>
              <a:rPr lang="zh-CN" altLang="en-US" sz="2800"/>
              <a:t>华东理工大学</a:t>
            </a:r>
            <a:endParaRPr lang="zh-CN" altLang="en-US" sz="2800"/>
          </a:p>
          <a:p>
            <a:pPr eaLnBrk="1" hangingPunct="1"/>
            <a:endParaRPr lang="en-US" altLang="zh-CN" sz="2800"/>
          </a:p>
          <a:p>
            <a:pPr eaLnBrk="1" hangingPunct="1"/>
            <a:r>
              <a:rPr lang="zh-CN" altLang="en-US" sz="2400"/>
              <a:t> </a:t>
            </a:r>
            <a:endParaRPr lang="en-US" altLang="zh-CN" sz="2400"/>
          </a:p>
          <a:p>
            <a:pPr eaLnBrk="1" hangingPunct="1"/>
            <a:r>
              <a:rPr lang="zh-CN" altLang="en-US" sz="2400"/>
              <a:t>欢迎交流</a:t>
            </a:r>
            <a:endParaRPr lang="en-US" altLang="zh-CN" sz="2400"/>
          </a:p>
          <a:p>
            <a:pPr eaLnBrk="1" hangingPunct="1"/>
            <a:r>
              <a:rPr lang="zh-CN" altLang="en-US"/>
              <a:t>课件和</a:t>
            </a:r>
            <a:r>
              <a:rPr lang="zh-CN" altLang="zh-CN"/>
              <a:t>代码下载地址</a:t>
            </a:r>
            <a:r>
              <a:rPr lang="zh-CN" altLang="en-US"/>
              <a:t>：</a:t>
            </a:r>
            <a:r>
              <a:rPr lang="en-US" altLang="zh-CN">
                <a:hlinkClick r:id="rId3"/>
              </a:rPr>
              <a:t>https://github.com/luoyongjun999/code</a:t>
            </a:r>
            <a:endParaRPr lang="en-US" altLang="zh-CN"/>
          </a:p>
          <a:p>
            <a:pPr eaLnBrk="1" hangingPunct="1"/>
            <a:endParaRPr lang="zh-CN" alt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69963"/>
            <a:ext cx="8229600" cy="4525962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zh-CN" altLang="en-US" sz="2400" noProof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unsigned int BKDRHash(char *str)  {  </a:t>
            </a:r>
            <a:endParaRPr lang="zh-CN" altLang="en-US" sz="24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sz="2400" noProof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unsigned int seed = 31,  key = 0;   </a:t>
            </a:r>
            <a:endParaRPr lang="zh-CN" altLang="en-US" sz="24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sz="2400" noProof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while(*str)</a:t>
            </a:r>
            <a:endParaRPr lang="zh-CN" altLang="en-US" sz="24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sz="2400" noProof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</a:t>
            </a:r>
            <a:r>
              <a:rPr lang="zh-CN" altLang="en-US" sz="2400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key = key*seed+(*str++);</a:t>
            </a:r>
            <a:endParaRPr lang="zh-CN" altLang="en-US" sz="24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sz="2400" noProof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return key &amp; 0x7fffffff;       </a:t>
            </a:r>
            <a:endParaRPr lang="zh-CN" altLang="en-US" sz="24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sz="2400" noProof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lang="zh-CN" altLang="en-US" sz="24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  <a:defRPr/>
            </a:pPr>
            <a:endParaRPr lang="zh-CN" altLang="en-US" noProof="1"/>
          </a:p>
          <a:p>
            <a:pPr marL="0" indent="0" eaLnBrk="1" hangingPunct="1">
              <a:buFontTx/>
              <a:buNone/>
              <a:defRPr/>
            </a:pPr>
            <a:r>
              <a:rPr lang="zh-CN" altLang="en-US" noProof="1">
                <a:solidFill>
                  <a:srgbClr val="0070C0"/>
                </a:solidFill>
              </a:rPr>
              <a:t>用：</a:t>
            </a:r>
            <a:r>
              <a:rPr lang="zh-CN" altLang="en-US" noProof="1">
                <a:solidFill>
                  <a:srgbClr val="0070C0"/>
                </a:solidFill>
                <a:sym typeface="+mn-ea"/>
              </a:rPr>
              <a:t>key = key*seed+(*str++);</a:t>
            </a:r>
            <a:endParaRPr lang="zh-CN" altLang="en-US" noProof="1">
              <a:solidFill>
                <a:srgbClr val="0070C0"/>
              </a:solidFill>
              <a:sym typeface="+mn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noProof="1">
                <a:solidFill>
                  <a:srgbClr val="0070C0"/>
                </a:solidFill>
                <a:sym typeface="+mn-ea"/>
              </a:rPr>
              <a:t>来放大字符的</a:t>
            </a:r>
            <a:r>
              <a:rPr lang="en-US" altLang="zh-CN" noProof="1">
                <a:solidFill>
                  <a:srgbClr val="0070C0"/>
                </a:solidFill>
                <a:sym typeface="+mn-ea"/>
              </a:rPr>
              <a:t>hash</a:t>
            </a:r>
            <a:r>
              <a:rPr lang="zh-CN" altLang="en-US" noProof="1">
                <a:solidFill>
                  <a:srgbClr val="0070C0"/>
                </a:solidFill>
                <a:sym typeface="+mn-ea"/>
              </a:rPr>
              <a:t>间隔</a:t>
            </a:r>
            <a:endParaRPr lang="zh-CN" altLang="en-US" noProof="1">
              <a:solidFill>
                <a:srgbClr val="0070C0"/>
              </a:solidFill>
              <a:sym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30722" name="Picture 2" descr="æ¥çæºå¾å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589636"/>
            <a:ext cx="1700244" cy="129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zh-CN" altLang="en-US" sz="2400" noProof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unsigned int BKDRHash(char *str)  {  </a:t>
            </a:r>
            <a:endParaRPr lang="zh-CN" altLang="en-US" sz="24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sz="2400" noProof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unsigned int seed = 31,  key = 0;   </a:t>
            </a:r>
            <a:endParaRPr lang="en-US" altLang="zh-CN" sz="2400" noProof="1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2400" noProof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              </a:t>
            </a:r>
            <a:r>
              <a:rPr lang="zh-CN" altLang="en-US" sz="2400" noProof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</a:t>
            </a:r>
            <a:r>
              <a:rPr lang="zh-CN" altLang="en-US" sz="2400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31, 131, 1313</a:t>
            </a:r>
            <a:r>
              <a:rPr lang="en-US" altLang="zh-CN" sz="2400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..</a:t>
            </a:r>
            <a:r>
              <a:rPr lang="zh-CN" altLang="en-US" sz="2400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</a:t>
            </a:r>
            <a:endParaRPr lang="zh-CN" altLang="en-US" sz="24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sz="2400" noProof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while(*str)</a:t>
            </a:r>
            <a:endParaRPr lang="zh-CN" altLang="en-US" sz="24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sz="2400" noProof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key = key*seed+(*str++);</a:t>
            </a:r>
            <a:endParaRPr lang="zh-CN" altLang="en-US" sz="24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sz="2400" noProof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return key &amp; 0x7fffffff;       </a:t>
            </a:r>
            <a:endParaRPr lang="zh-CN" altLang="en-US" sz="24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sz="2400" noProof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lang="zh-CN" altLang="en-US" sz="24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noProof="1">
                <a:solidFill>
                  <a:srgbClr val="0070C0"/>
                </a:solidFill>
              </a:rPr>
              <a:t>为什么是</a:t>
            </a:r>
            <a:r>
              <a:rPr lang="en-US" altLang="zh-CN" noProof="1">
                <a:solidFill>
                  <a:srgbClr val="0070C0"/>
                </a:solidFill>
              </a:rPr>
              <a:t>31</a:t>
            </a:r>
            <a:r>
              <a:rPr lang="zh-CN" altLang="en-US" noProof="1">
                <a:solidFill>
                  <a:srgbClr val="0070C0"/>
                </a:solidFill>
              </a:rPr>
              <a:t>、</a:t>
            </a:r>
            <a:r>
              <a:rPr lang="en-US" altLang="zh-CN" noProof="1">
                <a:solidFill>
                  <a:srgbClr val="0070C0"/>
                </a:solidFill>
              </a:rPr>
              <a:t>131</a:t>
            </a:r>
            <a:r>
              <a:rPr lang="zh-CN" altLang="en-US" noProof="1">
                <a:solidFill>
                  <a:srgbClr val="0070C0"/>
                </a:solidFill>
              </a:rPr>
              <a:t>这些数？</a:t>
            </a:r>
            <a:endParaRPr lang="zh-CN" altLang="en-US" noProof="1">
              <a:solidFill>
                <a:srgbClr val="0070C0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noProof="1">
                <a:solidFill>
                  <a:srgbClr val="0070C0"/>
                </a:solidFill>
              </a:rPr>
              <a:t>简单地说：可以减少碰撞。（与偶数相比）</a:t>
            </a:r>
            <a:endParaRPr lang="zh-CN" altLang="en-US" noProof="1">
              <a:solidFill>
                <a:srgbClr val="0070C0"/>
              </a:solidFill>
            </a:endParaRPr>
          </a:p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 noChangeArrowheads="1"/>
          </p:cNvSpPr>
          <p:nvPr>
            <p:ph type="title"/>
          </p:nvPr>
        </p:nvSpPr>
        <p:spPr>
          <a:xfrm>
            <a:off x="2771800" y="260648"/>
            <a:ext cx="3600400" cy="77809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FF0000"/>
                </a:solidFill>
              </a:rPr>
              <a:t>字典树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6246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zh-CN" altLang="en-US" dirty="0"/>
              <a:t>一个常见的字符串匹配问题：在</a:t>
            </a:r>
            <a:r>
              <a:rPr lang="en-US" altLang="zh-CN" dirty="0"/>
              <a:t>n</a:t>
            </a:r>
            <a:r>
              <a:rPr lang="zh-CN" altLang="en-US" dirty="0"/>
              <a:t>个字符串中，查找某个字符串。</a:t>
            </a:r>
            <a:endParaRPr lang="zh-CN" altLang="en-US" dirty="0"/>
          </a:p>
          <a:p>
            <a:r>
              <a:rPr lang="zh-CN" altLang="en-US" dirty="0"/>
              <a:t>暴力法：逐个匹配每个字符串，复杂度是</a:t>
            </a:r>
            <a:r>
              <a:rPr lang="en-US" altLang="zh-CN" dirty="0"/>
              <a:t>O(nm)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是字符串的平均长度。</a:t>
            </a:r>
            <a:endParaRPr lang="en-US" altLang="zh-CN" dirty="0"/>
          </a:p>
          <a:p>
            <a:r>
              <a:rPr lang="zh-CN" altLang="en-US" dirty="0"/>
              <a:t>字典法：</a:t>
            </a:r>
            <a:r>
              <a:rPr lang="zh-CN" altLang="en-US" sz="2400" dirty="0"/>
              <a:t>例如查找单词”</a:t>
            </a:r>
            <a:r>
              <a:rPr lang="en-US" altLang="zh-CN" sz="2400" dirty="0"/>
              <a:t>dog”</a:t>
            </a:r>
            <a:r>
              <a:rPr lang="zh-CN" altLang="en-US" sz="2400" dirty="0"/>
              <a:t>，先翻到字典的</a:t>
            </a:r>
            <a:r>
              <a:rPr lang="en-US" altLang="zh-CN" sz="2400" dirty="0"/>
              <a:t>d</a:t>
            </a:r>
            <a:r>
              <a:rPr lang="zh-CN" altLang="en-US" sz="2400" dirty="0"/>
              <a:t>部分、再翻到第</a:t>
            </a:r>
            <a:r>
              <a:rPr lang="en-US" altLang="zh-CN" sz="2400" dirty="0"/>
              <a:t>2</a:t>
            </a:r>
            <a:r>
              <a:rPr lang="zh-CN" altLang="en-US" sz="2400" dirty="0"/>
              <a:t>个字母</a:t>
            </a:r>
            <a:r>
              <a:rPr lang="en-US" altLang="zh-CN" sz="2400" dirty="0"/>
              <a:t>o</a:t>
            </a:r>
            <a:r>
              <a:rPr lang="zh-CN" altLang="en-US" sz="2400" dirty="0"/>
              <a:t>、第</a:t>
            </a:r>
            <a:r>
              <a:rPr lang="en-US" altLang="zh-CN" sz="2400" dirty="0"/>
              <a:t>3</a:t>
            </a:r>
            <a:r>
              <a:rPr lang="zh-CN" altLang="en-US" sz="2400" dirty="0"/>
              <a:t>个字母</a:t>
            </a:r>
            <a:r>
              <a:rPr lang="en-US" altLang="zh-CN" sz="2400" dirty="0"/>
              <a:t>g</a:t>
            </a:r>
            <a:r>
              <a:rPr lang="zh-CN" altLang="en-US" sz="2400" dirty="0"/>
              <a:t>，一共找</a:t>
            </a:r>
            <a:r>
              <a:rPr lang="en-US" altLang="zh-CN" sz="2400" dirty="0"/>
              <a:t>3</a:t>
            </a:r>
            <a:r>
              <a:rPr lang="zh-CN" altLang="en-US" sz="2400" dirty="0"/>
              <a:t>次即可。查找任意单词，查找次数最多只需要这个单词的字母个数。</a:t>
            </a:r>
            <a:endParaRPr lang="zh-CN" altLang="en-US" sz="240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7" name="Picture 4" descr="æ¥å­å¸ çå¾åç»æ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725144"/>
            <a:ext cx="2850579" cy="213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 noChangeArrowheads="1"/>
          </p:cNvSpPr>
          <p:nvPr>
            <p:ph type="title"/>
          </p:nvPr>
        </p:nvSpPr>
        <p:spPr>
          <a:xfrm>
            <a:off x="2051720" y="378792"/>
            <a:ext cx="4536504" cy="70609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字典树  </a:t>
            </a:r>
            <a:r>
              <a:rPr lang="en-US" altLang="zh-CN" sz="3600" dirty="0" err="1">
                <a:solidFill>
                  <a:srgbClr val="0070C0"/>
                </a:solidFill>
              </a:rPr>
              <a:t>Trie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字典树：模拟查字典的树形结构。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时间复杂度：插入和查找单词的复杂度都是</a:t>
            </a:r>
            <a:r>
              <a:rPr lang="en-US" altLang="zh-CN" dirty="0"/>
              <a:t>O(m)</a:t>
            </a:r>
            <a:r>
              <a:rPr lang="zh-CN" altLang="en-US" dirty="0"/>
              <a:t>，其中 </a:t>
            </a:r>
            <a:r>
              <a:rPr lang="en-US" altLang="zh-CN" dirty="0"/>
              <a:t>m </a:t>
            </a:r>
            <a:r>
              <a:rPr lang="zh-CN" altLang="en-US" dirty="0"/>
              <a:t>是待插入</a:t>
            </a:r>
            <a:r>
              <a:rPr lang="en-US" altLang="zh-CN" dirty="0"/>
              <a:t>/</a:t>
            </a:r>
            <a:r>
              <a:rPr lang="zh-CN" altLang="en-US" dirty="0"/>
              <a:t>查询的字符串长度；</a:t>
            </a:r>
            <a:endParaRPr lang="en-US" altLang="zh-CN" dirty="0"/>
          </a:p>
          <a:p>
            <a:r>
              <a:rPr lang="zh-CN" altLang="en-US" dirty="0"/>
              <a:t>空间复杂度，有公共前缀的单词，可以一起存公共前缀，节省了空间。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964704"/>
          </a:xfrm>
        </p:spPr>
        <p:txBody>
          <a:bodyPr/>
          <a:lstStyle/>
          <a:p>
            <a:r>
              <a:rPr lang="zh-CN" altLang="en-US" dirty="0"/>
              <a:t>例：单词</a:t>
            </a:r>
            <a:r>
              <a:rPr lang="en-US" altLang="zh-CN" dirty="0"/>
              <a:t>be</a:t>
            </a:r>
            <a:r>
              <a:rPr lang="zh-CN" altLang="en-US" dirty="0"/>
              <a:t> 、</a:t>
            </a:r>
            <a:r>
              <a:rPr lang="en-US" altLang="zh-CN" dirty="0"/>
              <a:t>bee</a:t>
            </a:r>
            <a:r>
              <a:rPr lang="zh-CN" altLang="en-US" dirty="0"/>
              <a:t>、</a:t>
            </a:r>
            <a:r>
              <a:rPr lang="en-US" altLang="zh-CN" dirty="0"/>
              <a:t>may</a:t>
            </a:r>
            <a:r>
              <a:rPr lang="zh-CN" altLang="en-US" dirty="0"/>
              <a:t>、</a:t>
            </a:r>
            <a:r>
              <a:rPr lang="en-US" altLang="zh-CN" dirty="0"/>
              <a:t>man</a:t>
            </a:r>
            <a:r>
              <a:rPr lang="zh-CN" altLang="en-US" dirty="0"/>
              <a:t>、</a:t>
            </a:r>
            <a:r>
              <a:rPr lang="en-US" altLang="zh-CN" dirty="0"/>
              <a:t>mom</a:t>
            </a:r>
            <a:r>
              <a:rPr lang="zh-CN" altLang="en-US" dirty="0"/>
              <a:t>、</a:t>
            </a:r>
            <a:r>
              <a:rPr lang="en-US" altLang="zh-CN" dirty="0"/>
              <a:t>he</a:t>
            </a:r>
            <a:r>
              <a:rPr lang="zh-CN" altLang="en-US" dirty="0"/>
              <a:t>的字典树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7410" name="Picture 2" descr="C:\Users\luo\AppData\Local\Temp\ksohtml5984\wps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32856"/>
            <a:ext cx="4517876" cy="318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字典树应用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）字符串检索。</a:t>
            </a:r>
            <a:r>
              <a:rPr lang="en-US" altLang="zh-CN" sz="2800" dirty="0" err="1"/>
              <a:t>Trie</a:t>
            </a:r>
            <a:r>
              <a:rPr lang="zh-CN" altLang="en-US" sz="2800" dirty="0"/>
              <a:t>树的基本功能。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）词频统计。统计一个单词出现了多少次。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）字符串排序。插入的时候，在树的平级，按字母表的顺序插入。</a:t>
            </a:r>
            <a:r>
              <a:rPr lang="en-US" altLang="zh-CN" sz="2800" dirty="0" err="1"/>
              <a:t>Trie</a:t>
            </a:r>
            <a:r>
              <a:rPr lang="zh-CN" altLang="en-US" sz="2800" dirty="0"/>
              <a:t>树建好后，用先序遍历，就得到了字典序的排序。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）前缀匹配。</a:t>
            </a:r>
            <a:r>
              <a:rPr lang="en-US" altLang="zh-CN" sz="2800" dirty="0" err="1"/>
              <a:t>Trie</a:t>
            </a:r>
            <a:r>
              <a:rPr lang="zh-CN" altLang="en-US" sz="2800" dirty="0"/>
              <a:t>树是按公共前缀来建树的，很适合用于搜索提示。</a:t>
            </a:r>
            <a:r>
              <a:rPr lang="zh-CN" altLang="en-US" sz="2400" dirty="0"/>
              <a:t>例如</a:t>
            </a:r>
            <a:r>
              <a:rPr lang="en-US" altLang="zh-CN" sz="2400" dirty="0" err="1"/>
              <a:t>linux</a:t>
            </a:r>
            <a:r>
              <a:rPr lang="zh-CN" altLang="en-US" sz="2400" dirty="0"/>
              <a:t>的行命令，输入一个命令的前面几个字母，系统会自动补全命令后面的字符。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例题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hdu</a:t>
            </a:r>
            <a:r>
              <a:rPr lang="en-US" altLang="zh-CN" dirty="0"/>
              <a:t> 1251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有很多单词，只由小写字母组成，不会有重复的单词出现。统计出以某个字符串为前缀的单词数量。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31746" name="Picture 2" descr="æ¥çæºå¾å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895" y="4221087"/>
            <a:ext cx="2540099" cy="19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6648"/>
            <a:ext cx="8229600" cy="56207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0070C0"/>
                </a:solidFill>
              </a:rPr>
              <a:t>方法</a:t>
            </a:r>
            <a:r>
              <a:rPr lang="en-US" altLang="zh-CN" sz="3200" dirty="0">
                <a:solidFill>
                  <a:srgbClr val="0070C0"/>
                </a:solidFill>
              </a:rPr>
              <a:t>1</a:t>
            </a:r>
            <a:r>
              <a:rPr lang="zh-CN" altLang="en-US" sz="3200" dirty="0">
                <a:solidFill>
                  <a:srgbClr val="0070C0"/>
                </a:solidFill>
              </a:rPr>
              <a:t>：用</a:t>
            </a:r>
            <a:r>
              <a:rPr lang="en-US" altLang="zh-CN" sz="3200" dirty="0">
                <a:solidFill>
                  <a:srgbClr val="0070C0"/>
                </a:solidFill>
              </a:rPr>
              <a:t>map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326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&lt;bits/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stdc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++.h&gt;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str[10];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int&gt; m;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while(gets(str)){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(str);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!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)  break;     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输入了一个空行</a:t>
            </a:r>
            <a:endParaRPr lang="zh-CN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 0;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--){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str[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‘\0’;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从后往前删除这个字符串的字符，得到前缀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m[str]++;         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统计前缀的数量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while( gets(str) ) 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m[str] &lt;&lt;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方法</a:t>
            </a:r>
            <a:r>
              <a:rPr lang="en-US" altLang="zh-CN" sz="3600" dirty="0">
                <a:solidFill>
                  <a:srgbClr val="0070C0"/>
                </a:solidFill>
              </a:rPr>
              <a:t>2</a:t>
            </a:r>
            <a:r>
              <a:rPr lang="zh-CN" altLang="en-US" sz="3600" dirty="0">
                <a:solidFill>
                  <a:srgbClr val="0070C0"/>
                </a:solidFill>
              </a:rPr>
              <a:t>：用结构体实现字典树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zh-CN" altLang="en-US" dirty="0"/>
              <a:t>正规的字典树实现：定义字典树的数据结构，并用指针指向下一层子树，代码很清晰。</a:t>
            </a:r>
            <a:endParaRPr lang="en-US" altLang="zh-CN" dirty="0"/>
          </a:p>
          <a:p>
            <a:endParaRPr lang="en-US" altLang="zh-CN" sz="2400" dirty="0"/>
          </a:p>
          <a:p>
            <a:r>
              <a:rPr lang="zh-CN" altLang="en-US" dirty="0"/>
              <a:t>不过，由于本题的空间要求较高，</a:t>
            </a:r>
            <a:r>
              <a:rPr lang="en-US" altLang="zh-CN" dirty="0"/>
              <a:t>Insert()</a:t>
            </a:r>
            <a:r>
              <a:rPr lang="zh-CN" altLang="en-US" dirty="0"/>
              <a:t>内用</a:t>
            </a:r>
            <a:r>
              <a:rPr lang="en-US" altLang="zh-CN" dirty="0"/>
              <a:t>new </a:t>
            </a:r>
            <a:r>
              <a:rPr lang="en-US" altLang="zh-CN" dirty="0" err="1"/>
              <a:t>Trie</a:t>
            </a:r>
            <a:r>
              <a:rPr lang="zh-CN" altLang="en-US" dirty="0"/>
              <a:t>分配的空间超过了题目的限制，代码会</a:t>
            </a:r>
            <a:r>
              <a:rPr lang="en-US" altLang="zh-CN" dirty="0"/>
              <a:t>MLE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/>
          <a:lstStyle/>
          <a:p>
            <a:r>
              <a:rPr lang="zh-CN" altLang="en-US" sz="2800" dirty="0">
                <a:solidFill>
                  <a:srgbClr val="0070C0"/>
                </a:solidFill>
              </a:rPr>
              <a:t>空间超额（</a:t>
            </a:r>
            <a:r>
              <a:rPr lang="en-US" altLang="zh-CN" sz="2800" dirty="0">
                <a:solidFill>
                  <a:srgbClr val="0070C0"/>
                </a:solidFill>
              </a:rPr>
              <a:t>MLE</a:t>
            </a:r>
            <a:r>
              <a:rPr lang="zh-CN" altLang="en-US" sz="2800" dirty="0">
                <a:solidFill>
                  <a:srgbClr val="0070C0"/>
                </a:solidFill>
              </a:rPr>
              <a:t>）的代码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3468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/>
              <a:t>#include &lt;bits/</a:t>
            </a:r>
            <a:r>
              <a:rPr lang="en-US" altLang="zh-CN" sz="1400" dirty="0" err="1"/>
              <a:t>stdc</a:t>
            </a:r>
            <a:r>
              <a:rPr lang="en-US" altLang="zh-CN" sz="1400" dirty="0"/>
              <a:t>++.h&gt;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using namespace std;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struct </a:t>
            </a:r>
            <a:r>
              <a:rPr lang="en-US" altLang="zh-CN" sz="1400" dirty="0" err="1"/>
              <a:t>Trie</a:t>
            </a:r>
            <a:r>
              <a:rPr lang="en-US" altLang="zh-CN" sz="1400" dirty="0"/>
              <a:t>{    //</a:t>
            </a:r>
            <a:r>
              <a:rPr lang="zh-CN" altLang="en-US" sz="1400" dirty="0"/>
              <a:t>字典树定义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 err="1"/>
              <a:t>Trie</a:t>
            </a:r>
            <a:r>
              <a:rPr lang="en-US" altLang="zh-CN" sz="1400" dirty="0"/>
              <a:t>* next[26];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int num;    //</a:t>
            </a:r>
            <a:r>
              <a:rPr lang="zh-CN" altLang="en-US" sz="1400" dirty="0"/>
              <a:t>以当前字符串为前缀的单词的数量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 err="1"/>
              <a:t>Trie</a:t>
            </a:r>
            <a:r>
              <a:rPr lang="en-US" altLang="zh-CN" sz="1400" dirty="0"/>
              <a:t>() {   //</a:t>
            </a:r>
            <a:r>
              <a:rPr lang="zh-CN" altLang="en-US" sz="1400" dirty="0"/>
              <a:t>构造函数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       </a:t>
            </a:r>
            <a:r>
              <a:rPr lang="en-US" altLang="zh-CN" sz="1400" dirty="0"/>
              <a:t>for(int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=0;i&lt;26;i++) next[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 = NULL;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  num=0;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}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};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err="1"/>
              <a:t>Trie</a:t>
            </a:r>
            <a:r>
              <a:rPr lang="en-US" altLang="zh-CN" sz="1400" dirty="0"/>
              <a:t> root;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void Insert(char str[]){    //</a:t>
            </a:r>
            <a:r>
              <a:rPr lang="zh-CN" altLang="en-US" sz="1400" dirty="0"/>
              <a:t>将字符串插入到字典树中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 err="1"/>
              <a:t>Trie</a:t>
            </a:r>
            <a:r>
              <a:rPr lang="en-US" altLang="zh-CN" sz="1400" dirty="0"/>
              <a:t> *p = &amp;root;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for(int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=0;str[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];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++){    //</a:t>
            </a:r>
            <a:r>
              <a:rPr lang="zh-CN" altLang="en-US" sz="1400" dirty="0"/>
              <a:t>遍历每一个字符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if(p-&gt;next[str[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]-‘a’]==NULL)    //</a:t>
            </a:r>
            <a:r>
              <a:rPr lang="zh-CN" altLang="en-US" sz="1400" dirty="0"/>
              <a:t>如果该字符没有对应的结点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            </a:t>
            </a:r>
            <a:r>
              <a:rPr lang="en-US" altLang="zh-CN" sz="1400" dirty="0"/>
              <a:t>p-&gt;next[str[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]-‘a’] = new </a:t>
            </a:r>
            <a:r>
              <a:rPr lang="en-US" altLang="zh-CN" sz="1400" dirty="0" err="1"/>
              <a:t>Trie</a:t>
            </a:r>
            <a:r>
              <a:rPr lang="en-US" altLang="zh-CN" sz="1400" dirty="0"/>
              <a:t>;    //</a:t>
            </a:r>
            <a:r>
              <a:rPr lang="zh-CN" altLang="en-US" sz="1400" dirty="0"/>
              <a:t>创建一个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p = p-&gt;next[str[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]-‘a’];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   p-&gt;num++;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}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}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int Find(char str[]){    //</a:t>
            </a:r>
            <a:r>
              <a:rPr lang="zh-CN" altLang="en-US" sz="1400" dirty="0"/>
              <a:t>返回以字符串为前缀的单词的数量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 err="1"/>
              <a:t>Trie</a:t>
            </a:r>
            <a:r>
              <a:rPr lang="en-US" altLang="zh-CN" sz="1400" dirty="0"/>
              <a:t> *p = &amp;root;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for(int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=0;str[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];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++){    //</a:t>
            </a:r>
            <a:r>
              <a:rPr lang="zh-CN" altLang="en-US" sz="1400" dirty="0"/>
              <a:t>在字典树找到该单词的结尾位置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if(p-&gt;next[str[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]-‘a’]==NULL)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       return 0;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   p = p-&gt;next[str[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]-‘a’];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}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return p-&gt;num;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}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int main(){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char str[11];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while(gets(str)){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   if ( !</a:t>
            </a:r>
            <a:r>
              <a:rPr lang="en-US" altLang="zh-CN" sz="1400" dirty="0" err="1"/>
              <a:t>strlen</a:t>
            </a:r>
            <a:r>
              <a:rPr lang="en-US" altLang="zh-CN" sz="1400" dirty="0"/>
              <a:t>(str) )  break;  //</a:t>
            </a:r>
            <a:r>
              <a:rPr lang="zh-CN" altLang="en-US" sz="1400" dirty="0"/>
              <a:t>输入了一个空行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Insert(str);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}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while( gets(str)) 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Find(str) &lt;&lt; 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return 0;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}</a:t>
            </a:r>
            <a:endParaRPr lang="en-US" altLang="zh-CN" sz="1400" dirty="0"/>
          </a:p>
          <a:p>
            <a:pPr marL="0" indent="0">
              <a:buNone/>
            </a:pPr>
            <a:endParaRPr lang="zh-CN" altLang="en-US" sz="1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248400" y="628451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华东理工大学 罗勇军</a:t>
            </a:r>
            <a:endParaRPr lang="zh-CN" dirty="0"/>
          </a:p>
        </p:txBody>
      </p:sp>
      <p:pic>
        <p:nvPicPr>
          <p:cNvPr id="33796" name="Picture 4" descr="æ¥çæºå¾å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76256" y="2492896"/>
            <a:ext cx="2120277" cy="30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493713" y="4699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  <a:r>
              <a:rPr lang="zh-CN" altLang="en-US" dirty="0">
                <a:solidFill>
                  <a:srgbClr val="FF0000"/>
                </a:solidFill>
              </a:rPr>
              <a:t>章 字符串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811213" y="1612900"/>
            <a:ext cx="8081962" cy="4441825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u"/>
            </a:pPr>
            <a:r>
              <a:rPr lang="zh-CN" altLang="en-US" dirty="0"/>
              <a:t>常用字符串函数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u"/>
            </a:pPr>
            <a:r>
              <a:rPr lang="zh-CN" altLang="en-US" dirty="0"/>
              <a:t>字符串哈希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u"/>
            </a:pPr>
            <a:r>
              <a:rPr lang="zh-CN" altLang="en-US" dirty="0"/>
              <a:t>字典树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u"/>
            </a:pPr>
            <a:r>
              <a:rPr lang="en-US" altLang="zh-CN" dirty="0"/>
              <a:t>KMP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u"/>
            </a:pPr>
            <a:r>
              <a:rPr lang="en-US" altLang="zh-CN" dirty="0"/>
              <a:t>AC</a:t>
            </a:r>
            <a:r>
              <a:rPr lang="zh-CN" altLang="en-US" dirty="0"/>
              <a:t>自动机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u"/>
            </a:pPr>
            <a:r>
              <a:rPr lang="zh-CN" altLang="en-US" dirty="0"/>
              <a:t>后缀树和后缀数组</a:t>
            </a:r>
            <a:endParaRPr lang="zh-CN" altLang="en-US" dirty="0"/>
          </a:p>
        </p:txBody>
      </p:sp>
      <p:sp>
        <p:nvSpPr>
          <p:cNvPr id="18436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2060"/>
                </a:solidFill>
              </a:rPr>
              <a:t>华东理工大学 罗勇军</a:t>
            </a:r>
            <a:endParaRPr lang="zh-CN" altLang="zh-CN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方法</a:t>
            </a:r>
            <a:r>
              <a:rPr lang="en-US" altLang="zh-CN" sz="3600" dirty="0">
                <a:solidFill>
                  <a:srgbClr val="0070C0"/>
                </a:solidFill>
              </a:rPr>
              <a:t>3</a:t>
            </a:r>
            <a:r>
              <a:rPr lang="zh-CN" altLang="en-US" sz="3600" dirty="0">
                <a:solidFill>
                  <a:srgbClr val="0070C0"/>
                </a:solidFill>
              </a:rPr>
              <a:t>：用数组实现字典树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70659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908920"/>
          </a:xfrm>
        </p:spPr>
        <p:txBody>
          <a:bodyPr/>
          <a:lstStyle/>
          <a:p>
            <a:r>
              <a:rPr lang="zh-CN" altLang="en-US" dirty="0"/>
              <a:t>用数组实现字典树的数据结构：更紧凑的存储。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竞赛中常用方法。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用数组实现字典树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int </a:t>
            </a:r>
            <a:r>
              <a:rPr lang="en-US" altLang="zh-CN" sz="1800" dirty="0" err="1"/>
              <a:t>trie</a:t>
            </a:r>
            <a:r>
              <a:rPr lang="en-US" altLang="zh-CN" sz="1800" dirty="0"/>
              <a:t>[1000010][26];       //</a:t>
            </a:r>
            <a:r>
              <a:rPr lang="zh-CN" altLang="en-US" sz="1800" dirty="0"/>
              <a:t>数组定义字典树，存储下一个字符的位置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int num[1000010]={0};     //</a:t>
            </a:r>
            <a:r>
              <a:rPr lang="zh-CN" altLang="en-US" sz="1800" dirty="0"/>
              <a:t>以某一字符串为前缀的单词的数量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int pos = 1;               //</a:t>
            </a:r>
            <a:r>
              <a:rPr lang="zh-CN" altLang="en-US" sz="1800" dirty="0"/>
              <a:t>当前新分配的存储位置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void Insert(char str[]){      //</a:t>
            </a:r>
            <a:r>
              <a:rPr lang="zh-CN" altLang="en-US" sz="1800" dirty="0"/>
              <a:t>在字典树中插入某个单词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int p = 0;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for(int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=0;str[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];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++){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int n = str[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]-‘a’;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if(</a:t>
            </a:r>
            <a:r>
              <a:rPr lang="en-US" altLang="zh-CN" sz="1800" dirty="0" err="1"/>
              <a:t>trie</a:t>
            </a:r>
            <a:r>
              <a:rPr lang="en-US" altLang="zh-CN" sz="1800" dirty="0"/>
              <a:t>[p][n]==0)    //</a:t>
            </a:r>
            <a:r>
              <a:rPr lang="zh-CN" altLang="en-US" sz="1800" dirty="0"/>
              <a:t>如果对应字符还没有值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    </a:t>
            </a:r>
            <a:r>
              <a:rPr lang="en-US" altLang="zh-CN" sz="1800" dirty="0" err="1"/>
              <a:t>trie</a:t>
            </a:r>
            <a:r>
              <a:rPr lang="en-US" altLang="zh-CN" sz="1800" dirty="0"/>
              <a:t>[p][n] = pos++;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p = </a:t>
            </a:r>
            <a:r>
              <a:rPr lang="en-US" altLang="zh-CN" sz="1800" dirty="0" err="1"/>
              <a:t>trie</a:t>
            </a:r>
            <a:r>
              <a:rPr lang="en-US" altLang="zh-CN" sz="1800" dirty="0"/>
              <a:t>[p][n];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num[p]++;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int Find(char str[]){    //</a:t>
            </a:r>
            <a:r>
              <a:rPr lang="zh-CN" altLang="en-US" sz="1800" dirty="0"/>
              <a:t>返回以某个字符串为前缀的单词的数量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int p = 0;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for(int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=0;str[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];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++){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int n = str[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]-‘a’;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if(</a:t>
            </a:r>
            <a:r>
              <a:rPr lang="en-US" altLang="zh-CN" sz="1800" dirty="0" err="1"/>
              <a:t>trie</a:t>
            </a:r>
            <a:r>
              <a:rPr lang="en-US" altLang="zh-CN" sz="1800" dirty="0"/>
              <a:t>[p][n]==0)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return 0;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p = </a:t>
            </a:r>
            <a:r>
              <a:rPr lang="en-US" altLang="zh-CN" sz="1800" dirty="0" err="1"/>
              <a:t>trie</a:t>
            </a:r>
            <a:r>
              <a:rPr lang="en-US" altLang="zh-CN" sz="1800" dirty="0"/>
              <a:t>[p][n];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return num[p];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4000" dirty="0">
                <a:solidFill>
                  <a:srgbClr val="FF0000"/>
                </a:solidFill>
              </a:rPr>
              <a:t>KMP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7168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：单模匹配算法。在一个长度为</a:t>
            </a:r>
            <a:r>
              <a:rPr lang="en-US" altLang="zh-CN" dirty="0"/>
              <a:t>n</a:t>
            </a:r>
            <a:r>
              <a:rPr lang="zh-CN" altLang="en-US" dirty="0"/>
              <a:t>的文本串中查找一个长度为</a:t>
            </a:r>
            <a:r>
              <a:rPr lang="en-US" altLang="zh-CN" dirty="0"/>
              <a:t>m</a:t>
            </a:r>
            <a:r>
              <a:rPr lang="zh-CN" altLang="en-US" dirty="0"/>
              <a:t>的模式串。</a:t>
            </a:r>
            <a:endParaRPr lang="en-US" altLang="zh-CN" dirty="0"/>
          </a:p>
          <a:p>
            <a:r>
              <a:rPr lang="zh-CN" altLang="en-US" dirty="0"/>
              <a:t>复杂度：</a:t>
            </a:r>
            <a:r>
              <a:rPr lang="en-US" altLang="zh-CN" dirty="0"/>
              <a:t>O(m + n)</a:t>
            </a:r>
            <a:r>
              <a:rPr lang="zh-CN" altLang="en-US" dirty="0"/>
              <a:t>，是此类算法能达到的最优复杂度。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最优的模式匹配算法复杂度能达到多好？</a:t>
            </a:r>
            <a:r>
              <a:rPr lang="zh-CN" altLang="en-US" sz="2800" dirty="0"/>
              <a:t>至少需要检索文本的</a:t>
            </a:r>
            <a:r>
              <a:rPr lang="en-US" altLang="zh-CN" sz="2800" dirty="0"/>
              <a:t>n</a:t>
            </a:r>
            <a:r>
              <a:rPr lang="zh-CN" altLang="en-US" sz="2800" dirty="0"/>
              <a:t>个字符和关键词的</a:t>
            </a:r>
            <a:r>
              <a:rPr lang="en-US" altLang="zh-CN" sz="2800" dirty="0"/>
              <a:t>m</a:t>
            </a:r>
            <a:r>
              <a:rPr lang="zh-CN" altLang="en-US" sz="2800" dirty="0"/>
              <a:t>个字符，所以复杂度至少是</a:t>
            </a:r>
            <a:r>
              <a:rPr lang="en-US" altLang="zh-CN" sz="2800" dirty="0"/>
              <a:t>O(</a:t>
            </a:r>
            <a:r>
              <a:rPr lang="en-US" altLang="zh-CN" sz="2800" dirty="0" err="1"/>
              <a:t>m+n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1143000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先看看</a:t>
            </a:r>
            <a:r>
              <a:rPr lang="zh-CN" altLang="en-US" sz="3600" b="1" dirty="0">
                <a:solidFill>
                  <a:srgbClr val="0070C0"/>
                </a:solidFill>
              </a:rPr>
              <a:t>：</a:t>
            </a:r>
            <a:r>
              <a:rPr lang="zh-CN" altLang="en-US" sz="3600" b="1" dirty="0">
                <a:solidFill>
                  <a:srgbClr val="FF0000"/>
                </a:solidFill>
              </a:rPr>
              <a:t>暴力</a:t>
            </a:r>
            <a:r>
              <a:rPr lang="zh-CN" altLang="en-US" sz="3600" b="1" dirty="0">
                <a:solidFill>
                  <a:srgbClr val="0070C0"/>
                </a:solidFill>
              </a:rPr>
              <a:t>的模式匹配算法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/>
          <a:lstStyle/>
          <a:p>
            <a:r>
              <a:rPr lang="zh-CN" altLang="en-US" sz="2800" dirty="0">
                <a:solidFill>
                  <a:srgbClr val="0070C0"/>
                </a:solidFill>
              </a:rPr>
              <a:t>思路</a:t>
            </a:r>
            <a:r>
              <a:rPr lang="zh-CN" altLang="en-US" sz="2800" dirty="0"/>
              <a:t>：在</a:t>
            </a:r>
            <a:r>
              <a:rPr lang="en-US" altLang="zh-CN" sz="2800" dirty="0"/>
              <a:t>S</a:t>
            </a:r>
            <a:r>
              <a:rPr lang="zh-CN" altLang="en-US" sz="2800" dirty="0"/>
              <a:t>的所有字符中，逐个匹配</a:t>
            </a:r>
            <a:r>
              <a:rPr lang="en-US" altLang="zh-CN" sz="2800" dirty="0"/>
              <a:t>P</a:t>
            </a:r>
            <a:r>
              <a:rPr lang="zh-CN" altLang="en-US" sz="2800" dirty="0"/>
              <a:t>的每个字符。</a:t>
            </a:r>
            <a:endParaRPr lang="en-US" altLang="zh-CN" sz="2800" dirty="0"/>
          </a:p>
          <a:p>
            <a:r>
              <a:rPr lang="zh-CN" altLang="en-US" sz="2800" dirty="0"/>
              <a:t>例如：</a:t>
            </a:r>
            <a:endParaRPr lang="en-US" altLang="zh-CN" sz="2800" dirty="0"/>
          </a:p>
          <a:p>
            <a:pPr marL="800100" lvl="2" indent="0">
              <a:buNone/>
            </a:pPr>
            <a:r>
              <a:rPr lang="en-US" altLang="zh-CN" sz="2800" dirty="0"/>
              <a:t>S=”abcxyz123”</a:t>
            </a:r>
            <a:endParaRPr lang="en-US" altLang="zh-CN" sz="2800" dirty="0"/>
          </a:p>
          <a:p>
            <a:pPr marL="800100" lvl="2" indent="0">
              <a:buNone/>
            </a:pPr>
            <a:r>
              <a:rPr lang="en-US" altLang="zh-CN" sz="2800" dirty="0"/>
              <a:t>P =”123”</a:t>
            </a:r>
            <a:endParaRPr lang="en-US" altLang="zh-CN" sz="2800" dirty="0"/>
          </a:p>
          <a:p>
            <a:r>
              <a:rPr lang="zh-CN" altLang="en-US" sz="2800" dirty="0"/>
              <a:t>复杂度：只需</a:t>
            </a:r>
            <a:r>
              <a:rPr lang="en-US" altLang="zh-CN" sz="2800" dirty="0"/>
              <a:t>6+3</a:t>
            </a:r>
            <a:r>
              <a:rPr lang="zh-CN" altLang="en-US" sz="2800" dirty="0"/>
              <a:t>次</a:t>
            </a:r>
            <a:endParaRPr lang="en-US" altLang="zh-CN" sz="2800" dirty="0"/>
          </a:p>
          <a:p>
            <a:endParaRPr lang="en-US" altLang="zh-CN" sz="2800" dirty="0"/>
          </a:p>
          <a:p>
            <a:pPr marL="800100" lvl="2" indent="0"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6016" y="1543843"/>
            <a:ext cx="3550915" cy="5162076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7262" y="63087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华东理工大学 罗勇军</a:t>
            </a:r>
            <a:endParaRPr 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暴力法在特殊情况下很好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特征：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的字符基本都不一样。</a:t>
            </a:r>
            <a:endParaRPr lang="en-US" altLang="zh-CN" dirty="0"/>
          </a:p>
          <a:p>
            <a:r>
              <a:rPr lang="zh-CN" altLang="en-US" dirty="0"/>
              <a:t>每次匹配时，第</a:t>
            </a:r>
            <a:r>
              <a:rPr lang="en-US" altLang="zh-CN" dirty="0"/>
              <a:t>1</a:t>
            </a:r>
            <a:r>
              <a:rPr lang="zh-CN" altLang="en-US" dirty="0"/>
              <a:t>个字符就对不上，不用继续匹配</a:t>
            </a:r>
            <a:r>
              <a:rPr lang="en-US" altLang="zh-CN" dirty="0"/>
              <a:t>P</a:t>
            </a:r>
            <a:r>
              <a:rPr lang="zh-CN" altLang="en-US" dirty="0"/>
              <a:t>后面的字符。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94720" cy="114300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但是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zh-CN" altLang="en-US" dirty="0"/>
              <a:t>如果情况比较坏，例如，</a:t>
            </a:r>
            <a:r>
              <a:rPr lang="en-US" altLang="zh-CN" dirty="0"/>
              <a:t>P</a:t>
            </a:r>
            <a:r>
              <a:rPr lang="zh-CN" altLang="en-US" dirty="0"/>
              <a:t>的前</a:t>
            </a:r>
            <a:r>
              <a:rPr lang="en-US" altLang="zh-CN" dirty="0"/>
              <a:t>m-1</a:t>
            </a:r>
            <a:r>
              <a:rPr lang="zh-CN" altLang="en-US" dirty="0"/>
              <a:t>个都容易找到匹配，只有最后一个不匹配，那么复杂度就退化成</a:t>
            </a:r>
            <a:r>
              <a:rPr lang="en-US" altLang="zh-CN" dirty="0"/>
              <a:t>O(nm)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574551"/>
            <a:ext cx="4320480" cy="476523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0070C0"/>
                </a:solidFill>
              </a:rPr>
              <a:t>KMP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7270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976114"/>
            <a:ext cx="8229600" cy="1732806"/>
          </a:xfrm>
        </p:spPr>
        <p:txBody>
          <a:bodyPr/>
          <a:lstStyle/>
          <a:p>
            <a:r>
              <a:rPr lang="en-US" altLang="zh-CN" sz="2800" dirty="0"/>
              <a:t>KMP</a:t>
            </a:r>
            <a:r>
              <a:rPr lang="zh-CN" altLang="en-US" sz="2800" dirty="0"/>
              <a:t>：在任何情况下都能达到</a:t>
            </a:r>
            <a:r>
              <a:rPr lang="en-US" altLang="zh-CN" sz="2800" dirty="0"/>
              <a:t>O(</a:t>
            </a:r>
            <a:r>
              <a:rPr lang="en-US" altLang="zh-CN" sz="2800" dirty="0" err="1"/>
              <a:t>n+m</a:t>
            </a:r>
            <a:r>
              <a:rPr lang="en-US" altLang="zh-CN" sz="2800" dirty="0"/>
              <a:t>)</a:t>
            </a:r>
            <a:r>
              <a:rPr lang="zh-CN" altLang="en-US" sz="2800" dirty="0"/>
              <a:t>复杂度。</a:t>
            </a:r>
            <a:endParaRPr lang="en-US" altLang="zh-CN" sz="2800" dirty="0"/>
          </a:p>
          <a:p>
            <a:endParaRPr lang="en-US" altLang="zh-CN" sz="1800" dirty="0"/>
          </a:p>
          <a:p>
            <a:pPr marL="0" indent="0">
              <a:buNone/>
            </a:pPr>
            <a:r>
              <a:rPr lang="zh-CN" altLang="en-US" sz="2800" dirty="0"/>
              <a:t>例子：</a:t>
            </a:r>
            <a:r>
              <a:rPr lang="en-US" altLang="zh-CN" sz="2800" dirty="0"/>
              <a:t>S[]=”</a:t>
            </a:r>
            <a:r>
              <a:rPr lang="en-US" altLang="zh-CN" sz="2800" dirty="0" err="1"/>
              <a:t>abcabcabcd</a:t>
            </a:r>
            <a:r>
              <a:rPr lang="en-US" altLang="zh-CN" sz="2800" dirty="0"/>
              <a:t>”</a:t>
            </a:r>
            <a:r>
              <a:rPr lang="zh-CN" altLang="en-US" sz="2800" dirty="0"/>
              <a:t>，</a:t>
            </a:r>
            <a:r>
              <a:rPr lang="en-US" altLang="zh-CN" sz="2800" dirty="0"/>
              <a:t>P[]=”</a:t>
            </a:r>
            <a:r>
              <a:rPr lang="en-US" altLang="zh-CN" sz="2800" dirty="0" err="1"/>
              <a:t>abcd</a:t>
            </a:r>
            <a:r>
              <a:rPr lang="en-US" altLang="zh-CN" sz="2800" dirty="0"/>
              <a:t>”</a:t>
            </a:r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688" y="3068960"/>
            <a:ext cx="5135859" cy="3168352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704" y="395287"/>
            <a:ext cx="6838950" cy="2409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4220294"/>
            <a:ext cx="6934200" cy="230505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1847850" cy="4525963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暴力法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zh-CN" altLang="zh-CN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˟</a:t>
            </a:r>
            <a:endParaRPr lang="en-US" altLang="zh-CN" sz="4800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KMP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对话气泡: 圆角矩形 7"/>
          <p:cNvSpPr/>
          <p:nvPr/>
        </p:nvSpPr>
        <p:spPr>
          <a:xfrm>
            <a:off x="6098728" y="3341596"/>
            <a:ext cx="2757736" cy="878698"/>
          </a:xfrm>
          <a:prstGeom prst="wedgeRoundRectCallout">
            <a:avLst>
              <a:gd name="adj1" fmla="val -70708"/>
              <a:gd name="adj2" fmla="val 50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FF0000"/>
                </a:solidFill>
              </a:rPr>
              <a:t>指向</a:t>
            </a:r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zh-CN" altLang="en-US" b="1" dirty="0">
                <a:solidFill>
                  <a:srgbClr val="FF0000"/>
                </a:solidFill>
              </a:rPr>
              <a:t>指针不会回溯，而是一直走到底。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124200" y="6525344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华东理工大学 罗勇军</a:t>
            </a:r>
            <a:endParaRPr 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KMP</a:t>
            </a:r>
            <a:r>
              <a:rPr lang="zh-CN" altLang="en-US" sz="3600" dirty="0">
                <a:solidFill>
                  <a:srgbClr val="0070C0"/>
                </a:solidFill>
              </a:rPr>
              <a:t>的原理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KMP</a:t>
            </a:r>
            <a:r>
              <a:rPr lang="zh-CN" altLang="en-US" dirty="0"/>
              <a:t>算法：指向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 err="1"/>
              <a:t>i</a:t>
            </a:r>
            <a:r>
              <a:rPr lang="zh-CN" altLang="en-US" dirty="0"/>
              <a:t>指针不会回溯，而是一直往后走到底。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KMP</a:t>
            </a:r>
            <a:r>
              <a:rPr lang="zh-CN" altLang="en-US" dirty="0"/>
              <a:t>的核心：</a:t>
            </a:r>
            <a:r>
              <a:rPr lang="zh-CN" altLang="en-US" dirty="0">
                <a:solidFill>
                  <a:srgbClr val="FF0000"/>
                </a:solidFill>
              </a:rPr>
              <a:t>对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预处理</a:t>
            </a:r>
            <a:r>
              <a:rPr lang="zh-CN" altLang="en-US" dirty="0"/>
              <a:t>，计算</a:t>
            </a:r>
            <a:r>
              <a:rPr lang="en-US" altLang="zh-CN" dirty="0"/>
              <a:t>Next[]</a:t>
            </a:r>
            <a:r>
              <a:rPr lang="zh-CN" altLang="en-US" dirty="0"/>
              <a:t>数组。</a:t>
            </a:r>
            <a:r>
              <a:rPr lang="zh-CN" altLang="en-US" sz="2800" dirty="0"/>
              <a:t>出现失配后，进行下一次匹配时，用</a:t>
            </a:r>
            <a:r>
              <a:rPr lang="en-US" altLang="zh-CN" sz="2800" dirty="0"/>
              <a:t>Next[]</a:t>
            </a:r>
            <a:r>
              <a:rPr lang="zh-CN" altLang="en-US" sz="2800" dirty="0"/>
              <a:t>指出</a:t>
            </a:r>
            <a:r>
              <a:rPr lang="en-US" altLang="zh-CN" sz="2800" dirty="0"/>
              <a:t>j</a:t>
            </a:r>
            <a:r>
              <a:rPr lang="zh-CN" altLang="en-US" sz="2800" dirty="0"/>
              <a:t>回溯的位置。</a:t>
            </a:r>
            <a:endParaRPr lang="en-US" altLang="zh-CN" sz="2800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34818" name="Picture 2" descr="æ¥çæºå¾å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181" y="4395713"/>
            <a:ext cx="2339963" cy="233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求</a:t>
            </a:r>
            <a:r>
              <a:rPr lang="en-US" altLang="zh-CN" sz="3200" dirty="0">
                <a:solidFill>
                  <a:srgbClr val="0070C0"/>
                </a:solidFill>
              </a:rPr>
              <a:t>Next[]</a:t>
            </a:r>
            <a:r>
              <a:rPr lang="zh-CN" altLang="en-US" sz="3200" dirty="0">
                <a:solidFill>
                  <a:srgbClr val="0070C0"/>
                </a:solidFill>
              </a:rPr>
              <a:t>的代码很简单，却难以理解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45861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Next[MAXN];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getFail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(char *p, int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plen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预计算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Next[]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。用于失配的情况下，得到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回溯的位置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Next[0]=0; Next[1]=0;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plen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j = Next[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while(j &amp;&amp; p[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!= p[j])   j = Next[j];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Next[i+1] = (p[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]==p[j]) ? j+1 : 0;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参考</a:t>
            </a:r>
            <a:r>
              <a:rPr lang="zh-CN" altLang="en-US" sz="2400" dirty="0"/>
              <a:t>：“从头到尾彻底理解</a:t>
            </a:r>
            <a:r>
              <a:rPr lang="en-US" altLang="zh-CN" sz="2400" dirty="0"/>
              <a:t>KMP”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000" dirty="0"/>
              <a:t>https://blog.csdn.net/v_july_v/article/details/7041827</a:t>
            </a:r>
            <a:endParaRPr lang="en-US" altLang="zh-CN" sz="2000" dirty="0"/>
          </a:p>
          <a:p>
            <a:pPr marL="0" indent="0">
              <a:buNone/>
              <a:defRPr/>
            </a:pPr>
            <a:r>
              <a:rPr lang="zh-CN" altLang="en-US" sz="2400" dirty="0"/>
              <a:t>          永久网址：</a:t>
            </a:r>
            <a:r>
              <a:rPr lang="en-US" altLang="zh-CN" sz="2000" dirty="0"/>
              <a:t>perma.cc/FY2G-6P67</a:t>
            </a:r>
            <a:endParaRPr lang="en-US" altLang="zh-CN" sz="2000" dirty="0"/>
          </a:p>
          <a:p>
            <a:pPr marL="0" indent="0">
              <a:buNone/>
              <a:defRPr/>
            </a:pPr>
            <a:endParaRPr lang="zh-CN" altLang="en-US" dirty="0"/>
          </a:p>
          <a:p>
            <a:pPr marL="0" indent="0">
              <a:buNone/>
              <a:defRPr/>
            </a:pP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5364088" y="63817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华东理工大学 罗勇军</a:t>
            </a:r>
            <a:endParaRPr 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字符串基本操作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>
          <a:xfrm>
            <a:off x="1258888" y="1700213"/>
            <a:ext cx="7427912" cy="4249737"/>
          </a:xfrm>
        </p:spPr>
        <p:txBody>
          <a:bodyPr/>
          <a:lstStyle/>
          <a:p>
            <a:r>
              <a:rPr lang="zh-CN" altLang="en-US" dirty="0"/>
              <a:t>字符串的基本操作：</a:t>
            </a:r>
            <a:endParaRPr lang="en-US" altLang="zh-CN" dirty="0"/>
          </a:p>
          <a:p>
            <a:pPr marL="800100" lvl="2" indent="0">
              <a:buNone/>
            </a:pPr>
            <a:r>
              <a:rPr lang="zh-CN" altLang="en-US" sz="3200" dirty="0"/>
              <a:t>读入</a:t>
            </a:r>
            <a:endParaRPr lang="en-US" altLang="zh-CN" sz="3200" dirty="0"/>
          </a:p>
          <a:p>
            <a:pPr marL="800100" lvl="2" indent="0">
              <a:buNone/>
            </a:pPr>
            <a:r>
              <a:rPr lang="zh-CN" altLang="en-US" sz="3200" dirty="0"/>
              <a:t>查找</a:t>
            </a:r>
            <a:endParaRPr lang="en-US" altLang="zh-CN" sz="3200" dirty="0"/>
          </a:p>
          <a:p>
            <a:pPr marL="800100" lvl="2" indent="0">
              <a:buNone/>
            </a:pPr>
            <a:r>
              <a:rPr lang="zh-CN" altLang="en-US" sz="3200" dirty="0"/>
              <a:t>替换</a:t>
            </a:r>
            <a:endParaRPr lang="en-US" altLang="zh-CN" sz="3200" dirty="0"/>
          </a:p>
          <a:p>
            <a:pPr marL="800100" lvl="2" indent="0">
              <a:buNone/>
            </a:pPr>
            <a:r>
              <a:rPr lang="zh-CN" altLang="en-US" sz="3200" dirty="0"/>
              <a:t>截取</a:t>
            </a:r>
            <a:endParaRPr lang="en-US" altLang="zh-CN" sz="3200" dirty="0"/>
          </a:p>
          <a:p>
            <a:pPr marL="800100" lvl="2" indent="0">
              <a:buNone/>
            </a:pPr>
            <a:r>
              <a:rPr lang="zh-CN" altLang="en-US" sz="3200" dirty="0"/>
              <a:t>数字和字符串转换</a:t>
            </a:r>
            <a:endParaRPr lang="zh-CN" altLang="en-US" sz="3200" dirty="0"/>
          </a:p>
          <a:p>
            <a:pPr marL="0" indent="0">
              <a:buFontTx/>
              <a:buNone/>
            </a:pPr>
            <a:endParaRPr lang="zh-CN" altLang="en-US" dirty="0"/>
          </a:p>
          <a:p>
            <a:pPr marL="0" indent="0">
              <a:buFontTx/>
              <a:buNone/>
            </a:pPr>
            <a:endParaRPr lang="zh-CN" altLang="en-US" dirty="0"/>
          </a:p>
          <a:p>
            <a:pPr marL="0" indent="0">
              <a:buFontTx/>
              <a:buNone/>
            </a:pPr>
            <a:endParaRPr lang="zh-CN" altLang="en-US" dirty="0"/>
          </a:p>
        </p:txBody>
      </p:sp>
      <p:sp>
        <p:nvSpPr>
          <p:cNvPr id="19460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/>
              <a:t>华东理工大学 罗勇军</a:t>
            </a:r>
            <a:endParaRPr lang="zh-CN" altLang="zh-CN" sz="1400"/>
          </a:p>
        </p:txBody>
      </p:sp>
      <p:pic>
        <p:nvPicPr>
          <p:cNvPr id="26626" name="Picture 2" descr="åºæ¬æä½ çå¾åç»æ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156731"/>
            <a:ext cx="2852058" cy="198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习题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模板题  </a:t>
            </a:r>
            <a:r>
              <a:rPr lang="en-US" altLang="zh-CN" dirty="0"/>
              <a:t>hdu2087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800" dirty="0" err="1"/>
              <a:t>hdu</a:t>
            </a:r>
            <a:r>
              <a:rPr lang="en-US" altLang="zh-CN" sz="2800" dirty="0"/>
              <a:t> 1686</a:t>
            </a:r>
            <a:r>
              <a:rPr lang="zh-CN" altLang="en-US" sz="2800" dirty="0"/>
              <a:t>，</a:t>
            </a:r>
            <a:r>
              <a:rPr lang="en-US" altLang="zh-CN" sz="2800" dirty="0"/>
              <a:t>1711</a:t>
            </a:r>
            <a:r>
              <a:rPr lang="zh-CN" altLang="en-US" sz="2800" dirty="0"/>
              <a:t>，</a:t>
            </a:r>
            <a:r>
              <a:rPr lang="en-US" altLang="zh-CN" sz="2800" dirty="0"/>
              <a:t>2222</a:t>
            </a:r>
            <a:r>
              <a:rPr lang="zh-CN" altLang="en-US" sz="2800" dirty="0"/>
              <a:t>，</a:t>
            </a:r>
            <a:r>
              <a:rPr lang="en-US" altLang="zh-CN" sz="2800" dirty="0"/>
              <a:t>2896</a:t>
            </a:r>
            <a:r>
              <a:rPr lang="zh-CN" altLang="en-US" sz="2800" dirty="0"/>
              <a:t>，</a:t>
            </a:r>
            <a:r>
              <a:rPr lang="en-US" altLang="zh-CN" sz="2800" dirty="0"/>
              <a:t>3065</a:t>
            </a:r>
            <a:r>
              <a:rPr lang="zh-CN" altLang="en-US" sz="2800" dirty="0"/>
              <a:t>，</a:t>
            </a:r>
            <a:r>
              <a:rPr lang="en-US" altLang="zh-CN" sz="2800" dirty="0"/>
              <a:t>3336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err="1"/>
              <a:t>hdu</a:t>
            </a:r>
            <a:r>
              <a:rPr lang="en-US" altLang="zh-CN" sz="2800" dirty="0"/>
              <a:t> 2594 Simpsons’ Hidden Talents</a:t>
            </a:r>
            <a:r>
              <a:rPr lang="zh-CN" altLang="en-US" sz="2800" dirty="0"/>
              <a:t>，扩展</a:t>
            </a:r>
            <a:r>
              <a:rPr lang="en-US" altLang="zh-CN" sz="2800" dirty="0"/>
              <a:t>KMP</a:t>
            </a:r>
            <a:r>
              <a:rPr lang="zh-CN" altLang="en-US" sz="2800" dirty="0"/>
              <a:t>算法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4000" dirty="0">
                <a:solidFill>
                  <a:srgbClr val="FF0000"/>
                </a:solidFill>
              </a:rPr>
              <a:t>AC</a:t>
            </a:r>
            <a:r>
              <a:rPr lang="zh-CN" altLang="en-US" sz="4000" dirty="0">
                <a:solidFill>
                  <a:srgbClr val="FF0000"/>
                </a:solidFill>
              </a:rPr>
              <a:t>自动机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</a:t>
            </a:r>
            <a:r>
              <a:rPr lang="zh-CN" altLang="en-US" dirty="0"/>
              <a:t>自动机：</a:t>
            </a:r>
            <a:r>
              <a:rPr lang="en-US" altLang="zh-CN" dirty="0"/>
              <a:t>KMP+</a:t>
            </a:r>
            <a:r>
              <a:rPr lang="zh-CN" altLang="en-US" dirty="0"/>
              <a:t>字典树。</a:t>
            </a:r>
            <a:endParaRPr lang="en-US" altLang="zh-CN" dirty="0"/>
          </a:p>
          <a:p>
            <a:endParaRPr lang="en-US" altLang="zh-CN" sz="2800" dirty="0"/>
          </a:p>
          <a:p>
            <a:r>
              <a:rPr lang="en-US" altLang="zh-CN" dirty="0"/>
              <a:t>KMP</a:t>
            </a:r>
            <a:r>
              <a:rPr lang="zh-CN" altLang="en-US" dirty="0"/>
              <a:t>：单模匹配算法。</a:t>
            </a:r>
            <a:endParaRPr lang="en-US" altLang="zh-CN" dirty="0"/>
          </a:p>
          <a:p>
            <a:endParaRPr lang="en-US" altLang="zh-CN" sz="2800" dirty="0"/>
          </a:p>
          <a:p>
            <a:r>
              <a:rPr lang="en-US" altLang="zh-CN" dirty="0"/>
              <a:t>AC</a:t>
            </a:r>
            <a:r>
              <a:rPr lang="zh-CN" altLang="en-US" dirty="0"/>
              <a:t>自动机：多模匹配算法，在一个文本串中，同时查找多个不同的模式串。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多模匹配问题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多模匹配问题：给定一个长度为</a:t>
            </a:r>
            <a:r>
              <a:rPr lang="en-US" altLang="zh-CN" sz="2800" dirty="0"/>
              <a:t>n</a:t>
            </a:r>
            <a:r>
              <a:rPr lang="zh-CN" altLang="en-US" sz="2800" dirty="0"/>
              <a:t>的文本</a:t>
            </a:r>
            <a:r>
              <a:rPr lang="en-US" altLang="zh-CN" sz="2800" dirty="0"/>
              <a:t>S</a:t>
            </a:r>
            <a:r>
              <a:rPr lang="zh-CN" altLang="en-US" sz="2800" dirty="0"/>
              <a:t>，以及</a:t>
            </a:r>
            <a:r>
              <a:rPr lang="en-US" altLang="zh-CN" sz="2800" dirty="0"/>
              <a:t>k</a:t>
            </a:r>
            <a:r>
              <a:rPr lang="zh-CN" altLang="en-US" sz="2800" dirty="0"/>
              <a:t>个平均长度为</a:t>
            </a:r>
            <a:r>
              <a:rPr lang="en-US" altLang="zh-CN" sz="2800" dirty="0"/>
              <a:t>m</a:t>
            </a:r>
            <a:r>
              <a:rPr lang="zh-CN" altLang="en-US" sz="2800" dirty="0"/>
              <a:t>的模式串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...</a:t>
            </a:r>
            <a:r>
              <a:rPr lang="en-US" altLang="zh-CN" sz="2800" dirty="0" err="1"/>
              <a:t>P</a:t>
            </a:r>
            <a:r>
              <a:rPr lang="en-US" altLang="zh-CN" sz="2800" baseline="-25000" dirty="0" err="1"/>
              <a:t>k</a:t>
            </a:r>
            <a:r>
              <a:rPr lang="zh-CN" altLang="en-US" sz="2800" dirty="0"/>
              <a:t>，要求搜索这些模式串出现的位置。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简单思路：进行多次</a:t>
            </a:r>
            <a:r>
              <a:rPr lang="en-US" altLang="zh-CN" sz="2800" dirty="0"/>
              <a:t>KMP</a:t>
            </a:r>
            <a:r>
              <a:rPr lang="zh-CN" altLang="en-US" sz="2800" dirty="0"/>
              <a:t>。</a:t>
            </a:r>
            <a:r>
              <a:rPr lang="zh-CN" altLang="en-US" sz="2400" dirty="0"/>
              <a:t>对每个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...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k</a:t>
            </a:r>
            <a:r>
              <a:rPr lang="zh-CN" altLang="en-US" sz="2400" dirty="0"/>
              <a:t>分别做一次</a:t>
            </a:r>
            <a:r>
              <a:rPr lang="en-US" altLang="zh-CN" sz="2400" dirty="0" err="1"/>
              <a:t>kmp</a:t>
            </a:r>
            <a:r>
              <a:rPr lang="zh-CN" altLang="en-US" sz="2400" dirty="0"/>
              <a:t>，总复杂度是</a:t>
            </a:r>
            <a:r>
              <a:rPr lang="en-US" altLang="zh-CN" sz="2400" dirty="0"/>
              <a:t>O((n + m)k)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en-US" altLang="zh-CN" dirty="0"/>
              <a:t>AC</a:t>
            </a:r>
            <a:r>
              <a:rPr lang="zh-CN" altLang="en-US" dirty="0"/>
              <a:t>自动机：只搜索一遍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同时</a:t>
            </a:r>
            <a:r>
              <a:rPr lang="zh-CN" altLang="en-US" dirty="0"/>
              <a:t>匹配所有的模式串。</a:t>
            </a:r>
            <a:endParaRPr lang="en-US" altLang="zh-CN" dirty="0"/>
          </a:p>
          <a:p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AC</a:t>
            </a:r>
            <a:r>
              <a:rPr lang="zh-CN" altLang="en-US" sz="3600" dirty="0">
                <a:solidFill>
                  <a:srgbClr val="0070C0"/>
                </a:solidFill>
              </a:rPr>
              <a:t>自动机的工作原理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：通过查找</a:t>
            </a:r>
            <a:r>
              <a:rPr lang="en-US" altLang="zh-CN" dirty="0"/>
              <a:t>P</a:t>
            </a:r>
            <a:r>
              <a:rPr lang="zh-CN" altLang="en-US" dirty="0"/>
              <a:t>对应的</a:t>
            </a:r>
            <a:r>
              <a:rPr lang="en-US" altLang="zh-CN" dirty="0"/>
              <a:t>Next[]</a:t>
            </a:r>
            <a:r>
              <a:rPr lang="zh-CN" altLang="en-US" dirty="0"/>
              <a:t>数组，实现快速匹配。</a:t>
            </a:r>
            <a:endParaRPr lang="en-US" altLang="zh-CN" dirty="0"/>
          </a:p>
          <a:p>
            <a:r>
              <a:rPr lang="en-US" altLang="zh-CN" dirty="0"/>
              <a:t>AC</a:t>
            </a:r>
            <a:r>
              <a:rPr lang="zh-CN" altLang="en-US" dirty="0"/>
              <a:t>自动机：把所有的</a:t>
            </a:r>
            <a:r>
              <a:rPr lang="en-US" altLang="zh-CN" dirty="0"/>
              <a:t>P</a:t>
            </a:r>
            <a:r>
              <a:rPr lang="zh-CN" altLang="en-US" dirty="0"/>
              <a:t>，做成一个字典树，然后在匹配的时候查找这个</a:t>
            </a:r>
            <a:r>
              <a:rPr lang="en-US" altLang="zh-CN" dirty="0"/>
              <a:t>P</a:t>
            </a:r>
            <a:r>
              <a:rPr lang="zh-CN" altLang="en-US" dirty="0"/>
              <a:t>对应</a:t>
            </a:r>
            <a:r>
              <a:rPr lang="en-US" altLang="zh-CN" dirty="0"/>
              <a:t>Next[]</a:t>
            </a:r>
            <a:r>
              <a:rPr lang="zh-CN" altLang="en-US" dirty="0"/>
              <a:t>数组，就实现了快速匹配的效果。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8487" y="4005064"/>
            <a:ext cx="3851214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复杂度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个模式串，平均长度</a:t>
            </a:r>
            <a:r>
              <a:rPr lang="en-US" altLang="zh-CN" dirty="0"/>
              <a:t>m</a:t>
            </a:r>
            <a:r>
              <a:rPr lang="zh-CN" altLang="en-US" dirty="0"/>
              <a:t>；文本串长度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建立</a:t>
            </a:r>
            <a:r>
              <a:rPr lang="en-US" altLang="zh-CN" dirty="0" err="1"/>
              <a:t>Trie</a:t>
            </a:r>
            <a:r>
              <a:rPr lang="zh-CN" altLang="en-US" dirty="0"/>
              <a:t>树</a:t>
            </a:r>
            <a:r>
              <a:rPr lang="en-US" altLang="zh-CN" dirty="0"/>
              <a:t>O(km)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建立</a:t>
            </a:r>
            <a:r>
              <a:rPr lang="en-US" altLang="zh-CN" dirty="0"/>
              <a:t>fail</a:t>
            </a:r>
            <a:r>
              <a:rPr lang="zh-CN" altLang="en-US" dirty="0"/>
              <a:t>指针</a:t>
            </a:r>
            <a:r>
              <a:rPr lang="en-US" altLang="zh-CN" dirty="0"/>
              <a:t>O(km)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模式匹配</a:t>
            </a:r>
            <a:r>
              <a:rPr lang="en-US" altLang="zh-CN" dirty="0"/>
              <a:t>O(nm)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总时间复杂度：</a:t>
            </a:r>
            <a:r>
              <a:rPr lang="en-US" altLang="zh-CN" dirty="0"/>
              <a:t>O(km +</a:t>
            </a:r>
            <a:r>
              <a:rPr lang="zh-CN" altLang="en-US" dirty="0"/>
              <a:t> </a:t>
            </a:r>
            <a:r>
              <a:rPr lang="en-US" altLang="zh-CN" dirty="0"/>
              <a:t>km</a:t>
            </a:r>
            <a:r>
              <a:rPr lang="zh-CN" altLang="en-US" dirty="0"/>
              <a:t> </a:t>
            </a:r>
            <a:r>
              <a:rPr lang="en-US" altLang="zh-CN" dirty="0"/>
              <a:t>+nm)= O(km</a:t>
            </a:r>
            <a:r>
              <a:rPr lang="zh-CN" altLang="en-US" dirty="0"/>
              <a:t> </a:t>
            </a:r>
            <a:r>
              <a:rPr lang="en-US" altLang="zh-CN" dirty="0"/>
              <a:t>+nm)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对比：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KMP</a:t>
            </a:r>
            <a:r>
              <a:rPr lang="zh-CN" altLang="en-US" dirty="0"/>
              <a:t>的复杂度</a:t>
            </a:r>
            <a:r>
              <a:rPr lang="en-US" altLang="zh-CN" dirty="0"/>
              <a:t>O((n + m)k)</a:t>
            </a:r>
            <a:r>
              <a:rPr lang="zh-CN" altLang="en-US" dirty="0"/>
              <a:t>，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当</a:t>
            </a:r>
            <a:r>
              <a:rPr lang="en-US" altLang="zh-CN" dirty="0"/>
              <a:t>m &lt;&lt; k</a:t>
            </a:r>
            <a:r>
              <a:rPr lang="zh-CN" altLang="en-US" dirty="0"/>
              <a:t>时，</a:t>
            </a:r>
            <a:r>
              <a:rPr lang="en-US" altLang="zh-CN" dirty="0"/>
              <a:t>(</a:t>
            </a:r>
            <a:r>
              <a:rPr lang="en-US" altLang="zh-CN" dirty="0" err="1"/>
              <a:t>k+n</a:t>
            </a:r>
            <a:r>
              <a:rPr lang="en-US" altLang="zh-CN" dirty="0"/>
              <a:t>)m &lt;&lt; (n + m)k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习题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hdu</a:t>
            </a:r>
            <a:r>
              <a:rPr lang="zh-CN" altLang="en-US" dirty="0"/>
              <a:t> </a:t>
            </a:r>
            <a:r>
              <a:rPr lang="en-US" altLang="zh-CN" dirty="0"/>
              <a:t>2222</a:t>
            </a:r>
            <a:r>
              <a:rPr lang="zh-CN" altLang="en-US" dirty="0"/>
              <a:t>题，模板题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hdu</a:t>
            </a:r>
            <a:r>
              <a:rPr lang="en-US" altLang="zh-CN" dirty="0"/>
              <a:t> 2243</a:t>
            </a:r>
            <a:r>
              <a:rPr lang="zh-CN" altLang="en-US" dirty="0"/>
              <a:t>，</a:t>
            </a:r>
            <a:r>
              <a:rPr lang="en-US" altLang="zh-CN" dirty="0"/>
              <a:t>2825</a:t>
            </a:r>
            <a:r>
              <a:rPr lang="zh-CN" altLang="en-US" dirty="0"/>
              <a:t>，</a:t>
            </a:r>
            <a:r>
              <a:rPr lang="en-US" altLang="zh-CN" dirty="0"/>
              <a:t>2296</a:t>
            </a:r>
            <a:r>
              <a:rPr lang="zh-CN" altLang="en-US" dirty="0"/>
              <a:t>，</a:t>
            </a:r>
            <a:r>
              <a:rPr lang="en-US" altLang="zh-CN" dirty="0"/>
              <a:t>AC</a:t>
            </a:r>
            <a:r>
              <a:rPr lang="zh-CN" altLang="en-US" dirty="0"/>
              <a:t>自动机</a:t>
            </a:r>
            <a:r>
              <a:rPr lang="en-US" altLang="zh-CN" dirty="0"/>
              <a:t>+DP</a:t>
            </a:r>
            <a:r>
              <a:rPr lang="zh-CN" altLang="en-US" dirty="0"/>
              <a:t>状态压缩。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timgsa.baidu.com/timg?image&amp;quality=80&amp;size=b9999_10000&amp;sec=1556598789325&amp;di=3bfdf9303d47f44363f3dd99c509f81e&amp;imgtype=0&amp;src=http%3A%2F%2Fimg.tukexw.com%2Fimg%2F0567010123c45fc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789040"/>
            <a:ext cx="1952005" cy="195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对话气泡: 圆角矩形 4"/>
          <p:cNvSpPr/>
          <p:nvPr/>
        </p:nvSpPr>
        <p:spPr>
          <a:xfrm>
            <a:off x="5140274" y="5482953"/>
            <a:ext cx="1952006" cy="643210"/>
          </a:xfrm>
          <a:prstGeom prst="wedgeRoundRectCallout">
            <a:avLst>
              <a:gd name="adj1" fmla="val 70439"/>
              <a:gd name="adj2" fmla="val -684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本</a:t>
            </a:r>
            <a:r>
              <a:rPr lang="en-US" altLang="zh-CN" sz="2000" b="1" dirty="0">
                <a:solidFill>
                  <a:srgbClr val="FF0000"/>
                </a:solidFill>
              </a:rPr>
              <a:t>PPT</a:t>
            </a:r>
            <a:r>
              <a:rPr lang="zh-CN" altLang="en-US" sz="2000" b="1" dirty="0">
                <a:solidFill>
                  <a:srgbClr val="FF0000"/>
                </a:solidFill>
              </a:rPr>
              <a:t>的精华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4000" dirty="0">
                <a:solidFill>
                  <a:srgbClr val="FF0000"/>
                </a:solidFill>
              </a:rPr>
              <a:t>后缀树和后缀数组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zh-CN" altLang="en-US" dirty="0"/>
              <a:t>后缀树和后缀数组：比较难。</a:t>
            </a:r>
            <a:endParaRPr lang="en-US" altLang="zh-CN" dirty="0"/>
          </a:p>
          <a:p>
            <a:r>
              <a:rPr lang="zh-CN" altLang="en-US" dirty="0"/>
              <a:t>但是能解决大部分字符串问题：查找子串、最长重复子串、最长公共子串等等。</a:t>
            </a:r>
            <a:endParaRPr lang="en-US" altLang="zh-CN" dirty="0"/>
          </a:p>
          <a:p>
            <a:r>
              <a:rPr lang="zh-CN" altLang="en-US" dirty="0"/>
              <a:t>编程竞赛的常见题型。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后缀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/>
          <a:lstStyle/>
          <a:p>
            <a:r>
              <a:rPr lang="zh-CN" altLang="en-US" sz="2800" dirty="0"/>
              <a:t>后缀</a:t>
            </a:r>
            <a:r>
              <a:rPr lang="en-US" altLang="zh-CN" sz="2800" dirty="0"/>
              <a:t>(suffix)</a:t>
            </a:r>
            <a:r>
              <a:rPr lang="zh-CN" altLang="en-US" sz="2800" dirty="0"/>
              <a:t>：一个字符串，它的一个后缀是指从某个位置开始到末尾的一个子串。</a:t>
            </a:r>
            <a:endParaRPr lang="en-US" altLang="zh-CN" sz="2800" dirty="0"/>
          </a:p>
          <a:p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dirty="0"/>
              <a:t>例：字符串 </a:t>
            </a:r>
            <a:r>
              <a:rPr lang="en-US" altLang="zh-CN" dirty="0"/>
              <a:t>”</a:t>
            </a:r>
            <a:r>
              <a:rPr lang="en-US" altLang="zh-CN" dirty="0" err="1"/>
              <a:t>vamamadn</a:t>
            </a:r>
            <a:r>
              <a:rPr lang="en-US" altLang="zh-CN" dirty="0"/>
              <a:t>”</a:t>
            </a:r>
            <a:r>
              <a:rPr lang="zh-CN" altLang="en-US" dirty="0"/>
              <a:t>，它的后缀有</a:t>
            </a:r>
            <a:r>
              <a:rPr lang="en-US" altLang="zh-CN" dirty="0"/>
              <a:t>8</a:t>
            </a:r>
            <a:r>
              <a:rPr lang="zh-CN" altLang="en-US" dirty="0"/>
              <a:t>个：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s[0]=”</a:t>
            </a:r>
            <a:r>
              <a:rPr lang="en-US" altLang="zh-CN" dirty="0" err="1"/>
              <a:t>vamamadn</a:t>
            </a:r>
            <a:r>
              <a:rPr lang="en-US" altLang="zh-CN" dirty="0"/>
              <a:t>”	s[1]=”</a:t>
            </a:r>
            <a:r>
              <a:rPr lang="en-US" altLang="zh-CN" dirty="0" err="1"/>
              <a:t>amamadn</a:t>
            </a:r>
            <a:r>
              <a:rPr lang="en-US" altLang="zh-CN" dirty="0"/>
              <a:t>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s[2]=”</a:t>
            </a:r>
            <a:r>
              <a:rPr lang="en-US" altLang="zh-CN" dirty="0" err="1"/>
              <a:t>mamadn</a:t>
            </a:r>
            <a:r>
              <a:rPr lang="en-US" altLang="zh-CN" dirty="0"/>
              <a:t>”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   	……</a:t>
            </a:r>
            <a:endParaRPr lang="zh-CN" altLang="en-US" dirty="0"/>
          </a:p>
          <a:p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0192" y="1454262"/>
            <a:ext cx="2016224" cy="4817838"/>
          </a:xfrm>
          <a:prstGeom prst="rect">
            <a:avLst/>
          </a:prstGeom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后缀树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964704"/>
          </a:xfrm>
        </p:spPr>
        <p:txBody>
          <a:bodyPr/>
          <a:lstStyle/>
          <a:p>
            <a:r>
              <a:rPr lang="zh-CN" altLang="en-US" sz="2800" dirty="0"/>
              <a:t>后缀树</a:t>
            </a:r>
            <a:r>
              <a:rPr lang="en-US" altLang="zh-CN" sz="2800" dirty="0"/>
              <a:t>(suffix tree)</a:t>
            </a:r>
            <a:r>
              <a:rPr lang="zh-CN" altLang="en-US" sz="2800" dirty="0"/>
              <a:t>：把所有的后缀子串，用字典树的方法建立的一棵树。（</a:t>
            </a:r>
            <a:r>
              <a:rPr lang="zh-CN" altLang="en-US" sz="2400" dirty="0">
                <a:solidFill>
                  <a:srgbClr val="FF0000"/>
                </a:solidFill>
              </a:rPr>
              <a:t>特殊符号</a:t>
            </a:r>
            <a:r>
              <a:rPr lang="en-US" altLang="zh-CN" sz="2400" dirty="0">
                <a:solidFill>
                  <a:srgbClr val="FF0000"/>
                </a:solidFill>
              </a:rPr>
              <a:t>$</a:t>
            </a:r>
            <a:r>
              <a:rPr lang="zh-CN" altLang="en-US" sz="2400" dirty="0">
                <a:solidFill>
                  <a:srgbClr val="FF0000"/>
                </a:solidFill>
              </a:rPr>
              <a:t>表示末尾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endParaRPr lang="zh-CN" altLang="en-US" dirty="0"/>
          </a:p>
        </p:txBody>
      </p:sp>
      <p:pic>
        <p:nvPicPr>
          <p:cNvPr id="19458" name="Picture 2" descr="C:\Users\luo\AppData\Local\Temp\ksohtml5984\wps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11810"/>
            <a:ext cx="7927173" cy="429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后缀树和后缀数组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2376264"/>
          </a:xfrm>
        </p:spPr>
        <p:txBody>
          <a:bodyPr/>
          <a:lstStyle/>
          <a:p>
            <a:r>
              <a:rPr lang="zh-CN" altLang="en-US" dirty="0"/>
              <a:t>后缀树：构造和编程不太方便</a:t>
            </a:r>
            <a:endParaRPr lang="en-US" altLang="zh-CN" dirty="0"/>
          </a:p>
          <a:p>
            <a:endParaRPr lang="en-US" altLang="zh-CN" sz="1800" dirty="0"/>
          </a:p>
          <a:p>
            <a:r>
              <a:rPr lang="zh-CN" altLang="en-US" dirty="0"/>
              <a:t>后缀数组：用起来更简单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36866" name="Picture 2" descr="æ¥çæºå¾å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631" y="2536709"/>
            <a:ext cx="2627785" cy="43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gets()</a:t>
            </a:r>
            <a:r>
              <a:rPr lang="zh-CN" altLang="en-US" sz="3600" dirty="0">
                <a:solidFill>
                  <a:srgbClr val="0070C0"/>
                </a:solidFill>
              </a:rPr>
              <a:t>和</a:t>
            </a:r>
            <a:r>
              <a:rPr lang="en-US" altLang="zh-CN" sz="3600" dirty="0" err="1">
                <a:solidFill>
                  <a:srgbClr val="0070C0"/>
                </a:solidFill>
              </a:rPr>
              <a:t>getchar</a:t>
            </a:r>
            <a:r>
              <a:rPr lang="en-US" altLang="zh-CN" sz="3600" dirty="0">
                <a:solidFill>
                  <a:srgbClr val="0070C0"/>
                </a:solidFill>
              </a:rPr>
              <a:t>()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755576" y="1600200"/>
            <a:ext cx="7931224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读字符：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char ch1;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ch1=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读字符串：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char str[1002];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gets(str);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altLang="zh-CN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132" y="414378"/>
            <a:ext cx="8229600" cy="63408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后缀数组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1270501"/>
            <a:ext cx="80032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800" kern="100" dirty="0">
                <a:latin typeface="宋体" panose="02010600030101010101" pitchFamily="2" charset="-122"/>
              </a:rPr>
              <a:t>后缀数组：按字典序对应的后缀下标。</a:t>
            </a:r>
            <a:endParaRPr lang="en-US" altLang="zh-CN" sz="2800" kern="100" dirty="0">
              <a:latin typeface="宋体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</a:rPr>
              <a:t>int </a:t>
            </a:r>
            <a:r>
              <a:rPr lang="en-US" altLang="zh-CN" sz="2800" kern="100" dirty="0" err="1">
                <a:latin typeface="Times New Roman" panose="02020603050405020304" pitchFamily="18" charset="0"/>
              </a:rPr>
              <a:t>sa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[] = {5, 3, 1, 6, 4, 2, 7, 0}</a:t>
            </a:r>
            <a:endParaRPr lang="zh-CN" altLang="en-US" sz="2800" kern="100" dirty="0">
              <a:effectLst/>
              <a:latin typeface="Calibri" panose="020F05020202040302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594" y="2695055"/>
            <a:ext cx="8448675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22722"/>
            <a:ext cx="8229600" cy="2318246"/>
          </a:xfrm>
        </p:spPr>
        <p:txBody>
          <a:bodyPr/>
          <a:lstStyle/>
          <a:p>
            <a:r>
              <a:rPr lang="zh-CN" altLang="en-US" sz="2800" dirty="0"/>
              <a:t>后缀数组的数字顺序，就是后缀子串的字典顺序，记录了子串的有序排列。</a:t>
            </a:r>
            <a:endParaRPr lang="en-US" altLang="zh-CN" sz="2800" dirty="0"/>
          </a:p>
          <a:p>
            <a:r>
              <a:rPr lang="zh-CN" altLang="en-US" sz="2800" dirty="0"/>
              <a:t>例：</a:t>
            </a:r>
            <a:r>
              <a:rPr lang="en-US" altLang="zh-CN" sz="2800" dirty="0" err="1"/>
              <a:t>sa</a:t>
            </a:r>
            <a:r>
              <a:rPr lang="en-US" altLang="zh-CN" sz="2800" dirty="0"/>
              <a:t>[0]=5</a:t>
            </a:r>
            <a:r>
              <a:rPr lang="zh-CN" altLang="en-US" sz="2800" dirty="0"/>
              <a:t>，意思是：排名</a:t>
            </a:r>
            <a:r>
              <a:rPr lang="en-US" altLang="zh-CN" sz="2800" dirty="0"/>
              <a:t>0</a:t>
            </a:r>
            <a:r>
              <a:rPr lang="zh-CN" altLang="en-US" sz="2800" dirty="0"/>
              <a:t>的子串，是原字符串中从第</a:t>
            </a:r>
            <a:r>
              <a:rPr lang="en-US" altLang="zh-CN" sz="2800" dirty="0"/>
              <a:t>5</a:t>
            </a:r>
            <a:r>
              <a:rPr lang="zh-CN" altLang="en-US" sz="2800" dirty="0"/>
              <a:t>个位置开始的后缀子串，即“</a:t>
            </a:r>
            <a:r>
              <a:rPr lang="en-US" altLang="zh-CN" sz="2800" dirty="0" err="1"/>
              <a:t>adn</a:t>
            </a:r>
            <a:r>
              <a:rPr lang="en-US" altLang="zh-CN" sz="2800" dirty="0"/>
              <a:t>”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3132" y="188640"/>
            <a:ext cx="8229600" cy="63408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2800" kern="100" dirty="0">
                <a:solidFill>
                  <a:srgbClr val="0070C0"/>
                </a:solidFill>
                <a:latin typeface="Times New Roman" panose="02020603050405020304" pitchFamily="18" charset="0"/>
              </a:rPr>
              <a:t>int </a:t>
            </a:r>
            <a:r>
              <a:rPr lang="en-US" altLang="zh-CN" sz="2800" kern="1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sa</a:t>
            </a:r>
            <a:r>
              <a:rPr lang="en-US" altLang="zh-CN" sz="2800" kern="100" dirty="0">
                <a:solidFill>
                  <a:srgbClr val="0070C0"/>
                </a:solidFill>
                <a:latin typeface="Times New Roman" panose="02020603050405020304" pitchFamily="18" charset="0"/>
              </a:rPr>
              <a:t>[] = {5, 3, 1, 6, 4, 2, 7, 0}</a:t>
            </a:r>
            <a:endParaRPr lang="zh-CN" altLang="en-US" sz="2800" kern="100" dirty="0">
              <a:solidFill>
                <a:srgbClr val="0070C0"/>
              </a:solidFill>
              <a:latin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384" y="2996952"/>
            <a:ext cx="7786892" cy="3573016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7020272" y="2708920"/>
            <a:ext cx="216024" cy="8640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3082155"/>
            <a:ext cx="7705675" cy="35357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后缀数组应用举例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2160240"/>
          </a:xfrm>
        </p:spPr>
        <p:txBody>
          <a:bodyPr/>
          <a:lstStyle/>
          <a:p>
            <a:r>
              <a:rPr lang="zh-CN" altLang="en-US" sz="2800" dirty="0"/>
              <a:t>查找子串（单模匹配）：在母串</a:t>
            </a:r>
            <a:r>
              <a:rPr lang="en-US" altLang="zh-CN" sz="2800" dirty="0"/>
              <a:t>s</a:t>
            </a:r>
            <a:r>
              <a:rPr lang="zh-CN" altLang="en-US" sz="2800" dirty="0"/>
              <a:t>中查找子串</a:t>
            </a:r>
            <a:r>
              <a:rPr lang="en-US" altLang="zh-CN" sz="2800" dirty="0"/>
              <a:t>t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方法：在后缀数组</a:t>
            </a:r>
            <a:r>
              <a:rPr lang="en-US" altLang="zh-CN" sz="2800" dirty="0" err="1"/>
              <a:t>sa</a:t>
            </a:r>
            <a:r>
              <a:rPr lang="en-US" altLang="zh-CN" sz="2800" dirty="0"/>
              <a:t>[]</a:t>
            </a:r>
            <a:r>
              <a:rPr lang="zh-CN" altLang="en-US" sz="2800" dirty="0"/>
              <a:t>上做二分搜索。</a:t>
            </a:r>
            <a:endParaRPr lang="en-US" altLang="zh-CN" sz="2800" dirty="0"/>
          </a:p>
          <a:p>
            <a:r>
              <a:rPr lang="zh-CN" altLang="en-US" sz="2800" dirty="0"/>
              <a:t>复杂度：</a:t>
            </a:r>
            <a:r>
              <a:rPr lang="en-US" altLang="zh-CN" sz="2800" dirty="0"/>
              <a:t>O(</a:t>
            </a:r>
            <a:r>
              <a:rPr lang="en-US" altLang="zh-CN" sz="2800" dirty="0" err="1"/>
              <a:t>mlogn</a:t>
            </a:r>
            <a:r>
              <a:rPr lang="en-US" altLang="zh-CN" sz="2800" dirty="0"/>
              <a:t>)</a:t>
            </a:r>
            <a:r>
              <a:rPr lang="zh-CN" altLang="en-US" sz="2800" dirty="0"/>
              <a:t>，</a:t>
            </a:r>
            <a:r>
              <a:rPr lang="en-US" altLang="zh-CN" sz="2800" dirty="0"/>
              <a:t>m</a:t>
            </a:r>
            <a:r>
              <a:rPr lang="zh-CN" altLang="en-US" sz="2800" dirty="0"/>
              <a:t>是子串长度，</a:t>
            </a:r>
            <a:r>
              <a:rPr lang="en-US" altLang="zh-CN" sz="2800" dirty="0"/>
              <a:t>n</a:t>
            </a:r>
            <a:r>
              <a:rPr lang="zh-CN" altLang="en-US" sz="2800" dirty="0"/>
              <a:t>是母串长度</a:t>
            </a:r>
            <a:endParaRPr lang="zh-CN" altLang="en-US" sz="2800" dirty="0"/>
          </a:p>
          <a:p>
            <a:pPr marL="0" indent="0" algn="ctr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例：找子串</a:t>
            </a:r>
            <a:r>
              <a:rPr lang="en-US" altLang="zh-CN" sz="2800" dirty="0">
                <a:solidFill>
                  <a:srgbClr val="FF0000"/>
                </a:solidFill>
              </a:rPr>
              <a:t>”ad”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5724128" y="2891222"/>
            <a:ext cx="360040" cy="3600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关键问题：如何求后缀数组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后缀数组实际是对后缀的排序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快速排序？</a:t>
            </a:r>
            <a:endParaRPr lang="en-US" altLang="zh-CN" dirty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所有元素的比较次数是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，在应用到字符串排序时，每</a:t>
            </a:r>
            <a:r>
              <a:rPr lang="en-US" altLang="zh-CN" dirty="0"/>
              <a:t>2</a:t>
            </a:r>
            <a:r>
              <a:rPr lang="zh-CN" altLang="en-US" dirty="0"/>
              <a:t>个字符串还有</a:t>
            </a:r>
            <a:r>
              <a:rPr lang="en-US" altLang="zh-CN" dirty="0"/>
              <a:t>O(n)</a:t>
            </a:r>
            <a:r>
              <a:rPr lang="zh-CN" altLang="en-US" dirty="0"/>
              <a:t>的比较。</a:t>
            </a:r>
            <a:endParaRPr lang="en-US" altLang="zh-CN" dirty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总复杂度是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logn)</a:t>
            </a:r>
            <a:endParaRPr lang="en-US" altLang="zh-CN" dirty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不够好。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经典算法：倍增法后缀排序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6930"/>
            <a:ext cx="2818656" cy="5196432"/>
          </a:xfrm>
        </p:spPr>
        <p:txBody>
          <a:bodyPr/>
          <a:lstStyle/>
          <a:p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步：用数字代表字母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例如</a:t>
            </a:r>
            <a:r>
              <a:rPr lang="en-US" altLang="zh-CN" sz="2400" dirty="0"/>
              <a:t>a</a:t>
            </a:r>
            <a:r>
              <a:rPr lang="zh-CN" altLang="en-US" sz="2400" dirty="0"/>
              <a:t>最小，记为</a:t>
            </a:r>
            <a:r>
              <a:rPr lang="en-US" altLang="zh-CN" sz="2400" dirty="0"/>
              <a:t>0</a:t>
            </a:r>
            <a:r>
              <a:rPr lang="zh-CN" altLang="en-US" sz="2400" dirty="0"/>
              <a:t>；</a:t>
            </a:r>
            <a:r>
              <a:rPr lang="en-US" altLang="zh-CN" sz="2400" dirty="0"/>
              <a:t>v</a:t>
            </a:r>
            <a:r>
              <a:rPr lang="zh-CN" altLang="en-US" sz="2400" dirty="0"/>
              <a:t>最大，记为</a:t>
            </a:r>
            <a:r>
              <a:rPr lang="en-US" altLang="zh-CN" sz="2400" dirty="0"/>
              <a:t>4</a:t>
            </a:r>
            <a:r>
              <a:rPr lang="zh-CN" altLang="en-US" sz="2400" dirty="0"/>
              <a:t>。这个转换对后缀子串的排序没有影响。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这一步操作，实际上是对所有的后缀子串的最高位进行排序</a:t>
            </a:r>
            <a:endParaRPr lang="zh-CN" altLang="en-US" sz="2400" dirty="0">
              <a:solidFill>
                <a:srgbClr val="FF0000"/>
              </a:solidFill>
            </a:endParaRPr>
          </a:p>
          <a:p>
            <a:endParaRPr lang="zh-CN" altLang="en-US" sz="2400" dirty="0"/>
          </a:p>
        </p:txBody>
      </p:sp>
      <p:pic>
        <p:nvPicPr>
          <p:cNvPr id="20482" name="Picture 2" descr="C:\Users\luo\AppData\Local\Temp\ksohtml5984\wps8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292" y="1417638"/>
            <a:ext cx="5789836" cy="481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332656"/>
            <a:ext cx="3327796" cy="6250706"/>
          </a:xfrm>
        </p:spPr>
        <p:txBody>
          <a:bodyPr/>
          <a:lstStyle/>
          <a:p>
            <a:r>
              <a:rPr lang="zh-CN" altLang="en-US" sz="2400" dirty="0"/>
              <a:t>第</a:t>
            </a:r>
            <a:r>
              <a:rPr lang="en-US" altLang="zh-CN" sz="2400" dirty="0"/>
              <a:t>2</a:t>
            </a:r>
            <a:r>
              <a:rPr lang="zh-CN" altLang="en-US" sz="2400" dirty="0"/>
              <a:t>步：连续</a:t>
            </a:r>
            <a:r>
              <a:rPr lang="en-US" altLang="zh-CN" sz="2400" dirty="0"/>
              <a:t>2</a:t>
            </a:r>
            <a:r>
              <a:rPr lang="zh-CN" altLang="en-US" sz="2400" dirty="0"/>
              <a:t>个数字的组合，相当于连续</a:t>
            </a:r>
            <a:r>
              <a:rPr lang="en-US" altLang="zh-CN" sz="2400" dirty="0"/>
              <a:t>2</a:t>
            </a:r>
            <a:r>
              <a:rPr lang="zh-CN" altLang="en-US" sz="2400" dirty="0"/>
              <a:t>个字符。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例如：</a:t>
            </a:r>
            <a:r>
              <a:rPr lang="en-US" altLang="zh-CN" sz="2400" dirty="0"/>
              <a:t>40</a:t>
            </a:r>
            <a:r>
              <a:rPr lang="zh-CN" altLang="en-US" sz="2400" dirty="0"/>
              <a:t>代表”</a:t>
            </a:r>
            <a:r>
              <a:rPr lang="en-US" altLang="zh-CN" sz="2400" dirty="0" err="1"/>
              <a:t>va</a:t>
            </a:r>
            <a:r>
              <a:rPr lang="en-US" altLang="zh-CN" sz="2400" dirty="0"/>
              <a:t>”</a:t>
            </a:r>
            <a:r>
              <a:rPr lang="zh-CN" altLang="en-US" sz="2400" dirty="0"/>
              <a:t>；</a:t>
            </a:r>
            <a:r>
              <a:rPr lang="en-US" altLang="zh-CN" sz="2400" dirty="0"/>
              <a:t>02</a:t>
            </a:r>
            <a:r>
              <a:rPr lang="zh-CN" altLang="en-US" sz="2400" dirty="0"/>
              <a:t>代表”</a:t>
            </a:r>
            <a:r>
              <a:rPr lang="en-US" altLang="zh-CN" sz="2400" dirty="0"/>
              <a:t>am”</a:t>
            </a:r>
            <a:r>
              <a:rPr lang="zh-CN" altLang="en-US" sz="2400" dirty="0"/>
              <a:t>等。最后一个</a:t>
            </a:r>
            <a:r>
              <a:rPr lang="en-US" altLang="zh-CN" sz="2400" dirty="0"/>
              <a:t>3</a:t>
            </a:r>
            <a:r>
              <a:rPr lang="zh-CN" altLang="en-US" sz="2400" dirty="0"/>
              <a:t>没有后续，在尾部加上</a:t>
            </a:r>
            <a:r>
              <a:rPr lang="en-US" altLang="zh-CN" sz="2400" dirty="0"/>
              <a:t>0</a:t>
            </a:r>
            <a:r>
              <a:rPr lang="zh-CN" altLang="en-US" sz="2400" dirty="0"/>
              <a:t>，组成</a:t>
            </a:r>
            <a:r>
              <a:rPr lang="en-US" altLang="zh-CN" sz="2400" dirty="0"/>
              <a:t>30</a:t>
            </a:r>
            <a:r>
              <a:rPr lang="zh-CN" altLang="en-US" sz="2400" dirty="0"/>
              <a:t>。这并不影响字符的比较，因为字符是从头到尾比较大小的。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这一步操作，是取后缀子串的最高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位，数字的大小代表子串的最高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位的大小。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20482" name="Picture 2" descr="C:\Users\luo\AppData\Local\Temp\ksohtml5984\wps8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292" y="1417638"/>
            <a:ext cx="5789836" cy="481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2952328" cy="5602634"/>
          </a:xfrm>
        </p:spPr>
        <p:txBody>
          <a:bodyPr/>
          <a:lstStyle/>
          <a:p>
            <a:r>
              <a:rPr lang="zh-CN" altLang="en-US" sz="2400" dirty="0"/>
              <a:t>第</a:t>
            </a:r>
            <a:r>
              <a:rPr lang="en-US" altLang="zh-CN" sz="2400" dirty="0"/>
              <a:t>3</a:t>
            </a:r>
            <a:r>
              <a:rPr lang="zh-CN" altLang="en-US" sz="2400" dirty="0"/>
              <a:t>步：连续</a:t>
            </a:r>
            <a:r>
              <a:rPr lang="en-US" altLang="zh-CN" sz="2400" dirty="0"/>
              <a:t>4</a:t>
            </a:r>
            <a:r>
              <a:rPr lang="zh-CN" altLang="en-US" sz="2400" dirty="0"/>
              <a:t>个数字的组合，相当于连续</a:t>
            </a:r>
            <a:r>
              <a:rPr lang="en-US" altLang="zh-CN" sz="2400" dirty="0"/>
              <a:t>4</a:t>
            </a:r>
            <a:r>
              <a:rPr lang="zh-CN" altLang="en-US" sz="2400" dirty="0"/>
              <a:t>个字符。</a:t>
            </a:r>
            <a:endParaRPr lang="en-US" altLang="zh-CN" sz="2400" dirty="0"/>
          </a:p>
          <a:p>
            <a:r>
              <a:rPr lang="zh-CN" altLang="en-US" sz="2400" dirty="0"/>
              <a:t>例如</a:t>
            </a:r>
            <a:r>
              <a:rPr lang="en-US" altLang="zh-CN" sz="2400" dirty="0"/>
              <a:t>4020</a:t>
            </a:r>
            <a:r>
              <a:rPr lang="zh-CN" altLang="en-US" sz="2400" dirty="0"/>
              <a:t>代表”</a:t>
            </a:r>
            <a:r>
              <a:rPr lang="en-US" altLang="zh-CN" sz="2400" dirty="0" err="1"/>
              <a:t>vama</a:t>
            </a:r>
            <a:r>
              <a:rPr lang="en-US" altLang="zh-CN" sz="2400" dirty="0"/>
              <a:t>”</a:t>
            </a:r>
            <a:r>
              <a:rPr lang="zh-CN" altLang="en-US" sz="2400" dirty="0"/>
              <a:t>；</a:t>
            </a:r>
            <a:r>
              <a:rPr lang="en-US" altLang="zh-CN" sz="2400" dirty="0"/>
              <a:t>0202</a:t>
            </a:r>
            <a:r>
              <a:rPr lang="zh-CN" altLang="en-US" sz="2400" dirty="0"/>
              <a:t>代表”</a:t>
            </a:r>
            <a:r>
              <a:rPr lang="en-US" altLang="zh-CN" sz="2400" dirty="0" err="1"/>
              <a:t>amam</a:t>
            </a:r>
            <a:r>
              <a:rPr lang="en-US" altLang="zh-CN" sz="2400" dirty="0"/>
              <a:t>”</a:t>
            </a:r>
            <a:r>
              <a:rPr lang="zh-CN" altLang="en-US" sz="2400" dirty="0"/>
              <a:t>等。最后的</a:t>
            </a:r>
            <a:r>
              <a:rPr lang="en-US" altLang="zh-CN" sz="2400" dirty="0"/>
              <a:t>30</a:t>
            </a:r>
            <a:r>
              <a:rPr lang="zh-CN" altLang="en-US" sz="2400" dirty="0"/>
              <a:t>没有后续，加上</a:t>
            </a:r>
            <a:r>
              <a:rPr lang="en-US" altLang="zh-CN" sz="2400" dirty="0"/>
              <a:t>00</a:t>
            </a:r>
            <a:r>
              <a:rPr lang="zh-CN" altLang="en-US" sz="2400" dirty="0"/>
              <a:t>，组成</a:t>
            </a:r>
            <a:r>
              <a:rPr lang="en-US" altLang="zh-CN" sz="2400" dirty="0"/>
              <a:t>3000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这一步操作，是用数字代表后缀子串的高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zh-CN" altLang="en-US" sz="2400" dirty="0">
                <a:solidFill>
                  <a:srgbClr val="FF0000"/>
                </a:solidFill>
              </a:rPr>
              <a:t>位。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20482" name="Picture 2" descr="C:\Users\luo\AppData\Local\Temp\ksohtml5984\wps8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292" y="1417638"/>
            <a:ext cx="5789836" cy="481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48680"/>
            <a:ext cx="3363292" cy="6034682"/>
          </a:xfrm>
        </p:spPr>
        <p:txBody>
          <a:bodyPr/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步操作后，产生的</a:t>
            </a:r>
            <a:r>
              <a:rPr lang="en-US" altLang="zh-CN" sz="2400" dirty="0"/>
              <a:t>4</a:t>
            </a:r>
            <a:r>
              <a:rPr lang="zh-CN" altLang="en-US" sz="2400" dirty="0"/>
              <a:t>个数字都不一样，能区分大小了。</a:t>
            </a:r>
            <a:endParaRPr lang="en-US" altLang="zh-CN" sz="2400" dirty="0"/>
          </a:p>
          <a:p>
            <a:r>
              <a:rPr lang="zh-CN" altLang="en-US" sz="2400" dirty="0"/>
              <a:t>结束，并进行排序，得到</a:t>
            </a:r>
            <a:r>
              <a:rPr lang="en-US" altLang="zh-CN" sz="2400" dirty="0" err="1"/>
              <a:t>rk</a:t>
            </a:r>
            <a:r>
              <a:rPr lang="en-US" altLang="zh-CN" sz="2400" dirty="0"/>
              <a:t>[] = {7, 2, 5, 1, 4, 0, 3, 6}</a:t>
            </a:r>
            <a:r>
              <a:rPr lang="zh-CN" altLang="en-US" sz="2400" dirty="0"/>
              <a:t>。</a:t>
            </a:r>
            <a:r>
              <a:rPr lang="en-US" altLang="zh-CN" sz="2400" dirty="0" err="1"/>
              <a:t>rk</a:t>
            </a:r>
            <a:r>
              <a:rPr lang="zh-CN" altLang="en-US" sz="2400" dirty="0"/>
              <a:t>是</a:t>
            </a:r>
            <a:r>
              <a:rPr lang="en-US" altLang="zh-CN" sz="2400" dirty="0"/>
              <a:t>rank</a:t>
            </a:r>
            <a:r>
              <a:rPr lang="zh-CN" altLang="en-US" sz="2400" dirty="0"/>
              <a:t>的缩写，表示“名次数组”。</a:t>
            </a:r>
            <a:r>
              <a:rPr lang="en-US" altLang="zh-CN" sz="2400" dirty="0" err="1"/>
              <a:t>rk</a:t>
            </a:r>
            <a:r>
              <a:rPr lang="en-US" altLang="zh-CN" sz="2400" dirty="0"/>
              <a:t>[]</a:t>
            </a:r>
            <a:r>
              <a:rPr lang="zh-CN" altLang="en-US" sz="2400" dirty="0"/>
              <a:t>是字符串”</a:t>
            </a:r>
            <a:r>
              <a:rPr lang="en-US" altLang="zh-CN" sz="2400" dirty="0" err="1"/>
              <a:t>vamamadn</a:t>
            </a:r>
            <a:r>
              <a:rPr lang="en-US" altLang="zh-CN" sz="2400" dirty="0"/>
              <a:t>”</a:t>
            </a:r>
            <a:r>
              <a:rPr lang="zh-CN" altLang="en-US" sz="2400" dirty="0"/>
              <a:t>的</a:t>
            </a:r>
            <a:r>
              <a:rPr lang="en-US" altLang="zh-CN" sz="2400" dirty="0"/>
              <a:t>8</a:t>
            </a:r>
            <a:r>
              <a:rPr lang="zh-CN" altLang="en-US" sz="2400" dirty="0"/>
              <a:t>个后缀子串的排序。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用</a:t>
            </a:r>
            <a:r>
              <a:rPr lang="en-US" altLang="zh-CN" sz="2400" dirty="0" err="1">
                <a:solidFill>
                  <a:srgbClr val="FF0000"/>
                </a:solidFill>
              </a:rPr>
              <a:t>rk</a:t>
            </a:r>
            <a:r>
              <a:rPr lang="en-US" altLang="zh-CN" sz="2400" dirty="0">
                <a:solidFill>
                  <a:srgbClr val="FF0000"/>
                </a:solidFill>
              </a:rPr>
              <a:t>[]</a:t>
            </a:r>
            <a:r>
              <a:rPr lang="zh-CN" altLang="en-US" sz="2400" dirty="0">
                <a:solidFill>
                  <a:srgbClr val="FF0000"/>
                </a:solidFill>
              </a:rPr>
              <a:t>求后缀数组</a:t>
            </a:r>
            <a:r>
              <a:rPr lang="en-US" altLang="zh-CN" sz="2400" dirty="0" err="1">
                <a:solidFill>
                  <a:srgbClr val="FF0000"/>
                </a:solidFill>
              </a:rPr>
              <a:t>sa</a:t>
            </a:r>
            <a:r>
              <a:rPr lang="en-US" altLang="zh-CN" sz="2400" dirty="0">
                <a:solidFill>
                  <a:srgbClr val="FF0000"/>
                </a:solidFill>
              </a:rPr>
              <a:t>[]={ 5, 3, 1, 6, 4, 2, 7, 0}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20482" name="Picture 2" descr="C:\Users\luo\AppData\Local\Temp\ksohtml5984\wps8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292" y="1417638"/>
            <a:ext cx="5789836" cy="481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一个问题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但是，</a:t>
            </a:r>
            <a:r>
              <a:rPr lang="zh-CN" altLang="en-US" dirty="0"/>
              <a:t>字符串可能很长，例如包含</a:t>
            </a:r>
            <a:r>
              <a:rPr lang="en-US" altLang="zh-CN" dirty="0"/>
              <a:t>1</a:t>
            </a:r>
            <a:r>
              <a:rPr lang="zh-CN" altLang="en-US" dirty="0"/>
              <a:t>万个字符，那么在最后一步，产生的每个数字都有</a:t>
            </a:r>
            <a:r>
              <a:rPr lang="en-US" altLang="zh-CN" dirty="0"/>
              <a:t>10000</a:t>
            </a:r>
            <a:r>
              <a:rPr lang="zh-CN" altLang="en-US" dirty="0"/>
              <a:t>位，是个天文数字，根本无法存储和排序。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解决方案：</a:t>
            </a:r>
            <a:r>
              <a:rPr lang="zh-CN" altLang="en-US" dirty="0"/>
              <a:t>在每一步操作后，就对组合数字进行排序，用序号产生一个新数字；然后用新数字再进行下一步操作。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2367582" cy="4525963"/>
          </a:xfrm>
        </p:spPr>
        <p:txBody>
          <a:bodyPr/>
          <a:lstStyle/>
          <a:p>
            <a:r>
              <a:rPr lang="zh-CN" altLang="en-US" sz="2800" dirty="0"/>
              <a:t>每一步排序后产生的新数字，实际上仍然是对后缀子串的高位的排序。</a:t>
            </a:r>
            <a:endParaRPr lang="en-US" altLang="zh-CN" sz="2800" dirty="0"/>
          </a:p>
          <a:p>
            <a:r>
              <a:rPr lang="zh-CN" altLang="en-US" sz="2800" dirty="0"/>
              <a:t>最后的结果和前图一样</a:t>
            </a:r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21506" name="Picture 2" descr="C:\Users\luo\AppData\Local\Temp\ksohtml5984\wps9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110" y="392112"/>
            <a:ext cx="641985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22511" y="665411"/>
            <a:ext cx="2098576" cy="781547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改进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65888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华东理工大学 罗勇军</a:t>
            </a:r>
            <a:endParaRPr 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83764"/>
            <a:ext cx="8229600" cy="648073"/>
          </a:xfrm>
        </p:spPr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String</a:t>
            </a:r>
            <a:r>
              <a:rPr lang="zh-CN" altLang="en-US" sz="3600" dirty="0">
                <a:solidFill>
                  <a:srgbClr val="0070C0"/>
                </a:solidFill>
              </a:rPr>
              <a:t>类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2150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836712"/>
            <a:ext cx="8435280" cy="59375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err="1"/>
              <a:t>poj</a:t>
            </a:r>
            <a:r>
              <a:rPr lang="en-US" altLang="zh-CN" sz="2800" dirty="0"/>
              <a:t> 3981</a:t>
            </a:r>
            <a:r>
              <a:rPr lang="zh-CN" altLang="en-US" sz="2800" dirty="0"/>
              <a:t>：读一个字符串，把所有</a:t>
            </a:r>
            <a:r>
              <a:rPr lang="en-US" altLang="zh-CN" sz="2800" dirty="0"/>
              <a:t>"you"</a:t>
            </a:r>
            <a:r>
              <a:rPr lang="zh-CN" altLang="en-US" sz="2800" dirty="0"/>
              <a:t>替换成</a:t>
            </a:r>
            <a:r>
              <a:rPr lang="en-US" altLang="zh-CN" sz="2800" dirty="0"/>
              <a:t>"we"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400050" lvl="1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#include&lt;bits/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stdc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++.h&gt;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str;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pos;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altLang="zh-CN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str)){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while((pos=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</a:t>
            </a:r>
            <a:r>
              <a:rPr lang="en-US" altLang="zh-CN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("you")) != -1)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</a:t>
            </a:r>
            <a:r>
              <a:rPr lang="en-US" altLang="zh-CN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(pos, 3, "we");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&lt;&lt;str&lt;&lt;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产生的新数字有多大？</a:t>
            </a:r>
            <a:endParaRPr lang="en-US" altLang="zh-CN" dirty="0"/>
          </a:p>
          <a:p>
            <a:r>
              <a:rPr lang="zh-CN" altLang="en-US" dirty="0"/>
              <a:t>假设字符串长度</a:t>
            </a:r>
            <a:r>
              <a:rPr lang="en-US" altLang="zh-CN" dirty="0"/>
              <a:t>n = 1</a:t>
            </a:r>
            <a:r>
              <a:rPr lang="zh-CN" altLang="en-US" dirty="0"/>
              <a:t>万，即每一步处理</a:t>
            </a:r>
            <a:r>
              <a:rPr lang="en-US" altLang="zh-CN" dirty="0"/>
              <a:t>1</a:t>
            </a:r>
            <a:r>
              <a:rPr lang="zh-CN" altLang="en-US" dirty="0"/>
              <a:t>万个数，那么产生的新数字是对这</a:t>
            </a:r>
            <a:r>
              <a:rPr lang="en-US" altLang="zh-CN" dirty="0"/>
              <a:t>1</a:t>
            </a:r>
            <a:r>
              <a:rPr lang="zh-CN" altLang="en-US" dirty="0"/>
              <a:t>万个数的排序结果，最大就是</a:t>
            </a:r>
            <a:r>
              <a:rPr lang="en-US" altLang="zh-CN" dirty="0"/>
              <a:t>10000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每一步的排序，只是对</a:t>
            </a:r>
            <a:r>
              <a:rPr lang="en-US" altLang="zh-CN" dirty="0"/>
              <a:t>1</a:t>
            </a:r>
            <a:r>
              <a:rPr lang="zh-CN" altLang="en-US" dirty="0"/>
              <a:t>万个大小在</a:t>
            </a:r>
            <a:r>
              <a:rPr lang="en-US" altLang="zh-CN" dirty="0"/>
              <a:t>1~10000</a:t>
            </a:r>
            <a:r>
              <a:rPr lang="zh-CN" altLang="en-US" dirty="0"/>
              <a:t>之间的数字进行排序。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复杂度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每一步都递增</a:t>
            </a:r>
            <a:r>
              <a:rPr lang="en-US" altLang="zh-CN" dirty="0"/>
              <a:t>2</a:t>
            </a:r>
            <a:r>
              <a:rPr lang="zh-CN" altLang="en-US" dirty="0"/>
              <a:t>倍，所以总步骤一共只有</a:t>
            </a:r>
            <a:r>
              <a:rPr lang="en-US" altLang="zh-CN" dirty="0"/>
              <a:t>log(n)</a:t>
            </a:r>
            <a:r>
              <a:rPr lang="zh-CN" altLang="en-US" dirty="0"/>
              <a:t>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在每一步中，排序得到</a:t>
            </a:r>
            <a:r>
              <a:rPr lang="en-US" altLang="zh-CN" dirty="0" err="1"/>
              <a:t>rk</a:t>
            </a:r>
            <a:r>
              <a:rPr lang="en-US" altLang="zh-CN" dirty="0"/>
              <a:t>[]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见后面的讨论：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：用</a:t>
            </a:r>
            <a:r>
              <a:rPr lang="en-US" altLang="zh-CN" dirty="0"/>
              <a:t>sort</a:t>
            </a:r>
            <a:r>
              <a:rPr lang="zh-CN" altLang="en-US" dirty="0"/>
              <a:t>排序。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：用基数排序。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核心数据：</a:t>
            </a:r>
            <a:r>
              <a:rPr lang="en-US" altLang="zh-CN" sz="3600" dirty="0" err="1">
                <a:solidFill>
                  <a:srgbClr val="0070C0"/>
                </a:solidFill>
              </a:rPr>
              <a:t>rk</a:t>
            </a:r>
            <a:r>
              <a:rPr lang="en-US" altLang="zh-CN" sz="3600" dirty="0">
                <a:solidFill>
                  <a:srgbClr val="0070C0"/>
                </a:solidFill>
              </a:rPr>
              <a:t>[]</a:t>
            </a:r>
            <a:r>
              <a:rPr lang="zh-CN" altLang="en-US" sz="3600" dirty="0">
                <a:solidFill>
                  <a:srgbClr val="0070C0"/>
                </a:solidFill>
              </a:rPr>
              <a:t>和</a:t>
            </a:r>
            <a:r>
              <a:rPr lang="en-US" altLang="zh-CN" sz="3600" dirty="0" err="1">
                <a:solidFill>
                  <a:srgbClr val="0070C0"/>
                </a:solidFill>
              </a:rPr>
              <a:t>sa</a:t>
            </a:r>
            <a:r>
              <a:rPr lang="en-US" altLang="zh-CN" sz="3600" dirty="0">
                <a:solidFill>
                  <a:srgbClr val="0070C0"/>
                </a:solidFill>
              </a:rPr>
              <a:t>[]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sa</a:t>
            </a:r>
            <a:r>
              <a:rPr lang="en-US" altLang="zh-CN" dirty="0"/>
              <a:t>[]</a:t>
            </a:r>
            <a:r>
              <a:rPr lang="zh-CN" altLang="en-US" dirty="0"/>
              <a:t>：后缀数组</a:t>
            </a:r>
            <a:r>
              <a:rPr lang="en-US" altLang="zh-CN" dirty="0"/>
              <a:t>suffix array</a:t>
            </a:r>
            <a:r>
              <a:rPr lang="zh-CN" altLang="en-US" dirty="0"/>
              <a:t>。保存</a:t>
            </a:r>
            <a:r>
              <a:rPr lang="en-US" altLang="zh-CN" dirty="0"/>
              <a:t>0 ~ n-1</a:t>
            </a:r>
            <a:r>
              <a:rPr lang="zh-CN" altLang="en-US" dirty="0"/>
              <a:t>的全排列，含义是，把所有后缀按字典序排序后，后缀在原串中的位置。</a:t>
            </a:r>
            <a:endParaRPr lang="en-US" altLang="zh-CN" dirty="0"/>
          </a:p>
          <a:p>
            <a:r>
              <a:rPr lang="zh-CN" altLang="en-US" dirty="0"/>
              <a:t>性质：</a:t>
            </a:r>
            <a:r>
              <a:rPr lang="en-US" altLang="zh-CN" dirty="0"/>
              <a:t>suffix(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 &lt; suffix(</a:t>
            </a:r>
            <a:r>
              <a:rPr lang="en-US" altLang="zh-CN" dirty="0" err="1"/>
              <a:t>sa</a:t>
            </a:r>
            <a:r>
              <a:rPr lang="en-US" altLang="zh-CN" dirty="0"/>
              <a:t>[i+1])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sa</a:t>
            </a:r>
            <a:r>
              <a:rPr lang="en-US" altLang="zh-CN" dirty="0"/>
              <a:t>[]</a:t>
            </a:r>
            <a:r>
              <a:rPr lang="zh-CN" altLang="en-US" dirty="0"/>
              <a:t>记录“位置”：</a:t>
            </a:r>
            <a:endParaRPr lang="en-US" altLang="zh-CN" dirty="0"/>
          </a:p>
          <a:p>
            <a:pPr lvl="1"/>
            <a:r>
              <a:rPr lang="zh-CN" altLang="en-US" dirty="0"/>
              <a:t>“排第</a:t>
            </a:r>
            <a:r>
              <a:rPr lang="en-US" altLang="zh-CN" dirty="0" err="1"/>
              <a:t>i</a:t>
            </a:r>
            <a:r>
              <a:rPr lang="zh-CN" altLang="en-US" dirty="0"/>
              <a:t>的是谁？”</a:t>
            </a:r>
            <a:endParaRPr lang="en-US" altLang="zh-CN" dirty="0"/>
          </a:p>
          <a:p>
            <a:pPr lvl="1"/>
            <a:r>
              <a:rPr lang="en-US" altLang="zh-CN" dirty="0"/>
              <a:t>“</a:t>
            </a:r>
            <a:r>
              <a:rPr lang="zh-CN" altLang="en-US" dirty="0"/>
              <a:t>排第</a:t>
            </a:r>
            <a:r>
              <a:rPr lang="en-US" altLang="zh-CN" dirty="0" err="1"/>
              <a:t>i</a:t>
            </a:r>
            <a:r>
              <a:rPr lang="zh-CN" altLang="en-US" dirty="0"/>
              <a:t>的后缀子串在原串的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这个位置。”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rk</a:t>
            </a:r>
            <a:r>
              <a:rPr lang="en-US" altLang="zh-CN" dirty="0"/>
              <a:t>[]</a:t>
            </a:r>
            <a:r>
              <a:rPr lang="zh-CN" altLang="en-US" dirty="0"/>
              <a:t>：名次数组</a:t>
            </a:r>
            <a:r>
              <a:rPr lang="en-US" altLang="zh-CN" dirty="0"/>
              <a:t>rank array</a:t>
            </a:r>
            <a:r>
              <a:rPr lang="zh-CN" altLang="en-US" dirty="0"/>
              <a:t>。最后得到的</a:t>
            </a:r>
            <a:r>
              <a:rPr lang="en-US" altLang="zh-CN" dirty="0" err="1"/>
              <a:t>rk</a:t>
            </a:r>
            <a:r>
              <a:rPr lang="en-US" altLang="zh-CN" dirty="0"/>
              <a:t>[]</a:t>
            </a:r>
            <a:r>
              <a:rPr lang="zh-CN" altLang="en-US" dirty="0"/>
              <a:t>也是</a:t>
            </a:r>
            <a:r>
              <a:rPr lang="en-US" altLang="zh-CN" dirty="0"/>
              <a:t>0 ~ n-1</a:t>
            </a:r>
            <a:r>
              <a:rPr lang="zh-CN" altLang="en-US" dirty="0"/>
              <a:t>的全排列，保存</a:t>
            </a:r>
            <a:r>
              <a:rPr lang="en-US" altLang="zh-CN" dirty="0"/>
              <a:t>suffix(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在所有后缀中按字典序排序的“名次”。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rk</a:t>
            </a:r>
            <a:r>
              <a:rPr lang="en-US" altLang="zh-CN" dirty="0"/>
              <a:t>[]</a:t>
            </a:r>
            <a:r>
              <a:rPr lang="zh-CN" altLang="en-US" dirty="0"/>
              <a:t>记录“排名”：</a:t>
            </a:r>
            <a:endParaRPr lang="en-US" altLang="zh-CN" dirty="0"/>
          </a:p>
          <a:p>
            <a:pPr lvl="1"/>
            <a:r>
              <a:rPr lang="zh-CN" altLang="en-US" dirty="0"/>
              <a:t>“第</a:t>
            </a:r>
            <a:r>
              <a:rPr lang="en-US" altLang="zh-CN" dirty="0" err="1"/>
              <a:t>i</a:t>
            </a:r>
            <a:r>
              <a:rPr lang="zh-CN" altLang="en-US" dirty="0"/>
              <a:t>个后缀子串排第几？”</a:t>
            </a:r>
            <a:endParaRPr lang="en-US" altLang="zh-CN" dirty="0"/>
          </a:p>
          <a:p>
            <a:pPr lvl="1"/>
            <a:r>
              <a:rPr lang="en-US" altLang="zh-CN" dirty="0"/>
              <a:t>“</a:t>
            </a:r>
            <a:r>
              <a:rPr lang="zh-CN" altLang="en-US" dirty="0"/>
              <a:t>原串从头数第</a:t>
            </a:r>
            <a:r>
              <a:rPr lang="en-US" altLang="zh-CN" dirty="0" err="1"/>
              <a:t>i</a:t>
            </a:r>
            <a:r>
              <a:rPr lang="zh-CN" altLang="en-US" dirty="0"/>
              <a:t>个后缀子串，排名是</a:t>
            </a:r>
            <a:r>
              <a:rPr lang="en-US" altLang="zh-CN" dirty="0" err="1"/>
              <a:t>rk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r>
              <a:rPr lang="en-US" altLang="zh-CN" dirty="0"/>
              <a:t>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>
                <a:solidFill>
                  <a:srgbClr val="0070C0"/>
                </a:solidFill>
              </a:rPr>
              <a:t>rk</a:t>
            </a:r>
            <a:r>
              <a:rPr lang="en-US" altLang="zh-CN" sz="4000" dirty="0">
                <a:solidFill>
                  <a:srgbClr val="0070C0"/>
                </a:solidFill>
              </a:rPr>
              <a:t>[]</a:t>
            </a:r>
            <a:r>
              <a:rPr lang="zh-CN" altLang="en-US" sz="4000" dirty="0">
                <a:solidFill>
                  <a:srgbClr val="0070C0"/>
                </a:solidFill>
              </a:rPr>
              <a:t>和</a:t>
            </a:r>
            <a:r>
              <a:rPr lang="en-US" altLang="zh-CN" sz="4000" dirty="0" err="1">
                <a:solidFill>
                  <a:srgbClr val="0070C0"/>
                </a:solidFill>
              </a:rPr>
              <a:t>sa</a:t>
            </a:r>
            <a:r>
              <a:rPr lang="en-US" altLang="zh-CN" sz="4000" dirty="0">
                <a:solidFill>
                  <a:srgbClr val="0070C0"/>
                </a:solidFill>
              </a:rPr>
              <a:t>[]</a:t>
            </a:r>
            <a:r>
              <a:rPr lang="zh-CN" altLang="en-US" sz="4000" dirty="0">
                <a:solidFill>
                  <a:srgbClr val="0070C0"/>
                </a:solidFill>
              </a:rPr>
              <a:t> 互为逆运算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52" y="1600200"/>
            <a:ext cx="6412056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）用</a:t>
            </a:r>
            <a:r>
              <a:rPr lang="en-US" altLang="zh-CN" dirty="0" err="1"/>
              <a:t>rk</a:t>
            </a:r>
            <a:r>
              <a:rPr lang="en-US" altLang="zh-CN" dirty="0"/>
              <a:t>[]</a:t>
            </a:r>
            <a:r>
              <a:rPr lang="zh-CN" altLang="en-US" dirty="0"/>
              <a:t>推导</a:t>
            </a:r>
            <a:r>
              <a:rPr lang="en-US" altLang="zh-CN" dirty="0" err="1"/>
              <a:t>sa</a:t>
            </a:r>
            <a:r>
              <a:rPr lang="en-US" altLang="zh-CN" dirty="0"/>
              <a:t>[]</a:t>
            </a:r>
            <a:r>
              <a:rPr lang="zh-CN" altLang="en-US" dirty="0"/>
              <a:t>：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++)   </a:t>
            </a:r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rk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]] =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）用</a:t>
            </a:r>
            <a:r>
              <a:rPr lang="en-US" altLang="zh-CN" dirty="0" err="1"/>
              <a:t>sa</a:t>
            </a:r>
            <a:r>
              <a:rPr lang="en-US" altLang="zh-CN" dirty="0"/>
              <a:t>[]</a:t>
            </a:r>
            <a:r>
              <a:rPr lang="zh-CN" altLang="en-US" dirty="0"/>
              <a:t>推导</a:t>
            </a:r>
            <a:r>
              <a:rPr lang="en-US" altLang="zh-CN" dirty="0" err="1"/>
              <a:t>rk</a:t>
            </a:r>
            <a:r>
              <a:rPr lang="en-US" altLang="zh-CN" dirty="0"/>
              <a:t>[]</a:t>
            </a:r>
            <a:r>
              <a:rPr lang="zh-CN" altLang="en-US" dirty="0"/>
              <a:t>：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++)  </a:t>
            </a:r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rk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]] =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37890" name="Picture 2" descr="ä½ ä¸­ææ çå¾åç»æ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863" y="4448299"/>
            <a:ext cx="2793985" cy="227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排序求</a:t>
            </a:r>
            <a:r>
              <a:rPr lang="en-US" altLang="zh-CN" sz="4000" dirty="0" err="1">
                <a:solidFill>
                  <a:srgbClr val="0070C0"/>
                </a:solidFill>
              </a:rPr>
              <a:t>rk</a:t>
            </a:r>
            <a:r>
              <a:rPr lang="en-US" altLang="zh-CN" sz="4000" dirty="0">
                <a:solidFill>
                  <a:srgbClr val="0070C0"/>
                </a:solidFill>
              </a:rPr>
              <a:t>[]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：用</a:t>
            </a:r>
            <a:r>
              <a:rPr lang="en-US" altLang="zh-CN" dirty="0"/>
              <a:t>sort</a:t>
            </a:r>
            <a:r>
              <a:rPr lang="zh-CN" altLang="en-US" dirty="0"/>
              <a:t>排序。</a:t>
            </a:r>
            <a:endParaRPr lang="en-US" altLang="zh-CN" dirty="0"/>
          </a:p>
          <a:p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：用基数排序。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800" dirty="0"/>
              <a:t>在 “最长公共子串”问题</a:t>
            </a:r>
            <a:r>
              <a:rPr lang="en-US" altLang="zh-CN" sz="2800" dirty="0" err="1"/>
              <a:t>hdu</a:t>
            </a:r>
            <a:r>
              <a:rPr lang="en-US" altLang="zh-CN" sz="2800" dirty="0"/>
              <a:t> 1403</a:t>
            </a:r>
            <a:r>
              <a:rPr lang="zh-CN" altLang="en-US" sz="2800" dirty="0"/>
              <a:t>中，分别提交用</a:t>
            </a:r>
            <a:r>
              <a:rPr lang="en-US" altLang="zh-CN" sz="2800" dirty="0"/>
              <a:t>sort()</a:t>
            </a:r>
            <a:r>
              <a:rPr lang="zh-CN" altLang="en-US" sz="2800" dirty="0"/>
              <a:t>和基数排序两种方案的倍增法程序，执行时间分别是</a:t>
            </a:r>
            <a:r>
              <a:rPr lang="en-US" altLang="zh-CN" sz="2800" dirty="0"/>
              <a:t>1000ms</a:t>
            </a:r>
            <a:r>
              <a:rPr lang="zh-CN" altLang="en-US" sz="2800" dirty="0"/>
              <a:t>和</a:t>
            </a:r>
            <a:r>
              <a:rPr lang="en-US" altLang="zh-CN" sz="2800" dirty="0"/>
              <a:t>80ms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FF0000"/>
                </a:solidFill>
              </a:rPr>
              <a:t>基数排序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思路：先比较低位再比较高位</a:t>
            </a:r>
            <a:endParaRPr lang="zh-CN" altLang="en-US" dirty="0"/>
          </a:p>
          <a:p>
            <a:r>
              <a:rPr lang="zh-CN" altLang="en-US" dirty="0"/>
              <a:t>例如排序</a:t>
            </a:r>
            <a:r>
              <a:rPr lang="en-US" altLang="zh-CN" dirty="0"/>
              <a:t>{47, 23, 19, 17, 31}</a:t>
            </a:r>
            <a:r>
              <a:rPr lang="zh-CN" altLang="en-US" dirty="0"/>
              <a:t>：</a:t>
            </a:r>
            <a:endParaRPr lang="zh-CN" altLang="en-US" dirty="0"/>
          </a:p>
          <a:p>
            <a:pPr marL="400050" lvl="1" indent="0">
              <a:buNone/>
            </a:pP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步：先按个位大小排序，得到</a:t>
            </a:r>
            <a:r>
              <a:rPr lang="en-US" altLang="zh-CN" sz="2400" dirty="0"/>
              <a:t>{31, 23, 47, 17, 19}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pPr marL="400050" lvl="1" indent="0">
              <a:buNone/>
            </a:pPr>
            <a:r>
              <a:rPr lang="zh-CN" altLang="en-US" sz="2400" dirty="0"/>
              <a:t>第</a:t>
            </a:r>
            <a:r>
              <a:rPr lang="en-US" altLang="zh-CN" sz="2400" dirty="0"/>
              <a:t>2</a:t>
            </a:r>
            <a:r>
              <a:rPr lang="zh-CN" altLang="en-US" sz="2400" dirty="0"/>
              <a:t>步：再按十位大小排序，得到</a:t>
            </a:r>
            <a:r>
              <a:rPr lang="en-US" altLang="zh-CN" sz="2400" dirty="0"/>
              <a:t>{17, 19, 23, 31, 47}</a:t>
            </a:r>
            <a:r>
              <a:rPr lang="zh-CN" altLang="en-US" sz="2400" dirty="0"/>
              <a:t>，结束，得到有序排列。</a:t>
            </a:r>
            <a:endParaRPr lang="zh-CN" altLang="en-US" sz="2400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15616" y="4581128"/>
          <a:ext cx="7139136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3123"/>
                <a:gridCol w="476073"/>
                <a:gridCol w="759566"/>
                <a:gridCol w="595335"/>
                <a:gridCol w="595335"/>
                <a:gridCol w="595335"/>
                <a:gridCol w="595335"/>
                <a:gridCol w="598268"/>
                <a:gridCol w="727306"/>
                <a:gridCol w="621730"/>
                <a:gridCol w="621730"/>
              </a:tblGrid>
              <a:tr h="31061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格子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</a:tr>
              <a:tr h="50827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步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31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47</a:t>
                      </a:r>
                      <a:endParaRPr lang="en-US" altLang="zh-CN" sz="18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zh-CN" altLang="en-US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</a:tr>
              <a:tr h="50827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步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altLang="zh-CN" sz="18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zh-CN" altLang="en-US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31</a:t>
                      </a:r>
                      <a:endParaRPr lang="zh-CN" altLang="en-US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47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借用“哈希”的思路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上述操作并不是用比较的方法得到的，而是用“哈希”的思路：直接把数字放到对应的“格子”里，第</a:t>
            </a:r>
            <a:r>
              <a:rPr lang="en-US" altLang="zh-CN" dirty="0"/>
              <a:t>1</a:t>
            </a:r>
            <a:r>
              <a:rPr lang="zh-CN" altLang="en-US" dirty="0"/>
              <a:t>步按个位放，第</a:t>
            </a:r>
            <a:r>
              <a:rPr lang="en-US" altLang="zh-CN" dirty="0"/>
              <a:t>2</a:t>
            </a:r>
            <a:r>
              <a:rPr lang="zh-CN" altLang="en-US" dirty="0"/>
              <a:t>步按十位放。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87624" y="4591392"/>
          <a:ext cx="7139136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3123"/>
                <a:gridCol w="476073"/>
                <a:gridCol w="759566"/>
                <a:gridCol w="595335"/>
                <a:gridCol w="595335"/>
                <a:gridCol w="595335"/>
                <a:gridCol w="595335"/>
                <a:gridCol w="598268"/>
                <a:gridCol w="727306"/>
                <a:gridCol w="621730"/>
                <a:gridCol w="621730"/>
              </a:tblGrid>
              <a:tr h="31061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格子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</a:tr>
              <a:tr h="50827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步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31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47</a:t>
                      </a:r>
                      <a:endParaRPr lang="en-US" altLang="zh-CN" sz="18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zh-CN" altLang="en-US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</a:tr>
              <a:tr h="50827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步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altLang="zh-CN" sz="18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zh-CN" altLang="en-US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endParaRPr lang="zh-CN" altLang="en-US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31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chemeClr val="bg1"/>
                          </a:solidFill>
                          <a:effectLst/>
                        </a:rPr>
                        <a:t>47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 sz="18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基数排序和快速排序   对比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zh-CN" altLang="en-US" dirty="0"/>
              <a:t>基数排序的复杂度：</a:t>
            </a:r>
            <a:r>
              <a:rPr lang="en-US" altLang="zh-CN" dirty="0"/>
              <a:t>n</a:t>
            </a:r>
            <a:r>
              <a:rPr lang="zh-CN" altLang="en-US" dirty="0"/>
              <a:t>个数，每个数有</a:t>
            </a:r>
            <a:r>
              <a:rPr lang="en-US" altLang="zh-CN" dirty="0"/>
              <a:t>d</a:t>
            </a:r>
            <a:r>
              <a:rPr lang="zh-CN" altLang="en-US" dirty="0"/>
              <a:t>位，每一位有</a:t>
            </a:r>
            <a:r>
              <a:rPr lang="en-US" altLang="zh-CN" dirty="0"/>
              <a:t>k</a:t>
            </a:r>
            <a:r>
              <a:rPr lang="zh-CN" altLang="en-US" dirty="0"/>
              <a:t>种可能。复杂度是</a:t>
            </a:r>
            <a:r>
              <a:rPr lang="en-US" altLang="zh-CN" dirty="0"/>
              <a:t>O(d*(</a:t>
            </a:r>
            <a:r>
              <a:rPr lang="en-US" altLang="zh-CN" dirty="0" err="1"/>
              <a:t>n+k</a:t>
            </a:r>
            <a:r>
              <a:rPr lang="en-US" altLang="zh-CN" dirty="0"/>
              <a:t>))</a:t>
            </a:r>
            <a:r>
              <a:rPr lang="zh-CN" altLang="en-US" dirty="0"/>
              <a:t>，存储空间是</a:t>
            </a:r>
            <a:r>
              <a:rPr lang="en-US" altLang="zh-CN" dirty="0"/>
              <a:t>O(</a:t>
            </a:r>
            <a:r>
              <a:rPr lang="en-US" altLang="zh-CN" dirty="0" err="1"/>
              <a:t>n+k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sz="2800" dirty="0"/>
              <a:t>对长度</a:t>
            </a:r>
            <a:r>
              <a:rPr lang="en-US" altLang="zh-CN" sz="2800" dirty="0"/>
              <a:t>10000</a:t>
            </a:r>
            <a:r>
              <a:rPr lang="zh-CN" altLang="en-US" sz="2800" dirty="0"/>
              <a:t>的字符串进行一次排序，</a:t>
            </a:r>
            <a:r>
              <a:rPr lang="en-US" altLang="zh-CN" sz="2800" dirty="0"/>
              <a:t>n=10000</a:t>
            </a:r>
            <a:r>
              <a:rPr lang="zh-CN" altLang="en-US" sz="2800" dirty="0"/>
              <a:t>，</a:t>
            </a:r>
            <a:r>
              <a:rPr lang="en-US" altLang="zh-CN" sz="2800" dirty="0"/>
              <a:t>d ≤ 5</a:t>
            </a:r>
            <a:r>
              <a:rPr lang="zh-CN" altLang="en-US" sz="2800" dirty="0"/>
              <a:t>，</a:t>
            </a:r>
            <a:r>
              <a:rPr lang="en-US" altLang="zh-CN" sz="2800" dirty="0"/>
              <a:t>k=10</a:t>
            </a:r>
            <a:r>
              <a:rPr lang="zh-CN" altLang="en-US" sz="2800" dirty="0"/>
              <a:t>，复杂度</a:t>
            </a:r>
            <a:r>
              <a:rPr lang="en-US" altLang="zh-CN" sz="2800" dirty="0"/>
              <a:t>d*(</a:t>
            </a:r>
            <a:r>
              <a:rPr lang="en-US" altLang="zh-CN" sz="2800" dirty="0" err="1"/>
              <a:t>n+k</a:t>
            </a:r>
            <a:r>
              <a:rPr lang="en-US" altLang="zh-CN" sz="2800" dirty="0"/>
              <a:t>)) ≤ 10000*5</a:t>
            </a:r>
            <a:r>
              <a:rPr lang="zh-CN" altLang="en-US" sz="2800" dirty="0"/>
              <a:t>。而一次快排的复杂度</a:t>
            </a:r>
            <a:r>
              <a:rPr lang="en-US" altLang="zh-CN" sz="2800" dirty="0" err="1"/>
              <a:t>nlogn</a:t>
            </a:r>
            <a:r>
              <a:rPr lang="en-US" altLang="zh-CN" sz="2800" dirty="0"/>
              <a:t> ≈ 10000*13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r>
              <a:rPr lang="zh-CN" altLang="en-US" dirty="0"/>
              <a:t>基数排序在</a:t>
            </a:r>
            <a:r>
              <a:rPr lang="en-US" altLang="zh-CN" dirty="0"/>
              <a:t>d</a:t>
            </a:r>
            <a:r>
              <a:rPr lang="zh-CN" altLang="en-US" dirty="0"/>
              <a:t>比较小的情况下，即所有的数字差不多大时，是更好的方法。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d</a:t>
            </a:r>
            <a:r>
              <a:rPr lang="zh-CN" altLang="en-US" dirty="0"/>
              <a:t>比较大，基数排序并不比快速排序更好。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高度数组</a:t>
            </a:r>
            <a:r>
              <a:rPr lang="en-US" altLang="zh-CN" sz="3600" dirty="0">
                <a:solidFill>
                  <a:srgbClr val="0070C0"/>
                </a:solidFill>
              </a:rPr>
              <a:t>height[]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36504"/>
          </a:xfrm>
        </p:spPr>
        <p:txBody>
          <a:bodyPr/>
          <a:lstStyle/>
          <a:p>
            <a:r>
              <a:rPr lang="zh-CN" altLang="en-US" sz="2800" dirty="0"/>
              <a:t>使用后缀数组解决的题目，很多都依赖</a:t>
            </a:r>
            <a:r>
              <a:rPr lang="en-US" altLang="zh-CN" sz="2800" dirty="0"/>
              <a:t>height[]</a:t>
            </a:r>
            <a:r>
              <a:rPr lang="zh-CN" altLang="en-US" sz="2800" dirty="0"/>
              <a:t>数组完成。</a:t>
            </a:r>
            <a:endParaRPr lang="zh-CN" altLang="en-US" sz="2800" dirty="0"/>
          </a:p>
          <a:p>
            <a:endParaRPr lang="en-US" altLang="zh-CN" sz="1100" dirty="0"/>
          </a:p>
          <a:p>
            <a:r>
              <a:rPr lang="zh-CN" altLang="en-US" dirty="0"/>
              <a:t>定义</a:t>
            </a:r>
            <a:r>
              <a:rPr lang="en-US" altLang="zh-CN" dirty="0"/>
              <a:t>height[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：排名相邻的两个后缀的最长公共前缀长度。</a:t>
            </a:r>
            <a:endParaRPr lang="en-US" altLang="zh-CN" dirty="0"/>
          </a:p>
          <a:p>
            <a:r>
              <a:rPr lang="zh-CN" altLang="en-US" dirty="0"/>
              <a:t>例：“</a:t>
            </a:r>
            <a:r>
              <a:rPr lang="en-US" altLang="zh-CN" dirty="0" err="1"/>
              <a:t>vamamadn</a:t>
            </a:r>
            <a:r>
              <a:rPr lang="en-US" altLang="zh-CN" dirty="0"/>
              <a:t>”</a:t>
            </a:r>
            <a:r>
              <a:rPr lang="zh-CN" altLang="en-US" dirty="0"/>
              <a:t>中，</a:t>
            </a:r>
            <a:endParaRPr lang="en-US" altLang="zh-CN" dirty="0"/>
          </a:p>
          <a:p>
            <a:pPr marL="857250" lvl="2" indent="0">
              <a:buNone/>
            </a:pPr>
            <a:r>
              <a:rPr lang="en-US" altLang="zh-CN" sz="2800" dirty="0" err="1"/>
              <a:t>sa</a:t>
            </a:r>
            <a:r>
              <a:rPr lang="en-US" altLang="zh-CN" sz="2800" dirty="0"/>
              <a:t>[1]</a:t>
            </a:r>
            <a:r>
              <a:rPr lang="zh-CN" altLang="en-US" sz="2800" dirty="0"/>
              <a:t>表示</a:t>
            </a:r>
            <a:r>
              <a:rPr lang="en-US" altLang="zh-CN" sz="2800" dirty="0"/>
              <a:t>"</a:t>
            </a:r>
            <a:r>
              <a:rPr lang="en-US" altLang="zh-CN" sz="2800" dirty="0" err="1"/>
              <a:t>amadn</a:t>
            </a:r>
            <a:r>
              <a:rPr lang="en-US" altLang="zh-CN" sz="2800" dirty="0"/>
              <a:t>"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marL="857250" lvl="2" indent="0">
              <a:buNone/>
            </a:pPr>
            <a:r>
              <a:rPr lang="en-US" altLang="zh-CN" sz="2800" dirty="0" err="1"/>
              <a:t>sa</a:t>
            </a:r>
            <a:r>
              <a:rPr lang="en-US" altLang="zh-CN" sz="2800" dirty="0"/>
              <a:t>[2]</a:t>
            </a:r>
            <a:r>
              <a:rPr lang="zh-CN" altLang="en-US" sz="2800" dirty="0"/>
              <a:t>表示</a:t>
            </a:r>
            <a:r>
              <a:rPr lang="en-US" altLang="zh-CN" sz="2800" dirty="0"/>
              <a:t>"</a:t>
            </a:r>
            <a:r>
              <a:rPr lang="en-US" altLang="zh-CN" sz="2800" dirty="0" err="1"/>
              <a:t>amamadn</a:t>
            </a:r>
            <a:r>
              <a:rPr lang="en-US" altLang="zh-CN" sz="2800" dirty="0"/>
              <a:t>"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marL="857250" lvl="2" indent="0">
              <a:buNone/>
            </a:pPr>
            <a:r>
              <a:rPr lang="zh-CN" altLang="en-US" sz="2800" dirty="0"/>
              <a:t>那么</a:t>
            </a:r>
            <a:r>
              <a:rPr lang="en-US" altLang="zh-CN" sz="2800" dirty="0"/>
              <a:t>height[2]=3</a:t>
            </a:r>
            <a:r>
              <a:rPr lang="zh-CN" altLang="en-US" sz="2800" dirty="0"/>
              <a:t>，表示</a:t>
            </a:r>
            <a:r>
              <a:rPr lang="en-US" altLang="zh-CN" sz="2800" dirty="0" err="1"/>
              <a:t>sa</a:t>
            </a:r>
            <a:r>
              <a:rPr lang="en-US" altLang="zh-CN" sz="2800" dirty="0"/>
              <a:t>[1]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sa</a:t>
            </a:r>
            <a:r>
              <a:rPr lang="en-US" altLang="zh-CN" sz="2800" dirty="0"/>
              <a:t>[2]</a:t>
            </a:r>
            <a:r>
              <a:rPr lang="zh-CN" altLang="en-US" sz="2800" dirty="0"/>
              <a:t>这</a:t>
            </a:r>
            <a:r>
              <a:rPr lang="en-US" altLang="zh-CN" sz="2800" dirty="0"/>
              <a:t>2</a:t>
            </a:r>
            <a:r>
              <a:rPr lang="zh-CN" altLang="en-US" sz="2800" dirty="0"/>
              <a:t>个后缀的前</a:t>
            </a:r>
            <a:r>
              <a:rPr lang="en-US" altLang="zh-CN" sz="2800" dirty="0"/>
              <a:t>3</a:t>
            </a:r>
            <a:r>
              <a:rPr lang="zh-CN" altLang="en-US" sz="2800" dirty="0"/>
              <a:t>个字符相同。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习题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22532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075240" cy="482475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hdu</a:t>
            </a:r>
            <a:r>
              <a:rPr lang="en-US" altLang="zh-CN" dirty="0"/>
              <a:t> 1062</a:t>
            </a:r>
            <a:r>
              <a:rPr lang="zh-CN" altLang="en-US" dirty="0"/>
              <a:t>，字符串反转。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hdu</a:t>
            </a:r>
            <a:r>
              <a:rPr lang="en-US" altLang="zh-CN" dirty="0"/>
              <a:t> 6013</a:t>
            </a:r>
            <a:r>
              <a:rPr lang="zh-CN" altLang="en-US" dirty="0"/>
              <a:t>，字符串反转，尺取法。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hdu</a:t>
            </a:r>
            <a:r>
              <a:rPr lang="en-US" altLang="zh-CN" dirty="0"/>
              <a:t> 5007</a:t>
            </a:r>
            <a:r>
              <a:rPr lang="zh-CN" altLang="en-US" dirty="0"/>
              <a:t>，子串查找。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hdu</a:t>
            </a:r>
            <a:r>
              <a:rPr lang="en-US" altLang="zh-CN" dirty="0"/>
              <a:t> 1238</a:t>
            </a:r>
            <a:r>
              <a:rPr lang="zh-CN" altLang="en-US" dirty="0"/>
              <a:t>，求多个字符串的最大公共子串，用暴力做。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hdu</a:t>
            </a:r>
            <a:r>
              <a:rPr lang="en-US" altLang="zh-CN" dirty="0"/>
              <a:t> 4054</a:t>
            </a:r>
            <a:r>
              <a:rPr lang="zh-CN" altLang="en-US" dirty="0"/>
              <a:t>，输出字符的</a:t>
            </a:r>
            <a:r>
              <a:rPr lang="en-US" altLang="zh-CN" dirty="0"/>
              <a:t>ASCII</a:t>
            </a:r>
            <a:r>
              <a:rPr lang="zh-CN" altLang="en-US" dirty="0"/>
              <a:t>码。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hdu</a:t>
            </a:r>
            <a:r>
              <a:rPr lang="zh-CN" altLang="en-US" dirty="0"/>
              <a:t> </a:t>
            </a:r>
            <a:r>
              <a:rPr lang="en-US" altLang="zh-CN" dirty="0"/>
              <a:t>2055</a:t>
            </a:r>
            <a:r>
              <a:rPr lang="zh-CN" altLang="en-US" dirty="0"/>
              <a:t>，字符串和数字转换。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hdu</a:t>
            </a:r>
            <a:r>
              <a:rPr lang="zh-CN" altLang="en-US" dirty="0"/>
              <a:t> </a:t>
            </a:r>
            <a:r>
              <a:rPr lang="en-US" altLang="zh-CN" dirty="0"/>
              <a:t>5938</a:t>
            </a:r>
            <a:r>
              <a:rPr lang="zh-CN" altLang="en-US" dirty="0"/>
              <a:t>，字符串和数字转换。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715200" cy="6480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求</a:t>
            </a:r>
            <a:r>
              <a:rPr lang="en-US" altLang="zh-CN" sz="3600" dirty="0">
                <a:solidFill>
                  <a:srgbClr val="0070C0"/>
                </a:solidFill>
              </a:rPr>
              <a:t>height[]</a:t>
            </a:r>
            <a:r>
              <a:rPr lang="zh-CN" altLang="en-US" sz="3600" dirty="0">
                <a:solidFill>
                  <a:srgbClr val="0070C0"/>
                </a:solidFill>
              </a:rPr>
              <a:t>数组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/>
          <a:lstStyle/>
          <a:p>
            <a:r>
              <a:rPr lang="zh-CN" altLang="en-US" sz="2800" dirty="0"/>
              <a:t>暴力法：比较所有相邻的前缀，复杂度是</a:t>
            </a:r>
            <a:r>
              <a:rPr lang="en-US" altLang="zh-CN" sz="2800" dirty="0"/>
              <a:t>O(n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一个复杂度为</a:t>
            </a:r>
            <a:r>
              <a:rPr lang="en-US" altLang="zh-CN" sz="2800" dirty="0">
                <a:solidFill>
                  <a:srgbClr val="FF0000"/>
                </a:solidFill>
              </a:rPr>
              <a:t>O(n)</a:t>
            </a:r>
            <a:r>
              <a:rPr lang="zh-CN" altLang="en-US" sz="2800" dirty="0"/>
              <a:t>的代码，利用</a:t>
            </a:r>
            <a:r>
              <a:rPr lang="en-US" altLang="zh-CN" sz="2800" dirty="0" err="1"/>
              <a:t>sa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rk</a:t>
            </a:r>
            <a:r>
              <a:rPr lang="zh-CN" altLang="en-US" sz="2800" dirty="0"/>
              <a:t>：</a:t>
            </a:r>
            <a:endParaRPr lang="zh-CN" altLang="en-US" sz="28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getheight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(int n){  //n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是字符串长度。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j, k=0;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 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 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rk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]]=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  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用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推导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rk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if(k)  k--;  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j =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rk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]-1];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while(s[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i+k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]==s[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j+k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  k++;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height[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rk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]] = k;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FF0000"/>
                </a:solidFill>
              </a:rPr>
              <a:t>后缀数组的应用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）在字符串</a:t>
            </a:r>
            <a:r>
              <a:rPr lang="en-US" altLang="zh-CN" dirty="0"/>
              <a:t>S</a:t>
            </a:r>
            <a:r>
              <a:rPr lang="zh-CN" altLang="en-US" dirty="0"/>
              <a:t>中查找子串</a:t>
            </a:r>
            <a:r>
              <a:rPr lang="en-US" altLang="zh-CN" dirty="0"/>
              <a:t>T</a:t>
            </a:r>
            <a:r>
              <a:rPr lang="zh-CN" altLang="en-US" dirty="0"/>
              <a:t>。见前面说明。</a:t>
            </a: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）在字符串</a:t>
            </a:r>
            <a:r>
              <a:rPr lang="en-US" altLang="zh-CN" dirty="0"/>
              <a:t>S</a:t>
            </a:r>
            <a:r>
              <a:rPr lang="zh-CN" altLang="en-US" dirty="0"/>
              <a:t>中找最长重复子串。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先求</a:t>
            </a:r>
            <a:r>
              <a:rPr lang="en-US" altLang="zh-CN" dirty="0"/>
              <a:t>height[]</a:t>
            </a:r>
            <a:r>
              <a:rPr lang="zh-CN" altLang="en-US" dirty="0"/>
              <a:t>数组，其中的最大值</a:t>
            </a:r>
            <a:r>
              <a:rPr lang="en-US" altLang="zh-CN" dirty="0"/>
              <a:t>height[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，就是最长重复子串的长度。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）找字符串</a:t>
            </a:r>
            <a:r>
              <a:rPr lang="en-US" altLang="zh-CN" dirty="0"/>
              <a:t>S1</a:t>
            </a:r>
            <a:r>
              <a:rPr lang="zh-CN" altLang="en-US" dirty="0"/>
              <a:t>和</a:t>
            </a:r>
            <a:r>
              <a:rPr lang="en-US" altLang="zh-CN" dirty="0"/>
              <a:t>S2</a:t>
            </a:r>
            <a:r>
              <a:rPr lang="zh-CN" altLang="en-US" dirty="0"/>
              <a:t>的最长公共子串。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子串是串的一个连续部分，比如字符串</a:t>
            </a:r>
            <a:r>
              <a:rPr lang="en-US" altLang="zh-CN" dirty="0"/>
              <a:t>”</a:t>
            </a:r>
            <a:r>
              <a:rPr lang="en-US" altLang="zh-CN" dirty="0" err="1"/>
              <a:t>abcf</a:t>
            </a:r>
            <a:r>
              <a:rPr lang="en-US" altLang="zh-CN" dirty="0"/>
              <a:t>”</a:t>
            </a:r>
            <a:r>
              <a:rPr lang="zh-CN" altLang="en-US" dirty="0"/>
              <a:t>和</a:t>
            </a:r>
            <a:r>
              <a:rPr lang="en-US" altLang="zh-CN" dirty="0"/>
              <a:t>” </a:t>
            </a:r>
            <a:r>
              <a:rPr lang="en-US" altLang="zh-CN" dirty="0" err="1"/>
              <a:t>bcef</a:t>
            </a:r>
            <a:r>
              <a:rPr lang="en-US" altLang="zh-CN" dirty="0"/>
              <a:t>”</a:t>
            </a:r>
            <a:r>
              <a:rPr lang="zh-CN" altLang="en-US" dirty="0"/>
              <a:t>的最长公共子串为</a:t>
            </a:r>
            <a:r>
              <a:rPr lang="en-US" altLang="zh-CN" dirty="0"/>
              <a:t>” </a:t>
            </a:r>
            <a:r>
              <a:rPr lang="en-US" altLang="zh-CN" dirty="0" err="1"/>
              <a:t>bc</a:t>
            </a:r>
            <a:r>
              <a:rPr lang="en-US" altLang="zh-CN" dirty="0"/>
              <a:t>”</a:t>
            </a:r>
            <a:r>
              <a:rPr lang="zh-CN" altLang="en-US" dirty="0"/>
              <a:t> 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数据规模小：用动态规划求解。</a:t>
            </a:r>
            <a:r>
              <a:rPr lang="zh-CN" altLang="en-US" sz="2800" dirty="0"/>
              <a:t>设</a:t>
            </a:r>
            <a:r>
              <a:rPr lang="en-US" altLang="zh-CN" sz="2800" dirty="0"/>
              <a:t>S1</a:t>
            </a:r>
            <a:r>
              <a:rPr lang="zh-CN" altLang="en-US" sz="2800" dirty="0"/>
              <a:t>、</a:t>
            </a:r>
            <a:r>
              <a:rPr lang="en-US" altLang="zh-CN" sz="2800" dirty="0"/>
              <a:t>S2</a:t>
            </a:r>
            <a:r>
              <a:rPr lang="zh-CN" altLang="en-US" sz="2800" dirty="0"/>
              <a:t>的长度分别是</a:t>
            </a:r>
            <a:r>
              <a:rPr lang="en-US" altLang="zh-CN" sz="2800" dirty="0"/>
              <a:t>m</a:t>
            </a:r>
            <a:r>
              <a:rPr lang="zh-CN" altLang="en-US" sz="2800" dirty="0"/>
              <a:t>、</a:t>
            </a:r>
            <a:r>
              <a:rPr lang="en-US" altLang="zh-CN" sz="2800" dirty="0"/>
              <a:t>n</a:t>
            </a:r>
            <a:r>
              <a:rPr lang="zh-CN" altLang="en-US" sz="2800" dirty="0"/>
              <a:t>，</a:t>
            </a:r>
            <a:r>
              <a:rPr lang="zh-CN" altLang="en-US" dirty="0"/>
              <a:t>复杂度是</a:t>
            </a:r>
            <a:r>
              <a:rPr lang="en-US" altLang="zh-CN" dirty="0"/>
              <a:t>O(</a:t>
            </a:r>
            <a:r>
              <a:rPr lang="en-US" altLang="zh-CN" dirty="0" err="1"/>
              <a:t>mn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数据规模大：</a:t>
            </a:r>
            <a:r>
              <a:rPr lang="en-US" altLang="zh-CN" dirty="0"/>
              <a:t>m, n &gt; 10000</a:t>
            </a:r>
            <a:r>
              <a:rPr lang="zh-CN" altLang="en-US" dirty="0"/>
              <a:t>，用后缀数组。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zh-CN" altLang="en-US" sz="2800" dirty="0"/>
              <a:t>方法：合并</a:t>
            </a:r>
            <a:r>
              <a:rPr lang="en-US" altLang="zh-CN" sz="2800" dirty="0"/>
              <a:t>S1</a:t>
            </a:r>
            <a:r>
              <a:rPr lang="zh-CN" altLang="en-US" sz="2800" dirty="0"/>
              <a:t>和</a:t>
            </a:r>
            <a:r>
              <a:rPr lang="en-US" altLang="zh-CN" sz="2800" dirty="0"/>
              <a:t>S2</a:t>
            </a:r>
            <a:r>
              <a:rPr lang="zh-CN" altLang="en-US" sz="2800" dirty="0"/>
              <a:t>，得到一个大串</a:t>
            </a:r>
            <a:r>
              <a:rPr lang="en-US" altLang="zh-CN" sz="2800" dirty="0"/>
              <a:t>S</a:t>
            </a:r>
            <a:r>
              <a:rPr lang="zh-CN" altLang="en-US" sz="2800" dirty="0"/>
              <a:t>，就变成了最长重复子串问题。</a:t>
            </a:r>
            <a:r>
              <a:rPr lang="zh-CN" altLang="en-US" sz="2400" dirty="0"/>
              <a:t>合并时，在</a:t>
            </a:r>
            <a:r>
              <a:rPr lang="en-US" altLang="zh-CN" sz="2400" dirty="0"/>
              <a:t>S1</a:t>
            </a:r>
            <a:r>
              <a:rPr lang="zh-CN" altLang="en-US" sz="2400" dirty="0"/>
              <a:t>和</a:t>
            </a:r>
            <a:r>
              <a:rPr lang="en-US" altLang="zh-CN" sz="2400" dirty="0"/>
              <a:t>S2</a:t>
            </a:r>
            <a:r>
              <a:rPr lang="zh-CN" altLang="en-US" sz="2400" dirty="0"/>
              <a:t>之间插入一个未出现过的特殊字符，例如’</a:t>
            </a:r>
            <a:r>
              <a:rPr lang="en-US" altLang="zh-CN" sz="2400" dirty="0"/>
              <a:t>$’</a:t>
            </a:r>
            <a:r>
              <a:rPr lang="zh-CN" altLang="en-US" sz="2400" dirty="0"/>
              <a:t>，进行分隔，避免合并产生更长的子串。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习题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hdu</a:t>
            </a:r>
            <a:r>
              <a:rPr lang="en-US" altLang="zh-CN" dirty="0"/>
              <a:t> 5769</a:t>
            </a:r>
            <a:r>
              <a:rPr lang="zh-CN" altLang="en-US" dirty="0"/>
              <a:t>，后缀数组。</a:t>
            </a:r>
            <a:endParaRPr lang="zh-CN" altLang="en-US" dirty="0"/>
          </a:p>
          <a:p>
            <a:r>
              <a:rPr lang="en-US" altLang="zh-CN" dirty="0" err="1"/>
              <a:t>hdu</a:t>
            </a:r>
            <a:r>
              <a:rPr lang="en-US" altLang="zh-CN" dirty="0"/>
              <a:t> 4691</a:t>
            </a:r>
            <a:r>
              <a:rPr lang="zh-CN" altLang="en-US" dirty="0"/>
              <a:t>，最长公共前缀。</a:t>
            </a:r>
            <a:endParaRPr lang="zh-CN" altLang="en-US" dirty="0"/>
          </a:p>
          <a:p>
            <a:r>
              <a:rPr lang="en-US" altLang="zh-CN" dirty="0" err="1"/>
              <a:t>hdu</a:t>
            </a:r>
            <a:r>
              <a:rPr lang="en-US" altLang="zh-CN" dirty="0"/>
              <a:t> 5008</a:t>
            </a:r>
            <a:r>
              <a:rPr lang="zh-CN" altLang="en-US" dirty="0"/>
              <a:t>，第</a:t>
            </a:r>
            <a:r>
              <a:rPr lang="en-US" altLang="zh-CN" dirty="0"/>
              <a:t>k</a:t>
            </a:r>
            <a:r>
              <a:rPr lang="zh-CN" altLang="en-US" dirty="0"/>
              <a:t>小子串。</a:t>
            </a:r>
            <a:endParaRPr lang="zh-CN" altLang="en-US" dirty="0"/>
          </a:p>
          <a:p>
            <a:r>
              <a:rPr lang="en-US" altLang="zh-CN" dirty="0" err="1"/>
              <a:t>hdu</a:t>
            </a:r>
            <a:r>
              <a:rPr lang="en-US" altLang="zh-CN" dirty="0"/>
              <a:t> 4416</a:t>
            </a:r>
            <a:r>
              <a:rPr lang="zh-CN" altLang="en-US" dirty="0"/>
              <a:t>，后缀自动机。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4000" dirty="0">
                <a:solidFill>
                  <a:srgbClr val="FF0000"/>
                </a:solidFill>
              </a:rPr>
              <a:t>字符串哈希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用哈希函数对每个</a:t>
            </a:r>
            <a:r>
              <a:rPr lang="zh-CN" altLang="en-US" dirty="0">
                <a:solidFill>
                  <a:srgbClr val="0070C0"/>
                </a:solidFill>
              </a:rPr>
              <a:t>子串</a:t>
            </a:r>
            <a:r>
              <a:rPr lang="zh-CN" altLang="en-US" dirty="0"/>
              <a:t>进行哈希，分别映射到不同的数字，即一个整数哈希值，然后就可以根据哈希值找到子串。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8674" name="Picture 2" descr="æ¥çæºå¾å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35395"/>
            <a:ext cx="4242048" cy="159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solidFill>
                  <a:srgbClr val="0070C0"/>
                </a:solidFill>
              </a:rPr>
              <a:t>哈希函数如何设计？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字符串str的哈希值</a:t>
            </a:r>
            <a:r>
              <a:rPr lang="en-US" altLang="zh-CN" dirty="0"/>
              <a:t>hash(</a:t>
            </a:r>
            <a:r>
              <a:rPr lang="zh-CN" altLang="en-US" dirty="0"/>
              <a:t>str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/>
            <a:r>
              <a:rPr lang="zh-CN" altLang="en-US" dirty="0"/>
              <a:t>为了减少碰撞，应该使该str中每个字符都参与哈希值计算。</a:t>
            </a:r>
            <a:endParaRPr lang="zh-CN" altLang="en-US" dirty="0"/>
          </a:p>
          <a:p>
            <a:pPr eaLnBrk="1" hangingPunct="1"/>
            <a:r>
              <a:rPr lang="zh-CN" altLang="en-US" dirty="0"/>
              <a:t>雪崩效应：只改变字符串中的一个字节，也会对最终的哈希值造成较大的影响。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29700" name="Picture 4" descr="éªå´© çå¾åç»æ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520168"/>
            <a:ext cx="3700651" cy="23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 BKDRHash(char *str)  {  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seed=31,key=0; </a:t>
            </a:r>
            <a:r>
              <a:rPr lang="zh-CN" altLang="en-US" sz="2000" dirty="0">
                <a:cs typeface="Courier New" panose="02070309020205020404" pitchFamily="49" charset="0"/>
              </a:rPr>
              <a:t>// 31, 131, 1313</a:t>
            </a:r>
            <a:r>
              <a:rPr lang="en-US" altLang="zh-CN" sz="2000" dirty="0">
                <a:cs typeface="Courier New" panose="02070309020205020404" pitchFamily="49" charset="0"/>
              </a:rPr>
              <a:t>..</a:t>
            </a:r>
            <a:r>
              <a:rPr lang="zh-CN" altLang="en-US" sz="2000" dirty="0">
                <a:cs typeface="Courier New" panose="02070309020205020404" pitchFamily="49" charset="0"/>
              </a:rPr>
              <a:t>.</a:t>
            </a:r>
            <a:endParaRPr lang="zh-CN" altLang="en-US" sz="2400" dirty="0"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while(*str)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key = key*seed+(*str++);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key &amp; 0x7fffffff;  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返回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位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endParaRPr lang="zh-CN" altLang="en-US" sz="2000" dirty="0"/>
          </a:p>
          <a:p>
            <a:pPr marL="0" indent="0" eaLnBrk="1" hangingPunct="1">
              <a:buFontTx/>
              <a:buNone/>
            </a:pPr>
            <a:r>
              <a:rPr lang="zh-CN" altLang="en-US" sz="2800" dirty="0">
                <a:solidFill>
                  <a:srgbClr val="0070C0"/>
                </a:solidFill>
              </a:rPr>
              <a:t>返回一个</a:t>
            </a:r>
            <a:r>
              <a:rPr lang="en-US" altLang="zh-CN" sz="2800" dirty="0">
                <a:solidFill>
                  <a:srgbClr val="0070C0"/>
                </a:solidFill>
              </a:rPr>
              <a:t>31</a:t>
            </a:r>
            <a:r>
              <a:rPr lang="zh-CN" altLang="en-US" sz="2800" dirty="0">
                <a:solidFill>
                  <a:srgbClr val="0070C0"/>
                </a:solidFill>
              </a:rPr>
              <a:t>位的值，还是太大。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800" dirty="0">
                <a:solidFill>
                  <a:srgbClr val="0070C0"/>
                </a:solidFill>
              </a:rPr>
              <a:t>在主程序中可以再次取模。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rgbClr val="0070C0"/>
                </a:solidFill>
              </a:rPr>
              <a:t>常用字符串哈希函数</a:t>
            </a:r>
            <a:r>
              <a:rPr lang="en-US" altLang="zh-CN" sz="3600" dirty="0" err="1">
                <a:solidFill>
                  <a:srgbClr val="0070C0"/>
                </a:solidFill>
              </a:rPr>
              <a:t>BKDRHash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9253</Words>
  <Application>WPS 演示</Application>
  <PresentationFormat>全屏显示(4:3)</PresentationFormat>
  <Paragraphs>845</Paragraphs>
  <Slides>63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4" baseType="lpstr">
      <vt:lpstr>Arial</vt:lpstr>
      <vt:lpstr>宋体</vt:lpstr>
      <vt:lpstr>Wingdings</vt:lpstr>
      <vt:lpstr>Courier New</vt:lpstr>
      <vt:lpstr>微软雅黑</vt:lpstr>
      <vt:lpstr>Arial Unicode MS</vt:lpstr>
      <vt:lpstr>Calibri</vt:lpstr>
      <vt:lpstr>Times New Roman</vt:lpstr>
      <vt:lpstr>等线</vt:lpstr>
      <vt:lpstr>默认设计模板</vt:lpstr>
      <vt:lpstr>Paint.Picture</vt:lpstr>
      <vt:lpstr>算法竞赛入门到进阶</vt:lpstr>
      <vt:lpstr>第9章 字符串</vt:lpstr>
      <vt:lpstr>字符串基本操作</vt:lpstr>
      <vt:lpstr>gets()和getchar()</vt:lpstr>
      <vt:lpstr>String类</vt:lpstr>
      <vt:lpstr>习题</vt:lpstr>
      <vt:lpstr>字符串哈希</vt:lpstr>
      <vt:lpstr>哈希函数如何设计？</vt:lpstr>
      <vt:lpstr>常用字符串哈希函数BKDRHash</vt:lpstr>
      <vt:lpstr>PowerPoint 演示文稿</vt:lpstr>
      <vt:lpstr>PowerPoint 演示文稿</vt:lpstr>
      <vt:lpstr>字典树</vt:lpstr>
      <vt:lpstr>字典树  Trie</vt:lpstr>
      <vt:lpstr>PowerPoint 演示文稿</vt:lpstr>
      <vt:lpstr>字典树应用</vt:lpstr>
      <vt:lpstr>例题</vt:lpstr>
      <vt:lpstr>方法1：用map</vt:lpstr>
      <vt:lpstr>方法2：用结构体实现字典树</vt:lpstr>
      <vt:lpstr>空间超额（MLE）的代码</vt:lpstr>
      <vt:lpstr>方法3：用数组实现字典树</vt:lpstr>
      <vt:lpstr>用数组实现字典树</vt:lpstr>
      <vt:lpstr>KMP</vt:lpstr>
      <vt:lpstr>先看看：暴力的模式匹配算法</vt:lpstr>
      <vt:lpstr>暴力法在特殊情况下很好</vt:lpstr>
      <vt:lpstr>但是</vt:lpstr>
      <vt:lpstr>KMP</vt:lpstr>
      <vt:lpstr>PowerPoint 演示文稿</vt:lpstr>
      <vt:lpstr>KMP的原理</vt:lpstr>
      <vt:lpstr>求Next[]的代码很简单，却难以理解</vt:lpstr>
      <vt:lpstr>习题</vt:lpstr>
      <vt:lpstr>AC自动机</vt:lpstr>
      <vt:lpstr>多模匹配问题</vt:lpstr>
      <vt:lpstr>AC自动机的工作原理</vt:lpstr>
      <vt:lpstr>复杂度</vt:lpstr>
      <vt:lpstr>习题</vt:lpstr>
      <vt:lpstr>后缀树和后缀数组</vt:lpstr>
      <vt:lpstr>后缀</vt:lpstr>
      <vt:lpstr>后缀树</vt:lpstr>
      <vt:lpstr>后缀树和后缀数组</vt:lpstr>
      <vt:lpstr>后缀数组</vt:lpstr>
      <vt:lpstr>int sa[] = {5, 3, 1, 6, 4, 2, 7, 0}</vt:lpstr>
      <vt:lpstr>后缀数组应用举例</vt:lpstr>
      <vt:lpstr>关键问题：如何求后缀数组</vt:lpstr>
      <vt:lpstr>经典算法：倍增法后缀排序</vt:lpstr>
      <vt:lpstr>PowerPoint 演示文稿</vt:lpstr>
      <vt:lpstr>PowerPoint 演示文稿</vt:lpstr>
      <vt:lpstr>PowerPoint 演示文稿</vt:lpstr>
      <vt:lpstr>一个问题</vt:lpstr>
      <vt:lpstr>改进</vt:lpstr>
      <vt:lpstr>PowerPoint 演示文稿</vt:lpstr>
      <vt:lpstr>复杂度</vt:lpstr>
      <vt:lpstr>核心数据：rk[]和sa[]</vt:lpstr>
      <vt:lpstr>PowerPoint 演示文稿</vt:lpstr>
      <vt:lpstr>rk[]和sa[] 互为逆运算</vt:lpstr>
      <vt:lpstr>排序求rk[]</vt:lpstr>
      <vt:lpstr>基数排序</vt:lpstr>
      <vt:lpstr>借用“哈希”的思路</vt:lpstr>
      <vt:lpstr>基数排序和快速排序   对比</vt:lpstr>
      <vt:lpstr>高度数组height[]</vt:lpstr>
      <vt:lpstr>求height[]数组</vt:lpstr>
      <vt:lpstr>后缀数组的应用</vt:lpstr>
      <vt:lpstr>PowerPoint 演示文稿</vt:lpstr>
      <vt:lpstr>习题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luo</cp:lastModifiedBy>
  <cp:revision>1674</cp:revision>
  <dcterms:created xsi:type="dcterms:W3CDTF">2012-02-15T09:22:00Z</dcterms:created>
  <dcterms:modified xsi:type="dcterms:W3CDTF">2019-06-05T01:46:52Z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