
<file path=[Content_Types].xml><?xml version="1.0" encoding="utf-8"?>
<Types xmlns="http://schemas.openxmlformats.org/package/2006/content-types">
  <Default Extension="png" ContentType="image/png"/>
  <Default Extension="tiff" ContentType="image/tif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577" r:id="rId3"/>
    <p:sldId id="684" r:id="rId4"/>
    <p:sldId id="685" r:id="rId5"/>
    <p:sldId id="686" r:id="rId6"/>
    <p:sldId id="687" r:id="rId7"/>
    <p:sldId id="688" r:id="rId8"/>
    <p:sldId id="689" r:id="rId9"/>
    <p:sldId id="690" r:id="rId10"/>
    <p:sldId id="691" r:id="rId11"/>
    <p:sldId id="692" r:id="rId12"/>
    <p:sldId id="693" r:id="rId13"/>
    <p:sldId id="694" r:id="rId14"/>
    <p:sldId id="695" r:id="rId15"/>
    <p:sldId id="696" r:id="rId16"/>
    <p:sldId id="697" r:id="rId17"/>
    <p:sldId id="698" r:id="rId18"/>
    <p:sldId id="699" r:id="rId19"/>
    <p:sldId id="700" r:id="rId20"/>
    <p:sldId id="701" r:id="rId21"/>
    <p:sldId id="702" r:id="rId22"/>
    <p:sldId id="703" r:id="rId23"/>
    <p:sldId id="704" r:id="rId24"/>
    <p:sldId id="705" r:id="rId25"/>
    <p:sldId id="706" r:id="rId26"/>
    <p:sldId id="707" r:id="rId27"/>
    <p:sldId id="708" r:id="rId28"/>
    <p:sldId id="709" r:id="rId29"/>
    <p:sldId id="710" r:id="rId30"/>
    <p:sldId id="711" r:id="rId31"/>
    <p:sldId id="619" r:id="rId32"/>
  </p:sldIdLst>
  <p:sldSz cx="9144000" cy="6858000" type="screen4x3"/>
  <p:notesSz cx="9928225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FrutigerNext LT Regular"/>
        <a:ea typeface="幼圆" panose="02010509060101010101" pitchFamily="49" charset="-122"/>
        <a:cs typeface="Times New Roman" panose="02020603050405020304" pitchFamily="18" charset="0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FrutigerNext LT Regular"/>
        <a:ea typeface="幼圆" panose="02010509060101010101" pitchFamily="49" charset="-122"/>
        <a:cs typeface="Times New Roman" panose="02020603050405020304" pitchFamily="18" charset="0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FrutigerNext LT Regular"/>
        <a:ea typeface="幼圆" panose="02010509060101010101" pitchFamily="49" charset="-122"/>
        <a:cs typeface="Times New Roman" panose="02020603050405020304" pitchFamily="18" charset="0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FrutigerNext LT Regular"/>
        <a:ea typeface="幼圆" panose="02010509060101010101" pitchFamily="49" charset="-122"/>
        <a:cs typeface="Times New Roman" panose="02020603050405020304" pitchFamily="18" charset="0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FrutigerNext LT Regular"/>
        <a:ea typeface="幼圆" panose="02010509060101010101" pitchFamily="49" charset="-122"/>
        <a:cs typeface="Times New Roman" panose="02020603050405020304" pitchFamily="18" charset="0"/>
      </a:defRPr>
    </a:lvl5pPr>
    <a:lvl6pPr marL="2286000" algn="l" defTabSz="914400" rtl="0" eaLnBrk="1" latinLnBrk="0" hangingPunct="1">
      <a:defRPr sz="2000" b="1" kern="1200">
        <a:solidFill>
          <a:schemeClr val="bg1"/>
        </a:solidFill>
        <a:latin typeface="FrutigerNext LT Regular"/>
        <a:ea typeface="幼圆" panose="02010509060101010101" pitchFamily="49" charset="-122"/>
        <a:cs typeface="Times New Roman" panose="02020603050405020304" pitchFamily="18" charset="0"/>
      </a:defRPr>
    </a:lvl6pPr>
    <a:lvl7pPr marL="2743200" algn="l" defTabSz="914400" rtl="0" eaLnBrk="1" latinLnBrk="0" hangingPunct="1">
      <a:defRPr sz="2000" b="1" kern="1200">
        <a:solidFill>
          <a:schemeClr val="bg1"/>
        </a:solidFill>
        <a:latin typeface="FrutigerNext LT Regular"/>
        <a:ea typeface="幼圆" panose="02010509060101010101" pitchFamily="49" charset="-122"/>
        <a:cs typeface="Times New Roman" panose="02020603050405020304" pitchFamily="18" charset="0"/>
      </a:defRPr>
    </a:lvl7pPr>
    <a:lvl8pPr marL="3200400" algn="l" defTabSz="914400" rtl="0" eaLnBrk="1" latinLnBrk="0" hangingPunct="1">
      <a:defRPr sz="2000" b="1" kern="1200">
        <a:solidFill>
          <a:schemeClr val="bg1"/>
        </a:solidFill>
        <a:latin typeface="FrutigerNext LT Regular"/>
        <a:ea typeface="幼圆" panose="02010509060101010101" pitchFamily="49" charset="-122"/>
        <a:cs typeface="Times New Roman" panose="02020603050405020304" pitchFamily="18" charset="0"/>
      </a:defRPr>
    </a:lvl8pPr>
    <a:lvl9pPr marL="3657600" algn="l" defTabSz="914400" rtl="0" eaLnBrk="1" latinLnBrk="0" hangingPunct="1">
      <a:defRPr sz="2000" b="1" kern="1200">
        <a:solidFill>
          <a:schemeClr val="bg1"/>
        </a:solidFill>
        <a:latin typeface="FrutigerNext LT Regular"/>
        <a:ea typeface="幼圆" panose="02010509060101010101" pitchFamily="49" charset="-122"/>
        <a:cs typeface="Times New Roman" panose="02020603050405020304" pitchFamily="18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  <p:cmAuthor id="3" name="未知用户1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33FF"/>
    <a:srgbClr val="FF99CC"/>
    <a:srgbClr val="993366"/>
    <a:srgbClr val="FFFF00"/>
    <a:srgbClr val="33CCCC"/>
    <a:srgbClr val="FF00FF"/>
    <a:srgbClr val="CC00FF"/>
    <a:srgbClr val="66CC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99051" autoAdjust="0"/>
  </p:normalViewPr>
  <p:slideViewPr>
    <p:cSldViewPr snapToObjects="1">
      <p:cViewPr>
        <p:scale>
          <a:sx n="75" d="100"/>
          <a:sy n="75" d="100"/>
        </p:scale>
        <p:origin x="1085" y="43"/>
      </p:cViewPr>
      <p:guideLst>
        <p:guide orient="horz" pos="717"/>
        <p:guide pos="508"/>
      </p:guideLst>
    </p:cSldViewPr>
  </p:slideViewPr>
  <p:outlineViewPr>
    <p:cViewPr>
      <p:scale>
        <a:sx n="33" d="100"/>
        <a:sy n="33" d="100"/>
      </p:scale>
      <p:origin x="0" y="10445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2" d="100"/>
          <a:sy n="72" d="100"/>
        </p:scale>
        <p:origin x="1464" y="60"/>
      </p:cViewPr>
      <p:guideLst>
        <p:guide orient="horz" pos="2141"/>
        <p:guide pos="3104"/>
      </p:guideLst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commentAuthors" Target="commentAuthors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 b="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513" y="0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 b="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EE6993DC-483A-45AC-9156-0752343CED43}" type="datetimeFigureOut">
              <a:rPr lang="zh-CN" altLang="en-US"/>
            </a:fld>
            <a:endParaRPr lang="en-US" altLang="zh-CN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 b="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513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 b="0">
                <a:ea typeface="宋体" panose="02010600030101010101" pitchFamily="2" charset="-122"/>
              </a:defRPr>
            </a:lvl1pPr>
          </a:lstStyle>
          <a:p>
            <a:fld id="{D75B2E05-0253-43DA-BFE4-F260377C2325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6100" y="0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09588"/>
            <a:ext cx="3398837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28975"/>
            <a:ext cx="7280275" cy="305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950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6100" y="6457950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fld id="{D7BAAFD8-8AF5-4807-BA38-874513E93B2C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B1EF4-A6CC-46E4-888A-A6D9342C13D3}" type="datetime1">
              <a:rPr lang="zh-CN" altLang="en-US"/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5C97F9A-45AD-4498-B856-5AF780781397}" type="slidenum">
              <a:rPr lang="zh-CN" altLang="en-US"/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6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2" descr="a_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"/>
          <a:stretch>
            <a:fillRect/>
          </a:stretch>
        </p:blipFill>
        <p:spPr bwMode="auto">
          <a:xfrm>
            <a:off x="0" y="0"/>
            <a:ext cx="9144000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2"/>
          <p:cNvSpPr>
            <a:spLocks noChangeArrowheads="1"/>
          </p:cNvSpPr>
          <p:nvPr userDrawn="1"/>
        </p:nvSpPr>
        <p:spPr bwMode="gray">
          <a:xfrm>
            <a:off x="0" y="2590800"/>
            <a:ext cx="9144000" cy="1066800"/>
          </a:xfrm>
          <a:prstGeom prst="rect">
            <a:avLst/>
          </a:prstGeom>
          <a:gradFill rotWithShape="1">
            <a:gsLst>
              <a:gs pos="14000">
                <a:srgbClr val="3191D3"/>
              </a:gs>
              <a:gs pos="94000">
                <a:srgbClr val="0099CC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Line 26"/>
          <p:cNvSpPr>
            <a:spLocks noChangeShapeType="1"/>
          </p:cNvSpPr>
          <p:nvPr userDrawn="1"/>
        </p:nvSpPr>
        <p:spPr bwMode="auto">
          <a:xfrm>
            <a:off x="0" y="36576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Line 27"/>
          <p:cNvSpPr>
            <a:spLocks noChangeShapeType="1"/>
          </p:cNvSpPr>
          <p:nvPr userDrawn="1"/>
        </p:nvSpPr>
        <p:spPr bwMode="auto">
          <a:xfrm>
            <a:off x="0" y="25908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Rectangle 29"/>
          <p:cNvSpPr>
            <a:spLocks noChangeArrowheads="1"/>
          </p:cNvSpPr>
          <p:nvPr userDrawn="1"/>
        </p:nvSpPr>
        <p:spPr bwMode="gray">
          <a:xfrm>
            <a:off x="0" y="0"/>
            <a:ext cx="9142413" cy="1447800"/>
          </a:xfrm>
          <a:prstGeom prst="rect">
            <a:avLst/>
          </a:prstGeom>
          <a:gradFill rotWithShape="1">
            <a:gsLst>
              <a:gs pos="0">
                <a:srgbClr val="81CFEB">
                  <a:alpha val="19000"/>
                </a:srgbClr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Rectangle 33"/>
          <p:cNvSpPr>
            <a:spLocks noChangeArrowheads="1"/>
          </p:cNvSpPr>
          <p:nvPr userDrawn="1"/>
        </p:nvSpPr>
        <p:spPr bwMode="auto">
          <a:xfrm>
            <a:off x="0" y="1447800"/>
            <a:ext cx="9144000" cy="1143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Line 34"/>
          <p:cNvSpPr>
            <a:spLocks noChangeShapeType="1"/>
          </p:cNvSpPr>
          <p:nvPr userDrawn="1"/>
        </p:nvSpPr>
        <p:spPr bwMode="auto">
          <a:xfrm>
            <a:off x="0" y="25908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noFill/>
          <a:ln>
            <a:miter lim="800000"/>
          </a:ln>
        </p:spPr>
        <p:txBody>
          <a:bodyPr/>
          <a:lstStyle>
            <a:lvl1pPr>
              <a:defRPr/>
            </a:lvl1pPr>
          </a:lstStyle>
          <a:p>
            <a:fld id="{7F2C0CA6-2915-4385-B8EA-44B6D812A82C}" type="datetime1">
              <a:rPr lang="zh-CN" altLang="en-US"/>
            </a:fld>
            <a:endParaRPr lang="en-US" altLang="zh-CN"/>
          </a:p>
        </p:txBody>
      </p:sp>
      <p:sp>
        <p:nvSpPr>
          <p:cNvPr id="4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65907" y="755184"/>
            <a:ext cx="9610725" cy="9572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06239-32FC-4BAC-B8AA-E0C3F28F9312}" type="datetime1">
              <a:rPr lang="zh-CN" altLang="en-US"/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B7C6F6D-FFA8-468C-AF6A-CB4C27E2EEF8}" type="slidenum">
              <a:rPr lang="zh-CN" altLang="en-US" smtClean="0"/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1" y="18896"/>
            <a:ext cx="966824" cy="9668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4CCB6-6757-4752-94A0-ADE29CAB9AF0}" type="datetime1">
              <a:rPr lang="zh-CN" altLang="en-US"/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9360B5-64CB-46AB-9803-AA3C34914FFA}" type="slidenum">
              <a:rPr lang="zh-CN" altLang="en-US"/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1" y="18896"/>
            <a:ext cx="966824" cy="9668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7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7F682-F6FC-4F4D-B85D-4EABE604CC20}" type="datetime1">
              <a:rPr lang="zh-CN" altLang="en-US"/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472664-DEE8-44BA-AEBC-3D1BBFC236F8}" type="slidenum">
              <a:rPr lang="zh-CN" altLang="en-US"/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C9D21-8072-498E-B2BD-18432C6702C8}" type="datetime1">
              <a:rPr lang="zh-CN" altLang="en-US"/>
            </a:fld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32095A-B3D4-4519-AA8C-1D2FCF3507E2}" type="slidenum">
              <a:rPr lang="zh-CN" altLang="en-US"/>
            </a:fld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CB864B-4EF4-4434-BB60-762C23849B52}" type="slidenum">
              <a:rPr lang="zh-CN" altLang="en-US"/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1" y="18896"/>
            <a:ext cx="966824" cy="9668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7794D7-36C4-4E93-AE7A-0CAF6AF174FC}" type="slidenum">
              <a:rPr lang="zh-CN" altLang="en-US"/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1" y="18896"/>
            <a:ext cx="966824" cy="9668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86BEC-04D2-424B-AB94-579579F660F3}" type="datetime1">
              <a:rPr lang="zh-CN" altLang="en-US"/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8BF02F4-5381-4EAA-94F3-16972E022FEE}" type="slidenum">
              <a:rPr lang="zh-CN" altLang="en-US"/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1" y="18896"/>
            <a:ext cx="966824" cy="9668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A8022-32BD-4407-B6A6-164C3B3F2E06}" type="datetime1">
              <a:rPr lang="zh-CN" altLang="en-US"/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47EF18-B5BF-468C-8E72-DE6319A52F22}" type="slidenum">
              <a:rPr lang="zh-CN" altLang="en-US"/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1" y="18896"/>
            <a:ext cx="966824" cy="96682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47625"/>
            <a:ext cx="9610725" cy="957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7434AAB0-1A44-4EE8-81A1-DD9C9FE261D3}" type="datetime1">
              <a:rPr lang="zh-CN" altLang="en-US"/>
            </a:fld>
            <a:endParaRPr lang="zh-CN" altLang="en-US"/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15063"/>
            <a:ext cx="9334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8AF99495-4C70-4DA1-B4FD-AE3C2F6741A9}" type="slidenum">
              <a:rPr lang="zh-CN" altLang="en-US"/>
            </a:fld>
            <a:endParaRPr lang="en-US" altLang="zh-CN"/>
          </a:p>
        </p:txBody>
      </p:sp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0" y="985838"/>
            <a:ext cx="2133600" cy="101600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8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447800" y="985838"/>
            <a:ext cx="7239000" cy="101600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8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76650" y="4803775"/>
            <a:ext cx="5257800" cy="539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8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62" name="Rectangle 18"/>
          <p:cNvSpPr>
            <a:spLocks noChangeArrowheads="1"/>
          </p:cNvSpPr>
          <p:nvPr userDrawn="1"/>
        </p:nvSpPr>
        <p:spPr bwMode="auto">
          <a:xfrm>
            <a:off x="142875" y="6437313"/>
            <a:ext cx="9001125" cy="3048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FrutigerNext LT Regular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400">
                <a:solidFill>
                  <a:srgbClr val="FFCC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                                                      </a:t>
            </a:r>
            <a:fld id="{B50DA601-DC5A-4609-98FF-92E0F4CCEA4B}" type="slidenum">
              <a:rPr lang="zh-CN" altLang="en-US" sz="1400">
                <a:solidFill>
                  <a:srgbClr val="FFCC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1400">
              <a:solidFill>
                <a:srgbClr val="FFCC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1" y="18896"/>
            <a:ext cx="966824" cy="9668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3200" b="1">
          <a:solidFill>
            <a:srgbClr val="0066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889000" indent="-440055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楷体_GB2312" panose="02010609030101010101" pitchFamily="49" charset="-122"/>
        <a:buChar char="o"/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anose="02010600040101010101" pitchFamily="2" charset="-122"/>
        </a:defRPr>
      </a:lvl2pPr>
      <a:lvl3pPr marL="1294130" indent="-403225" algn="l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81480" indent="-38608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rgbClr val="0099CC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rgbClr val="0099CC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rgbClr val="0099CC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rgbClr val="0099CC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white">
          <a:xfrm>
            <a:off x="448965" y="2438400"/>
            <a:ext cx="855148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algn="ctr">
              <a:defRPr sz="3600" b="1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ctr">
              <a:defRPr sz="3600" b="1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ctr">
              <a:defRPr sz="3600" b="1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ctr">
              <a:defRPr sz="3600" b="1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 sz="4800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浅谈程序设计竞赛的算法知识</a:t>
            </a:r>
            <a:endParaRPr lang="en-US" altLang="zh-CN" sz="4800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988080" y="4485870"/>
            <a:ext cx="5719880" cy="117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汇报人：罗勇军</a:t>
            </a:r>
            <a:endParaRPr lang="zh-CN" altLang="en-US" sz="3600" b="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联    系：</a:t>
            </a:r>
            <a:r>
              <a:rPr lang="zh-CN" altLang="en-US" sz="3200" b="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QQ15512356</a:t>
            </a:r>
            <a:endParaRPr lang="zh-CN" altLang="en-US" sz="3600" b="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2056" name="Picture 8" descr="8e086854-9b88-49c9-8d37-cc17a801d4a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835" y="1603390"/>
            <a:ext cx="3813050" cy="78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527" y="449774"/>
            <a:ext cx="6910688" cy="535946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600" b="0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</a:rPr>
              <a:t>近几年赛题涉及的知识点</a:t>
            </a:r>
            <a:endParaRPr lang="zh-CN" altLang="en-US" sz="3600" b="0" noProof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/>
            </a:endParaRPr>
          </a:p>
        </p:txBody>
      </p:sp>
      <p:sp>
        <p:nvSpPr>
          <p:cNvPr id="38914" name="内容占位符 2"/>
          <p:cNvSpPr>
            <a:spLocks noGrp="1" noChangeArrowheads="1"/>
          </p:cNvSpPr>
          <p:nvPr>
            <p:ph idx="1"/>
          </p:nvPr>
        </p:nvSpPr>
        <p:spPr>
          <a:xfrm>
            <a:off x="468313" y="1901949"/>
            <a:ext cx="8142287" cy="3974975"/>
          </a:xfrm>
        </p:spPr>
        <p:txBody>
          <a:bodyPr/>
          <a:lstStyle/>
          <a:p>
            <a:r>
              <a:rPr lang="zh-CN" altLang="en-US" b="0" dirty="0">
                <a:solidFill>
                  <a:schemeClr val="tx1"/>
                </a:solidFill>
                <a:effectLst/>
              </a:rPr>
              <a:t>一场比赛约12题，按发奖情况可以分为铜牌、银牌、金牌题。</a:t>
            </a:r>
            <a:endParaRPr lang="zh-CN" altLang="en-US" b="0" dirty="0">
              <a:solidFill>
                <a:schemeClr val="tx1"/>
              </a:solidFill>
              <a:effectLst/>
            </a:endParaRPr>
          </a:p>
          <a:p>
            <a:r>
              <a:rPr lang="zh-CN" altLang="en-US" b="0" dirty="0">
                <a:solidFill>
                  <a:schemeClr val="tx1"/>
                </a:solidFill>
                <a:effectLst/>
              </a:rPr>
              <a:t>铜牌和银牌用到的算法比较基础。</a:t>
            </a:r>
            <a:endParaRPr lang="zh-CN" altLang="en-US" b="0" dirty="0">
              <a:solidFill>
                <a:schemeClr val="tx1"/>
              </a:solidFill>
              <a:effectLst/>
            </a:endParaRPr>
          </a:p>
          <a:p>
            <a:r>
              <a:rPr lang="zh-CN" altLang="en-US" b="0" dirty="0">
                <a:solidFill>
                  <a:schemeClr val="tx1"/>
                </a:solidFill>
                <a:effectLst/>
              </a:rPr>
              <a:t>金牌会用到很复杂的算法。</a:t>
            </a:r>
            <a:endParaRPr lang="zh-CN" altLang="en-US" b="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CN" sz="2800" b="0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</a:rPr>
              <a:t>2017-ICPC</a:t>
            </a:r>
            <a:r>
              <a:rPr lang="zh-CN" altLang="en-US" sz="2800" b="0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</a:rPr>
              <a:t>中国大陆赛区</a:t>
            </a:r>
            <a:endParaRPr lang="zh-CN" altLang="en-US" sz="2800" b="0" noProof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40753" y="1138425"/>
          <a:ext cx="7848872" cy="5466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2916324"/>
                <a:gridCol w="1962218"/>
                <a:gridCol w="1962218"/>
              </a:tblGrid>
              <a:tr h="3375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u="none" strike="noStrike" kern="1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赛区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u="none" strike="noStrike" kern="1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铜牌题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u="none" strike="noStrike" kern="1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银牌题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u="none" strike="noStrike" kern="1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金牌题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14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EC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JKM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：签到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：快速幂，费马小定理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贪心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贪心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博弈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：贪心</a:t>
                      </a: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+DP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：枚举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剪枝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LCA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BJ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u="none" strike="noStrik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zh-CN" sz="2000" u="none" strike="noStrik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：模拟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u="none" strike="noStrik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zh-CN" sz="2000" u="none" strike="noStrik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：模拟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：广搜</a:t>
                      </a: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几何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：最大子矩阵和（暴力优化）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：区间</a:t>
                      </a: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DP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：字典树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：无向图询问互相到达的点，并查集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：模拟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：无向图染色，模拟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14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u="none" strike="noStrik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QD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u="none" strike="noStrik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sz="2000" u="none" strike="noStrik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：签到，暴力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u="none" strike="noStrik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zh-CN" sz="2000" u="none" strike="noStrik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2000" u="none" strike="noStrik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DFS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u="none" strike="noStrik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zh-CN" sz="2000" u="none" strike="noStrik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：后缀数组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zh-CN" altLang="zh-CN" sz="20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20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Polay</a:t>
                      </a:r>
                      <a:r>
                        <a:rPr lang="zh-CN" altLang="zh-CN" sz="20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计数</a:t>
                      </a:r>
                      <a:r>
                        <a:rPr lang="en-US" altLang="zh-CN" sz="20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altLang="zh-CN" sz="20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dfs</a:t>
                      </a:r>
                      <a:r>
                        <a:rPr lang="zh-CN" altLang="zh-CN" sz="20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找循环节</a:t>
                      </a:r>
                      <a:endParaRPr lang="zh-CN" alt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sz="20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zh-CN" sz="20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：三维几何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zh-CN" sz="20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：最小费用流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55576" y="1138425"/>
          <a:ext cx="7848872" cy="557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2592288"/>
                <a:gridCol w="2286254"/>
                <a:gridCol w="1962218"/>
              </a:tblGrid>
              <a:tr h="3898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u="none" strike="noStrike" kern="1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赛区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u="none" strike="noStrike" kern="1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铜牌题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u="none" strike="noStrike" kern="1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银牌题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u="none" strike="noStrike" kern="1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金牌题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0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NN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：签到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java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大数，找规律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：模拟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DFS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暴力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：思维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java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大数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：记忆化搜索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：二分图的最小顶点覆盖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kmp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：傅立叶变换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0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u="none" strike="noStrik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java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大数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：大数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：贪心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DFS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bfs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剪枝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dfs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离散化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BBP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公式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：图的割边</a:t>
                      </a: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线段树</a:t>
                      </a: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数据结构</a:t>
                      </a: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：最大空凸包</a:t>
                      </a: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+DP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：模拟暴搜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0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u="none" strike="noStrik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XA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：贪心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+multiset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：签到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H: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贪心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线段树优化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：线段树</a:t>
                      </a: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线性基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：线段树，区间合并</a:t>
                      </a: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去重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：暴力</a:t>
                      </a: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剪枝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：线段树、思维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6820" y="176369"/>
            <a:ext cx="6710359" cy="809351"/>
          </a:xfrm>
        </p:spPr>
        <p:txBody>
          <a:bodyPr/>
          <a:lstStyle/>
          <a:p>
            <a:r>
              <a:rPr lang="zh-CN" altLang="en-US" sz="3600" b="0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</a:rPr>
              <a:t>知识点：金牌 </a:t>
            </a:r>
            <a:r>
              <a:rPr lang="en-US" altLang="zh-CN" sz="3600" b="0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</a:rPr>
              <a:t>&gt; </a:t>
            </a:r>
            <a:r>
              <a:rPr lang="zh-CN" altLang="en-US" sz="3600" b="0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</a:rPr>
              <a:t>银牌铜牌×</a:t>
            </a:r>
            <a:r>
              <a:rPr lang="en-US" altLang="zh-CN" sz="3600" b="0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</a:rPr>
              <a:t>2</a:t>
            </a:r>
            <a:endParaRPr lang="en-US" altLang="zh-CN" sz="3600" b="0" noProof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/>
            </a:endParaRPr>
          </a:p>
        </p:txBody>
      </p:sp>
      <p:sp>
        <p:nvSpPr>
          <p:cNvPr id="41986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9938" cy="4525963"/>
          </a:xfrm>
        </p:spPr>
        <p:txBody>
          <a:bodyPr/>
          <a:lstStyle/>
          <a:p>
            <a:r>
              <a:rPr lang="zh-CN" altLang="en-US" sz="2800" b="0" dirty="0">
                <a:solidFill>
                  <a:schemeClr val="tx1"/>
                </a:solidFill>
                <a:effectLst/>
              </a:rPr>
              <a:t>其他赛区的例子见附件文档。</a:t>
            </a:r>
            <a:endParaRPr lang="zh-CN" altLang="en-US" sz="2800" b="0" dirty="0">
              <a:solidFill>
                <a:schemeClr val="tx1"/>
              </a:solidFill>
              <a:effectLst/>
            </a:endParaRPr>
          </a:p>
          <a:p>
            <a:endParaRPr lang="zh-CN" altLang="en-US" sz="2800" b="0" dirty="0">
              <a:solidFill>
                <a:schemeClr val="tx1"/>
              </a:solidFill>
              <a:effectLst/>
            </a:endParaRPr>
          </a:p>
          <a:p>
            <a:r>
              <a:rPr lang="zh-CN" altLang="en-US" sz="2800" b="0" dirty="0">
                <a:solidFill>
                  <a:schemeClr val="tx1"/>
                </a:solidFill>
                <a:effectLst/>
              </a:rPr>
              <a:t>下面列出竞赛中用到的算法知识点，约300个。</a:t>
            </a:r>
            <a:endParaRPr lang="zh-CN" altLang="en-US" sz="2800" b="0" dirty="0">
              <a:solidFill>
                <a:schemeClr val="tx1"/>
              </a:solidFill>
              <a:effectLst/>
            </a:endParaRPr>
          </a:p>
          <a:p>
            <a:r>
              <a:rPr lang="zh-CN" altLang="en-US" sz="2800" b="0" dirty="0">
                <a:solidFill>
                  <a:schemeClr val="tx1"/>
                </a:solidFill>
                <a:effectLst/>
              </a:rPr>
              <a:t>本文估计，铜牌和银牌约需要约200个知识点，其他的是金牌。</a:t>
            </a:r>
            <a:endParaRPr lang="zh-CN" altLang="en-US" sz="2800" b="0" dirty="0">
              <a:solidFill>
                <a:schemeClr val="tx1"/>
              </a:solidFill>
              <a:effectLst/>
            </a:endParaRPr>
          </a:p>
          <a:p>
            <a:endParaRPr lang="zh-CN" altLang="en-US" sz="2800" b="0" dirty="0">
              <a:solidFill>
                <a:schemeClr val="tx1"/>
              </a:solidFill>
              <a:effectLst/>
            </a:endParaRPr>
          </a:p>
          <a:p>
            <a:r>
              <a:rPr lang="zh-CN" altLang="en-US" sz="2800" b="0" dirty="0">
                <a:solidFill>
                  <a:schemeClr val="tx1"/>
                </a:solidFill>
                <a:effectLst/>
              </a:rPr>
              <a:t>金牌需要学习的知识点难度，是银牌</a:t>
            </a:r>
            <a:r>
              <a:rPr lang="en-US" altLang="zh-CN" sz="2800" b="0" dirty="0">
                <a:solidFill>
                  <a:schemeClr val="tx1"/>
                </a:solidFill>
                <a:effectLst/>
              </a:rPr>
              <a:t>+</a:t>
            </a:r>
            <a:r>
              <a:rPr lang="zh-CN" altLang="en-US" sz="2800" b="0" dirty="0">
                <a:solidFill>
                  <a:schemeClr val="tx1"/>
                </a:solidFill>
                <a:effectLst/>
              </a:rPr>
              <a:t>铜牌的</a:t>
            </a:r>
            <a:r>
              <a:rPr lang="en-US" altLang="zh-CN" sz="2800" b="0" dirty="0">
                <a:solidFill>
                  <a:schemeClr val="tx1"/>
                </a:solidFill>
                <a:effectLst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effectLst/>
              </a:rPr>
              <a:t>倍以上。</a:t>
            </a:r>
            <a:endParaRPr lang="zh-CN" altLang="en-US" sz="2800" b="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2532" y="333981"/>
            <a:ext cx="6270864" cy="61082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600" b="0" dirty="0">
                <a:solidFill>
                  <a:srgbClr val="0070C0"/>
                </a:solidFill>
                <a:effectLst/>
              </a:rPr>
              <a:t>算法知识点盘点</a:t>
            </a:r>
            <a:endParaRPr lang="zh-CN" altLang="en-US" sz="3600" b="0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675687" cy="4392612"/>
          </a:xfrm>
        </p:spPr>
        <p:txBody>
          <a:bodyPr/>
          <a:lstStyle/>
          <a:p>
            <a:r>
              <a:rPr lang="zh-CN" altLang="en-US" b="0" dirty="0">
                <a:solidFill>
                  <a:schemeClr val="tx1"/>
                </a:solidFill>
                <a:effectLst/>
              </a:rPr>
              <a:t>更多细节见附件：</a:t>
            </a:r>
            <a:endParaRPr lang="en-US" altLang="zh-CN" b="0" dirty="0">
              <a:solidFill>
                <a:schemeClr val="tx1"/>
              </a:solidFill>
              <a:effectLst/>
            </a:endParaRPr>
          </a:p>
          <a:p>
            <a:pPr lvl="1"/>
            <a:r>
              <a:rPr lang="zh-CN" altLang="en-US" sz="3200" b="0" dirty="0">
                <a:solidFill>
                  <a:schemeClr val="tx1"/>
                </a:solidFill>
                <a:effectLst/>
              </a:rPr>
              <a:t>“浅谈程序设计竞赛的算法知识</a:t>
            </a:r>
            <a:r>
              <a:rPr lang="en-US" altLang="zh-CN" sz="3200" b="0" dirty="0">
                <a:solidFill>
                  <a:schemeClr val="tx1"/>
                </a:solidFill>
                <a:effectLst/>
              </a:rPr>
              <a:t>.docx</a:t>
            </a:r>
            <a:r>
              <a:rPr lang="zh-CN" altLang="en-US" sz="3200" b="0" dirty="0">
                <a:solidFill>
                  <a:schemeClr val="tx1"/>
                </a:solidFill>
                <a:effectLst/>
              </a:rPr>
              <a:t>”。</a:t>
            </a:r>
            <a:endParaRPr lang="zh-CN" altLang="en-US" sz="3200" b="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 noChangeArrowheads="1"/>
          </p:cNvSpPr>
          <p:nvPr>
            <p:ph type="title"/>
          </p:nvPr>
        </p:nvSpPr>
        <p:spPr>
          <a:xfrm>
            <a:off x="1365196" y="276553"/>
            <a:ext cx="6413610" cy="709168"/>
          </a:xfrm>
        </p:spPr>
        <p:txBody>
          <a:bodyPr/>
          <a:lstStyle/>
          <a:p>
            <a:r>
              <a:rPr lang="zh-CN" altLang="en-US" sz="3600" b="0" dirty="0">
                <a:solidFill>
                  <a:srgbClr val="0070C0"/>
                </a:solidFill>
                <a:effectLst/>
              </a:rPr>
              <a:t>1. 数学Mathematics</a:t>
            </a:r>
            <a:endParaRPr lang="zh-CN" altLang="en-US" sz="3600" b="0" dirty="0">
              <a:solidFill>
                <a:srgbClr val="0070C0"/>
              </a:solidFill>
              <a:effectLst/>
            </a:endParaRPr>
          </a:p>
        </p:txBody>
      </p:sp>
      <p:sp>
        <p:nvSpPr>
          <p:cNvPr id="43010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800" b="0" dirty="0">
                <a:effectLst/>
              </a:rPr>
              <a:t>1.1数论Number Theory</a:t>
            </a:r>
            <a:endParaRPr lang="zh-CN" altLang="en-US" sz="2800" b="0" dirty="0">
              <a:effectLst/>
            </a:endParaRPr>
          </a:p>
          <a:p>
            <a:pPr marL="457200" lvl="1" indent="0">
              <a:buFontTx/>
              <a:buNone/>
            </a:pPr>
            <a:endParaRPr lang="zh-CN" altLang="en-US" b="0" dirty="0">
              <a:effectLst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15616" y="2315420"/>
          <a:ext cx="7344815" cy="4114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68963"/>
                <a:gridCol w="1468963"/>
                <a:gridCol w="1468963"/>
                <a:gridCol w="1468963"/>
                <a:gridCol w="1468963"/>
              </a:tblGrid>
              <a:tr h="654764">
                <a:tc>
                  <a:txBody>
                    <a:bodyPr/>
                    <a:lstStyle/>
                    <a:p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</a:rPr>
                        <a:t>GCD</a:t>
                      </a:r>
                      <a:r>
                        <a:rPr lang="zh-CN" altLang="en-US" sz="2000" b="0" i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</a:rPr>
                        <a:t>LCM</a:t>
                      </a:r>
                      <a:endParaRPr lang="zh-CN" alt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dirty="0">
                          <a:solidFill>
                            <a:schemeClr val="tx1"/>
                          </a:solidFill>
                        </a:rPr>
                        <a:t>素数判断</a:t>
                      </a:r>
                      <a:endParaRPr lang="zh-CN" alt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dirty="0">
                          <a:solidFill>
                            <a:schemeClr val="tx1"/>
                          </a:solidFill>
                        </a:rPr>
                        <a:t>素数生成</a:t>
                      </a:r>
                      <a:endParaRPr lang="zh-CN" alt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dirty="0">
                          <a:solidFill>
                            <a:schemeClr val="tx1"/>
                          </a:solidFill>
                        </a:rPr>
                        <a:t>分解质因数</a:t>
                      </a:r>
                      <a:endParaRPr lang="zh-CN" alt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dirty="0">
                          <a:solidFill>
                            <a:schemeClr val="tx1"/>
                          </a:solidFill>
                        </a:rPr>
                        <a:t>欧拉定理</a:t>
                      </a:r>
                      <a:endParaRPr lang="zh-CN" alt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764">
                <a:tc>
                  <a:txBody>
                    <a:bodyPr/>
                    <a:lstStyle/>
                    <a:p>
                      <a:r>
                        <a:rPr lang="zh-CN" altLang="en-US" sz="2000" b="0" i="0" dirty="0">
                          <a:solidFill>
                            <a:schemeClr val="tx1"/>
                          </a:solidFill>
                        </a:rPr>
                        <a:t>费马小定理</a:t>
                      </a:r>
                      <a:endParaRPr lang="zh-CN" alt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dirty="0">
                          <a:solidFill>
                            <a:schemeClr val="tx1"/>
                          </a:solidFill>
                        </a:rPr>
                        <a:t>扩展欧几里得</a:t>
                      </a:r>
                      <a:endParaRPr lang="zh-CN" alt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dirty="0">
                          <a:solidFill>
                            <a:schemeClr val="tx1"/>
                          </a:solidFill>
                        </a:rPr>
                        <a:t>逆元</a:t>
                      </a:r>
                      <a:endParaRPr lang="zh-CN" alt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dirty="0">
                          <a:solidFill>
                            <a:schemeClr val="tx1"/>
                          </a:solidFill>
                        </a:rPr>
                        <a:t>随机素数测试和大数分解</a:t>
                      </a:r>
                      <a:endParaRPr lang="zh-CN" alt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dirty="0">
                          <a:solidFill>
                            <a:schemeClr val="tx1"/>
                          </a:solidFill>
                        </a:rPr>
                        <a:t>高斯消元</a:t>
                      </a:r>
                      <a:endParaRPr lang="zh-CN" alt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764">
                <a:tc>
                  <a:txBody>
                    <a:bodyPr/>
                    <a:lstStyle/>
                    <a:p>
                      <a:r>
                        <a:rPr lang="zh-CN" altLang="en-US" sz="2000" b="0" i="0" dirty="0">
                          <a:solidFill>
                            <a:schemeClr val="tx1"/>
                          </a:solidFill>
                        </a:rPr>
                        <a:t>佩尔方程</a:t>
                      </a:r>
                      <a:endParaRPr lang="zh-CN" alt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dirty="0">
                          <a:solidFill>
                            <a:schemeClr val="tx1"/>
                          </a:solidFill>
                        </a:rPr>
                        <a:t>整数拆分</a:t>
                      </a:r>
                      <a:endParaRPr lang="zh-CN" alt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dirty="0">
                          <a:solidFill>
                            <a:schemeClr val="tx1"/>
                          </a:solidFill>
                        </a:rPr>
                        <a:t>大步小步算法</a:t>
                      </a:r>
                      <a:endParaRPr lang="zh-CN" alt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2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斐波那契数列取模</a:t>
                      </a:r>
                      <a:endParaRPr lang="zh-CN" alt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dirty="0">
                          <a:solidFill>
                            <a:schemeClr val="tx1"/>
                          </a:solidFill>
                        </a:rPr>
                        <a:t>原根</a:t>
                      </a:r>
                      <a:endParaRPr lang="zh-CN" alt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764">
                <a:tc>
                  <a:txBody>
                    <a:bodyPr/>
                    <a:lstStyle/>
                    <a:p>
                      <a:r>
                        <a:rPr lang="zh-CN" altLang="en-US" sz="2000" b="0" i="0" dirty="0">
                          <a:solidFill>
                            <a:schemeClr val="tx1"/>
                          </a:solidFill>
                        </a:rPr>
                        <a:t>快速数论变换</a:t>
                      </a:r>
                      <a:endParaRPr lang="zh-CN" alt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2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线性丢番图方程</a:t>
                      </a:r>
                      <a:endParaRPr lang="zh-CN" alt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2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模运算</a:t>
                      </a:r>
                      <a:endParaRPr lang="zh-CN" alt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2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卢卡斯定理</a:t>
                      </a:r>
                      <a:endParaRPr lang="zh-CN" alt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2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中国剩余定理</a:t>
                      </a:r>
                      <a:endParaRPr lang="zh-CN" alt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764">
                <a:tc>
                  <a:txBody>
                    <a:bodyPr/>
                    <a:lstStyle/>
                    <a:p>
                      <a:r>
                        <a:rPr lang="zh-CN" altLang="zh-CN" sz="2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威尔逊定理</a:t>
                      </a:r>
                      <a:endParaRPr lang="zh-CN" alt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2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米勒</a:t>
                      </a:r>
                      <a:r>
                        <a:rPr lang="en-US" altLang="zh-CN" sz="2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2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罗宾随机素性测试</a:t>
                      </a:r>
                      <a:endParaRPr lang="zh-CN" alt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2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完全数</a:t>
                      </a:r>
                      <a:endParaRPr lang="zh-CN" alt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2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哥德巴赫猜想</a:t>
                      </a:r>
                      <a:endParaRPr lang="zh-CN" alt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2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连分数</a:t>
                      </a:r>
                      <a:endParaRPr lang="zh-CN" alt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260" y="985720"/>
            <a:ext cx="2530624" cy="743819"/>
          </a:xfrm>
        </p:spPr>
        <p:txBody>
          <a:bodyPr/>
          <a:lstStyle/>
          <a:p>
            <a:r>
              <a:rPr lang="en-US" altLang="zh-CN" sz="2800" b="0" dirty="0">
                <a:solidFill>
                  <a:srgbClr val="0070C0"/>
                </a:solidFill>
                <a:effectLst/>
              </a:rPr>
              <a:t>1.2 </a:t>
            </a:r>
            <a:r>
              <a:rPr lang="zh-CN" altLang="zh-CN" sz="2800" b="0" dirty="0">
                <a:solidFill>
                  <a:srgbClr val="0070C0"/>
                </a:solidFill>
                <a:effectLst/>
              </a:rPr>
              <a:t>概率</a:t>
            </a:r>
            <a:endParaRPr lang="zh-CN" altLang="en-US" sz="2800" b="0" dirty="0">
              <a:solidFill>
                <a:srgbClr val="0070C0"/>
              </a:solidFill>
              <a:effectLst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43608" y="1911768"/>
          <a:ext cx="7344815" cy="23616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68963"/>
                <a:gridCol w="1468963"/>
                <a:gridCol w="1468963"/>
                <a:gridCol w="1468963"/>
                <a:gridCol w="1468963"/>
              </a:tblGrid>
              <a:tr h="654764"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基本概率</a:t>
                      </a:r>
                      <a:endParaRPr lang="en-US" altLang="zh-CN" sz="20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zh-CN" sz="2000" b="0" u="non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随机变量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概率生成函数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期望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概率分布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764"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条件概率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764"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2"/>
          <p:cNvSpPr>
            <a:spLocks noGrp="1" noChangeArrowheads="1"/>
          </p:cNvSpPr>
          <p:nvPr>
            <p:ph idx="1"/>
          </p:nvPr>
        </p:nvSpPr>
        <p:spPr>
          <a:xfrm>
            <a:off x="770845" y="1291130"/>
            <a:ext cx="4870090" cy="532656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800" b="0" dirty="0">
                <a:effectLst/>
              </a:rPr>
              <a:t>1.</a:t>
            </a:r>
            <a:r>
              <a:rPr lang="en-US" altLang="zh-CN" sz="2800" b="0" dirty="0">
                <a:effectLst/>
              </a:rPr>
              <a:t>3 </a:t>
            </a:r>
            <a:r>
              <a:rPr lang="zh-CN" altLang="en-US" sz="2800" b="0" dirty="0">
                <a:effectLst/>
              </a:rPr>
              <a:t>组合数学</a:t>
            </a:r>
            <a:endParaRPr lang="zh-CN" altLang="en-US" sz="2800" b="0" dirty="0">
              <a:effectLst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15616" y="2315420"/>
          <a:ext cx="7344815" cy="27116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68963"/>
                <a:gridCol w="1468963"/>
                <a:gridCol w="1468963"/>
                <a:gridCol w="1468963"/>
                <a:gridCol w="1468963"/>
              </a:tblGrid>
              <a:tr h="654764">
                <a:tc>
                  <a:txBody>
                    <a:bodyPr/>
                    <a:lstStyle/>
                    <a:p>
                      <a:r>
                        <a:rPr lang="zh-CN" altLang="zh-CN" sz="2000" b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容斥原理</a:t>
                      </a:r>
                      <a:endParaRPr lang="zh-CN" altLang="zh-CN" sz="2000" b="0" u="non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2000" b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鸽巢原理</a:t>
                      </a:r>
                      <a:endParaRPr lang="zh-CN" altLang="zh-CN" sz="2000" b="0" u="non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zh-CN" sz="2000" b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乘法原理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u="none" kern="12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stirling</a:t>
                      </a:r>
                      <a:r>
                        <a:rPr lang="zh-CN" altLang="zh-CN" sz="2000" b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Catalan</a:t>
                      </a:r>
                      <a:r>
                        <a:rPr lang="zh-CN" altLang="zh-CN" sz="2000" b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764">
                <a:tc>
                  <a:txBody>
                    <a:bodyPr/>
                    <a:lstStyle/>
                    <a:p>
                      <a:r>
                        <a:rPr lang="zh-CN" altLang="zh-CN" sz="2000" b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斐波拉契数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u="none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Polya</a:t>
                      </a:r>
                      <a:r>
                        <a:rPr lang="zh-CN" altLang="zh-CN" sz="2000" b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计数 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2000" b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莫比乌斯反演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2000" b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母函数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2000" b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调和级数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764">
                <a:tc>
                  <a:txBody>
                    <a:bodyPr/>
                    <a:lstStyle/>
                    <a:p>
                      <a:r>
                        <a:rPr lang="zh-CN" altLang="zh-CN" sz="2000" b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幻方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zh-CN" altLang="zh-CN" sz="2000" b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皇后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764"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476910"/>
            <a:ext cx="6405375" cy="532656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800" b="0" dirty="0">
                <a:effectLst/>
              </a:rPr>
              <a:t>1.</a:t>
            </a:r>
            <a:r>
              <a:rPr lang="en-US" altLang="zh-CN" sz="2800" b="0" dirty="0">
                <a:effectLst/>
              </a:rPr>
              <a:t>4 </a:t>
            </a:r>
            <a:r>
              <a:rPr lang="zh-CN" altLang="en-US" sz="2800" b="0" dirty="0">
                <a:effectLst/>
              </a:rPr>
              <a:t> 线性代数</a:t>
            </a:r>
            <a:endParaRPr lang="zh-CN" altLang="en-US" sz="2800" b="0" dirty="0">
              <a:effectLst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27584" y="2253839"/>
          <a:ext cx="7344815" cy="26664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68963"/>
                <a:gridCol w="1468963"/>
                <a:gridCol w="1468963"/>
                <a:gridCol w="1468963"/>
                <a:gridCol w="1468963"/>
              </a:tblGrid>
              <a:tr h="654764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矩阵的加减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矩阵变换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矩阵的行列式、秩和逆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线性方程组的求解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矩阵求幂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764"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特征值和特征向量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多项式的根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拉格朗日插值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线性基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764"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476910"/>
            <a:ext cx="4267505" cy="532656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800" b="0" dirty="0">
                <a:effectLst/>
              </a:rPr>
              <a:t>1.</a:t>
            </a:r>
            <a:r>
              <a:rPr lang="en-US" altLang="zh-CN" sz="2800" b="0" dirty="0">
                <a:effectLst/>
              </a:rPr>
              <a:t>5 </a:t>
            </a:r>
            <a:r>
              <a:rPr lang="zh-CN" altLang="en-US" sz="2800" b="0" dirty="0">
                <a:effectLst/>
              </a:rPr>
              <a:t> 组合游戏</a:t>
            </a:r>
            <a:endParaRPr lang="zh-CN" altLang="en-US" sz="2800" b="0" dirty="0">
              <a:effectLst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27584" y="2253839"/>
          <a:ext cx="7344815" cy="13558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68963"/>
                <a:gridCol w="1468963"/>
                <a:gridCol w="1468963"/>
                <a:gridCol w="1468963"/>
                <a:gridCol w="1468963"/>
              </a:tblGrid>
              <a:tr h="654764">
                <a:tc>
                  <a:txBody>
                    <a:bodyPr/>
                    <a:lstStyle/>
                    <a:p>
                      <a:r>
                        <a:rPr lang="zh-CN" altLang="zh-CN" sz="2000" b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尼姆游戏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P-position</a:t>
                      </a:r>
                      <a:r>
                        <a:rPr lang="zh-CN" altLang="zh-CN" sz="2000" b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000" b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N-position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2000" b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图游戏与</a:t>
                      </a:r>
                      <a:r>
                        <a:rPr lang="en-US" altLang="zh-CN" sz="2000" b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SG</a:t>
                      </a:r>
                      <a:r>
                        <a:rPr lang="zh-CN" altLang="zh-CN" sz="2000" b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Hackenbush</a:t>
                      </a:r>
                      <a:r>
                        <a:rPr lang="zh-CN" altLang="zh-CN" sz="2000" b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游戏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2000" b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威佐夫游戏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764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巴什游戏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405" y="2223135"/>
            <a:ext cx="7859395" cy="29337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3600" b="0" dirty="0">
                <a:solidFill>
                  <a:schemeClr val="tx1"/>
                </a:solidFill>
                <a:effectLst/>
              </a:rPr>
              <a:t>算法知识的重要性</a:t>
            </a:r>
            <a:endParaRPr lang="en-US" altLang="zh-CN" sz="3600" b="0" dirty="0">
              <a:solidFill>
                <a:schemeClr val="tx1"/>
              </a:solidFill>
              <a:effectLst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3600" b="0" dirty="0">
                <a:solidFill>
                  <a:schemeClr val="tx1"/>
                </a:solidFill>
                <a:effectLst/>
              </a:rPr>
              <a:t>近几年现场赛题目的知识点</a:t>
            </a:r>
            <a:endParaRPr lang="en-US" altLang="zh-CN" sz="3600" b="0" dirty="0">
              <a:solidFill>
                <a:schemeClr val="tx1"/>
              </a:solidFill>
              <a:effectLst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3600" b="0" dirty="0">
                <a:solidFill>
                  <a:schemeClr val="tx1"/>
                </a:solidFill>
                <a:effectLst/>
              </a:rPr>
              <a:t>算法知识点盘点</a:t>
            </a:r>
            <a:endParaRPr lang="zh-CN" altLang="en-US" sz="36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434130" y="374900"/>
            <a:ext cx="3512216" cy="5890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eaLnBrk="0" hangingPunct="0"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4000" b="0" kern="0" dirty="0">
                <a:solidFill>
                  <a:srgbClr val="0070C0"/>
                </a:solidFill>
                <a:effectLst/>
                <a:latin typeface="+mj-ea"/>
                <a:sym typeface="+mn-ea"/>
              </a:rPr>
              <a:t>汇报提纲</a:t>
            </a:r>
            <a:endParaRPr lang="zh-CN" altLang="en-US" sz="4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476910"/>
            <a:ext cx="8229600" cy="532656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800" b="0" dirty="0">
                <a:effectLst/>
              </a:rPr>
              <a:t>1.</a:t>
            </a:r>
            <a:r>
              <a:rPr lang="en-US" altLang="zh-CN" sz="2800" b="0" dirty="0">
                <a:effectLst/>
              </a:rPr>
              <a:t>6 </a:t>
            </a:r>
            <a:r>
              <a:rPr lang="zh-CN" altLang="en-US" sz="2800" b="0" dirty="0">
                <a:effectLst/>
              </a:rPr>
              <a:t> 群论</a:t>
            </a:r>
            <a:endParaRPr lang="zh-CN" altLang="en-US" sz="2800" b="0" dirty="0">
              <a:effectLst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27584" y="2253839"/>
          <a:ext cx="7344815" cy="701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68963"/>
                <a:gridCol w="1468963"/>
                <a:gridCol w="1468963"/>
                <a:gridCol w="1468963"/>
                <a:gridCol w="1468963"/>
              </a:tblGrid>
              <a:tr h="405463">
                <a:tc>
                  <a:txBody>
                    <a:bodyPr/>
                    <a:lstStyle/>
                    <a:p>
                      <a:r>
                        <a:rPr lang="zh-CN" altLang="zh-CN" sz="2000" b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伯恩赛德引理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2000" b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波利亚定理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拉格朗日定理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07105" y="4230858"/>
          <a:ext cx="7344815" cy="1645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68963"/>
                <a:gridCol w="1468963"/>
                <a:gridCol w="1468963"/>
                <a:gridCol w="1468963"/>
                <a:gridCol w="1468963"/>
              </a:tblGrid>
              <a:tr h="405463"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大数加减乘除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大数取模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高精度阶乘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高精度幂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高精度进制转换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463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FFT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高精度乘法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高精度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内容占位符 2"/>
          <p:cNvSpPr>
            <a:spLocks noGrp="1" noChangeArrowheads="1"/>
          </p:cNvSpPr>
          <p:nvPr/>
        </p:nvSpPr>
        <p:spPr>
          <a:xfrm>
            <a:off x="462280" y="3453765"/>
            <a:ext cx="4831080" cy="532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447675" indent="-4476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32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889000" indent="-4400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楷体_GB2312" panose="02010609030101010101" pitchFamily="49" charset="-122"/>
              <a:buChar char="o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细黑" panose="02010600040101010101" pitchFamily="2" charset="-122"/>
              </a:defRPr>
            </a:lvl2pPr>
            <a:lvl3pPr marL="1294130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81480" indent="-3860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2800" b="0" dirty="0">
                <a:effectLst/>
              </a:rPr>
              <a:t>1.</a:t>
            </a:r>
            <a:r>
              <a:rPr lang="en-US" altLang="zh-CN" sz="2800" b="0" dirty="0">
                <a:effectLst/>
              </a:rPr>
              <a:t>7 </a:t>
            </a:r>
            <a:r>
              <a:rPr lang="zh-CN" altLang="en-US" sz="2800" b="0" dirty="0">
                <a:effectLst/>
              </a:rPr>
              <a:t>高精度</a:t>
            </a:r>
            <a:endParaRPr lang="zh-CN" altLang="en-US" sz="2800" b="0" dirty="0">
              <a:effectLst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476910"/>
            <a:ext cx="8229600" cy="532656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800" b="0" dirty="0">
                <a:effectLst/>
              </a:rPr>
              <a:t>1.</a:t>
            </a:r>
            <a:r>
              <a:rPr lang="en-US" altLang="zh-CN" sz="2800" b="0" dirty="0">
                <a:effectLst/>
              </a:rPr>
              <a:t>8 </a:t>
            </a:r>
            <a:r>
              <a:rPr lang="zh-CN" altLang="en-US" sz="2800" b="0" dirty="0">
                <a:effectLst/>
              </a:rPr>
              <a:t> 计算方法</a:t>
            </a:r>
            <a:endParaRPr lang="zh-CN" altLang="en-US" sz="2800" b="0" dirty="0">
              <a:effectLst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27584" y="2253839"/>
          <a:ext cx="7344815" cy="16606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68963"/>
                <a:gridCol w="1468963"/>
                <a:gridCol w="1468963"/>
                <a:gridCol w="1468963"/>
                <a:gridCol w="1468963"/>
              </a:tblGrid>
              <a:tr h="654764">
                <a:tc>
                  <a:txBody>
                    <a:bodyPr/>
                    <a:lstStyle/>
                    <a:p>
                      <a:r>
                        <a:rPr lang="zh-CN" altLang="zh-CN" sz="2000" b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快速傅立叶变换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2000" b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迭代法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2000" b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三分法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2000" b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定积分计算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2000" b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自适应</a:t>
                      </a:r>
                      <a:r>
                        <a:rPr lang="en-US" altLang="zh-CN" sz="2000" b="0" u="none" kern="12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simpson</a:t>
                      </a:r>
                      <a:r>
                        <a:rPr lang="zh-CN" altLang="zh-CN" sz="2000" b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积分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764"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 noChangeArrowheads="1"/>
          </p:cNvSpPr>
          <p:nvPr>
            <p:ph type="title"/>
          </p:nvPr>
        </p:nvSpPr>
        <p:spPr>
          <a:xfrm>
            <a:off x="1504125" y="276553"/>
            <a:ext cx="5511155" cy="709168"/>
          </a:xfrm>
        </p:spPr>
        <p:txBody>
          <a:bodyPr/>
          <a:lstStyle/>
          <a:p>
            <a:r>
              <a:rPr lang="zh-CN" altLang="en-US" sz="3600" b="0" dirty="0">
                <a:solidFill>
                  <a:srgbClr val="0070C0"/>
                </a:solidFill>
                <a:effectLst/>
              </a:rPr>
              <a:t>2. 数据结构 </a:t>
            </a:r>
            <a:endParaRPr lang="zh-CN" altLang="en-US" sz="3600" b="0" dirty="0">
              <a:solidFill>
                <a:srgbClr val="0070C0"/>
              </a:solidFill>
              <a:effectLst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99592" y="1418432"/>
          <a:ext cx="7344815" cy="50065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68963"/>
                <a:gridCol w="1468963"/>
                <a:gridCol w="1468963"/>
                <a:gridCol w="1468963"/>
                <a:gridCol w="1468963"/>
              </a:tblGrid>
              <a:tr h="643205">
                <a:tc>
                  <a:txBody>
                    <a:bodyPr/>
                    <a:lstStyle/>
                    <a:p>
                      <a:r>
                        <a:rPr lang="zh-CN" altLang="en-US" sz="2000" b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数组</a:t>
                      </a:r>
                      <a:endParaRPr lang="zh-CN" altLang="zh-CN" sz="2000" b="0" u="non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链表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栈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队列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优先队列、双端队列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205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大元素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块状链表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堆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哈希表、哈希数组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逆序对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746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跳跃表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并查集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字典树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线段树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周长并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746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LCA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莫队算法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树状数组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树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二叉树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746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平衡二叉树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二叉排序树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二叉搜索树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</a:rPr>
                        <a:t>Treap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树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伸展树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746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笛卡尔树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划分树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表达式树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RMQ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树链剖分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746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动态树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左偏堆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可并堆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主席树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KD 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树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746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替罪羊树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动态 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KD 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树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树套树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 noChangeArrowheads="1"/>
          </p:cNvSpPr>
          <p:nvPr>
            <p:ph type="title"/>
          </p:nvPr>
        </p:nvSpPr>
        <p:spPr>
          <a:xfrm>
            <a:off x="2281424" y="0"/>
            <a:ext cx="4227087" cy="957263"/>
          </a:xfrm>
        </p:spPr>
        <p:txBody>
          <a:bodyPr/>
          <a:lstStyle/>
          <a:p>
            <a:r>
              <a:rPr lang="en-US" altLang="zh-CN" sz="3600" b="0" dirty="0">
                <a:solidFill>
                  <a:srgbClr val="0070C0"/>
                </a:solidFill>
                <a:effectLst/>
              </a:rPr>
              <a:t>3</a:t>
            </a:r>
            <a:r>
              <a:rPr lang="zh-CN" altLang="en-US" sz="3600" b="0" dirty="0">
                <a:solidFill>
                  <a:srgbClr val="0070C0"/>
                </a:solidFill>
                <a:effectLst/>
              </a:rPr>
              <a:t>. 搜索与排序 </a:t>
            </a:r>
            <a:endParaRPr lang="zh-CN" altLang="en-US" sz="3600" b="0" dirty="0">
              <a:solidFill>
                <a:srgbClr val="0070C0"/>
              </a:solidFill>
              <a:effectLst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99592" y="1418432"/>
          <a:ext cx="7344815" cy="394781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68963"/>
                <a:gridCol w="1468963"/>
                <a:gridCol w="1468963"/>
                <a:gridCol w="1468963"/>
                <a:gridCol w="1468963"/>
              </a:tblGrid>
              <a:tr h="643205">
                <a:tc>
                  <a:txBody>
                    <a:bodyPr/>
                    <a:lstStyle/>
                    <a:p>
                      <a:r>
                        <a:rPr lang="zh-CN" altLang="zh-CN" sz="2000" b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子集生成</a:t>
                      </a:r>
                      <a:endParaRPr lang="zh-CN" altLang="zh-CN" sz="2000" b="0" u="non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2000" b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线性搜索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折半检索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三分搜索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BFS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205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双向广搜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广搜的状态优化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A*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算法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DFS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回溯、剪枝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746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深搜的优化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记忆化搜索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IDA*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算法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位运算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按位压缩存储状态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746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极大极小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利用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进制数存储状态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舞蹈链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选择排序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冒泡排序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746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插入排序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归并排序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快速排序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堆排序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计数排序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746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基数排序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桶排序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 noChangeArrowheads="1"/>
          </p:cNvSpPr>
          <p:nvPr>
            <p:ph type="title"/>
          </p:nvPr>
        </p:nvSpPr>
        <p:spPr>
          <a:xfrm>
            <a:off x="2121924" y="2705985"/>
            <a:ext cx="4251752" cy="610821"/>
          </a:xfrm>
        </p:spPr>
        <p:txBody>
          <a:bodyPr/>
          <a:lstStyle/>
          <a:p>
            <a:r>
              <a:rPr lang="en-US" altLang="zh-CN" sz="3600" b="0" dirty="0">
                <a:solidFill>
                  <a:srgbClr val="0070C0"/>
                </a:solidFill>
                <a:effectLst/>
              </a:rPr>
              <a:t>5</a:t>
            </a:r>
            <a:r>
              <a:rPr lang="zh-CN" altLang="en-US" sz="3600" b="0" dirty="0">
                <a:solidFill>
                  <a:srgbClr val="0070C0"/>
                </a:solidFill>
                <a:effectLst/>
              </a:rPr>
              <a:t>. 分治</a:t>
            </a:r>
            <a:endParaRPr lang="zh-CN" altLang="en-US" sz="3600" b="0" dirty="0">
              <a:solidFill>
                <a:srgbClr val="0070C0"/>
              </a:solidFill>
              <a:effectLst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99592" y="1418432"/>
          <a:ext cx="7344815" cy="701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68963"/>
                <a:gridCol w="1468963"/>
                <a:gridCol w="1468963"/>
                <a:gridCol w="1468963"/>
                <a:gridCol w="1468963"/>
              </a:tblGrid>
              <a:tr h="643205">
                <a:tc>
                  <a:txBody>
                    <a:bodyPr/>
                    <a:lstStyle/>
                    <a:p>
                      <a:r>
                        <a:rPr lang="zh-CN" altLang="en-US" sz="2000" b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哈夫曼树</a:t>
                      </a:r>
                      <a:endParaRPr lang="zh-CN" altLang="zh-CN" sz="2000" b="0" u="non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模拟退火算法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prim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算法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</a:rPr>
                        <a:t>kruskal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算法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Dijkstra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算法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85237" y="3780706"/>
          <a:ext cx="7344815" cy="64320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68963"/>
                <a:gridCol w="1468963"/>
                <a:gridCol w="1468963"/>
                <a:gridCol w="1468963"/>
                <a:gridCol w="1468963"/>
              </a:tblGrid>
              <a:tr h="643205">
                <a:tc>
                  <a:txBody>
                    <a:bodyPr/>
                    <a:lstStyle/>
                    <a:p>
                      <a:r>
                        <a:rPr lang="zh-CN" altLang="zh-CN" sz="2000" b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最近点对</a:t>
                      </a:r>
                      <a:endParaRPr lang="zh-CN" altLang="zh-CN" sz="2400" b="0" u="non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2000" b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归并排序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2000" b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快速排序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CDQ</a:t>
                      </a:r>
                      <a:r>
                        <a:rPr lang="zh-CN" altLang="zh-CN" sz="2000" b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分治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 noChangeArrowheads="1"/>
          </p:cNvSpPr>
          <p:nvPr/>
        </p:nvSpPr>
        <p:spPr>
          <a:xfrm>
            <a:off x="2127004" y="501900"/>
            <a:ext cx="4251752" cy="6108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3600" b="0" dirty="0">
                <a:solidFill>
                  <a:srgbClr val="0070C0"/>
                </a:solidFill>
                <a:effectLst/>
              </a:rPr>
              <a:t>4</a:t>
            </a:r>
            <a:r>
              <a:rPr lang="zh-CN" altLang="en-US" sz="3600" b="0" dirty="0">
                <a:solidFill>
                  <a:srgbClr val="0070C0"/>
                </a:solidFill>
                <a:effectLst/>
              </a:rPr>
              <a:t>. 贪心</a:t>
            </a:r>
            <a:endParaRPr lang="zh-CN" altLang="en-US" sz="3600" b="0" dirty="0">
              <a:solidFill>
                <a:srgbClr val="0070C0"/>
              </a:solidFill>
              <a:effectLst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 noChangeArrowheads="1"/>
          </p:cNvSpPr>
          <p:nvPr>
            <p:ph type="title"/>
          </p:nvPr>
        </p:nvSpPr>
        <p:spPr>
          <a:xfrm>
            <a:off x="1976015" y="222195"/>
            <a:ext cx="4685202" cy="663248"/>
          </a:xfrm>
        </p:spPr>
        <p:txBody>
          <a:bodyPr/>
          <a:lstStyle/>
          <a:p>
            <a:r>
              <a:rPr lang="en-US" altLang="zh-CN" sz="3600" b="0" dirty="0">
                <a:solidFill>
                  <a:srgbClr val="0070C0"/>
                </a:solidFill>
                <a:effectLst/>
              </a:rPr>
              <a:t>6</a:t>
            </a:r>
            <a:r>
              <a:rPr lang="zh-CN" altLang="en-US" sz="3600" b="0" dirty="0">
                <a:solidFill>
                  <a:srgbClr val="0070C0"/>
                </a:solidFill>
                <a:effectLst/>
              </a:rPr>
              <a:t>. 动态规划</a:t>
            </a:r>
            <a:endParaRPr lang="zh-CN" altLang="en-US" sz="3600" b="0" dirty="0">
              <a:solidFill>
                <a:srgbClr val="0070C0"/>
              </a:solidFill>
              <a:effectLst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99592" y="1418432"/>
          <a:ext cx="7344815" cy="41059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68963"/>
                <a:gridCol w="1468963"/>
                <a:gridCol w="1468963"/>
                <a:gridCol w="1468963"/>
                <a:gridCol w="1468963"/>
              </a:tblGrid>
              <a:tr h="643205">
                <a:tc>
                  <a:txBody>
                    <a:bodyPr/>
                    <a:lstStyle/>
                    <a:p>
                      <a:r>
                        <a:rPr lang="zh-CN" altLang="en-US" sz="2000" b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编辑距离</a:t>
                      </a:r>
                      <a:endParaRPr lang="zh-CN" altLang="zh-CN" sz="2000" b="0" u="non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扔鸡蛋问题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整数背包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最大独立集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最长公共子序列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205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最长公共递增子序列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最长公共子串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最长上升子序列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最长回文子序列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最长回文子串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746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最长不重复子字符串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矩阵链乘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最大正方形子矩阵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最长链对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最大递增子序列和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746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最优二叉搜索树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回文分割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最大两段子段和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最大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子段和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最长有序子序列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746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数位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插头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树形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区间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平行四边形优化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746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状压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DP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概率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DP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斯坦那树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 noChangeArrowheads="1"/>
          </p:cNvSpPr>
          <p:nvPr>
            <p:ph type="title"/>
          </p:nvPr>
        </p:nvSpPr>
        <p:spPr>
          <a:xfrm>
            <a:off x="1670605" y="222195"/>
            <a:ext cx="4805364" cy="663248"/>
          </a:xfrm>
        </p:spPr>
        <p:txBody>
          <a:bodyPr/>
          <a:lstStyle/>
          <a:p>
            <a:r>
              <a:rPr lang="en-US" altLang="zh-CN" sz="3600" b="0" dirty="0">
                <a:solidFill>
                  <a:srgbClr val="0070C0"/>
                </a:solidFill>
                <a:effectLst/>
              </a:rPr>
              <a:t>7</a:t>
            </a:r>
            <a:r>
              <a:rPr lang="zh-CN" altLang="en-US" sz="3600" b="0" dirty="0">
                <a:solidFill>
                  <a:srgbClr val="0070C0"/>
                </a:solidFill>
                <a:effectLst/>
              </a:rPr>
              <a:t>. 字符串</a:t>
            </a:r>
            <a:endParaRPr lang="zh-CN" altLang="en-US" sz="3600" b="0" dirty="0">
              <a:solidFill>
                <a:srgbClr val="0070C0"/>
              </a:solidFill>
              <a:effectLst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99592" y="2095439"/>
          <a:ext cx="7344815" cy="224979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68963"/>
                <a:gridCol w="1468963"/>
                <a:gridCol w="1468963"/>
                <a:gridCol w="1468963"/>
                <a:gridCol w="1468963"/>
              </a:tblGrid>
              <a:tr h="643205">
                <a:tc>
                  <a:txBody>
                    <a:bodyPr/>
                    <a:lstStyle/>
                    <a:p>
                      <a:r>
                        <a:rPr lang="en-US" altLang="zh-CN" sz="2000" b="0" u="none" kern="12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kmp</a:t>
                      </a:r>
                      <a:endParaRPr lang="zh-CN" altLang="zh-CN" sz="2000" b="0" u="non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扩展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</a:rPr>
                        <a:t>kmp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后缀数组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后缀树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AC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自动机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205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后缀自动机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回文串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DFA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字符串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hash</a:t>
                      </a:r>
                      <a:endParaRPr lang="en-US" altLang="zh-CN" sz="20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746"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 noChangeArrowheads="1"/>
          </p:cNvSpPr>
          <p:nvPr>
            <p:ph type="title"/>
          </p:nvPr>
        </p:nvSpPr>
        <p:spPr>
          <a:xfrm>
            <a:off x="2281425" y="197522"/>
            <a:ext cx="3768972" cy="663248"/>
          </a:xfrm>
        </p:spPr>
        <p:txBody>
          <a:bodyPr/>
          <a:lstStyle/>
          <a:p>
            <a:r>
              <a:rPr lang="en-US" altLang="zh-CN" sz="3600" b="0" dirty="0">
                <a:solidFill>
                  <a:srgbClr val="0070C0"/>
                </a:solidFill>
                <a:effectLst/>
              </a:rPr>
              <a:t>8</a:t>
            </a:r>
            <a:r>
              <a:rPr lang="zh-CN" altLang="en-US" sz="3600" b="0" dirty="0">
                <a:solidFill>
                  <a:srgbClr val="0070C0"/>
                </a:solidFill>
                <a:effectLst/>
              </a:rPr>
              <a:t>. 图论</a:t>
            </a:r>
            <a:endParaRPr lang="zh-CN" altLang="en-US" sz="3600" b="0" dirty="0">
              <a:solidFill>
                <a:srgbClr val="0070C0"/>
              </a:solidFill>
              <a:effectLst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99592" y="1418432"/>
          <a:ext cx="7344815" cy="53240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68963"/>
                <a:gridCol w="1468963"/>
                <a:gridCol w="1468963"/>
                <a:gridCol w="1468963"/>
                <a:gridCol w="1468963"/>
              </a:tblGrid>
              <a:tr h="637988">
                <a:tc>
                  <a:txBody>
                    <a:bodyPr/>
                    <a:lstStyle/>
                    <a:p>
                      <a:r>
                        <a:rPr lang="zh-CN" altLang="en-US" sz="2000" b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邻接矩阵</a:t>
                      </a:r>
                      <a:endParaRPr lang="zh-CN" altLang="en-US" sz="2000" b="0" u="non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2000" b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关联矩阵</a:t>
                      </a:r>
                      <a:endParaRPr lang="zh-CN" altLang="zh-CN" sz="2000" b="0" u="non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邻接表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链式前向星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有向无环图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哈密顿图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988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欧拉图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判圈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割点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割边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桥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988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双连通分量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强连通分量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有向图的强连通分量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拓扑排序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二分图判定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190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2-SAT</a:t>
                      </a:r>
                      <a:endParaRPr lang="en-US" altLang="zh-C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最短路径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连通分量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Prim’s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Kruskal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374"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次小生成树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曼哈顿最小生成树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Dijkstra(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堆优化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Bellman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Ford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374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Ford-Fulkerson</a:t>
                      </a:r>
                      <a:endParaRPr lang="en-US" altLang="zh-C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Edmonds-Karp</a:t>
                      </a:r>
                      <a:endParaRPr lang="en-US" altLang="zh-CN" sz="20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最小费用最大流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ISAP</a:t>
                      </a:r>
                      <a:endParaRPr lang="en-US" altLang="zh-CN" sz="20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</a:rPr>
                        <a:t>dinic</a:t>
                      </a:r>
                      <a:endParaRPr lang="en-US" altLang="zh-CN" sz="20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LCA</a:t>
                      </a:r>
                      <a:endParaRPr lang="en-US" altLang="zh-CN" sz="20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988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SPFA</a:t>
                      </a:r>
                      <a:endParaRPr lang="en-US" altLang="zh-CN" sz="20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差分约束系统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Floyd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欧拉路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二分图匹配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 noChangeArrowheads="1"/>
          </p:cNvSpPr>
          <p:nvPr>
            <p:ph type="title"/>
          </p:nvPr>
        </p:nvSpPr>
        <p:spPr>
          <a:xfrm>
            <a:off x="2739540" y="222195"/>
            <a:ext cx="3158152" cy="663248"/>
          </a:xfrm>
        </p:spPr>
        <p:txBody>
          <a:bodyPr/>
          <a:lstStyle/>
          <a:p>
            <a:r>
              <a:rPr lang="en-US" altLang="zh-CN" sz="3600" b="0" dirty="0">
                <a:solidFill>
                  <a:srgbClr val="0070C0"/>
                </a:solidFill>
                <a:effectLst/>
              </a:rPr>
              <a:t>9</a:t>
            </a:r>
            <a:r>
              <a:rPr lang="zh-CN" altLang="en-US" sz="3600" b="0" dirty="0">
                <a:solidFill>
                  <a:srgbClr val="0070C0"/>
                </a:solidFill>
                <a:effectLst/>
              </a:rPr>
              <a:t>. 几何</a:t>
            </a:r>
            <a:endParaRPr lang="zh-CN" altLang="en-US" sz="3600" b="0" dirty="0">
              <a:solidFill>
                <a:srgbClr val="0070C0"/>
              </a:solidFill>
              <a:effectLst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99592" y="1418432"/>
          <a:ext cx="7344815" cy="47112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68963"/>
                <a:gridCol w="1468963"/>
                <a:gridCol w="1468963"/>
                <a:gridCol w="1468963"/>
                <a:gridCol w="1468963"/>
              </a:tblGrid>
              <a:tr h="637988">
                <a:tc>
                  <a:txBody>
                    <a:bodyPr/>
                    <a:lstStyle/>
                    <a:p>
                      <a:r>
                        <a:rPr lang="zh-CN" altLang="en-US" sz="2000" b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点和向量</a:t>
                      </a:r>
                      <a:endParaRPr lang="zh-CN" altLang="zh-CN" sz="2000" b="0" u="non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点积；叉积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点和线的关系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多边形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三角形内心、外心、重心、垂心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988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费马点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面积、周长、体积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判点在多边形、多面体内外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三角剖分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梯形剖分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988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多边形重心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多边形切割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多面体体积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坐标旋转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凸包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190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最近点对</a:t>
                      </a:r>
                      <a:endParaRPr lang="en-US" altLang="zh-C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旋转卡壳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半平面交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最小圆覆盖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374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三维点和向量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三维点积、三维叉积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最小球覆盖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三维凸包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988"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 noChangeArrowheads="1"/>
          </p:cNvSpPr>
          <p:nvPr>
            <p:ph type="title"/>
          </p:nvPr>
        </p:nvSpPr>
        <p:spPr>
          <a:xfrm>
            <a:off x="2281425" y="222195"/>
            <a:ext cx="3206805" cy="688651"/>
          </a:xfrm>
        </p:spPr>
        <p:txBody>
          <a:bodyPr/>
          <a:lstStyle/>
          <a:p>
            <a:r>
              <a:rPr lang="en-US" altLang="zh-CN" sz="3600" b="0" dirty="0">
                <a:solidFill>
                  <a:srgbClr val="0070C0"/>
                </a:solidFill>
                <a:effectLst/>
              </a:rPr>
              <a:t>10</a:t>
            </a:r>
            <a:r>
              <a:rPr lang="zh-CN" altLang="en-US" sz="3600" b="0" dirty="0">
                <a:solidFill>
                  <a:srgbClr val="0070C0"/>
                </a:solidFill>
                <a:effectLst/>
              </a:rPr>
              <a:t>. </a:t>
            </a:r>
            <a:r>
              <a:rPr lang="en-US" altLang="zh-CN" sz="3600" b="0" dirty="0">
                <a:solidFill>
                  <a:srgbClr val="0070C0"/>
                </a:solidFill>
                <a:effectLst/>
              </a:rPr>
              <a:t>STL</a:t>
            </a:r>
            <a:endParaRPr lang="zh-CN" altLang="en-US" sz="3600" b="0" dirty="0">
              <a:solidFill>
                <a:srgbClr val="0070C0"/>
              </a:soli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75656" y="1778204"/>
            <a:ext cx="5400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0" kern="100" dirty="0">
                <a:solidFill>
                  <a:schemeClr val="tx1"/>
                </a:solidFill>
                <a:latin typeface="Times New Roman" panose="02020603050405020304" pitchFamily="18" charset="0"/>
              </a:rPr>
              <a:t>vector</a:t>
            </a:r>
            <a:endParaRPr lang="en-US" altLang="zh-CN" sz="2800" b="0" kern="1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 b="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en-US" altLang="zh-CN" sz="2800" b="0" kern="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altLang="zh-CN" sz="2800" b="0" kern="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altLang="zh-CN" sz="2800" b="0" kern="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0" kern="100" dirty="0">
                <a:solidFill>
                  <a:schemeClr val="tx1"/>
                </a:solidFill>
                <a:latin typeface="Times New Roman" panose="02020603050405020304" pitchFamily="18" charset="0"/>
              </a:rPr>
              <a:t>set</a:t>
            </a:r>
            <a:endParaRPr lang="en-US" altLang="zh-CN" sz="2800" b="0" kern="1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 b="0" kern="100" dirty="0">
                <a:solidFill>
                  <a:schemeClr val="tx1"/>
                </a:solidFill>
                <a:latin typeface="Times New Roman" panose="02020603050405020304" pitchFamily="18" charset="0"/>
              </a:rPr>
              <a:t>map</a:t>
            </a:r>
            <a:endParaRPr lang="en-US" altLang="zh-CN" sz="2800" b="0" kern="1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 b="0" kern="100" dirty="0">
                <a:solidFill>
                  <a:schemeClr val="tx1"/>
                </a:solidFill>
                <a:latin typeface="Times New Roman" panose="02020603050405020304" pitchFamily="18" charset="0"/>
              </a:rPr>
              <a:t>sort()</a:t>
            </a:r>
            <a:endParaRPr lang="en-US" altLang="zh-CN" sz="2800" b="0" kern="1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CN" altLang="zh-CN" sz="2800" b="0" kern="100" dirty="0">
                <a:solidFill>
                  <a:schemeClr val="tx1"/>
                </a:solidFill>
                <a:latin typeface="Times New Roman" panose="02020603050405020304" pitchFamily="18" charset="0"/>
              </a:rPr>
              <a:t>等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 noChangeArrowheads="1"/>
          </p:cNvSpPr>
          <p:nvPr>
            <p:ph type="title"/>
          </p:nvPr>
        </p:nvSpPr>
        <p:spPr>
          <a:xfrm>
            <a:off x="342900" y="156210"/>
            <a:ext cx="8229600" cy="741045"/>
          </a:xfrm>
        </p:spPr>
        <p:txBody>
          <a:bodyPr/>
          <a:lstStyle/>
          <a:p>
            <a:pPr eaLnBrk="1" hangingPunct="1"/>
            <a:r>
              <a:rPr lang="zh-CN" altLang="zh-CN" sz="3600" b="0">
                <a:solidFill>
                  <a:srgbClr val="0070C0"/>
                </a:solidFill>
                <a:effectLst/>
                <a:sym typeface="宋体" panose="02010600030101010101" pitchFamily="2" charset="-122"/>
              </a:rPr>
              <a:t>算法：一个老生常谈的问题</a:t>
            </a:r>
            <a:endParaRPr lang="zh-CN" altLang="zh-CN" sz="3600" b="0">
              <a:solidFill>
                <a:srgbClr val="0070C0"/>
              </a:solidFill>
              <a:effectLst/>
              <a:sym typeface="宋体" panose="02010600030101010101" pitchFamily="2" charset="-122"/>
            </a:endParaRPr>
          </a:p>
        </p:txBody>
      </p:sp>
      <p:sp>
        <p:nvSpPr>
          <p:cNvPr id="31746" name="内容占位符 2"/>
          <p:cNvSpPr>
            <a:spLocks noGrp="1" noChangeArrowheads="1"/>
          </p:cNvSpPr>
          <p:nvPr>
            <p:ph idx="1"/>
          </p:nvPr>
        </p:nvSpPr>
        <p:spPr>
          <a:xfrm>
            <a:off x="342900" y="1481773"/>
            <a:ext cx="8458200" cy="47085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effectLst/>
              </a:rPr>
              <a:t>Ad Hoc，杂题</a:t>
            </a:r>
            <a:endParaRPr lang="zh-CN" altLang="en-US" sz="2400" b="0" dirty="0">
              <a:solidFill>
                <a:schemeClr val="tx1"/>
              </a:solidFill>
              <a:effectLst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effectLst/>
              </a:rPr>
              <a:t>Complete Search (Iterative/Recursive) ，搜索</a:t>
            </a:r>
            <a:endParaRPr lang="zh-CN" altLang="en-US" sz="2400" b="0" dirty="0">
              <a:solidFill>
                <a:schemeClr val="tx1"/>
              </a:solidFill>
              <a:effectLst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effectLst/>
              </a:rPr>
              <a:t>Divide and Conquer，分治法</a:t>
            </a:r>
            <a:endParaRPr lang="zh-CN" altLang="en-US" sz="2400" b="0" dirty="0">
              <a:solidFill>
                <a:schemeClr val="tx1"/>
              </a:solidFill>
              <a:effectLst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effectLst/>
              </a:rPr>
              <a:t>Greedy ，贪心法</a:t>
            </a:r>
            <a:endParaRPr lang="zh-CN" altLang="en-US" sz="2400" b="0" dirty="0">
              <a:solidFill>
                <a:schemeClr val="tx1"/>
              </a:solidFill>
              <a:effectLst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effectLst/>
              </a:rPr>
              <a:t>Dynamic Programming ，动态规划</a:t>
            </a:r>
            <a:endParaRPr lang="zh-CN" altLang="en-US" sz="2400" b="0" dirty="0">
              <a:solidFill>
                <a:schemeClr val="tx1"/>
              </a:solidFill>
              <a:effectLst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effectLst/>
              </a:rPr>
              <a:t>Graph，图论</a:t>
            </a:r>
            <a:endParaRPr lang="zh-CN" altLang="en-US" sz="2400" b="0" dirty="0">
              <a:solidFill>
                <a:schemeClr val="tx1"/>
              </a:solidFill>
              <a:effectLst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effectLst/>
              </a:rPr>
              <a:t>Mathematics，数学</a:t>
            </a:r>
            <a:endParaRPr lang="zh-CN" altLang="en-US" sz="2400" b="0" dirty="0">
              <a:solidFill>
                <a:schemeClr val="tx1"/>
              </a:solidFill>
              <a:effectLst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effectLst/>
              </a:rPr>
              <a:t>String Processing，字符串处理</a:t>
            </a:r>
            <a:endParaRPr lang="zh-CN" altLang="en-US" sz="2400" b="0" dirty="0">
              <a:solidFill>
                <a:schemeClr val="tx1"/>
              </a:solidFill>
              <a:effectLst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effectLst/>
              </a:rPr>
              <a:t>Computational Geometry，计算几何</a:t>
            </a:r>
            <a:endParaRPr lang="zh-CN" altLang="en-US" sz="2400" b="0" dirty="0">
              <a:solidFill>
                <a:schemeClr val="tx1"/>
              </a:solidFill>
              <a:effectLst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effectLst/>
              </a:rPr>
              <a:t>Some Harder/Rare Problems，罕见问题</a:t>
            </a:r>
            <a:endParaRPr lang="zh-CN" altLang="en-US" sz="2400" b="0" dirty="0">
              <a:solidFill>
                <a:schemeClr val="tx1"/>
              </a:solid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5870" y="3277235"/>
            <a:ext cx="2795270" cy="157670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70605" y="2331077"/>
            <a:ext cx="6369823" cy="1097924"/>
          </a:xfrm>
        </p:spPr>
        <p:txBody>
          <a:bodyPr/>
          <a:lstStyle/>
          <a:p>
            <a:r>
              <a:rPr lang="zh-CN" altLang="en-US" sz="5400" b="0" dirty="0">
                <a:solidFill>
                  <a:srgbClr val="FF0000"/>
                </a:solidFill>
                <a:effectLst/>
              </a:rPr>
              <a:t>谢谢各位老师！</a:t>
            </a:r>
            <a:endParaRPr lang="zh-CN" altLang="en-US" sz="5400" b="0" dirty="0"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8965" y="233680"/>
            <a:ext cx="7788050" cy="62611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600" b="0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</a:rPr>
              <a:t>算法知识</a:t>
            </a:r>
            <a:endParaRPr lang="zh-CN" altLang="en-US" sz="3600" b="0" noProof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/>
            </a:endParaRPr>
          </a:p>
        </p:txBody>
      </p:sp>
      <p:sp>
        <p:nvSpPr>
          <p:cNvPr id="32770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2180590"/>
            <a:ext cx="8229600" cy="2407285"/>
          </a:xfrm>
        </p:spPr>
        <p:txBody>
          <a:bodyPr/>
          <a:lstStyle/>
          <a:p>
            <a:r>
              <a:rPr lang="zh-CN" altLang="en-US" b="0">
                <a:solidFill>
                  <a:schemeClr val="tx1"/>
                </a:solidFill>
                <a:effectLst/>
              </a:rPr>
              <a:t>很重要，但不是竞赛需要的全部能力。</a:t>
            </a:r>
            <a:endParaRPr lang="zh-CN" altLang="en-US" b="0">
              <a:solidFill>
                <a:schemeClr val="tx1"/>
              </a:solidFill>
              <a:effectLst/>
            </a:endParaRPr>
          </a:p>
          <a:p>
            <a:endParaRPr lang="zh-CN" altLang="en-US" b="0">
              <a:solidFill>
                <a:schemeClr val="tx1"/>
              </a:solidFill>
              <a:effectLst/>
            </a:endParaRPr>
          </a:p>
          <a:p>
            <a:r>
              <a:rPr lang="zh-CN" altLang="en-US" b="0">
                <a:solidFill>
                  <a:schemeClr val="tx1"/>
                </a:solidFill>
                <a:effectLst/>
              </a:rPr>
              <a:t>算法知识是</a:t>
            </a:r>
            <a:r>
              <a:rPr lang="en-US" altLang="zh-CN" b="0">
                <a:solidFill>
                  <a:schemeClr val="tx1"/>
                </a:solidFill>
                <a:effectLst/>
              </a:rPr>
              <a:t>“</a:t>
            </a:r>
            <a:r>
              <a:rPr lang="zh-CN" altLang="en-US" b="0">
                <a:solidFill>
                  <a:schemeClr val="tx1"/>
                </a:solidFill>
                <a:effectLst/>
              </a:rPr>
              <a:t>基础能力</a:t>
            </a:r>
            <a:r>
              <a:rPr lang="en-US" altLang="zh-CN" b="0">
                <a:solidFill>
                  <a:schemeClr val="tx1"/>
                </a:solidFill>
                <a:effectLst/>
              </a:rPr>
              <a:t>”</a:t>
            </a:r>
            <a:r>
              <a:rPr lang="zh-CN" altLang="en-US" b="0">
                <a:solidFill>
                  <a:schemeClr val="tx1"/>
                </a:solidFill>
                <a:effectLst/>
              </a:rPr>
              <a:t>。</a:t>
            </a:r>
            <a:endParaRPr lang="zh-CN" altLang="en-US" b="0">
              <a:solidFill>
                <a:schemeClr val="tx1"/>
              </a:solidFill>
              <a:effectLst/>
            </a:endParaRPr>
          </a:p>
          <a:p>
            <a:endParaRPr lang="zh-CN" altLang="en-US" b="0">
              <a:solidFill>
                <a:schemeClr val="tx1"/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8220" y="3439795"/>
            <a:ext cx="2608580" cy="26142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3820" y="246380"/>
            <a:ext cx="6602095" cy="756920"/>
          </a:xfrm>
        </p:spPr>
        <p:txBody>
          <a:bodyPr/>
          <a:lstStyle/>
          <a:p>
            <a:r>
              <a:rPr lang="zh-CN" altLang="en-US" sz="3600" b="0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</a:rPr>
              <a:t>现场赛考查能力</a:t>
            </a:r>
            <a:endParaRPr lang="zh-CN" altLang="en-US" sz="3600" b="0" noProof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/>
            </a:endParaRPr>
          </a:p>
        </p:txBody>
      </p:sp>
      <p:sp>
        <p:nvSpPr>
          <p:cNvPr id="33794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397000"/>
          </a:xfrm>
        </p:spPr>
        <p:txBody>
          <a:bodyPr/>
          <a:lstStyle/>
          <a:p>
            <a:r>
              <a:rPr lang="zh-CN" altLang="en-US" b="0">
                <a:solidFill>
                  <a:schemeClr val="tx1"/>
                </a:solidFill>
                <a:effectLst/>
              </a:rPr>
              <a:t>五种能力：编码、计算思维、逻辑推理、算法知识、团队合作。</a:t>
            </a:r>
            <a:endParaRPr lang="zh-CN" altLang="en-US" b="0">
              <a:solidFill>
                <a:schemeClr val="tx1"/>
              </a:solidFill>
              <a:effectLst/>
            </a:endParaRPr>
          </a:p>
          <a:p>
            <a:endParaRPr lang="zh-CN" altLang="en-US" b="0">
              <a:solidFill>
                <a:schemeClr val="tx1"/>
              </a:solidFill>
              <a:effectLst/>
            </a:endParaRPr>
          </a:p>
        </p:txBody>
      </p:sp>
      <p:sp>
        <p:nvSpPr>
          <p:cNvPr id="33795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buFontTx/>
              <a:buNone/>
            </a:pPr>
            <a:r>
              <a:rPr lang="zh-CN" altLang="en-US"/>
              <a:t>华东理工大学 罗勇军</a:t>
            </a:r>
            <a:endParaRPr lang="zh-CN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39750" y="3141663"/>
          <a:ext cx="8229600" cy="23034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1198"/>
                <a:gridCol w="932294"/>
                <a:gridCol w="1396797"/>
                <a:gridCol w="1435141"/>
                <a:gridCol w="1360644"/>
                <a:gridCol w="1397892"/>
                <a:gridCol w="775634"/>
              </a:tblGrid>
              <a:tr h="5758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2400" kern="1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45704" marB="45704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kern="100">
                          <a:solidFill>
                            <a:srgbClr val="FFFF00"/>
                          </a:solidFill>
                          <a:effectLst/>
                        </a:rPr>
                        <a:t>编码</a:t>
                      </a:r>
                      <a:endParaRPr lang="zh-CN" altLang="en-US" sz="2400" kern="1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45704" marB="45704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kern="100">
                          <a:solidFill>
                            <a:srgbClr val="FFFF00"/>
                          </a:solidFill>
                          <a:effectLst/>
                        </a:rPr>
                        <a:t>计算思维</a:t>
                      </a:r>
                      <a:endParaRPr lang="zh-CN" altLang="en-US" sz="2400" kern="1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45704" marB="45704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kern="100">
                          <a:solidFill>
                            <a:srgbClr val="FFFF00"/>
                          </a:solidFill>
                          <a:effectLst/>
                        </a:rPr>
                        <a:t>逻辑推理</a:t>
                      </a:r>
                      <a:endParaRPr lang="zh-CN" altLang="en-US" sz="2400" kern="1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45704" marB="45704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kern="100">
                          <a:solidFill>
                            <a:srgbClr val="FFFF00"/>
                          </a:solidFill>
                          <a:effectLst/>
                        </a:rPr>
                        <a:t>算法知识</a:t>
                      </a:r>
                      <a:endParaRPr lang="zh-CN" altLang="en-US" sz="2400" kern="1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45704" marB="45704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kern="100">
                          <a:solidFill>
                            <a:srgbClr val="FFFF00"/>
                          </a:solidFill>
                          <a:effectLst/>
                        </a:rPr>
                        <a:t>团队合作</a:t>
                      </a:r>
                      <a:endParaRPr lang="zh-CN" altLang="en-US" sz="2400" kern="1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45704" marB="45704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kern="100">
                          <a:solidFill>
                            <a:srgbClr val="FFFF00"/>
                          </a:solidFill>
                          <a:effectLst/>
                        </a:rPr>
                        <a:t>总分</a:t>
                      </a:r>
                      <a:endParaRPr lang="zh-CN" altLang="en-US" sz="2400" kern="1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45704" marB="45704">
                    <a:solidFill>
                      <a:srgbClr val="0070C0"/>
                    </a:solidFill>
                  </a:tcPr>
                </a:tc>
              </a:tr>
              <a:tr h="5758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kern="100">
                          <a:solidFill>
                            <a:srgbClr val="FFFF00"/>
                          </a:solidFill>
                          <a:effectLst/>
                        </a:rPr>
                        <a:t>铜牌</a:t>
                      </a:r>
                      <a:endParaRPr lang="zh-CN" altLang="en-US" sz="2400" kern="1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45704" marB="45704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kern="100">
                          <a:solidFill>
                            <a:srgbClr val="FFFF00"/>
                          </a:solidFill>
                          <a:effectLst/>
                        </a:rPr>
                        <a:t>**</a:t>
                      </a:r>
                      <a:endParaRPr lang="zh-CN" altLang="en-US" sz="2400" kern="1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45704" marB="45704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kern="100">
                          <a:solidFill>
                            <a:srgbClr val="FFFF00"/>
                          </a:solidFill>
                          <a:effectLst/>
                        </a:rPr>
                        <a:t>**</a:t>
                      </a:r>
                      <a:endParaRPr lang="zh-CN" altLang="en-US" sz="2400" kern="1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45704" marB="45704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kern="100">
                          <a:solidFill>
                            <a:srgbClr val="FFFF00"/>
                          </a:solidFill>
                          <a:effectLst/>
                        </a:rPr>
                        <a:t>**</a:t>
                      </a:r>
                      <a:endParaRPr lang="zh-CN" altLang="en-US" sz="2400" kern="1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45704" marB="45704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kern="100">
                          <a:solidFill>
                            <a:srgbClr val="FFFF00"/>
                          </a:solidFill>
                          <a:effectLst/>
                        </a:rPr>
                        <a:t>**</a:t>
                      </a:r>
                      <a:endParaRPr lang="zh-CN" altLang="en-US" sz="2400" kern="1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45704" marB="45704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kern="100">
                          <a:solidFill>
                            <a:srgbClr val="FFFF00"/>
                          </a:solidFill>
                          <a:effectLst/>
                        </a:rPr>
                        <a:t>*</a:t>
                      </a:r>
                      <a:endParaRPr lang="zh-CN" altLang="en-US" sz="2400" kern="1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45704" marB="45704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rgbClr val="FFFF00"/>
                          </a:solidFill>
                          <a:effectLst/>
                        </a:rPr>
                        <a:t>9</a:t>
                      </a:r>
                      <a:endParaRPr lang="zh-CN" altLang="en-US" sz="2400" kern="1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45704" marB="45704">
                    <a:solidFill>
                      <a:srgbClr val="0070C0"/>
                    </a:solidFill>
                  </a:tcPr>
                </a:tc>
              </a:tr>
              <a:tr h="5758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kern="100">
                          <a:solidFill>
                            <a:srgbClr val="FFFF00"/>
                          </a:solidFill>
                          <a:effectLst/>
                        </a:rPr>
                        <a:t>银牌</a:t>
                      </a:r>
                      <a:endParaRPr lang="zh-CN" altLang="en-US" sz="2400" kern="1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45704" marB="45704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kern="100">
                          <a:solidFill>
                            <a:srgbClr val="FFFF00"/>
                          </a:solidFill>
                          <a:effectLst/>
                        </a:rPr>
                        <a:t>****</a:t>
                      </a:r>
                      <a:endParaRPr lang="zh-CN" altLang="en-US" sz="2400" kern="1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45704" marB="45704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kern="100">
                          <a:solidFill>
                            <a:srgbClr val="FFFF00"/>
                          </a:solidFill>
                          <a:effectLst/>
                        </a:rPr>
                        <a:t>***</a:t>
                      </a:r>
                      <a:endParaRPr lang="zh-CN" altLang="en-US" sz="2400" kern="1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45704" marB="45704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kern="100">
                          <a:solidFill>
                            <a:srgbClr val="FFFF00"/>
                          </a:solidFill>
                          <a:effectLst/>
                        </a:rPr>
                        <a:t>***</a:t>
                      </a:r>
                      <a:endParaRPr lang="zh-CN" altLang="en-US" sz="2400" kern="1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45704" marB="45704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kern="100">
                          <a:solidFill>
                            <a:srgbClr val="FFFF00"/>
                          </a:solidFill>
                          <a:effectLst/>
                        </a:rPr>
                        <a:t>***</a:t>
                      </a:r>
                      <a:endParaRPr lang="zh-CN" altLang="en-US" sz="2400" kern="1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45704" marB="45704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kern="100">
                          <a:solidFill>
                            <a:srgbClr val="FFFF00"/>
                          </a:solidFill>
                          <a:effectLst/>
                        </a:rPr>
                        <a:t>***</a:t>
                      </a:r>
                      <a:endParaRPr lang="zh-CN" altLang="en-US" sz="2400" kern="1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45704" marB="45704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rgbClr val="FFFF00"/>
                          </a:solidFill>
                          <a:effectLst/>
                        </a:rPr>
                        <a:t>16</a:t>
                      </a:r>
                      <a:endParaRPr lang="zh-CN" altLang="en-US" sz="2400" kern="1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45704" marB="45704">
                    <a:solidFill>
                      <a:srgbClr val="0070C0"/>
                    </a:solidFill>
                  </a:tcPr>
                </a:tc>
              </a:tr>
              <a:tr h="5758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kern="100">
                          <a:solidFill>
                            <a:srgbClr val="FFFF00"/>
                          </a:solidFill>
                          <a:effectLst/>
                        </a:rPr>
                        <a:t>金牌</a:t>
                      </a:r>
                      <a:endParaRPr lang="zh-CN" altLang="en-US" sz="2400" kern="1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45704" marB="45704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kern="100">
                          <a:solidFill>
                            <a:srgbClr val="FFFF00"/>
                          </a:solidFill>
                          <a:effectLst/>
                        </a:rPr>
                        <a:t>*****</a:t>
                      </a:r>
                      <a:endParaRPr lang="zh-CN" altLang="en-US" sz="2400" kern="1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45704" marB="45704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kern="100">
                          <a:solidFill>
                            <a:srgbClr val="FFFF00"/>
                          </a:solidFill>
                          <a:effectLst/>
                        </a:rPr>
                        <a:t>*****</a:t>
                      </a:r>
                      <a:endParaRPr lang="zh-CN" altLang="en-US" sz="2400" kern="1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45704" marB="45704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kern="100">
                          <a:solidFill>
                            <a:srgbClr val="FFFF00"/>
                          </a:solidFill>
                          <a:effectLst/>
                        </a:rPr>
                        <a:t>*****</a:t>
                      </a:r>
                      <a:endParaRPr lang="zh-CN" altLang="en-US" sz="2400" kern="1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45704" marB="45704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kern="100">
                          <a:solidFill>
                            <a:srgbClr val="FFFF00"/>
                          </a:solidFill>
                          <a:effectLst/>
                        </a:rPr>
                        <a:t>*****</a:t>
                      </a:r>
                      <a:endParaRPr lang="zh-CN" altLang="en-US" sz="2400" kern="1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45704" marB="45704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kern="100">
                          <a:solidFill>
                            <a:srgbClr val="FFFF00"/>
                          </a:solidFill>
                          <a:effectLst/>
                        </a:rPr>
                        <a:t>*****</a:t>
                      </a:r>
                      <a:endParaRPr lang="zh-CN" altLang="en-US" sz="2400" kern="1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45704" marB="45704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rgbClr val="FFFF00"/>
                          </a:solidFill>
                          <a:effectLst/>
                        </a:rPr>
                        <a:t>25</a:t>
                      </a:r>
                      <a:endParaRPr lang="zh-CN" altLang="en-US" sz="2400" kern="1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45704" marB="45704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7900" y="245130"/>
            <a:ext cx="5754137" cy="729129"/>
          </a:xfrm>
        </p:spPr>
        <p:txBody>
          <a:bodyPr/>
          <a:lstStyle/>
          <a:p>
            <a:r>
              <a:rPr lang="zh-CN" altLang="en-US" sz="3600" b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sym typeface="+mn-ea"/>
              </a:rPr>
              <a:t>做一个竞赛题</a:t>
            </a:r>
            <a:r>
              <a:rPr lang="zh-CN" altLang="en-US" sz="3600" b="0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</a:rPr>
              <a:t>需要</a:t>
            </a:r>
            <a:r>
              <a:rPr lang="en-US" altLang="zh-CN" sz="3600" b="0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</a:rPr>
              <a:t>----</a:t>
            </a:r>
            <a:endParaRPr lang="en-US" altLang="zh-CN" sz="3600" b="0" noProof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/>
            </a:endParaRPr>
          </a:p>
        </p:txBody>
      </p:sp>
      <p:sp>
        <p:nvSpPr>
          <p:cNvPr id="34818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en-US" sz="2800" b="0" dirty="0">
                <a:solidFill>
                  <a:schemeClr val="tx1"/>
                </a:solidFill>
                <a:effectLst/>
              </a:rPr>
              <a:t>（</a:t>
            </a:r>
            <a:r>
              <a:rPr lang="en-US" altLang="zh-CN" sz="2800" b="0" dirty="0">
                <a:solidFill>
                  <a:schemeClr val="tx1"/>
                </a:solidFill>
                <a:effectLst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effectLst/>
              </a:rPr>
              <a:t>）能</a:t>
            </a:r>
            <a:r>
              <a:rPr lang="zh-CN" altLang="en-US" sz="2800" b="0" dirty="0">
                <a:solidFill>
                  <a:srgbClr val="FF0000"/>
                </a:solidFill>
                <a:effectLst/>
              </a:rPr>
              <a:t>建模</a:t>
            </a:r>
            <a:r>
              <a:rPr lang="zh-CN" altLang="en-US" sz="2800" b="0" dirty="0">
                <a:solidFill>
                  <a:schemeClr val="tx1"/>
                </a:solidFill>
                <a:effectLst/>
              </a:rPr>
              <a:t>出它用到的算法；</a:t>
            </a:r>
            <a:endParaRPr lang="zh-CN" altLang="en-US" sz="2800" b="0" dirty="0">
              <a:solidFill>
                <a:schemeClr val="tx1"/>
              </a:solidFill>
              <a:effectLst/>
            </a:endParaRPr>
          </a:p>
          <a:p>
            <a:pPr marL="0" indent="0">
              <a:buFontTx/>
              <a:buNone/>
            </a:pPr>
            <a:r>
              <a:rPr lang="zh-CN" altLang="en-US" sz="2800" b="0" dirty="0">
                <a:solidFill>
                  <a:schemeClr val="tx1"/>
                </a:solidFill>
                <a:effectLst/>
              </a:rPr>
              <a:t>（</a:t>
            </a:r>
            <a:r>
              <a:rPr lang="en-US" altLang="zh-CN" sz="2800" b="0" dirty="0">
                <a:solidFill>
                  <a:schemeClr val="tx1"/>
                </a:solidFill>
                <a:effectLst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effectLst/>
              </a:rPr>
              <a:t>）能把算法和题目需要的相关知识和逻辑</a:t>
            </a:r>
            <a:r>
              <a:rPr lang="zh-CN" altLang="en-US" sz="2800" b="0" dirty="0">
                <a:solidFill>
                  <a:srgbClr val="FF0000"/>
                </a:solidFill>
                <a:effectLst/>
              </a:rPr>
              <a:t>结合</a:t>
            </a:r>
            <a:r>
              <a:rPr lang="zh-CN" altLang="en-US" sz="2800" b="0" dirty="0">
                <a:solidFill>
                  <a:schemeClr val="tx1"/>
                </a:solidFill>
                <a:effectLst/>
              </a:rPr>
              <a:t>起来；</a:t>
            </a:r>
            <a:endParaRPr lang="zh-CN" altLang="en-US" sz="2800" b="0" dirty="0">
              <a:solidFill>
                <a:schemeClr val="tx1"/>
              </a:solidFill>
              <a:effectLst/>
            </a:endParaRPr>
          </a:p>
          <a:p>
            <a:pPr marL="0" indent="0">
              <a:buFontTx/>
              <a:buNone/>
            </a:pPr>
            <a:r>
              <a:rPr lang="zh-CN" altLang="en-US" sz="2800" b="0" dirty="0">
                <a:solidFill>
                  <a:schemeClr val="tx1"/>
                </a:solidFill>
                <a:effectLst/>
              </a:rPr>
              <a:t>（</a:t>
            </a:r>
            <a:r>
              <a:rPr lang="en-US" altLang="zh-CN" sz="2800" b="0" dirty="0">
                <a:solidFill>
                  <a:schemeClr val="tx1"/>
                </a:solidFill>
                <a:effectLst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effectLst/>
              </a:rPr>
              <a:t>）能用</a:t>
            </a:r>
            <a:r>
              <a:rPr lang="zh-CN" altLang="en-US" sz="2800" b="0" dirty="0">
                <a:solidFill>
                  <a:srgbClr val="FF0000"/>
                </a:solidFill>
                <a:effectLst/>
              </a:rPr>
              <a:t>代码</a:t>
            </a:r>
            <a:r>
              <a:rPr lang="zh-CN" altLang="en-US" sz="2800" b="0" dirty="0">
                <a:solidFill>
                  <a:schemeClr val="tx1"/>
                </a:solidFill>
                <a:effectLst/>
              </a:rPr>
              <a:t>实现。</a:t>
            </a:r>
            <a:endParaRPr lang="zh-CN" altLang="en-US" sz="2800" b="0" dirty="0">
              <a:solidFill>
                <a:schemeClr val="tx1"/>
              </a:solidFill>
              <a:effectLst/>
            </a:endParaRPr>
          </a:p>
          <a:p>
            <a:pPr marL="0" indent="0">
              <a:buFontTx/>
              <a:buNone/>
            </a:pPr>
            <a:r>
              <a:rPr lang="zh-CN" altLang="en-US" sz="2800" b="0" dirty="0">
                <a:solidFill>
                  <a:schemeClr val="tx1"/>
                </a:solidFill>
                <a:effectLst/>
              </a:rPr>
              <a:t>     </a:t>
            </a:r>
            <a:endParaRPr lang="en-US" altLang="zh-CN" sz="2800" b="0" dirty="0">
              <a:solidFill>
                <a:schemeClr val="tx1"/>
              </a:solidFill>
              <a:effectLst/>
            </a:endParaRPr>
          </a:p>
          <a:p>
            <a:pPr marL="0" indent="0">
              <a:buFontTx/>
              <a:buNone/>
            </a:pPr>
            <a:r>
              <a:rPr lang="zh-CN" altLang="en-US" sz="2800" b="0" dirty="0">
                <a:solidFill>
                  <a:schemeClr val="tx1"/>
                </a:solidFill>
                <a:effectLst/>
              </a:rPr>
              <a:t>这些能力，队员需要通过大量“刷题”进行经验积累才能获得。否则，就只会“纸上谈兵”。</a:t>
            </a:r>
            <a:endParaRPr lang="zh-CN" altLang="en-US" sz="2800" b="0" dirty="0">
              <a:solidFill>
                <a:schemeClr val="tx1"/>
              </a:solidFill>
              <a:effectLst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9880" y="5394325"/>
            <a:ext cx="2820035" cy="11131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4815" y="221615"/>
            <a:ext cx="5552440" cy="728980"/>
          </a:xfrm>
        </p:spPr>
        <p:txBody>
          <a:bodyPr/>
          <a:lstStyle/>
          <a:p>
            <a:r>
              <a:rPr lang="zh-CN" altLang="en-US" sz="3600" b="0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</a:rPr>
              <a:t>学生的常见问题</a:t>
            </a:r>
            <a:endParaRPr lang="zh-CN" altLang="en-US" sz="3600" b="0" noProof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/>
            </a:endParaRPr>
          </a:p>
        </p:txBody>
      </p:sp>
      <p:sp>
        <p:nvSpPr>
          <p:cNvPr id="35842" name="内容占位符 2"/>
          <p:cNvSpPr>
            <a:spLocks noGrp="1" noChangeArrowheads="1"/>
          </p:cNvSpPr>
          <p:nvPr>
            <p:ph idx="1"/>
          </p:nvPr>
        </p:nvSpPr>
        <p:spPr>
          <a:xfrm>
            <a:off x="468630" y="1414780"/>
            <a:ext cx="8379460" cy="4462145"/>
          </a:xfrm>
        </p:spPr>
        <p:txBody>
          <a:bodyPr/>
          <a:lstStyle/>
          <a:p>
            <a:r>
              <a:rPr lang="zh-CN" altLang="en-US" sz="2800" b="0" dirty="0">
                <a:solidFill>
                  <a:schemeClr val="tx1"/>
                </a:solidFill>
                <a:effectLst/>
              </a:rPr>
              <a:t>需要学那么多算法吗？将来工作能用到吗？</a:t>
            </a:r>
            <a:endParaRPr lang="zh-CN" altLang="en-US" sz="2800" b="0" dirty="0">
              <a:solidFill>
                <a:schemeClr val="tx1"/>
              </a:solidFill>
              <a:effectLst/>
            </a:endParaRPr>
          </a:p>
          <a:p>
            <a:r>
              <a:rPr lang="zh-CN" altLang="en-US" sz="2800" b="0" dirty="0">
                <a:solidFill>
                  <a:schemeClr val="tx1"/>
                </a:solidFill>
                <a:effectLst/>
              </a:rPr>
              <a:t>毕业后，工作中很少能遇到那些算法，在学校里还不如搞应用、搞项目来得“实在”。找工作时也好写简历。</a:t>
            </a:r>
            <a:endParaRPr lang="zh-CN" altLang="en-US" sz="2800" b="0" dirty="0">
              <a:solidFill>
                <a:schemeClr val="tx1"/>
              </a:solidFill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5040" y="4370070"/>
            <a:ext cx="3870960" cy="2171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1425" y="205740"/>
            <a:ext cx="3809390" cy="726440"/>
          </a:xfrm>
        </p:spPr>
        <p:txBody>
          <a:bodyPr/>
          <a:lstStyle/>
          <a:p>
            <a:r>
              <a:rPr lang="zh-CN" altLang="en-US" sz="3600" b="0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</a:rPr>
              <a:t>我的回答</a:t>
            </a:r>
            <a:endParaRPr lang="zh-CN" altLang="en-US" sz="3600" b="0" noProof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/>
            </a:endParaRPr>
          </a:p>
        </p:txBody>
      </p:sp>
      <p:sp>
        <p:nvSpPr>
          <p:cNvPr id="36866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411288"/>
            <a:ext cx="8335963" cy="525938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800" b="0" dirty="0">
                <a:solidFill>
                  <a:schemeClr val="tx1"/>
                </a:solidFill>
                <a:effectLst/>
              </a:rPr>
              <a:t>（</a:t>
            </a:r>
            <a:r>
              <a:rPr lang="en-US" altLang="zh-CN" sz="2800" b="0" dirty="0">
                <a:solidFill>
                  <a:schemeClr val="tx1"/>
                </a:solidFill>
                <a:effectLst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effectLst/>
              </a:rPr>
              <a:t>）学了不一定用，但是一旦需要用，就会“书到用时方恨少”。</a:t>
            </a:r>
            <a:endParaRPr lang="en-US" altLang="zh-CN" sz="2800" b="0" dirty="0">
              <a:solidFill>
                <a:schemeClr val="tx1"/>
              </a:solidFill>
              <a:effectLst/>
            </a:endParaRPr>
          </a:p>
          <a:p>
            <a:pPr marL="0" indent="0">
              <a:buFontTx/>
              <a:buNone/>
            </a:pPr>
            <a:endParaRPr lang="zh-CN" altLang="en-US" sz="2800" b="0" dirty="0">
              <a:solidFill>
                <a:schemeClr val="tx1"/>
              </a:solidFill>
              <a:effectLst/>
            </a:endParaRPr>
          </a:p>
          <a:p>
            <a:pPr marL="0" indent="0">
              <a:buFontTx/>
              <a:buNone/>
            </a:pPr>
            <a:r>
              <a:rPr lang="zh-CN" altLang="en-US" sz="2800" b="0" dirty="0">
                <a:solidFill>
                  <a:schemeClr val="tx1"/>
                </a:solidFill>
                <a:effectLst/>
              </a:rPr>
              <a:t>（</a:t>
            </a:r>
            <a:r>
              <a:rPr lang="en-US" altLang="zh-CN" sz="2800" b="0" dirty="0">
                <a:solidFill>
                  <a:schemeClr val="tx1"/>
                </a:solidFill>
                <a:effectLst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effectLst/>
              </a:rPr>
              <a:t>）学习经典算法，可以塑造高级程序员特有的“气质”。</a:t>
            </a:r>
            <a:endParaRPr lang="zh-CN" altLang="en-US" sz="2800" b="0" dirty="0">
              <a:solidFill>
                <a:schemeClr val="tx1"/>
              </a:solidFill>
              <a:effectLst/>
            </a:endParaRPr>
          </a:p>
          <a:p>
            <a:pPr marL="0" indent="0">
              <a:buFontTx/>
              <a:buNone/>
            </a:pPr>
            <a:r>
              <a:rPr lang="zh-CN" altLang="en-US" sz="2800" b="0" dirty="0">
                <a:solidFill>
                  <a:schemeClr val="tx1"/>
                </a:solidFill>
                <a:effectLst/>
              </a:rPr>
              <a:t>      看起来无用的东西有“素质教育”的作用。</a:t>
            </a:r>
            <a:endParaRPr lang="zh-CN" altLang="en-US" sz="2800" b="0" dirty="0">
              <a:solidFill>
                <a:schemeClr val="tx1"/>
              </a:solidFill>
              <a:effectLst/>
            </a:endParaRPr>
          </a:p>
          <a:p>
            <a:pPr marL="0" indent="0">
              <a:buFontTx/>
              <a:buNone/>
            </a:pPr>
            <a:r>
              <a:rPr lang="zh-CN" altLang="en-US" sz="2800" b="0" dirty="0">
                <a:solidFill>
                  <a:schemeClr val="tx1"/>
                </a:solidFill>
                <a:effectLst/>
              </a:rPr>
              <a:t>      经典算法，是计算机科学历史上凝练出来的完美结晶，队员在学习这些知识时所提升的“内力”，使他们在工作中能熟练地、本能地用计算思维来思考和解决问题。</a:t>
            </a:r>
            <a:endParaRPr lang="zh-CN" altLang="en-US" sz="2800" b="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317625"/>
            <a:ext cx="8229600" cy="42640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800" b="0" dirty="0">
                <a:solidFill>
                  <a:schemeClr val="tx1"/>
                </a:solidFill>
                <a:effectLst/>
              </a:rPr>
              <a:t>（</a:t>
            </a:r>
            <a:r>
              <a:rPr lang="en-US" altLang="zh-CN" sz="2800" b="0" dirty="0">
                <a:solidFill>
                  <a:schemeClr val="tx1"/>
                </a:solidFill>
                <a:effectLst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effectLst/>
              </a:rPr>
              <a:t>）为从事更高级的工作做准备。</a:t>
            </a:r>
            <a:endParaRPr lang="zh-CN" altLang="en-US" sz="2800" b="0" dirty="0">
              <a:solidFill>
                <a:schemeClr val="tx1"/>
              </a:solidFill>
              <a:effectLst/>
            </a:endParaRPr>
          </a:p>
          <a:p>
            <a:pPr marL="0" indent="0">
              <a:buFontTx/>
              <a:buNone/>
            </a:pPr>
            <a:r>
              <a:rPr lang="zh-CN" altLang="en-US" sz="2800" b="0" dirty="0">
                <a:solidFill>
                  <a:schemeClr val="tx1"/>
                </a:solidFill>
                <a:effectLst/>
              </a:rPr>
              <a:t>     竞赛队员是IT届的“精英”，应该对自己有更高的定位。比如毕业后读研读博，成为计算机科学家；或者像林晨曦、戴文渊、唐文斌那样创立杰出的人工智能公司。这都是需要掌握大量算法知识的。</a:t>
            </a:r>
            <a:endParaRPr lang="zh-CN" altLang="en-US" sz="2800" b="0" dirty="0">
              <a:solidFill>
                <a:schemeClr val="tx1"/>
              </a:solidFill>
              <a:effectLst/>
            </a:endParaRPr>
          </a:p>
          <a:p>
            <a:pPr marL="0" indent="0">
              <a:buFontTx/>
              <a:buNone/>
            </a:pPr>
            <a:endParaRPr lang="zh-CN" altLang="en-US" sz="2800" b="0" dirty="0">
              <a:solidFill>
                <a:schemeClr val="tx1"/>
              </a:solidFill>
              <a:effectLst/>
            </a:endParaRPr>
          </a:p>
          <a:p>
            <a:pPr marL="0" indent="0">
              <a:buFontTx/>
              <a:buNone/>
            </a:pPr>
            <a:r>
              <a:rPr lang="zh-CN" altLang="en-US" sz="2800" b="0" dirty="0">
                <a:solidFill>
                  <a:schemeClr val="tx1"/>
                </a:solidFill>
                <a:effectLst/>
              </a:rPr>
              <a:t>（</a:t>
            </a:r>
            <a:r>
              <a:rPr lang="en-US" altLang="zh-CN" sz="2800" b="0" dirty="0">
                <a:solidFill>
                  <a:schemeClr val="tx1"/>
                </a:solidFill>
                <a:effectLst/>
              </a:rPr>
              <a:t>4</a:t>
            </a:r>
            <a:r>
              <a:rPr lang="zh-CN" altLang="en-US" sz="2800" b="0" dirty="0">
                <a:solidFill>
                  <a:schemeClr val="tx1"/>
                </a:solidFill>
                <a:effectLst/>
              </a:rPr>
              <a:t>）不要把“学算法”与“做项目”对立起来。前者绝对能大大地助益后者；后者没有前者是无根之木。</a:t>
            </a:r>
            <a:endParaRPr lang="zh-CN" altLang="en-US" sz="2800" b="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G组PPT主题">
  <a:themeElements>
    <a:clrScheme name="SEG组PPT主题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SEG组PPT主题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SEG组PPT主题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G组PPT主题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G组PPT主题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G组PPT主题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G组PPT主题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G组PPT主题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G组PPT主题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G组PPT主题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3021</Words>
  <Application>WPS 演示</Application>
  <PresentationFormat>全屏显示(4:3)</PresentationFormat>
  <Paragraphs>811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50" baseType="lpstr">
      <vt:lpstr>Arial</vt:lpstr>
      <vt:lpstr>宋体</vt:lpstr>
      <vt:lpstr>Wingdings</vt:lpstr>
      <vt:lpstr>FrutigerNext LT Regular</vt:lpstr>
      <vt:lpstr>幼圆</vt:lpstr>
      <vt:lpstr>Times New Roman</vt:lpstr>
      <vt:lpstr>FrutigerNext LT Regular</vt:lpstr>
      <vt:lpstr>MS PGothic</vt:lpstr>
      <vt:lpstr>黑体</vt:lpstr>
      <vt:lpstr>楷体_GB2312</vt:lpstr>
      <vt:lpstr>华文细黑</vt:lpstr>
      <vt:lpstr>Verdana</vt:lpstr>
      <vt:lpstr>华文行楷</vt:lpstr>
      <vt:lpstr>华文新魏</vt:lpstr>
      <vt:lpstr>等线</vt:lpstr>
      <vt:lpstr>Calibri</vt:lpstr>
      <vt:lpstr>微软雅黑</vt:lpstr>
      <vt:lpstr>Arial Unicode MS</vt:lpstr>
      <vt:lpstr>新宋体</vt:lpstr>
      <vt:lpstr>SEG组PPT主题</vt:lpstr>
      <vt:lpstr>PowerPoint 演示文稿</vt:lpstr>
      <vt:lpstr>PowerPoint 演示文稿</vt:lpstr>
      <vt:lpstr>算法：一个老生常谈的问题</vt:lpstr>
      <vt:lpstr>算法知识</vt:lpstr>
      <vt:lpstr>现场赛考查能力</vt:lpstr>
      <vt:lpstr>做一个竞赛题需要：</vt:lpstr>
      <vt:lpstr>学生的常见问题</vt:lpstr>
      <vt:lpstr>我的回答</vt:lpstr>
      <vt:lpstr>PowerPoint 演示文稿</vt:lpstr>
      <vt:lpstr>近几年赛题涉及的知识点</vt:lpstr>
      <vt:lpstr>2017-ICPC中国大陆赛区</vt:lpstr>
      <vt:lpstr>PowerPoint 演示文稿</vt:lpstr>
      <vt:lpstr>知识点：金牌 &gt; 银牌铜牌×2</vt:lpstr>
      <vt:lpstr>算法知识点盘点</vt:lpstr>
      <vt:lpstr>1. 数学Mathematics</vt:lpstr>
      <vt:lpstr>1.2 概率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数据结构 </vt:lpstr>
      <vt:lpstr>3. 搜索与排序 </vt:lpstr>
      <vt:lpstr>5. 分治</vt:lpstr>
      <vt:lpstr>6. 动态规划</vt:lpstr>
      <vt:lpstr>7. 字符串</vt:lpstr>
      <vt:lpstr>8. 图论</vt:lpstr>
      <vt:lpstr>9. 几何</vt:lpstr>
      <vt:lpstr>10. STL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文汇讲堂</dc:title>
  <dc:creator>Yu Huiqun</dc:creator>
  <cp:lastModifiedBy>罗勇军ecust</cp:lastModifiedBy>
  <cp:revision>871</cp:revision>
  <dcterms:created xsi:type="dcterms:W3CDTF">2010-12-08T03:59:00Z</dcterms:created>
  <dcterms:modified xsi:type="dcterms:W3CDTF">2019-07-30T00:19:53Z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(3)eeY/EcjdW6+ICzVnm3/r6/xAl5lvhgvoAokwoBfZcPbL/5MtFRy5/qhHgCA4lB96tzj/Eytq
2NHJUUpWB2kMJ1NMlUJXhM5imLm4kyR3hZMBHv5FhT+IILvlUjuubbnZofkHoPU5fqYwynM4
ffEg5Eg4dQmaZorSYJ79TwvCgROY8gA232YiGQhhOoqKytLwLVbftsELLz1taQRfm5DZZji8
fXS+ORyvTVociYWKeX4TI</vt:lpwstr>
  </property>
  <property fmtid="{D5CDD505-2E9C-101B-9397-08002B2CF9AE}" pid="3" name="_ms_pID_7253431">
    <vt:lpwstr>HUv1HtLxkSgu+98Cci+sTM4mwpB4bnywtNgU0ZXCLU5E9az15Zl
yQ+eMRQT6rINdTXZYKuXlBrl3xhjVO/TULD0SzKnhjeDwt9CUpkpZKnkY8Eegftln4wJUDcS
wX1CZLvRfEb0iLB1QGG0ZNeX/u6ClzdlEOpMOHoov8h76URZeNq1mMQHPAv+/lT0BsL9aW0f
3CbqVo3pzNFkiUPIFF+OwWX00US6EDgYi2lm8LbPy4</vt:lpwstr>
  </property>
  <property fmtid="{D5CDD505-2E9C-101B-9397-08002B2CF9AE}" pid="4" name="_ms_pID_7253432">
    <vt:lpwstr>mqJPV5t2H+8EpfGZFx1xT4THFS1pBY
wcCmxD8BzMZr4El3AUiTOWBkAaTGMRJpKRRCImbmfYmYporODfRBVhilSzPe24aL1+wdJY5z</vt:lpwstr>
  </property>
  <property fmtid="{D5CDD505-2E9C-101B-9397-08002B2CF9AE}" pid="5" name="sflag">
    <vt:lpwstr>1309221052</vt:lpwstr>
  </property>
  <property fmtid="{D5CDD505-2E9C-101B-9397-08002B2CF9AE}" pid="6" name="KSORubyTemplateID">
    <vt:lpwstr>8</vt:lpwstr>
  </property>
  <property fmtid="{D5CDD505-2E9C-101B-9397-08002B2CF9AE}" pid="7" name="KSOProductBuildVer">
    <vt:lpwstr>2052-11.1.0.8894</vt:lpwstr>
  </property>
</Properties>
</file>