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717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538" r:id="rId11"/>
    <p:sldId id="270" r:id="rId12"/>
    <p:sldId id="259" r:id="rId13"/>
    <p:sldId id="260" r:id="rId14"/>
    <p:sldId id="680" r:id="rId15"/>
    <p:sldId id="681" r:id="rId16"/>
    <p:sldId id="715" r:id="rId17"/>
    <p:sldId id="684" r:id="rId18"/>
    <p:sldId id="712" r:id="rId19"/>
    <p:sldId id="261" r:id="rId20"/>
    <p:sldId id="269" r:id="rId21"/>
    <p:sldId id="258" r:id="rId22"/>
    <p:sldId id="718" r:id="rId23"/>
    <p:sldId id="721" r:id="rId24"/>
    <p:sldId id="71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61" autoAdjust="0"/>
  </p:normalViewPr>
  <p:slideViewPr>
    <p:cSldViewPr snapToGrid="0">
      <p:cViewPr varScale="1">
        <p:scale>
          <a:sx n="62" d="100"/>
          <a:sy n="62" d="100"/>
        </p:scale>
        <p:origin x="14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D86D5-3087-417E-B881-6DCE8815FEC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F72B6-5364-4365-9D79-61E7E8AEB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1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8076-6BE9-4048-89C9-7CCFB1E10902}" type="datetime1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0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3E47-8D8C-4590-B331-C25DE9307E39}" type="datetime1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DB68-A23A-4766-A8BC-1E5651F952F3}" type="datetime1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26E54-E3FC-477A-949C-FD4C4F9F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40510B-4759-4F91-B68F-3E90C6E2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2B45F-1482-4FFF-AFD7-CB22515A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E45B2-3086-4B57-874E-B1F2670E294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74619265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693E-04BA-4CB0-B637-C02AD316040F}" type="datetime1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1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170-1A29-4177-BAC4-C23691B08338}" type="datetime1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27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C436-EE4E-491F-AE67-84AE31B69E85}" type="datetime1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2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9145-4973-4C99-8A1C-8A239F758531}" type="datetime1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3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C03-7107-4BDD-8838-8BF613F19918}" type="datetime1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8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C43E-6B77-420E-8666-158D61F95666}" type="datetime1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0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B1CE-FFAC-42ED-A32F-A2A96E101099}" type="datetime1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3EE4-8426-43D3-B75D-B2EACE3E8A3F}" type="datetime1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7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9C76-68C8-4C1A-A043-8B2E0A7A4446}" type="datetime1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7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oyongjun999/co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downloads/26#window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listproblem.php?vol=1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vjudge.net/article/75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oyongjun999/cod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kuangbin.github.io/2018/08/01/ACM-templat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B5D22-D885-4F82-B619-7BD8E0201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16443"/>
            <a:ext cx="7772400" cy="852616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零基础起步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3763A882-F4BB-48B9-9B80-7DB3EF193CF2}"/>
              </a:ext>
            </a:extLst>
          </p:cNvPr>
          <p:cNvSpPr txBox="1">
            <a:spLocks/>
          </p:cNvSpPr>
          <p:nvPr/>
        </p:nvSpPr>
        <p:spPr>
          <a:xfrm>
            <a:off x="146221" y="569120"/>
            <a:ext cx="6168082" cy="753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算法竞赛入门到进阶</a:t>
            </a: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补充内容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6143D74-8846-4ED1-91B0-C6C3FC151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25" y="3805881"/>
            <a:ext cx="6858000" cy="2743200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罗勇军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QQ 15512356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华东理工大学</a:t>
            </a:r>
          </a:p>
          <a:p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本课件可自由传播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欢迎交流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课件和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代码下载地址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https://github.com/luoyongjun999/code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24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>
            <a:extLst>
              <a:ext uri="{FF2B5EF4-FFF2-40B4-BE49-F238E27FC236}">
                <a16:creationId xmlns:a16="http://schemas.microsoft.com/office/drawing/2014/main" id="{3646D86E-D9F7-42EE-B0D0-B665308DD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3228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1506" name="Text Box 4">
            <a:extLst>
              <a:ext uri="{FF2B5EF4-FFF2-40B4-BE49-F238E27FC236}">
                <a16:creationId xmlns:a16="http://schemas.microsoft.com/office/drawing/2014/main" id="{CE06C364-920B-401C-AB16-7396D711C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08163"/>
            <a:ext cx="8459787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0" dirty="0">
                <a:latin typeface="宋体" panose="02010600030101010101" pitchFamily="2" charset="-122"/>
              </a:rPr>
              <a:t>可以用</a:t>
            </a:r>
            <a:r>
              <a:rPr lang="en-US" altLang="zh-CN" sz="3200" b="0" dirty="0">
                <a:latin typeface="宋体" panose="02010600030101010101" pitchFamily="2" charset="-122"/>
              </a:rPr>
              <a:t>c</a:t>
            </a:r>
            <a:r>
              <a:rPr lang="zh-CN" altLang="en-US" sz="3200" b="0" dirty="0">
                <a:latin typeface="宋体" panose="02010600030101010101" pitchFamily="2" charset="-122"/>
              </a:rPr>
              <a:t>语言课程使用的编译器。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b="0" dirty="0">
              <a:latin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0" dirty="0">
                <a:latin typeface="宋体" panose="02010600030101010101" pitchFamily="2" charset="-122"/>
              </a:rPr>
              <a:t>推荐用code blocks。</a:t>
            </a:r>
          </a:p>
          <a:p>
            <a:r>
              <a:rPr lang="zh-CN" altLang="en-US" sz="2400" b="0" dirty="0">
                <a:latin typeface="宋体" panose="02010600030101010101" pitchFamily="2" charset="-122"/>
                <a:hlinkClick r:id="rId2"/>
              </a:rPr>
              <a:t>http://www.codeblocks.org/downloads/26#windows</a:t>
            </a:r>
            <a:endParaRPr lang="en-US" altLang="zh-CN" sz="2400" b="0" dirty="0">
              <a:latin typeface="宋体" panose="02010600030101010101" pitchFamily="2" charset="-122"/>
            </a:endParaRPr>
          </a:p>
          <a:p>
            <a:r>
              <a:rPr lang="zh-CN" altLang="en-US" sz="3200" b="0" dirty="0">
                <a:latin typeface="宋体" panose="02010600030101010101" pitchFamily="2" charset="-122"/>
              </a:rPr>
              <a:t>下载其中的 </a:t>
            </a:r>
            <a:r>
              <a:rPr lang="en-US" altLang="zh-CN" sz="2000" b="0" dirty="0">
                <a:latin typeface="宋体" panose="02010600030101010101" pitchFamily="2" charset="-122"/>
              </a:rPr>
              <a:t>codeblocks-17.12</a:t>
            </a:r>
            <a:r>
              <a:rPr lang="en-US" altLang="zh-CN" sz="2000" b="0" dirty="0">
                <a:solidFill>
                  <a:srgbClr val="FF0000"/>
                </a:solidFill>
                <a:latin typeface="宋体" panose="02010600030101010101" pitchFamily="2" charset="-122"/>
              </a:rPr>
              <a:t>mingw</a:t>
            </a:r>
            <a:r>
              <a:rPr lang="en-US" altLang="zh-CN" sz="2000" b="0" dirty="0">
                <a:latin typeface="宋体" panose="02010600030101010101" pitchFamily="2" charset="-122"/>
              </a:rPr>
              <a:t>-setup.exe</a:t>
            </a:r>
            <a:r>
              <a:rPr lang="zh-CN" altLang="en-US" sz="2000" b="0" dirty="0">
                <a:latin typeface="宋体" panose="02010600030101010101" pitchFamily="2" charset="-122"/>
              </a:rPr>
              <a:t>版</a:t>
            </a:r>
            <a:endParaRPr lang="zh-CN" altLang="en-US" sz="3200" b="0" dirty="0">
              <a:latin typeface="宋体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15B4FA2-76D6-41A0-AC09-4652AD8288CD}"/>
              </a:ext>
            </a:extLst>
          </p:cNvPr>
          <p:cNvSpPr txBox="1">
            <a:spLocks/>
          </p:cNvSpPr>
          <p:nvPr/>
        </p:nvSpPr>
        <p:spPr>
          <a:xfrm>
            <a:off x="1809269" y="591343"/>
            <a:ext cx="5401760" cy="6239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编译器</a:t>
            </a:r>
          </a:p>
        </p:txBody>
      </p:sp>
    </p:spTree>
    <p:extLst>
      <p:ext uri="{BB962C8B-B14F-4D97-AF65-F5344CB8AC3E}">
        <p14:creationId xmlns:p14="http://schemas.microsoft.com/office/powerpoint/2010/main" val="35088937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068C7-ECD6-41C2-B042-2306EC28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880461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熟悉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B6B92-C780-4959-BD26-4F2B1F04E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比赛都是在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上，需要熟悉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命令，可以用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解释器。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例如用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命令解释器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gow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下载：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https://github.com/bmatzelle/gow/releases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93AA56-DFD1-4A9B-9A9E-05D29123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47200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7A715-8FA5-4CD2-87E7-DD460F14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1263"/>
            <a:ext cx="7886700" cy="641871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零基础入门：掌握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D992-C55C-4127-9CFA-65CA604E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http://acm.hdu.edu.cn/listproblem.php?vol=11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大部分是简单的中文语法题。难题可以跳过。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注意：初学阶段，问题主要是语法和输入输出。多到网上搜别人的代码对照学习。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BC0411-3E6B-45AF-95ED-56F40911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235959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BC0411-3E6B-45AF-95ED-56F40911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81A3DD-673C-463B-85E5-B07F921B5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92473"/>
            <a:ext cx="7890456" cy="4387466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03B8233-0E39-4AB3-BAA1-90133F7D2658}"/>
              </a:ext>
            </a:extLst>
          </p:cNvPr>
          <p:cNvSpPr/>
          <p:nvPr/>
        </p:nvSpPr>
        <p:spPr>
          <a:xfrm>
            <a:off x="6033754" y="365126"/>
            <a:ext cx="2103120" cy="741680"/>
          </a:xfrm>
          <a:prstGeom prst="wedgeRoundRectCallout">
            <a:avLst>
              <a:gd name="adj1" fmla="val -10236"/>
              <a:gd name="adj2" fmla="val 11765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FF0000"/>
                </a:solidFill>
              </a:rPr>
              <a:t>通过率高：简单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提交量高：简单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D673975-BA71-46C7-8E27-591DAA50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73" y="430305"/>
            <a:ext cx="4035947" cy="676501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2000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题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-2100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334278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>
            <a:extLst>
              <a:ext uri="{FF2B5EF4-FFF2-40B4-BE49-F238E27FC236}">
                <a16:creationId xmlns:a16="http://schemas.microsoft.com/office/drawing/2014/main" id="{EA09A8F1-B41F-4147-99CB-85159DD9B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2001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题，是不是很简单？</a:t>
            </a:r>
            <a:b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http://acm.hdu.edu.cn/showproblem.php?pid=2001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D97663-827A-4A1D-8CA0-C7DBE5E02DC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8649" y="1825625"/>
            <a:ext cx="7994489" cy="4352925"/>
          </a:xfrm>
          <a:ln>
            <a:miter/>
          </a:ln>
        </p:spPr>
        <p:txBody>
          <a:bodyPr>
            <a:normAutofit/>
          </a:bodyPr>
          <a:lstStyle/>
          <a:p>
            <a:pPr marL="0" indent="0" algn="ctr">
              <a:buFontTx/>
              <a:buNone/>
            </a:pPr>
            <a:r>
              <a:rPr lang="zh-CN" altLang="en-US" sz="2400" noProof="1">
                <a:latin typeface="宋体" panose="02010600030101010101" pitchFamily="2" charset="-122"/>
                <a:ea typeface="宋体" panose="02010600030101010101" pitchFamily="2" charset="-122"/>
              </a:rPr>
              <a:t>计算两点间的距离</a:t>
            </a:r>
          </a:p>
          <a:p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Problem Description</a:t>
            </a:r>
          </a:p>
          <a:p>
            <a:pPr marL="0" indent="0">
              <a:buFontTx/>
              <a:buNone/>
            </a:pP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    输入两点坐标（X1,Y1）,（X2,Y2）,计算并输出两点间的距离。</a:t>
            </a:r>
          </a:p>
          <a:p>
            <a:endParaRPr lang="zh-CN" altLang="en-US" sz="1100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</a:p>
          <a:p>
            <a:pPr marL="0" indent="0">
              <a:buFontTx/>
              <a:buNone/>
            </a:pP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     输入数据有多组，每组占一行，由4个实数组成，分别表示x1,y1,x2,y2,数据之间用空格隔开。</a:t>
            </a:r>
          </a:p>
          <a:p>
            <a:endParaRPr lang="zh-CN" altLang="en-US" sz="1200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Output</a:t>
            </a:r>
          </a:p>
          <a:p>
            <a:pPr marL="0" indent="0">
              <a:buFontTx/>
              <a:buNone/>
            </a:pP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     对于每组输入数据，输出一行，结果保留两位小数。</a:t>
            </a:r>
          </a:p>
        </p:txBody>
      </p:sp>
    </p:spTree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>
            <a:extLst>
              <a:ext uri="{FF2B5EF4-FFF2-40B4-BE49-F238E27FC236}">
                <a16:creationId xmlns:a16="http://schemas.microsoft.com/office/drawing/2014/main" id="{461E11E6-B6D3-46F1-B518-B15C8C351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8399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2001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题的答案</a:t>
            </a:r>
          </a:p>
        </p:txBody>
      </p:sp>
      <p:sp>
        <p:nvSpPr>
          <p:cNvPr id="13314" name="文本占位符 2">
            <a:extLst>
              <a:ext uri="{FF2B5EF4-FFF2-40B4-BE49-F238E27FC236}">
                <a16:creationId xmlns:a16="http://schemas.microsoft.com/office/drawing/2014/main" id="{B17A66FB-4F7D-4E33-82C7-3CD1CF89FE6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0238" y="949125"/>
            <a:ext cx="7885112" cy="5908875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//输入两点坐标（X1,Y1）,（X2,Y2）,计算并输出两点间的距离。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//输入数据有多组，每组占一行，由4个实数组成，分别表示x1,y1,x2,y2,数据之间用空格隔开。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//对于每组输入数据，输出一行，结果保留两位小数。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#include&lt;stdio.h&gt;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#include&lt;math.h&gt;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int main(void){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double x1,y1,x2,y2,distance;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while((scanf("%lf%lf%lf%lf",&amp;x1,&amp;y1,&amp;x2,&amp;y2))!=EOF){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	distance=sqrt(pow(x1-x2,2)+pow(y1-y2,2));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	printf("%.2f\n",distance);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return 0;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>
            <a:extLst>
              <a:ext uri="{FF2B5EF4-FFF2-40B4-BE49-F238E27FC236}">
                <a16:creationId xmlns:a16="http://schemas.microsoft.com/office/drawing/2014/main" id="{ACFDD242-833F-4BD7-93A2-4802B9E34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61790"/>
          </a:xfrm>
        </p:spPr>
        <p:txBody>
          <a:bodyPr/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</a:rPr>
              <a:t>编好程序后提交，让</a:t>
            </a:r>
            <a:r>
              <a:rPr lang="en-US" altLang="zh-CN" sz="2800" dirty="0">
                <a:solidFill>
                  <a:srgbClr val="0070C0"/>
                </a:solidFill>
              </a:rPr>
              <a:t>OJ</a:t>
            </a:r>
            <a:r>
              <a:rPr lang="zh-CN" altLang="en-US" sz="2800" dirty="0">
                <a:solidFill>
                  <a:srgbClr val="0070C0"/>
                </a:solidFill>
              </a:rPr>
              <a:t>判断是否正确</a:t>
            </a:r>
          </a:p>
        </p:txBody>
      </p:sp>
      <p:sp>
        <p:nvSpPr>
          <p:cNvPr id="14338" name="文本占位符 2">
            <a:extLst>
              <a:ext uri="{FF2B5EF4-FFF2-40B4-BE49-F238E27FC236}">
                <a16:creationId xmlns:a16="http://schemas.microsoft.com/office/drawing/2014/main" id="{7875E4D1-9C3E-4DB3-8B0E-4B0278C3CF0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1825625"/>
            <a:ext cx="6397625" cy="4352925"/>
          </a:xfrm>
        </p:spPr>
        <p:txBody>
          <a:bodyPr/>
          <a:lstStyle/>
          <a:p>
            <a:r>
              <a:rPr lang="zh-CN" altLang="en-US" dirty="0"/>
              <a:t>点击题目下面的</a:t>
            </a:r>
            <a:r>
              <a:rPr lang="en-US" altLang="zh-CN" dirty="0"/>
              <a:t>submit</a:t>
            </a:r>
            <a:r>
              <a:rPr lang="zh-CN" altLang="en-US" dirty="0"/>
              <a:t>按钮</a:t>
            </a:r>
          </a:p>
        </p:txBody>
      </p:sp>
      <p:graphicFrame>
        <p:nvGraphicFramePr>
          <p:cNvPr id="14339" name="内容占位符 6">
            <a:extLst>
              <a:ext uri="{FF2B5EF4-FFF2-40B4-BE49-F238E27FC236}">
                <a16:creationId xmlns:a16="http://schemas.microsoft.com/office/drawing/2014/main" id="{3258FF18-4E8D-4FB4-B80E-D0DA513E7CB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2813050"/>
          <a:ext cx="8543925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r:id="rId3" imgW="9505800" imgH="3933720" progId="Paint.Picture">
                  <p:embed/>
                </p:oleObj>
              </mc:Choice>
              <mc:Fallback>
                <p:oleObj r:id="rId3" imgW="9505800" imgH="3933720" progId="Paint.Picture">
                  <p:embed/>
                  <p:pic>
                    <p:nvPicPr>
                      <p:cNvPr id="14339" name="内容占位符 6">
                        <a:extLst>
                          <a:ext uri="{FF2B5EF4-FFF2-40B4-BE49-F238E27FC236}">
                            <a16:creationId xmlns:a16="http://schemas.microsoft.com/office/drawing/2014/main" id="{3258FF18-4E8D-4FB4-B80E-D0DA513E7CB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13050"/>
                        <a:ext cx="8543925" cy="35337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占位符 2">
            <a:extLst>
              <a:ext uri="{FF2B5EF4-FFF2-40B4-BE49-F238E27FC236}">
                <a16:creationId xmlns:a16="http://schemas.microsoft.com/office/drawing/2014/main" id="{DF56397D-7ED5-4A25-B551-717246A6FE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1825625"/>
            <a:ext cx="7959725" cy="435292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正确，返回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错误：可能返回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Wrong Answer (WA) 、Runtime Error (RE)等结果，具体含义，请自己看帮助：http://acm.hdu.edu.cn/faq.php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注意：由于是系统自动判题，所以对格式要求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很严格。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初学者如果觉得自己编码正确，但是系统却返回错误，可以对照前面给的答案，看哪里有问题。</a:t>
            </a:r>
          </a:p>
        </p:txBody>
      </p:sp>
    </p:spTree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>
            <a:extLst>
              <a:ext uri="{FF2B5EF4-FFF2-40B4-BE49-F238E27FC236}">
                <a16:creationId xmlns:a16="http://schemas.microsoft.com/office/drawing/2014/main" id="{12227A6E-CF22-4031-9A45-D995A1091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2822" y="681037"/>
            <a:ext cx="4904049" cy="699745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</a:p>
        </p:txBody>
      </p:sp>
      <p:sp>
        <p:nvSpPr>
          <p:cNvPr id="10242" name="文本占位符 2">
            <a:extLst>
              <a:ext uri="{FF2B5EF4-FFF2-40B4-BE49-F238E27FC236}">
                <a16:creationId xmlns:a16="http://schemas.microsoft.com/office/drawing/2014/main" id="{DE10E2AD-D16F-4C22-AA1F-4794E78E5A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1825625"/>
            <a:ext cx="8107363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刚做题的新手往往被输入输出搞晕。所以可以多看看答案，对照自己错在哪里。</a:t>
            </a: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的所有题目，都可以在网上搜到答案。例如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hdu2000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题：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http://acm.hdu.edu.cn/showproblem.php?pid=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000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baidu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上用关键字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2000”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搜答案：</a:t>
            </a:r>
          </a:p>
          <a:p>
            <a:pPr marL="0" indent="0"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https://www.baidu.com/s?wd=hdu%202000&amp;rsv_spt=1&amp;rsv_iqid=0x8d6ae925000083c8&amp;issp=1&amp;f=8&amp;rsv_bp=1&amp;rsv_idx=2&amp;ie=utf-8&amp;rqlang=cn&amp;tn=baiduhome_pg&amp;rsv_enter=0&amp;oq=hdu%201000&amp;rsv_t=5068Bvf1NE3G4BLAtDWvXgPPF5KAcsvHMp8ALZ7q5tNcilRyyRlVm%2BLAxWgrW%2BJba4vb&amp;rsv_pq=a87ccf810000919f&amp;rsv_sug3=8&amp;rsv_sug1=7&amp;rsv_sug7=100&amp;bs=hdu%201000</a:t>
            </a:r>
          </a:p>
        </p:txBody>
      </p:sp>
    </p:spTree>
    <p:extLst>
      <p:ext uri="{BB962C8B-B14F-4D97-AF65-F5344CB8AC3E}">
        <p14:creationId xmlns:p14="http://schemas.microsoft.com/office/powerpoint/2010/main" val="4186136198"/>
      </p:ext>
    </p:extLst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7A715-8FA5-4CD2-87E7-DD460F14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268" y="591343"/>
            <a:ext cx="5725851" cy="803917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基本数据结构和简单算法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D992-C55C-4127-9CFA-65CA604E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5732"/>
            <a:ext cx="7886700" cy="459123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洛谷试炼场：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https://www.luogu.org/training/mainpage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BC0411-3E6B-45AF-95ED-56F40911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3B1322-07CE-4985-91C1-7590C3854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523332"/>
            <a:ext cx="76485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0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A6F6F-40CF-4A0D-A7EE-5CF8B6D6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026" y="681037"/>
            <a:ext cx="4035947" cy="812097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3217C-8895-4A3C-8CA0-B8415E37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594" y="1825625"/>
            <a:ext cx="5984111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OJ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网站介绍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OJ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上提交代码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code blocks编译器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下练习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基础语法题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专题学习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参考书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379DE8-111F-4688-AE13-E4B454BB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539810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B02D2-E22B-4B0D-B7F5-4522FC09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专题学习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34505-897C-456E-8986-DF1AD26C9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和简单数据结构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动态规划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高级数据结构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几何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22FE2A-9385-4678-BF02-32790284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493621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7A715-8FA5-4CD2-87E7-DD460F14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778" y="389037"/>
            <a:ext cx="3156272" cy="58399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专题学习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D992-C55C-4127-9CFA-65CA604E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0553"/>
            <a:ext cx="7886700" cy="4996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[</a:t>
            </a:r>
            <a:r>
              <a:rPr lang="en-US" altLang="zh-CN" sz="2400" dirty="0" err="1"/>
              <a:t>kuangbin</a:t>
            </a:r>
            <a:r>
              <a:rPr lang="en-US" altLang="zh-CN" sz="2400" dirty="0"/>
              <a:t>]</a:t>
            </a:r>
            <a:r>
              <a:rPr lang="zh-CN" altLang="en-US" sz="2400" dirty="0"/>
              <a:t>各种各样的题单 </a:t>
            </a:r>
            <a:r>
              <a:rPr lang="en-US" altLang="zh-CN" sz="2400" dirty="0">
                <a:hlinkClick r:id="rId2"/>
              </a:rPr>
              <a:t>https://vjudge.net/article/752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[</a:t>
            </a:r>
            <a:r>
              <a:rPr lang="en-US" altLang="zh-CN" sz="2000" dirty="0" err="1"/>
              <a:t>kuangbin</a:t>
            </a:r>
            <a:r>
              <a:rPr lang="zh-CN" altLang="en-US" sz="2000" dirty="0"/>
              <a:t>带你飞</a:t>
            </a:r>
            <a:r>
              <a:rPr lang="en-US" altLang="zh-CN" sz="2000" dirty="0"/>
              <a:t>]</a:t>
            </a:r>
            <a:r>
              <a:rPr lang="zh-CN" altLang="en-US" sz="2000" dirty="0"/>
              <a:t>专题</a:t>
            </a:r>
            <a:r>
              <a:rPr lang="en-US" altLang="zh-CN" sz="2000" dirty="0"/>
              <a:t>1-23               https://vjudge.net/article/187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BC0411-3E6B-45AF-95ED-56F40911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F1BBAC-8E3D-4493-B563-CBBEBE34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59" y="1909790"/>
            <a:ext cx="6601978" cy="32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8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20C04-18E3-47C5-B41E-9188DF9E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25" y="527171"/>
            <a:ext cx="3943350" cy="734469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竞赛参考书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77FBC-E415-498E-B55E-93E57A19A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1008"/>
            <a:ext cx="7886700" cy="4625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算法竞赛入门经典第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刘汝佳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算法竞赛入门经典训练指南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刘汝佳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挑战程序设计竞赛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秋叶拓哉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算法竞赛入门到进阶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罗勇军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清华出版社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2019.7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月出版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下载：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https://github.com/luoyongjun999/code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《ACM/ICPC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算法训练教程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余立功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《ACM-ICPC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程序设计系列 计算几何及应用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，金博，郭立，于瑞云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《ACM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国际大学生程序设计竞赛 算法与实现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俞勇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A751A6-F0E1-46F4-BE3B-DB2F9429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3192278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7EF0C-EE81-47CF-8F1E-9AA3F49A2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6835"/>
            <a:ext cx="7886700" cy="473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算法设计与分析基础（第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版）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Anany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Levitin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著，潘彦译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算法导论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Thomas H.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Cormen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Charles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E.leiserson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等著，潘金贵等译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应用组合数学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Fred S. Roberts, Barry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Tesman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著，冯速译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数据结构与算法分析新视角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周幸妮等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数据结构（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框架）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王晓东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初等数论及其应用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版，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Kenneth H. Rosen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著，夏鸿刚译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B204DA-9435-43C9-94A9-610A7A47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EEB533A-1BE1-4138-BF41-B3D8BB19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365" y="538747"/>
            <a:ext cx="3945159" cy="618722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算法参考书</a:t>
            </a:r>
          </a:p>
        </p:txBody>
      </p:sp>
    </p:spTree>
    <p:extLst>
      <p:ext uri="{BB962C8B-B14F-4D97-AF65-F5344CB8AC3E}">
        <p14:creationId xmlns:p14="http://schemas.microsoft.com/office/powerpoint/2010/main" val="360834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8EB81-5387-4787-85D9-AD8CCFB1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参考模板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8F155-09C7-418A-800C-27BCF1C7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邝斌的模板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hlinkClick r:id="rId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https://kuangbin.github.io/2018/08/01/ACM-template/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719814-E1BF-49DD-BEF7-ACC752CE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72849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B4EAE-7561-4C5E-A534-4675A564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算法竞赛的学习方法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52C40-3577-4E9F-81E2-1B0AD9C93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486400" cy="309361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理论学习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刷题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通过在</a:t>
            </a:r>
            <a:r>
              <a:rPr lang="en-US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OJ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刷题掌握知识点</a:t>
            </a:r>
            <a:endParaRPr lang="en-US" altLang="zh-CN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AFA39E-88FB-4B1A-9EC5-B63BA78B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71283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>
            <a:extLst>
              <a:ext uri="{FF2B5EF4-FFF2-40B4-BE49-F238E27FC236}">
                <a16:creationId xmlns:a16="http://schemas.microsoft.com/office/drawing/2014/main" id="{3118FAA6-726A-42A1-B75A-9B170113EC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/>
          </a:p>
        </p:txBody>
      </p:sp>
      <p:sp>
        <p:nvSpPr>
          <p:cNvPr id="3075" name="副标题 3074">
            <a:extLst>
              <a:ext uri="{FF2B5EF4-FFF2-40B4-BE49-F238E27FC236}">
                <a16:creationId xmlns:a16="http://schemas.microsoft.com/office/drawing/2014/main" id="{757C37C1-041B-4FF2-AA60-5781BBB52F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/>
          </a:p>
        </p:txBody>
      </p:sp>
      <p:sp>
        <p:nvSpPr>
          <p:cNvPr id="3076" name="内容占位符 2">
            <a:extLst>
              <a:ext uri="{FF2B5EF4-FFF2-40B4-BE49-F238E27FC236}">
                <a16:creationId xmlns:a16="http://schemas.microsoft.com/office/drawing/2014/main" id="{E0B32678-F217-47CE-9ED8-A882F11C84F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0825" y="476250"/>
            <a:ext cx="82296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代理网站 </a:t>
            </a:r>
            <a:r>
              <a:rPr lang="en-US" altLang="zh-CN" sz="2800"/>
              <a:t> cn.vjudge.net  </a:t>
            </a:r>
            <a:r>
              <a:rPr lang="zh-CN" altLang="en-US" sz="2800"/>
              <a:t>列出了著名</a:t>
            </a:r>
            <a:r>
              <a:rPr lang="en-US" altLang="zh-CN" sz="2800"/>
              <a:t>OJ</a:t>
            </a:r>
            <a:endParaRPr lang="zh-CN" altLang="en-US" sz="2800"/>
          </a:p>
        </p:txBody>
      </p:sp>
      <p:pic>
        <p:nvPicPr>
          <p:cNvPr id="3077" name="图片 4">
            <a:extLst>
              <a:ext uri="{FF2B5EF4-FFF2-40B4-BE49-F238E27FC236}">
                <a16:creationId xmlns:a16="http://schemas.microsoft.com/office/drawing/2014/main" id="{05652D92-A6F5-49C5-BF1F-84D2A06C2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1341438"/>
            <a:ext cx="7616825" cy="482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1D8CFA4C-BE9B-4E72-A1E6-6B502FD67C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0438" y="6294438"/>
            <a:ext cx="347662" cy="347662"/>
          </a:xfrm>
          <a:prstGeom prst="rect">
            <a:avLst/>
          </a:prstGeom>
        </p:spPr>
      </p:pic>
    </p:spTree>
  </p:cSld>
  <p:clrMapOvr>
    <a:masterClrMapping/>
  </p:clrMapOvr>
  <p:transition spd="slow" advTm="143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EF449361-AEF9-4368-90D7-1D4CB1487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02234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poj.org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4099" name="内容占位符 3">
            <a:extLst>
              <a:ext uri="{FF2B5EF4-FFF2-40B4-BE49-F238E27FC236}">
                <a16:creationId xmlns:a16="http://schemas.microsoft.com/office/drawing/2014/main" id="{6E59AC02-37D4-4CE7-995D-D43DF2B2E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4100" name="图片 4">
            <a:extLst>
              <a:ext uri="{FF2B5EF4-FFF2-40B4-BE49-F238E27FC236}">
                <a16:creationId xmlns:a16="http://schemas.microsoft.com/office/drawing/2014/main" id="{5ECFEA80-CFE5-4792-8D35-9F537EFB0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7475"/>
            <a:ext cx="9144000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BD974319-F7E0-4926-828A-2DE5298BD0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0438" y="6294438"/>
            <a:ext cx="347662" cy="347662"/>
          </a:xfrm>
          <a:prstGeom prst="rect">
            <a:avLst/>
          </a:prstGeom>
        </p:spPr>
      </p:pic>
    </p:spTree>
  </p:cSld>
  <p:clrMapOvr>
    <a:masterClrMapping/>
  </p:clrMapOvr>
  <p:transition spd="slow" advTm="196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1C30E1A0-6776-4357-9A4E-753762D26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681037"/>
            <a:ext cx="7886700" cy="7576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acm.hdu.edu.cn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FA6FA6A3-30EE-4B3C-92E8-9ACB1332A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5124" name="图片 3">
            <a:extLst>
              <a:ext uri="{FF2B5EF4-FFF2-40B4-BE49-F238E27FC236}">
                <a16:creationId xmlns:a16="http://schemas.microsoft.com/office/drawing/2014/main" id="{263C217E-4A66-471A-8811-EA0BCB42A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6713"/>
            <a:ext cx="91440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329AEEB3-A557-49B3-A8D8-DC41F545A7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0438" y="6294438"/>
            <a:ext cx="347662" cy="347662"/>
          </a:xfrm>
          <a:prstGeom prst="rect">
            <a:avLst/>
          </a:prstGeom>
        </p:spPr>
      </p:pic>
    </p:spTree>
  </p:cSld>
  <p:clrMapOvr>
    <a:masterClrMapping/>
  </p:clrMapOvr>
  <p:transition spd="slow" advTm="129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FF3FB58B-6374-426F-945B-F36EA00DD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672075"/>
            <a:ext cx="7886700" cy="665021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FF0000"/>
                </a:solidFill>
              </a:rPr>
              <a:t>uva.onlinejudge.org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4EF19D7B-D408-4BB3-8E7D-414577BEC2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6148" name="图片 5">
            <a:extLst>
              <a:ext uri="{FF2B5EF4-FFF2-40B4-BE49-F238E27FC236}">
                <a16:creationId xmlns:a16="http://schemas.microsoft.com/office/drawing/2014/main" id="{03D1E8ED-5DDD-4591-90E0-055F18367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600200"/>
            <a:ext cx="9144001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8A115DA8-CD4B-4717-8415-8548749F3C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0438" y="6294438"/>
            <a:ext cx="347662" cy="347662"/>
          </a:xfrm>
          <a:prstGeom prst="rect">
            <a:avLst/>
          </a:prstGeom>
        </p:spPr>
      </p:pic>
    </p:spTree>
  </p:cSld>
  <p:clrMapOvr>
    <a:masterClrMapping/>
  </p:clrMapOvr>
  <p:transition spd="slow" advTm="180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2197C807-BCB9-464B-A987-2C43BC9E5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codeforces.com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9937FFD6-3AA3-44F8-B8B7-98F4C89D64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7172" name="图片 3">
            <a:extLst>
              <a:ext uri="{FF2B5EF4-FFF2-40B4-BE49-F238E27FC236}">
                <a16:creationId xmlns:a16="http://schemas.microsoft.com/office/drawing/2014/main" id="{15796668-C28B-4743-90A5-B31ECEF3A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495425"/>
            <a:ext cx="9144001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3C376113-8465-4626-8BB9-528B541B96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0438" y="6294438"/>
            <a:ext cx="347662" cy="347662"/>
          </a:xfrm>
          <a:prstGeom prst="rect">
            <a:avLst/>
          </a:prstGeom>
        </p:spPr>
      </p:pic>
    </p:spTree>
  </p:cSld>
  <p:clrMapOvr>
    <a:masterClrMapping/>
  </p:clrMapOvr>
  <p:transition spd="slow" advTm="105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914CCA83-2262-4C74-8B4D-F030C220D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外国</a:t>
            </a:r>
            <a:r>
              <a:rPr lang="en-US" altLang="zh-CN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OJ</a:t>
            </a: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连不上怎么办？</a:t>
            </a:r>
            <a:br>
              <a:rPr lang="en-US" altLang="zh-CN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通过代理 </a:t>
            </a:r>
            <a:r>
              <a:rPr lang="en-US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cn.vjudge.net</a:t>
            </a:r>
            <a:endParaRPr lang="zh-CN" altLang="en-US" sz="3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195" name="图片 3">
            <a:extLst>
              <a:ext uri="{FF2B5EF4-FFF2-40B4-BE49-F238E27FC236}">
                <a16:creationId xmlns:a16="http://schemas.microsoft.com/office/drawing/2014/main" id="{55BC25CD-6EA5-420A-9D9D-37BDF2116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773238"/>
            <a:ext cx="7664450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FD22C7C9-9589-4031-A454-88D6248997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0438" y="6294438"/>
            <a:ext cx="347662" cy="347662"/>
          </a:xfrm>
          <a:prstGeom prst="rect">
            <a:avLst/>
          </a:prstGeom>
        </p:spPr>
      </p:pic>
    </p:spTree>
  </p:cSld>
  <p:clrMapOvr>
    <a:masterClrMapping/>
  </p:clrMapOvr>
  <p:transition spd="slow" advTm="222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1821</TotalTime>
  <Words>1072</Words>
  <Application>Microsoft Office PowerPoint</Application>
  <PresentationFormat>全屏显示(4:3)</PresentationFormat>
  <Paragraphs>138</Paragraphs>
  <Slides>24</Slides>
  <Notes>0</Notes>
  <HiddenSlides>0</HiddenSlides>
  <MMClips>6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黑体</vt:lpstr>
      <vt:lpstr>宋体</vt:lpstr>
      <vt:lpstr>Arial</vt:lpstr>
      <vt:lpstr>Calibri</vt:lpstr>
      <vt:lpstr>Calibri Light</vt:lpstr>
      <vt:lpstr>Wingdings</vt:lpstr>
      <vt:lpstr>Office 主题​​</vt:lpstr>
      <vt:lpstr>Bitmap Image</vt:lpstr>
      <vt:lpstr>零基础起步</vt:lpstr>
      <vt:lpstr>内容</vt:lpstr>
      <vt:lpstr>算法竞赛的学习方法</vt:lpstr>
      <vt:lpstr>PowerPoint 演示文稿</vt:lpstr>
      <vt:lpstr>poj.org</vt:lpstr>
      <vt:lpstr>acm.hdu.edu.cn</vt:lpstr>
      <vt:lpstr>uva.onlinejudge.org</vt:lpstr>
      <vt:lpstr>codeforces.com</vt:lpstr>
      <vt:lpstr>外国OJ连不上怎么办？    通过代理 cn.vjudge.net</vt:lpstr>
      <vt:lpstr>PowerPoint 演示文稿</vt:lpstr>
      <vt:lpstr>熟悉Linux环境</vt:lpstr>
      <vt:lpstr>零基础入门：掌握c、c++语法</vt:lpstr>
      <vt:lpstr>Hdu 2000题-2100题</vt:lpstr>
      <vt:lpstr>例如2001题，是不是很简单？ http://acm.hdu.edu.cn/showproblem.php?pid=2001</vt:lpstr>
      <vt:lpstr>2001题的答案</vt:lpstr>
      <vt:lpstr>编好程序后提交，让OJ判断是否正确</vt:lpstr>
      <vt:lpstr>PowerPoint 演示文稿</vt:lpstr>
      <vt:lpstr>注意</vt:lpstr>
      <vt:lpstr>基本数据结构和简单算法</vt:lpstr>
      <vt:lpstr>专题学习</vt:lpstr>
      <vt:lpstr>专题学习</vt:lpstr>
      <vt:lpstr>竞赛参考书</vt:lpstr>
      <vt:lpstr>算法参考书</vt:lpstr>
      <vt:lpstr>参考模板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勇</dc:creator>
  <cp:lastModifiedBy>罗 勇</cp:lastModifiedBy>
  <cp:revision>289</cp:revision>
  <dcterms:created xsi:type="dcterms:W3CDTF">2019-05-06T05:48:53Z</dcterms:created>
  <dcterms:modified xsi:type="dcterms:W3CDTF">2019-10-04T12:43:32Z</dcterms:modified>
</cp:coreProperties>
</file>