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5" r:id="rId5"/>
    <p:sldId id="266" r:id="rId6"/>
    <p:sldId id="258" r:id="rId7"/>
    <p:sldId id="259" r:id="rId8"/>
    <p:sldId id="260" r:id="rId9"/>
    <p:sldId id="261" r:id="rId10"/>
    <p:sldId id="262"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extLst/>
          </a:lstStyle>
          <a:p>
            <a:r>
              <a:rPr kumimoji="0" lang="zh-TW" altLang="en-US" smtClean="0"/>
              <a:t>按一下以編輯母片標題樣式</a:t>
            </a:r>
            <a:endParaRPr kumimoji="0" lang="en-US"/>
          </a:p>
        </p:txBody>
      </p:sp>
      <p:sp>
        <p:nvSpPr>
          <p:cNvPr id="22" name="副標題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sp>
        <p:nvSpPr>
          <p:cNvPr id="7" name="日期版面配置區 6"/>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20" name="頁尾版面配置區 19"/>
          <p:cNvSpPr>
            <a:spLocks noGrp="1"/>
          </p:cNvSpPr>
          <p:nvPr>
            <p:ph type="ftr" sz="quarter" idx="11"/>
          </p:nvPr>
        </p:nvSpPr>
        <p:spPr/>
        <p:txBody>
          <a:bodyPr/>
          <a:lstStyle>
            <a:extLst/>
          </a:lstStyle>
          <a:p>
            <a:endParaRPr lang="zh-TW" altLang="en-US"/>
          </a:p>
        </p:txBody>
      </p:sp>
      <p:sp>
        <p:nvSpPr>
          <p:cNvPr id="10" name="投影片編號版面配置區 9"/>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274639"/>
            <a:ext cx="1828800" cy="5851525"/>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extLst/>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extLst/>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版面配置區 1"/>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extLst/>
          </a:lstStyle>
          <a:p>
            <a:fld id="{CFB5E8BD-8A40-4D13-837B-565D4D7F952F}" type="datetimeFigureOut">
              <a:rPr lang="zh-TW" altLang="en-US" smtClean="0"/>
              <a:pPr/>
              <a:t>2012/6/27</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D49AA96F-05E8-42D0-B682-098738A561C2}" type="slidenum">
              <a:rPr lang="zh-TW" altLang="en-US" smtClean="0"/>
              <a:pPr/>
              <a:t>‹#›</a:t>
            </a:fld>
            <a:endParaRPr lang="zh-TW"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TW" altLang="en-US" smtClean="0"/>
              <a:t>按一下圖示以新增圖片</a:t>
            </a:r>
            <a:endParaRPr kumimoji="0" lang="en-US" dirty="0"/>
          </a:p>
        </p:txBody>
      </p:sp>
      <p:sp>
        <p:nvSpPr>
          <p:cNvPr id="9" name="流程圖: 程序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圖: 程序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FB5E8BD-8A40-4D13-837B-565D4D7F952F}" type="datetimeFigureOut">
              <a:rPr lang="zh-TW" altLang="en-US" smtClean="0"/>
              <a:pPr/>
              <a:t>2012/6/27</a:t>
            </a:fld>
            <a:endParaRPr lang="zh-TW" altLang="en-US"/>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TW" altLang="en-US"/>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49AA96F-05E8-42D0-B682-098738A561C2}" type="slidenum">
              <a:rPr lang="zh-TW" altLang="en-US" smtClean="0"/>
              <a:pPr/>
              <a:t>‹#›</a:t>
            </a:fld>
            <a:endParaRPr lang="zh-TW"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gnuwin32.sourceforge.net/packages/flex.htm" TargetMode="External"/><Relationship Id="rId2" Type="http://schemas.openxmlformats.org/officeDocument/2006/relationships/hyperlink" Target="http://www.mingw.org/" TargetMode="External"/><Relationship Id="rId1" Type="http://schemas.openxmlformats.org/officeDocument/2006/relationships/slideLayout" Target="../slideLayouts/slideLayout1.xml"/><Relationship Id="rId4" Type="http://schemas.openxmlformats.org/officeDocument/2006/relationships/hyperlink" Target="http://gnuwin32.sourceforge.net/packages/bison.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good-ed.blogspot.tw/2010/04/lexyacc.html" TargetMode="External"/><Relationship Id="rId2" Type="http://schemas.openxmlformats.org/officeDocument/2006/relationships/hyperlink" Target="http://www.linuxsir.org/bbs/thread186941.html" TargetMode="External"/><Relationship Id="rId1" Type="http://schemas.openxmlformats.org/officeDocument/2006/relationships/slideLayout" Target="../slideLayouts/slideLayout1.xml"/><Relationship Id="rId4" Type="http://schemas.openxmlformats.org/officeDocument/2006/relationships/hyperlink" Target="http://www.ibm.com/developerworks/cn/linux/sdk/lex/index.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pPr algn="ctr"/>
            <a:r>
              <a:rPr lang="en-US" altLang="zh-TW" dirty="0" err="1" smtClean="0">
                <a:latin typeface="Times New Roman" pitchFamily="18" charset="0"/>
                <a:cs typeface="Times New Roman" pitchFamily="18" charset="0"/>
              </a:rPr>
              <a:t>Intoduction</a:t>
            </a:r>
            <a:r>
              <a:rPr lang="en-US" altLang="zh-TW" dirty="0" smtClean="0">
                <a:latin typeface="Times New Roman" pitchFamily="18" charset="0"/>
                <a:cs typeface="Times New Roman" pitchFamily="18" charset="0"/>
              </a:rPr>
              <a:t> of YACC</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r>
              <a:rPr lang="zh-TW" altLang="en-US" dirty="0" smtClean="0"/>
              <a:t>電子四乙</a:t>
            </a:r>
            <a:endParaRPr lang="en-US" altLang="zh-TW" dirty="0" smtClean="0"/>
          </a:p>
          <a:p>
            <a:pPr algn="ctr"/>
            <a:r>
              <a:rPr lang="en-US" altLang="zh-TW" dirty="0" smtClean="0"/>
              <a:t>B9942305</a:t>
            </a:r>
          </a:p>
          <a:p>
            <a:pPr algn="ctr"/>
            <a:r>
              <a:rPr lang="zh-TW" altLang="en-US" dirty="0" smtClean="0"/>
              <a:t>李昀融</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normAutofit fontScale="85000" lnSpcReduction="10000"/>
          </a:bodyPr>
          <a:lstStyle/>
          <a:p>
            <a:r>
              <a:rPr lang="en-US" altLang="zh-TW" sz="2800" dirty="0" smtClean="0"/>
              <a:t>1.</a:t>
            </a:r>
            <a:r>
              <a:rPr lang="zh-TW" altLang="en-US" sz="2800" dirty="0" smtClean="0"/>
              <a:t>安裝 </a:t>
            </a:r>
            <a:r>
              <a:rPr lang="en-US" altLang="zh-TW" sz="2800" dirty="0" smtClean="0"/>
              <a:t>MinGW-5.1.6.exe </a:t>
            </a:r>
            <a:r>
              <a:rPr lang="zh-TW" altLang="en-US" sz="2800" dirty="0" smtClean="0"/>
              <a:t>在 </a:t>
            </a:r>
            <a:r>
              <a:rPr lang="en-US" altLang="zh-TW" sz="2800" dirty="0" smtClean="0"/>
              <a:t>C:\MinGW</a:t>
            </a:r>
            <a:br>
              <a:rPr lang="en-US" altLang="zh-TW" sz="2800" dirty="0" smtClean="0"/>
            </a:br>
            <a:r>
              <a:rPr lang="zh-TW" altLang="en-US" sz="2800" dirty="0" smtClean="0"/>
              <a:t>網址</a:t>
            </a:r>
            <a:r>
              <a:rPr lang="en-US" altLang="zh-TW" sz="2800" dirty="0" smtClean="0"/>
              <a:t>:</a:t>
            </a:r>
            <a:r>
              <a:rPr lang="en-US" altLang="zh-TW" sz="2800" dirty="0" smtClean="0">
                <a:hlinkClick r:id="rId2" tooltip="http://www.mingw.org/"/>
              </a:rPr>
              <a:t>http://www.mingw.org/</a:t>
            </a:r>
            <a:r>
              <a:rPr lang="en-US" altLang="zh-TW" sz="2800" dirty="0" smtClean="0"/>
              <a:t/>
            </a:r>
            <a:br>
              <a:rPr lang="en-US" altLang="zh-TW" sz="2800" dirty="0" smtClean="0"/>
            </a:br>
            <a:r>
              <a:rPr lang="en-US" altLang="zh-TW" sz="2800" dirty="0" smtClean="0"/>
              <a:t/>
            </a:r>
            <a:br>
              <a:rPr lang="en-US" altLang="zh-TW" sz="2800" dirty="0" smtClean="0"/>
            </a:br>
            <a:r>
              <a:rPr lang="en-US" altLang="zh-TW" sz="2800" dirty="0" smtClean="0"/>
              <a:t>2.</a:t>
            </a:r>
            <a:r>
              <a:rPr lang="zh-TW" altLang="en-US" sz="2800" dirty="0" smtClean="0"/>
              <a:t>安裝 </a:t>
            </a:r>
            <a:r>
              <a:rPr lang="en-US" altLang="zh-TW" sz="2800" dirty="0" smtClean="0"/>
              <a:t>flex-2.5.4a-1.exe </a:t>
            </a:r>
            <a:r>
              <a:rPr lang="zh-TW" altLang="en-US" sz="2800" dirty="0" smtClean="0"/>
              <a:t>在 </a:t>
            </a:r>
            <a:r>
              <a:rPr lang="en-US" altLang="zh-TW" sz="2800" dirty="0" smtClean="0"/>
              <a:t>C:\GnuWin32</a:t>
            </a:r>
            <a:br>
              <a:rPr lang="en-US" altLang="zh-TW" sz="2800" dirty="0" smtClean="0"/>
            </a:br>
            <a:r>
              <a:rPr lang="zh-TW" altLang="en-US" sz="2800" dirty="0" smtClean="0"/>
              <a:t>網址</a:t>
            </a:r>
            <a:r>
              <a:rPr lang="en-US" altLang="zh-TW" sz="2800" dirty="0" smtClean="0"/>
              <a:t>:</a:t>
            </a:r>
            <a:r>
              <a:rPr lang="en-US" altLang="zh-TW" sz="2800" dirty="0" smtClean="0">
                <a:hlinkClick r:id="rId3" tooltip="http://gnuwin32.sourceforge.net/packages/flex.htm"/>
              </a:rPr>
              <a:t>http://gnuwin32.sourceforge.net/packages/flex.htm</a:t>
            </a:r>
            <a:r>
              <a:rPr lang="en-US" altLang="zh-TW" sz="2800" dirty="0" smtClean="0"/>
              <a:t/>
            </a:r>
            <a:br>
              <a:rPr lang="en-US" altLang="zh-TW" sz="2800" dirty="0" smtClean="0"/>
            </a:br>
            <a:r>
              <a:rPr lang="en-US" altLang="zh-TW" sz="2800" dirty="0" smtClean="0"/>
              <a:t/>
            </a:r>
            <a:br>
              <a:rPr lang="en-US" altLang="zh-TW" sz="2800" dirty="0" smtClean="0"/>
            </a:br>
            <a:r>
              <a:rPr lang="en-US" altLang="zh-TW" sz="2800" dirty="0" smtClean="0"/>
              <a:t>3.</a:t>
            </a:r>
            <a:r>
              <a:rPr lang="zh-TW" altLang="en-US" sz="2800" dirty="0" smtClean="0"/>
              <a:t>安裝 </a:t>
            </a:r>
            <a:r>
              <a:rPr lang="en-US" altLang="zh-TW" sz="2800" dirty="0" smtClean="0"/>
              <a:t>bison-2.4.1-setup.exe </a:t>
            </a:r>
            <a:r>
              <a:rPr lang="zh-TW" altLang="en-US" sz="2800" dirty="0" smtClean="0"/>
              <a:t>在 </a:t>
            </a:r>
            <a:r>
              <a:rPr lang="en-US" altLang="zh-TW" sz="2800" dirty="0" smtClean="0"/>
              <a:t>C:\GnuWin32</a:t>
            </a:r>
            <a:br>
              <a:rPr lang="en-US" altLang="zh-TW" sz="2800" dirty="0" smtClean="0"/>
            </a:br>
            <a:r>
              <a:rPr lang="zh-TW" altLang="en-US" sz="2800" dirty="0" smtClean="0"/>
              <a:t>網址</a:t>
            </a:r>
            <a:r>
              <a:rPr lang="en-US" altLang="zh-TW" sz="2800" dirty="0" smtClean="0"/>
              <a:t>:</a:t>
            </a:r>
            <a:r>
              <a:rPr lang="en-US" altLang="zh-TW" sz="2800" dirty="0" smtClean="0">
                <a:hlinkClick r:id="rId4" tooltip="http://gnuwin32.sourceforge.net/packages/bison.htm"/>
              </a:rPr>
              <a:t>http://gnuwin32.sourceforge.net/packages/bison.htm</a:t>
            </a:r>
            <a:r>
              <a:rPr lang="en-US" altLang="zh-TW" sz="2800" dirty="0" smtClean="0"/>
              <a:t/>
            </a:r>
            <a:br>
              <a:rPr lang="en-US" altLang="zh-TW" sz="2800" dirty="0" smtClean="0"/>
            </a:br>
            <a:r>
              <a:rPr lang="en-US" altLang="zh-TW" sz="2800" dirty="0" smtClean="0"/>
              <a:t/>
            </a:r>
            <a:br>
              <a:rPr lang="en-US" altLang="zh-TW" sz="2800" dirty="0" smtClean="0"/>
            </a:br>
            <a:r>
              <a:rPr lang="en-US" altLang="zh-TW" sz="2800" dirty="0" smtClean="0"/>
              <a:t>4.</a:t>
            </a:r>
            <a:r>
              <a:rPr lang="zh-TW" altLang="en-US" sz="2800" dirty="0" smtClean="0"/>
              <a:t>複製</a:t>
            </a:r>
            <a:r>
              <a:rPr lang="en-US" altLang="zh-TW" sz="2800" dirty="0" smtClean="0"/>
              <a:t>C:\GnuWin32\lib</a:t>
            </a:r>
            <a:r>
              <a:rPr lang="zh-TW" altLang="en-US" sz="2800" dirty="0" smtClean="0"/>
              <a:t>裡的 </a:t>
            </a:r>
            <a:r>
              <a:rPr lang="en-US" altLang="zh-TW" sz="2800" dirty="0" smtClean="0"/>
              <a:t>(a) </a:t>
            </a:r>
            <a:r>
              <a:rPr lang="en-US" altLang="zh-TW" sz="2800" dirty="0" err="1" smtClean="0"/>
              <a:t>charset.alias</a:t>
            </a:r>
            <a:r>
              <a:rPr lang="en-US" altLang="zh-TW" sz="2800" dirty="0" smtClean="0"/>
              <a:t> (b) </a:t>
            </a:r>
            <a:r>
              <a:rPr lang="en-US" altLang="zh-TW" sz="2800" dirty="0" err="1" smtClean="0"/>
              <a:t>libfl.a</a:t>
            </a:r>
            <a:r>
              <a:rPr lang="en-US" altLang="zh-TW" sz="2800" dirty="0" smtClean="0"/>
              <a:t> (c) </a:t>
            </a:r>
            <a:r>
              <a:rPr lang="en-US" altLang="zh-TW" sz="2800" dirty="0" err="1" smtClean="0"/>
              <a:t>liby.a</a:t>
            </a:r>
            <a:r>
              <a:rPr lang="en-US" altLang="zh-TW" sz="2800" dirty="0" smtClean="0"/>
              <a:t> </a:t>
            </a:r>
            <a:r>
              <a:rPr lang="zh-TW" altLang="en-US" sz="2800" dirty="0" smtClean="0"/>
              <a:t>到</a:t>
            </a:r>
            <a:r>
              <a:rPr lang="en-US" altLang="zh-TW" sz="2800" dirty="0" smtClean="0"/>
              <a:t>C:\MinGW\lib</a:t>
            </a:r>
            <a:br>
              <a:rPr lang="en-US" altLang="zh-TW" sz="2800" dirty="0" smtClean="0"/>
            </a:br>
            <a:r>
              <a:rPr lang="en-US" altLang="zh-TW" sz="2800" dirty="0" smtClean="0"/>
              <a:t/>
            </a:r>
            <a:br>
              <a:rPr lang="en-US" altLang="zh-TW" sz="2800" dirty="0" smtClean="0"/>
            </a:br>
            <a:r>
              <a:rPr lang="en-US" altLang="zh-TW" sz="2800" dirty="0" smtClean="0"/>
              <a:t>5.</a:t>
            </a:r>
            <a:r>
              <a:rPr lang="zh-TW" altLang="en-US" sz="2800" dirty="0" smtClean="0"/>
              <a:t>設環境變數 </a:t>
            </a:r>
            <a:r>
              <a:rPr lang="en-US" altLang="zh-TW" sz="2800" dirty="0" smtClean="0"/>
              <a:t>Path C:\MinGW\bin; C:\GnuWin32\bin;</a:t>
            </a:r>
            <a:endParaRPr lang="zh-TW" altLang="en-US" sz="2800"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188640"/>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259632" y="1196752"/>
            <a:ext cx="7416824" cy="5256584"/>
          </a:xfrm>
        </p:spPr>
        <p:txBody>
          <a:bodyPr>
            <a:normAutofit fontScale="62500" lnSpcReduction="20000"/>
          </a:bodyPr>
          <a:lstStyle/>
          <a:p>
            <a:r>
              <a:rPr lang="zh-TW" altLang="en-US" dirty="0" smtClean="0"/>
              <a:t>開一個 </a:t>
            </a:r>
            <a:r>
              <a:rPr lang="en-US" altLang="zh-TW" dirty="0" smtClean="0"/>
              <a:t>“.txt”</a:t>
            </a:r>
            <a:r>
              <a:rPr lang="zh-TW" altLang="en-US" dirty="0" smtClean="0"/>
              <a:t>檔 將下列文字複製貼上後 改名為 </a:t>
            </a:r>
            <a:r>
              <a:rPr lang="en-US" altLang="zh-TW" dirty="0" smtClean="0"/>
              <a:t>“</a:t>
            </a:r>
            <a:r>
              <a:rPr lang="en-US" altLang="zh-TW" dirty="0" err="1" smtClean="0"/>
              <a:t>lex.as.l</a:t>
            </a:r>
            <a:r>
              <a:rPr lang="en-US" altLang="zh-TW" dirty="0" smtClean="0"/>
              <a:t>”</a:t>
            </a:r>
            <a:endParaRPr lang="en-US" altLang="zh-TW" dirty="0" smtClean="0"/>
          </a:p>
          <a:p>
            <a:r>
              <a:rPr lang="en-US" altLang="zh-TW" dirty="0" smtClean="0"/>
              <a:t>%{</a:t>
            </a:r>
          </a:p>
          <a:p>
            <a:r>
              <a:rPr lang="en-US" altLang="zh-TW" dirty="0" smtClean="0"/>
              <a:t>#include "</a:t>
            </a:r>
            <a:r>
              <a:rPr lang="en-US" altLang="zh-TW" dirty="0" err="1" smtClean="0"/>
              <a:t>y.tab.h</a:t>
            </a:r>
            <a:r>
              <a:rPr lang="en-US" altLang="zh-TW" dirty="0" smtClean="0"/>
              <a:t>"</a:t>
            </a:r>
          </a:p>
          <a:p>
            <a:r>
              <a:rPr lang="en-US" altLang="zh-TW" dirty="0" smtClean="0"/>
              <a:t>%}</a:t>
            </a:r>
          </a:p>
          <a:p>
            <a:endParaRPr lang="en-US" altLang="zh-TW" dirty="0" smtClean="0"/>
          </a:p>
          <a:p>
            <a:r>
              <a:rPr lang="en-US" altLang="zh-TW" dirty="0" smtClean="0"/>
              <a:t>%%</a:t>
            </a:r>
          </a:p>
          <a:p>
            <a:r>
              <a:rPr lang="en-US" altLang="zh-TW" dirty="0" smtClean="0"/>
              <a:t>[0-9]+"."[0-9]+	{ </a:t>
            </a:r>
            <a:r>
              <a:rPr lang="en-US" altLang="zh-TW" dirty="0" err="1" smtClean="0"/>
              <a:t>sscanf</a:t>
            </a:r>
            <a:r>
              <a:rPr lang="en-US" altLang="zh-TW" dirty="0" smtClean="0"/>
              <a:t>(</a:t>
            </a:r>
            <a:r>
              <a:rPr lang="en-US" altLang="zh-TW" dirty="0" err="1" smtClean="0"/>
              <a:t>yytext</a:t>
            </a:r>
            <a:r>
              <a:rPr lang="en-US" altLang="zh-TW" dirty="0" smtClean="0"/>
              <a:t>,"%</a:t>
            </a:r>
            <a:r>
              <a:rPr lang="en-US" altLang="zh-TW" dirty="0" err="1" smtClean="0"/>
              <a:t>lf",&amp;yylval</a:t>
            </a:r>
            <a:r>
              <a:rPr lang="en-US" altLang="zh-TW" dirty="0" smtClean="0"/>
              <a:t>); return NUMBER; }</a:t>
            </a:r>
          </a:p>
          <a:p>
            <a:r>
              <a:rPr lang="en-US" altLang="zh-TW" dirty="0" smtClean="0"/>
              <a:t>[0-9]+					{ </a:t>
            </a:r>
            <a:r>
              <a:rPr lang="en-US" altLang="zh-TW" dirty="0" err="1" smtClean="0"/>
              <a:t>sscanf</a:t>
            </a:r>
            <a:r>
              <a:rPr lang="en-US" altLang="zh-TW" dirty="0" smtClean="0"/>
              <a:t>(</a:t>
            </a:r>
            <a:r>
              <a:rPr lang="en-US" altLang="zh-TW" dirty="0" err="1" smtClean="0"/>
              <a:t>yytext</a:t>
            </a:r>
            <a:r>
              <a:rPr lang="en-US" altLang="zh-TW" dirty="0" smtClean="0"/>
              <a:t>,"%</a:t>
            </a:r>
            <a:r>
              <a:rPr lang="en-US" altLang="zh-TW" dirty="0" err="1" smtClean="0"/>
              <a:t>lf",&amp;yylval</a:t>
            </a:r>
            <a:r>
              <a:rPr lang="en-US" altLang="zh-TW" dirty="0" smtClean="0"/>
              <a:t>); return NUMBER; }</a:t>
            </a:r>
          </a:p>
          <a:p>
            <a:endParaRPr lang="en-US" altLang="zh-TW" dirty="0" smtClean="0"/>
          </a:p>
          <a:p>
            <a:r>
              <a:rPr lang="en-US" altLang="zh-TW" dirty="0" smtClean="0"/>
              <a:t>[ \t]						;</a:t>
            </a:r>
          </a:p>
          <a:p>
            <a:r>
              <a:rPr lang="en-US" altLang="zh-TW" dirty="0" smtClean="0"/>
              <a:t>[\n]						{ return '\n'; }</a:t>
            </a:r>
          </a:p>
          <a:p>
            <a:r>
              <a:rPr lang="en-US" altLang="zh-TW" dirty="0" smtClean="0"/>
              <a:t>.								{ return </a:t>
            </a:r>
            <a:r>
              <a:rPr lang="en-US" altLang="zh-TW" dirty="0" err="1" smtClean="0"/>
              <a:t>yytext</a:t>
            </a:r>
            <a:r>
              <a:rPr lang="en-US" altLang="zh-TW" dirty="0" smtClean="0"/>
              <a:t>[0]; }</a:t>
            </a:r>
          </a:p>
          <a:p>
            <a:endParaRPr lang="en-US" altLang="zh-TW" dirty="0" smtClean="0"/>
          </a:p>
          <a:p>
            <a:r>
              <a:rPr lang="en-US" altLang="zh-TW" dirty="0" smtClean="0"/>
              <a:t>%%</a:t>
            </a:r>
          </a:p>
          <a:p>
            <a:r>
              <a:rPr lang="en-US" altLang="zh-TW" dirty="0" err="1" smtClean="0"/>
              <a:t>int</a:t>
            </a:r>
            <a:r>
              <a:rPr lang="en-US" altLang="zh-TW" dirty="0" smtClean="0"/>
              <a:t> </a:t>
            </a:r>
            <a:r>
              <a:rPr lang="en-US" altLang="zh-TW" dirty="0" err="1" smtClean="0"/>
              <a:t>yywrap</a:t>
            </a:r>
            <a:r>
              <a:rPr lang="en-US" altLang="zh-TW" dirty="0" smtClean="0"/>
              <a:t>()</a:t>
            </a:r>
          </a:p>
          <a:p>
            <a:r>
              <a:rPr lang="en-US" altLang="zh-TW" dirty="0" smtClean="0"/>
              <a:t>{</a:t>
            </a:r>
          </a:p>
          <a:p>
            <a:r>
              <a:rPr lang="en-US" altLang="zh-TW" dirty="0" smtClean="0"/>
              <a:t>	return 1;</a:t>
            </a:r>
          </a:p>
          <a:p>
            <a:r>
              <a:rPr lang="en-US" altLang="zh-TW" dirty="0" smtClean="0"/>
              <a:t>}</a:t>
            </a:r>
            <a:endParaRPr lang="en-US" altLang="zh-TW"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188640"/>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259632" y="1196752"/>
            <a:ext cx="7416824" cy="5256584"/>
          </a:xfrm>
        </p:spPr>
        <p:txBody>
          <a:bodyPr>
            <a:normAutofit fontScale="85000" lnSpcReduction="20000"/>
          </a:bodyPr>
          <a:lstStyle/>
          <a:p>
            <a:r>
              <a:rPr lang="zh-TW" altLang="en-US" dirty="0" smtClean="0"/>
              <a:t>開一個 </a:t>
            </a:r>
            <a:r>
              <a:rPr lang="en-US" altLang="zh-TW" dirty="0" smtClean="0"/>
              <a:t>“.txt”</a:t>
            </a:r>
            <a:r>
              <a:rPr lang="zh-TW" altLang="en-US" dirty="0" smtClean="0"/>
              <a:t>檔 將下列文字複製貼上後 改名為 </a:t>
            </a:r>
            <a:r>
              <a:rPr lang="en-US" altLang="zh-TW" dirty="0" smtClean="0"/>
              <a:t>“</a:t>
            </a:r>
            <a:r>
              <a:rPr lang="en-US" altLang="zh-TW" dirty="0" err="1" smtClean="0"/>
              <a:t>yacc.as.y</a:t>
            </a:r>
            <a:r>
              <a:rPr lang="en-US" altLang="zh-TW" dirty="0" smtClean="0"/>
              <a:t>” </a:t>
            </a:r>
            <a:endParaRPr lang="en-US" altLang="zh-TW" dirty="0" smtClean="0"/>
          </a:p>
          <a:p>
            <a:r>
              <a:rPr lang="en-US" altLang="zh-TW" dirty="0" smtClean="0"/>
              <a:t>%{</a:t>
            </a:r>
            <a:endParaRPr lang="en-US" altLang="zh-TW" dirty="0" smtClean="0"/>
          </a:p>
          <a:p>
            <a:r>
              <a:rPr lang="en-US" altLang="zh-TW" dirty="0" smtClean="0"/>
              <a:t>#define YYSTYPE double</a:t>
            </a:r>
          </a:p>
          <a:p>
            <a:r>
              <a:rPr lang="en-US" altLang="zh-TW" dirty="0" smtClean="0"/>
              <a:t>extern </a:t>
            </a:r>
            <a:r>
              <a:rPr lang="en-US" altLang="zh-TW" dirty="0" err="1" smtClean="0"/>
              <a:t>int</a:t>
            </a:r>
            <a:r>
              <a:rPr lang="en-US" altLang="zh-TW" dirty="0" smtClean="0"/>
              <a:t> </a:t>
            </a:r>
            <a:r>
              <a:rPr lang="en-US" altLang="zh-TW" dirty="0" err="1" smtClean="0"/>
              <a:t>yylex</a:t>
            </a:r>
            <a:r>
              <a:rPr lang="en-US" altLang="zh-TW" dirty="0" smtClean="0"/>
              <a:t>();</a:t>
            </a:r>
          </a:p>
          <a:p>
            <a:r>
              <a:rPr lang="en-US" altLang="zh-TW" dirty="0" smtClean="0"/>
              <a:t>void </a:t>
            </a:r>
            <a:r>
              <a:rPr lang="en-US" altLang="zh-TW" dirty="0" err="1" smtClean="0"/>
              <a:t>yyerror</a:t>
            </a:r>
            <a:r>
              <a:rPr lang="en-US" altLang="zh-TW" dirty="0" smtClean="0"/>
              <a:t>(char*);</a:t>
            </a:r>
          </a:p>
          <a:p>
            <a:r>
              <a:rPr lang="en-US" altLang="zh-TW" dirty="0" smtClean="0"/>
              <a:t>%}</a:t>
            </a:r>
          </a:p>
          <a:p>
            <a:endParaRPr lang="en-US" altLang="zh-TW" dirty="0" smtClean="0"/>
          </a:p>
          <a:p>
            <a:r>
              <a:rPr lang="en-US" altLang="zh-TW" dirty="0" smtClean="0"/>
              <a:t>%token NUMBER</a:t>
            </a:r>
          </a:p>
          <a:p>
            <a:endParaRPr lang="en-US" altLang="zh-TW" dirty="0" smtClean="0"/>
          </a:p>
          <a:p>
            <a:r>
              <a:rPr lang="en-US" altLang="zh-TW" dirty="0" smtClean="0"/>
              <a:t>%%</a:t>
            </a:r>
          </a:p>
          <a:p>
            <a:r>
              <a:rPr lang="en-US" altLang="zh-TW" dirty="0" smtClean="0"/>
              <a:t>lines</a:t>
            </a:r>
          </a:p>
          <a:p>
            <a:r>
              <a:rPr lang="en-US" altLang="zh-TW" dirty="0" smtClean="0"/>
              <a:t>		:</a:t>
            </a:r>
          </a:p>
          <a:p>
            <a:r>
              <a:rPr lang="en-US" altLang="zh-TW" dirty="0" smtClean="0"/>
              <a:t>    | lines expression '\n'	{ </a:t>
            </a:r>
            <a:r>
              <a:rPr lang="en-US" altLang="zh-TW" dirty="0" err="1" smtClean="0"/>
              <a:t>printf</a:t>
            </a:r>
            <a:r>
              <a:rPr lang="en-US" altLang="zh-TW" dirty="0" smtClean="0"/>
              <a:t>(" = %lf\n", $2); }</a:t>
            </a:r>
          </a:p>
          <a:p>
            <a:r>
              <a:rPr lang="en-US" altLang="zh-TW" dirty="0" smtClean="0"/>
              <a:t>		;</a:t>
            </a:r>
          </a:p>
          <a:p>
            <a:endParaRPr lang="en-US" altLang="zh-TW"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188640"/>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259632" y="1196752"/>
            <a:ext cx="7416824" cy="5256584"/>
          </a:xfrm>
        </p:spPr>
        <p:txBody>
          <a:bodyPr>
            <a:normAutofit fontScale="85000" lnSpcReduction="20000"/>
          </a:bodyPr>
          <a:lstStyle/>
          <a:p>
            <a:r>
              <a:rPr lang="zh-TW" altLang="en-US" dirty="0" smtClean="0"/>
              <a:t>續上頁</a:t>
            </a:r>
            <a:endParaRPr lang="en-US" altLang="zh-TW" dirty="0" smtClean="0"/>
          </a:p>
          <a:p>
            <a:r>
              <a:rPr lang="en-US" altLang="zh-TW" dirty="0" smtClean="0"/>
              <a:t>expression</a:t>
            </a:r>
          </a:p>
          <a:p>
            <a:r>
              <a:rPr lang="en-US" altLang="zh-TW" dirty="0" smtClean="0"/>
              <a:t>    : term									{ $$ = $1; }</a:t>
            </a:r>
          </a:p>
          <a:p>
            <a:r>
              <a:rPr lang="en-US" altLang="zh-TW" dirty="0" smtClean="0"/>
              <a:t>    | expression '+' term		{ $$ = $1 + $3; }</a:t>
            </a:r>
          </a:p>
          <a:p>
            <a:r>
              <a:rPr lang="en-US" altLang="zh-TW" dirty="0" smtClean="0"/>
              <a:t>    | expression '-' term		{ $$ = $1 - $3; }</a:t>
            </a:r>
          </a:p>
          <a:p>
            <a:r>
              <a:rPr lang="en-US" altLang="zh-TW" dirty="0" smtClean="0"/>
              <a:t>    ;</a:t>
            </a:r>
          </a:p>
          <a:p>
            <a:r>
              <a:rPr lang="en-US" altLang="zh-TW" dirty="0" smtClean="0"/>
              <a:t>    </a:t>
            </a:r>
          </a:p>
          <a:p>
            <a:r>
              <a:rPr lang="en-US" altLang="zh-TW" dirty="0" smtClean="0"/>
              <a:t>term</a:t>
            </a:r>
          </a:p>
          <a:p>
            <a:r>
              <a:rPr lang="en-US" altLang="zh-TW" dirty="0" smtClean="0"/>
              <a:t>    : factor								{ $$ = $1; }</a:t>
            </a:r>
          </a:p>
          <a:p>
            <a:r>
              <a:rPr lang="en-US" altLang="zh-TW" dirty="0" smtClean="0"/>
              <a:t>    | term '*' factor				{ $$ = $1 * $3; }</a:t>
            </a:r>
          </a:p>
          <a:p>
            <a:r>
              <a:rPr lang="en-US" altLang="zh-TW" dirty="0" smtClean="0"/>
              <a:t>    | term '/' factor				{ $$ = $1 / $3; }</a:t>
            </a:r>
          </a:p>
          <a:p>
            <a:r>
              <a:rPr lang="en-US" altLang="zh-TW" dirty="0" smtClean="0"/>
              <a:t>    ;</a:t>
            </a:r>
          </a:p>
          <a:p>
            <a:r>
              <a:rPr lang="en-US" altLang="zh-TW"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03648" y="188640"/>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259632" y="1196752"/>
            <a:ext cx="7416824" cy="5256584"/>
          </a:xfrm>
        </p:spPr>
        <p:txBody>
          <a:bodyPr>
            <a:normAutofit fontScale="55000" lnSpcReduction="20000"/>
          </a:bodyPr>
          <a:lstStyle/>
          <a:p>
            <a:r>
              <a:rPr lang="zh-TW" altLang="en-US" dirty="0" smtClean="0"/>
              <a:t>續上頁</a:t>
            </a:r>
            <a:endParaRPr lang="en-US" altLang="zh-TW" dirty="0" smtClean="0"/>
          </a:p>
          <a:p>
            <a:r>
              <a:rPr lang="en-US" altLang="zh-TW" dirty="0" smtClean="0"/>
              <a:t>factor</a:t>
            </a:r>
          </a:p>
          <a:p>
            <a:r>
              <a:rPr lang="en-US" altLang="zh-TW" dirty="0" smtClean="0"/>
              <a:t>		: NUMBER								{ $$ = $1; }</a:t>
            </a:r>
          </a:p>
          <a:p>
            <a:r>
              <a:rPr lang="en-US" altLang="zh-TW" dirty="0" smtClean="0"/>
              <a:t>    | group									{ $$ = $1; }</a:t>
            </a:r>
          </a:p>
          <a:p>
            <a:r>
              <a:rPr lang="en-US" altLang="zh-TW" dirty="0" smtClean="0"/>
              <a:t>    ;</a:t>
            </a:r>
          </a:p>
          <a:p>
            <a:r>
              <a:rPr lang="en-US" altLang="zh-TW" dirty="0" smtClean="0"/>
              <a:t>    </a:t>
            </a:r>
          </a:p>
          <a:p>
            <a:r>
              <a:rPr lang="en-US" altLang="zh-TW" dirty="0" smtClean="0"/>
              <a:t>group</a:t>
            </a:r>
          </a:p>
          <a:p>
            <a:r>
              <a:rPr lang="en-US" altLang="zh-TW" dirty="0" smtClean="0"/>
              <a:t>		: '(' expression ')'		{ $$ = $2; }</a:t>
            </a:r>
          </a:p>
          <a:p>
            <a:r>
              <a:rPr lang="en-US" altLang="zh-TW" dirty="0" smtClean="0"/>
              <a:t>    ;</a:t>
            </a:r>
          </a:p>
          <a:p>
            <a:r>
              <a:rPr lang="en-US" altLang="zh-TW" dirty="0" smtClean="0"/>
              <a:t>    %%</a:t>
            </a:r>
          </a:p>
          <a:p>
            <a:r>
              <a:rPr lang="en-US" altLang="zh-TW" dirty="0" smtClean="0"/>
              <a:t>void </a:t>
            </a:r>
            <a:r>
              <a:rPr lang="en-US" altLang="zh-TW" dirty="0" err="1" smtClean="0"/>
              <a:t>yyerror</a:t>
            </a:r>
            <a:r>
              <a:rPr lang="en-US" altLang="zh-TW" dirty="0" smtClean="0"/>
              <a:t>(char* </a:t>
            </a:r>
            <a:r>
              <a:rPr lang="en-US" altLang="zh-TW" dirty="0" err="1" smtClean="0"/>
              <a:t>msg</a:t>
            </a:r>
            <a:r>
              <a:rPr lang="en-US" altLang="zh-TW" dirty="0" smtClean="0"/>
              <a:t>)</a:t>
            </a:r>
          </a:p>
          <a:p>
            <a:r>
              <a:rPr lang="en-US" altLang="zh-TW" dirty="0" smtClean="0"/>
              <a:t>{</a:t>
            </a:r>
          </a:p>
          <a:p>
            <a:r>
              <a:rPr lang="en-US" altLang="zh-TW" dirty="0" smtClean="0"/>
              <a:t>	</a:t>
            </a:r>
            <a:r>
              <a:rPr lang="en-US" altLang="zh-TW" dirty="0" err="1" smtClean="0"/>
              <a:t>printf</a:t>
            </a:r>
            <a:r>
              <a:rPr lang="en-US" altLang="zh-TW" dirty="0" smtClean="0"/>
              <a:t>("error\n") ;</a:t>
            </a:r>
          </a:p>
          <a:p>
            <a:r>
              <a:rPr lang="en-US" altLang="zh-TW" dirty="0" smtClean="0"/>
              <a:t>	exit(1) ;</a:t>
            </a:r>
          </a:p>
          <a:p>
            <a:r>
              <a:rPr lang="en-US" altLang="zh-TW" dirty="0" smtClean="0"/>
              <a:t>}</a:t>
            </a:r>
          </a:p>
          <a:p>
            <a:r>
              <a:rPr lang="en-US" altLang="zh-TW" dirty="0" err="1" smtClean="0"/>
              <a:t>int</a:t>
            </a:r>
            <a:r>
              <a:rPr lang="en-US" altLang="zh-TW" dirty="0" smtClean="0"/>
              <a:t> main(</a:t>
            </a:r>
            <a:r>
              <a:rPr lang="en-US" altLang="zh-TW" dirty="0" err="1" smtClean="0"/>
              <a:t>int</a:t>
            </a:r>
            <a:r>
              <a:rPr lang="en-US" altLang="zh-TW" dirty="0" smtClean="0"/>
              <a:t> </a:t>
            </a:r>
            <a:r>
              <a:rPr lang="en-US" altLang="zh-TW" dirty="0" err="1" smtClean="0"/>
              <a:t>argc</a:t>
            </a:r>
            <a:r>
              <a:rPr lang="en-US" altLang="zh-TW" dirty="0" smtClean="0"/>
              <a:t>, char** </a:t>
            </a:r>
            <a:r>
              <a:rPr lang="en-US" altLang="zh-TW" dirty="0" err="1" smtClean="0"/>
              <a:t>argv</a:t>
            </a:r>
            <a:r>
              <a:rPr lang="en-US" altLang="zh-TW" dirty="0" smtClean="0"/>
              <a:t>)</a:t>
            </a:r>
          </a:p>
          <a:p>
            <a:r>
              <a:rPr lang="en-US" altLang="zh-TW" dirty="0" smtClean="0"/>
              <a:t>{</a:t>
            </a:r>
          </a:p>
          <a:p>
            <a:r>
              <a:rPr lang="en-US" altLang="zh-TW" dirty="0" smtClean="0"/>
              <a:t>  </a:t>
            </a:r>
            <a:r>
              <a:rPr lang="en-US" altLang="zh-TW" dirty="0" err="1" smtClean="0"/>
              <a:t>yyparse</a:t>
            </a:r>
            <a:r>
              <a:rPr lang="en-US" altLang="zh-TW" dirty="0" smtClean="0"/>
              <a:t>();</a:t>
            </a:r>
          </a:p>
          <a:p>
            <a:r>
              <a:rPr lang="en-US" altLang="zh-TW" dirty="0" smtClean="0"/>
              <a:t>  return 0;</a:t>
            </a:r>
          </a:p>
          <a:p>
            <a:r>
              <a:rPr lang="en-US" altLang="zh-TW" dirty="0" smtClean="0"/>
              <a:t>}</a:t>
            </a:r>
          </a:p>
          <a:p>
            <a:endParaRPr lang="en-US" altLang="zh-TW" dirty="0" smtClean="0"/>
          </a:p>
          <a:p>
            <a:endParaRPr lang="en-US" altLang="zh-TW"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268760"/>
            <a:ext cx="7416824" cy="5112568"/>
          </a:xfrm>
        </p:spPr>
        <p:txBody>
          <a:bodyPr>
            <a:normAutofit lnSpcReduction="10000"/>
          </a:bodyPr>
          <a:lstStyle/>
          <a:p>
            <a:r>
              <a:rPr lang="en-US" altLang="zh-TW" sz="2800" dirty="0" smtClean="0"/>
              <a:t>1.</a:t>
            </a:r>
            <a:r>
              <a:rPr lang="zh-TW" altLang="en-US" sz="2800" dirty="0" smtClean="0"/>
              <a:t>執行 </a:t>
            </a:r>
            <a:r>
              <a:rPr lang="en-US" altLang="zh-TW" sz="2800" dirty="0" smtClean="0"/>
              <a:t>-&gt; com -&gt;</a:t>
            </a:r>
            <a:r>
              <a:rPr lang="en-US" altLang="zh-TW" sz="2800" dirty="0" err="1" smtClean="0"/>
              <a:t>cd</a:t>
            </a:r>
            <a:r>
              <a:rPr lang="en-US" altLang="zh-TW" sz="2800" dirty="0" smtClean="0"/>
              <a:t> c:\gnuwin32\bin</a:t>
            </a:r>
            <a:r>
              <a:rPr lang="zh-TW" altLang="en-US" sz="2800" dirty="0" smtClean="0"/>
              <a:t> </a:t>
            </a:r>
            <a:r>
              <a:rPr lang="en-US" altLang="zh-TW" sz="2800" dirty="0" smtClean="0"/>
              <a:t/>
            </a:r>
            <a:br>
              <a:rPr lang="en-US" altLang="zh-TW" sz="2800" dirty="0" smtClean="0"/>
            </a:br>
            <a:r>
              <a:rPr lang="en-US" altLang="zh-TW" sz="2800" dirty="0" smtClean="0"/>
              <a:t>2</a:t>
            </a:r>
            <a:r>
              <a:rPr lang="en-US" altLang="zh-TW" sz="2800" dirty="0" smtClean="0"/>
              <a:t>.</a:t>
            </a:r>
            <a:r>
              <a:rPr lang="zh-TW" altLang="en-US" sz="2800" dirty="0" smtClean="0"/>
              <a:t> </a:t>
            </a:r>
            <a:r>
              <a:rPr lang="en-US" altLang="zh-TW" sz="2800" dirty="0" smtClean="0"/>
              <a:t>bison </a:t>
            </a:r>
            <a:r>
              <a:rPr lang="en-US" altLang="zh-TW" sz="2800" dirty="0" err="1" smtClean="0"/>
              <a:t>yacc.as.y</a:t>
            </a:r>
            <a:r>
              <a:rPr lang="en-US" altLang="zh-TW" sz="2800" dirty="0" smtClean="0"/>
              <a:t> -d</a:t>
            </a:r>
            <a:r>
              <a:rPr lang="en-US" altLang="zh-TW" sz="2800" dirty="0" smtClean="0"/>
              <a:t/>
            </a:r>
            <a:br>
              <a:rPr lang="en-US" altLang="zh-TW" sz="2800" dirty="0" smtClean="0"/>
            </a:br>
            <a:r>
              <a:rPr lang="en-US" altLang="zh-TW" sz="2800" dirty="0" smtClean="0"/>
              <a:t>3</a:t>
            </a:r>
            <a:r>
              <a:rPr lang="en-US" altLang="zh-TW" sz="2800" dirty="0" smtClean="0"/>
              <a:t>.</a:t>
            </a:r>
            <a:r>
              <a:rPr lang="zh-TW" altLang="en-US" sz="2800" dirty="0" smtClean="0"/>
              <a:t>上述程式碼執行完 會在 </a:t>
            </a:r>
            <a:r>
              <a:rPr lang="en-US" altLang="zh-TW" sz="2800" dirty="0" smtClean="0"/>
              <a:t>c:\gnuwin32\bin</a:t>
            </a:r>
            <a:r>
              <a:rPr lang="zh-TW" altLang="en-US" sz="2800" dirty="0" smtClean="0"/>
              <a:t> </a:t>
            </a:r>
            <a:r>
              <a:rPr lang="en-US" altLang="zh-TW" sz="2800" dirty="0" smtClean="0"/>
              <a:t/>
            </a:r>
            <a:br>
              <a:rPr lang="en-US" altLang="zh-TW" sz="2800" dirty="0" smtClean="0"/>
            </a:br>
            <a:r>
              <a:rPr lang="en-US" altLang="zh-TW" sz="2800" dirty="0" smtClean="0"/>
              <a:t>   </a:t>
            </a:r>
            <a:r>
              <a:rPr lang="zh-TW" altLang="en-US" sz="2800" dirty="0" smtClean="0"/>
              <a:t>產生</a:t>
            </a:r>
            <a:r>
              <a:rPr lang="en-US" altLang="zh-TW" sz="2800" dirty="0" err="1" smtClean="0"/>
              <a:t>yacc.as.tab.c</a:t>
            </a:r>
            <a:r>
              <a:rPr lang="en-US" altLang="zh-TW" sz="2800" dirty="0" smtClean="0"/>
              <a:t>     </a:t>
            </a:r>
            <a:r>
              <a:rPr lang="en-US" altLang="zh-TW" sz="2800" dirty="0" err="1" smtClean="0"/>
              <a:t>yacc.as.tab.h</a:t>
            </a:r>
            <a:r>
              <a:rPr lang="en-US" altLang="zh-TW" sz="2800" dirty="0" smtClean="0"/>
              <a:t/>
            </a:r>
            <a:br>
              <a:rPr lang="en-US" altLang="zh-TW" sz="2800" dirty="0" smtClean="0"/>
            </a:br>
            <a:r>
              <a:rPr lang="en-US" altLang="zh-TW" sz="2800" dirty="0" smtClean="0"/>
              <a:t>4</a:t>
            </a:r>
            <a:r>
              <a:rPr lang="en-US" altLang="zh-TW" sz="2800" dirty="0" smtClean="0"/>
              <a:t>.</a:t>
            </a:r>
            <a:r>
              <a:rPr lang="zh-TW" altLang="en-US" sz="2800" dirty="0" smtClean="0"/>
              <a:t> </a:t>
            </a:r>
            <a:r>
              <a:rPr lang="en-US" altLang="zh-TW" sz="2800" dirty="0" smtClean="0"/>
              <a:t>flex </a:t>
            </a:r>
            <a:r>
              <a:rPr lang="en-US" altLang="zh-TW" sz="2800" dirty="0" err="1" smtClean="0"/>
              <a:t>lex.as.l</a:t>
            </a:r>
            <a:r>
              <a:rPr lang="en-US" altLang="zh-TW" sz="2800" dirty="0" smtClean="0"/>
              <a:t/>
            </a:r>
            <a:br>
              <a:rPr lang="en-US" altLang="zh-TW" sz="2800" dirty="0" smtClean="0"/>
            </a:br>
            <a:r>
              <a:rPr lang="en-US" altLang="zh-TW" sz="2800" dirty="0" smtClean="0"/>
              <a:t>5.</a:t>
            </a:r>
            <a:r>
              <a:rPr lang="zh-TW" altLang="en-US" sz="2800" dirty="0" smtClean="0"/>
              <a:t>上述程式碼執行完 會在 </a:t>
            </a:r>
            <a:r>
              <a:rPr lang="en-US" altLang="zh-TW" sz="2800" dirty="0" smtClean="0"/>
              <a:t>c:\gnuwin32\bin</a:t>
            </a:r>
            <a:r>
              <a:rPr lang="zh-TW" altLang="en-US" sz="2800" dirty="0" smtClean="0"/>
              <a:t> </a:t>
            </a:r>
            <a:r>
              <a:rPr lang="en-US" altLang="zh-TW" sz="2800" dirty="0" smtClean="0"/>
              <a:t/>
            </a:r>
            <a:br>
              <a:rPr lang="en-US" altLang="zh-TW" sz="2800" dirty="0" smtClean="0"/>
            </a:br>
            <a:r>
              <a:rPr lang="en-US" altLang="zh-TW" sz="2800" dirty="0" smtClean="0"/>
              <a:t>   </a:t>
            </a:r>
            <a:r>
              <a:rPr lang="zh-TW" altLang="en-US" sz="2800" dirty="0" smtClean="0"/>
              <a:t>產生</a:t>
            </a:r>
            <a:r>
              <a:rPr lang="en-US" altLang="zh-TW" sz="2800" dirty="0" err="1" smtClean="0"/>
              <a:t>lex.yy.c</a:t>
            </a:r>
            <a:endParaRPr lang="zh-TW" altLang="en-US" sz="2800" dirty="0" smtClean="0"/>
          </a:p>
          <a:p>
            <a:r>
              <a:rPr lang="en-US" altLang="zh-TW" dirty="0" smtClean="0"/>
              <a:t>6.</a:t>
            </a:r>
            <a:r>
              <a:rPr lang="zh-TW" altLang="en-US" dirty="0" smtClean="0"/>
              <a:t>將</a:t>
            </a:r>
            <a:r>
              <a:rPr lang="en-US" altLang="zh-TW" sz="2400" dirty="0" smtClean="0"/>
              <a:t>c:\gnuwin32\bin</a:t>
            </a:r>
            <a:r>
              <a:rPr lang="zh-TW" altLang="en-US" sz="2400" dirty="0" smtClean="0"/>
              <a:t> </a:t>
            </a:r>
            <a:r>
              <a:rPr lang="zh-TW" altLang="en-US" sz="2400" dirty="0" smtClean="0"/>
              <a:t>中的</a:t>
            </a:r>
            <a:r>
              <a:rPr lang="en-US" altLang="zh-TW" sz="2400" dirty="0" err="1" smtClean="0"/>
              <a:t>yacc.as.tab.h</a:t>
            </a:r>
            <a:r>
              <a:rPr lang="zh-TW" altLang="en-US" sz="2400" dirty="0" smtClean="0"/>
              <a:t>改名為</a:t>
            </a:r>
            <a:endParaRPr lang="en-US" altLang="zh-TW" sz="2400" dirty="0" smtClean="0"/>
          </a:p>
          <a:p>
            <a:r>
              <a:rPr lang="zh-TW" altLang="en-US" sz="2400" dirty="0" smtClean="0"/>
              <a:t> </a:t>
            </a:r>
            <a:r>
              <a:rPr lang="zh-TW" altLang="en-US" sz="2400" dirty="0" smtClean="0"/>
              <a:t>  </a:t>
            </a:r>
            <a:r>
              <a:rPr lang="en-US" altLang="zh-TW" sz="2400" dirty="0" err="1" smtClean="0"/>
              <a:t>y.tab.h</a:t>
            </a:r>
            <a:endParaRPr lang="en-US" altLang="zh-TW" sz="2400" dirty="0" smtClean="0"/>
          </a:p>
          <a:p>
            <a:r>
              <a:rPr lang="en-US" altLang="zh-TW" sz="2400" dirty="0" smtClean="0"/>
              <a:t>7.cc </a:t>
            </a:r>
            <a:r>
              <a:rPr lang="en-US" altLang="zh-TW" sz="2400" dirty="0" err="1" smtClean="0"/>
              <a:t>lex.yy.c</a:t>
            </a:r>
            <a:r>
              <a:rPr lang="en-US" altLang="zh-TW" sz="2400" dirty="0" smtClean="0"/>
              <a:t> </a:t>
            </a:r>
            <a:r>
              <a:rPr lang="en-US" altLang="zh-TW" sz="2400" dirty="0" err="1" smtClean="0"/>
              <a:t>yacc.as.c</a:t>
            </a:r>
            <a:endParaRPr lang="en-US" altLang="zh-TW" sz="2400" dirty="0" smtClean="0"/>
          </a:p>
          <a:p>
            <a:r>
              <a:rPr lang="en-US" altLang="zh-TW" sz="2400" dirty="0" smtClean="0"/>
              <a:t>8.</a:t>
            </a:r>
            <a:r>
              <a:rPr lang="zh-TW" altLang="en-US" sz="2400" dirty="0" smtClean="0"/>
              <a:t>上述程式碼執行完 會在 </a:t>
            </a:r>
            <a:r>
              <a:rPr lang="en-US" altLang="zh-TW" sz="2400" dirty="0" smtClean="0"/>
              <a:t>c:\gnuwin32\bin</a:t>
            </a:r>
            <a:r>
              <a:rPr lang="zh-TW" altLang="en-US" sz="2400" dirty="0" smtClean="0"/>
              <a:t> </a:t>
            </a:r>
            <a:r>
              <a:rPr lang="en-US" altLang="zh-TW" sz="2400" dirty="0" smtClean="0"/>
              <a:t/>
            </a:r>
            <a:br>
              <a:rPr lang="en-US" altLang="zh-TW" sz="2400" dirty="0" smtClean="0"/>
            </a:br>
            <a:r>
              <a:rPr lang="en-US" altLang="zh-TW" sz="2400" dirty="0" smtClean="0"/>
              <a:t>   </a:t>
            </a:r>
            <a:r>
              <a:rPr lang="zh-TW" altLang="en-US" sz="2400" dirty="0" smtClean="0"/>
              <a:t>產生</a:t>
            </a:r>
            <a:r>
              <a:rPr lang="en-US" altLang="zh-TW" sz="2400" dirty="0" smtClean="0"/>
              <a:t>a.exe  </a:t>
            </a:r>
            <a:r>
              <a:rPr lang="zh-TW" altLang="en-US" sz="2400" dirty="0" smtClean="0"/>
              <a:t>即為本</a:t>
            </a:r>
            <a:r>
              <a:rPr lang="en-US" altLang="zh-TW" sz="2400" dirty="0" err="1" smtClean="0"/>
              <a:t>yacc</a:t>
            </a:r>
            <a:r>
              <a:rPr lang="zh-TW" altLang="en-US" sz="2400" dirty="0" smtClean="0"/>
              <a:t>產生的計算程式</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zh-TW" altLang="en-US" dirty="0" smtClean="0">
                <a:latin typeface="Times New Roman" pitchFamily="18" charset="0"/>
                <a:cs typeface="Times New Roman" pitchFamily="18" charset="0"/>
              </a:rPr>
              <a:t>實作</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268760"/>
            <a:ext cx="7416824" cy="5112568"/>
          </a:xfrm>
        </p:spPr>
        <p:txBody>
          <a:bodyPr>
            <a:normAutofit/>
          </a:bodyPr>
          <a:lstStyle/>
          <a:p>
            <a:r>
              <a:rPr lang="zh-TW" altLang="en-US" dirty="0" smtClean="0"/>
              <a:t>參考</a:t>
            </a:r>
            <a:r>
              <a:rPr lang="zh-TW" altLang="en-US" dirty="0" smtClean="0"/>
              <a:t>網頁</a:t>
            </a:r>
            <a:endParaRPr lang="en-US" altLang="zh-TW" dirty="0" smtClean="0"/>
          </a:p>
          <a:p>
            <a:r>
              <a:rPr lang="en-US" altLang="zh-TW" dirty="0" err="1" smtClean="0"/>
              <a:t>Lex</a:t>
            </a:r>
            <a:r>
              <a:rPr lang="zh-TW" altLang="en-US" dirty="0" smtClean="0"/>
              <a:t>與</a:t>
            </a:r>
            <a:r>
              <a:rPr lang="en-US" altLang="zh-TW" dirty="0" err="1" smtClean="0"/>
              <a:t>yacc</a:t>
            </a:r>
            <a:r>
              <a:rPr lang="zh-TW" altLang="en-US" dirty="0" smtClean="0"/>
              <a:t>學習實例</a:t>
            </a:r>
            <a:endParaRPr lang="en-US" altLang="zh-TW" dirty="0" smtClean="0"/>
          </a:p>
          <a:p>
            <a:r>
              <a:rPr lang="en-US" altLang="zh-TW" dirty="0" smtClean="0">
                <a:hlinkClick r:id="rId2"/>
              </a:rPr>
              <a:t>http://</a:t>
            </a:r>
            <a:r>
              <a:rPr lang="en-US" altLang="zh-TW" dirty="0" smtClean="0">
                <a:hlinkClick r:id="rId2"/>
              </a:rPr>
              <a:t>www.linuxsir.org/bbs/thread186941.html</a:t>
            </a:r>
            <a:r>
              <a:rPr lang="en-US" altLang="zh-TW" dirty="0" smtClean="0"/>
              <a:t>;</a:t>
            </a:r>
          </a:p>
          <a:p>
            <a:r>
              <a:rPr lang="en-US" altLang="zh-TW" dirty="0" err="1" smtClean="0"/>
              <a:t>ycaa</a:t>
            </a:r>
            <a:r>
              <a:rPr lang="zh-TW" altLang="en-US" dirty="0" smtClean="0"/>
              <a:t>與</a:t>
            </a:r>
            <a:r>
              <a:rPr lang="en-US" altLang="zh-TW" dirty="0" err="1" smtClean="0"/>
              <a:t>lex</a:t>
            </a:r>
            <a:r>
              <a:rPr lang="zh-TW" altLang="en-US" dirty="0" smtClean="0"/>
              <a:t>快速入門</a:t>
            </a:r>
            <a:endParaRPr lang="en-US" altLang="zh-TW" dirty="0" smtClean="0">
              <a:solidFill>
                <a:schemeClr val="tx1"/>
              </a:solidFill>
              <a:latin typeface="+mj-ea"/>
              <a:ea typeface="+mj-ea"/>
              <a:hlinkClick r:id="rId3"/>
            </a:endParaRPr>
          </a:p>
          <a:p>
            <a:r>
              <a:rPr lang="en-US" altLang="zh-TW" dirty="0" smtClean="0">
                <a:hlinkClick r:id="rId4"/>
              </a:rPr>
              <a:t>http://www.ibm.com/developerworks/cn/linux/sdk/lex/index.html#resources</a:t>
            </a:r>
            <a:endParaRPr lang="en-US" altLang="zh-TW" dirty="0" smtClean="0">
              <a:hlinkClick r:id="rId3"/>
            </a:endParaRPr>
          </a:p>
          <a:p>
            <a:r>
              <a:rPr lang="zh-TW" altLang="en-US" dirty="0" smtClean="0"/>
              <a:t>很讚的遊戲編譯器</a:t>
            </a:r>
            <a:endParaRPr lang="en-US" altLang="zh-TW" dirty="0" smtClean="0">
              <a:hlinkClick r:id="rId3"/>
            </a:endParaRPr>
          </a:p>
          <a:p>
            <a:r>
              <a:rPr lang="en-US" altLang="zh-TW" dirty="0" smtClean="0">
                <a:hlinkClick r:id="rId3"/>
              </a:rPr>
              <a:t>http</a:t>
            </a:r>
            <a:r>
              <a:rPr lang="en-US" altLang="zh-TW" dirty="0" smtClean="0">
                <a:hlinkClick r:id="rId3"/>
              </a:rPr>
              <a:t>://</a:t>
            </a:r>
            <a:r>
              <a:rPr lang="en-US" altLang="zh-TW" dirty="0" smtClean="0">
                <a:hlinkClick r:id="rId3"/>
              </a:rPr>
              <a:t>good-ed.blogspot.tw/2010/04/lexyacc.html</a:t>
            </a:r>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zh-TW" altLang="en-US" dirty="0" smtClean="0">
                <a:latin typeface="Times New Roman" pitchFamily="18" charset="0"/>
                <a:cs typeface="Times New Roman" pitchFamily="18" charset="0"/>
              </a:rPr>
              <a:t>實作圖</a:t>
            </a:r>
            <a:endParaRPr lang="en-US" altLang="zh-TW" dirty="0" err="1" smtClean="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lstStyle/>
          <a:p>
            <a:endParaRPr lang="zh-TW" altLang="en-US" dirty="0"/>
          </a:p>
        </p:txBody>
      </p:sp>
      <p:pic>
        <p:nvPicPr>
          <p:cNvPr id="5" name="圖片 4" descr="yacc5.bmp"/>
          <p:cNvPicPr>
            <a:picLocks noChangeAspect="1"/>
          </p:cNvPicPr>
          <p:nvPr/>
        </p:nvPicPr>
        <p:blipFill>
          <a:blip r:embed="rId2" cstate="print"/>
          <a:stretch>
            <a:fillRect/>
          </a:stretch>
        </p:blipFill>
        <p:spPr>
          <a:xfrm>
            <a:off x="1115616" y="1412776"/>
            <a:ext cx="6816757" cy="51125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latin typeface="Times New Roman" pitchFamily="18" charset="0"/>
                <a:cs typeface="Times New Roman" pitchFamily="18" charset="0"/>
              </a:rPr>
              <a:t>YACC</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lstStyle/>
          <a:p>
            <a:r>
              <a:rPr lang="en-US" altLang="zh-TW" dirty="0" smtClean="0">
                <a:solidFill>
                  <a:schemeClr val="tx1"/>
                </a:solidFill>
                <a:latin typeface="Times New Roman" pitchFamily="18" charset="0"/>
                <a:cs typeface="Times New Roman" pitchFamily="18" charset="0"/>
              </a:rPr>
              <a:t>YACC </a:t>
            </a:r>
            <a:r>
              <a:rPr lang="zh-TW" altLang="en-US" dirty="0" smtClean="0">
                <a:solidFill>
                  <a:schemeClr val="tx1"/>
                </a:solidFill>
                <a:latin typeface="Times New Roman" pitchFamily="18" charset="0"/>
                <a:cs typeface="Times New Roman" pitchFamily="18" charset="0"/>
              </a:rPr>
              <a:t>代表 </a:t>
            </a:r>
            <a:r>
              <a:rPr lang="en-US" altLang="zh-TW" dirty="0" smtClean="0">
                <a:solidFill>
                  <a:schemeClr val="tx1"/>
                </a:solidFill>
                <a:latin typeface="Times New Roman" pitchFamily="18" charset="0"/>
                <a:cs typeface="Times New Roman" pitchFamily="18" charset="0"/>
              </a:rPr>
              <a:t>Yet Another Compiler</a:t>
            </a:r>
            <a:r>
              <a:rPr lang="zh-TW" altLang="en-US" dirty="0" smtClean="0">
                <a:solidFill>
                  <a:schemeClr val="tx1"/>
                </a:solidFill>
                <a:latin typeface="Times New Roman" pitchFamily="18" charset="0"/>
                <a:cs typeface="Times New Roman" pitchFamily="18" charset="0"/>
              </a:rPr>
              <a:t> </a:t>
            </a:r>
            <a:r>
              <a:rPr lang="en-US" altLang="zh-TW" dirty="0" smtClean="0">
                <a:solidFill>
                  <a:schemeClr val="tx1"/>
                </a:solidFill>
                <a:latin typeface="Times New Roman" pitchFamily="18" charset="0"/>
                <a:cs typeface="Times New Roman" pitchFamily="18" charset="0"/>
              </a:rPr>
              <a:t>Compiler</a:t>
            </a:r>
            <a:r>
              <a:rPr lang="zh-TW" altLang="en-US" dirty="0" smtClean="0">
                <a:solidFill>
                  <a:schemeClr val="tx1"/>
                </a:solidFill>
                <a:latin typeface="Times New Roman" pitchFamily="18" charset="0"/>
                <a:cs typeface="Times New Roman" pitchFamily="18" charset="0"/>
              </a:rPr>
              <a:t>。</a:t>
            </a:r>
            <a:endParaRPr lang="en-US" altLang="zh-TW" dirty="0" smtClean="0">
              <a:solidFill>
                <a:schemeClr val="tx1"/>
              </a:solidFill>
              <a:latin typeface="Times New Roman" pitchFamily="18" charset="0"/>
              <a:cs typeface="Times New Roman" pitchFamily="18" charset="0"/>
            </a:endParaRPr>
          </a:p>
          <a:p>
            <a:r>
              <a:rPr lang="en-US" altLang="zh-TW" dirty="0" smtClean="0">
                <a:solidFill>
                  <a:schemeClr val="tx1"/>
                </a:solidFill>
                <a:latin typeface="Times New Roman" pitchFamily="18" charset="0"/>
                <a:cs typeface="Times New Roman" pitchFamily="18" charset="0"/>
              </a:rPr>
              <a:t> YACC </a:t>
            </a:r>
            <a:r>
              <a:rPr lang="zh-TW" altLang="en-US" dirty="0" smtClean="0">
                <a:solidFill>
                  <a:schemeClr val="tx1"/>
                </a:solidFill>
                <a:latin typeface="Times New Roman" pitchFamily="18" charset="0"/>
                <a:cs typeface="Times New Roman" pitchFamily="18" charset="0"/>
              </a:rPr>
              <a:t>的 </a:t>
            </a:r>
            <a:r>
              <a:rPr lang="en-US" altLang="zh-TW" dirty="0" smtClean="0">
                <a:solidFill>
                  <a:schemeClr val="tx1"/>
                </a:solidFill>
                <a:latin typeface="Times New Roman" pitchFamily="18" charset="0"/>
                <a:cs typeface="Times New Roman" pitchFamily="18" charset="0"/>
              </a:rPr>
              <a:t>GNU </a:t>
            </a:r>
            <a:r>
              <a:rPr lang="zh-TW" altLang="en-US" dirty="0" smtClean="0">
                <a:solidFill>
                  <a:schemeClr val="tx1"/>
                </a:solidFill>
                <a:latin typeface="Times New Roman" pitchFamily="18" charset="0"/>
                <a:cs typeface="Times New Roman" pitchFamily="18" charset="0"/>
              </a:rPr>
              <a:t>版叫做 </a:t>
            </a:r>
            <a:r>
              <a:rPr lang="en-US" altLang="zh-TW" dirty="0" smtClean="0">
                <a:solidFill>
                  <a:schemeClr val="tx1"/>
                </a:solidFill>
                <a:latin typeface="Times New Roman" pitchFamily="18" charset="0"/>
                <a:cs typeface="Times New Roman" pitchFamily="18" charset="0"/>
              </a:rPr>
              <a:t>Bison</a:t>
            </a:r>
            <a:r>
              <a:rPr lang="zh-TW" altLang="en-US" dirty="0" smtClean="0">
                <a:solidFill>
                  <a:schemeClr val="tx1"/>
                </a:solidFill>
                <a:latin typeface="Times New Roman" pitchFamily="18" charset="0"/>
                <a:cs typeface="Times New Roman" pitchFamily="18" charset="0"/>
              </a:rPr>
              <a:t>。</a:t>
            </a:r>
            <a:endParaRPr lang="en-US" altLang="zh-TW" dirty="0" smtClean="0">
              <a:solidFill>
                <a:schemeClr val="tx1"/>
              </a:solidFill>
              <a:latin typeface="Times New Roman" pitchFamily="18" charset="0"/>
              <a:cs typeface="Times New Roman" pitchFamily="18" charset="0"/>
            </a:endParaRPr>
          </a:p>
          <a:p>
            <a:r>
              <a:rPr lang="zh-TW" altLang="en-US" dirty="0" smtClean="0">
                <a:solidFill>
                  <a:schemeClr val="tx1"/>
                </a:solidFill>
                <a:latin typeface="Times New Roman" pitchFamily="18" charset="0"/>
                <a:cs typeface="Times New Roman" pitchFamily="18" charset="0"/>
              </a:rPr>
              <a:t>它是一種工具，將任何一種編譯程式語言的所有語法翻譯成針對此種語言的 </a:t>
            </a:r>
            <a:r>
              <a:rPr lang="en-US" altLang="zh-TW" dirty="0" smtClean="0">
                <a:solidFill>
                  <a:schemeClr val="tx1"/>
                </a:solidFill>
                <a:latin typeface="Times New Roman" pitchFamily="18" charset="0"/>
                <a:cs typeface="Times New Roman" pitchFamily="18" charset="0"/>
              </a:rPr>
              <a:t>YACC </a:t>
            </a:r>
            <a:r>
              <a:rPr lang="zh-TW" altLang="en-US" dirty="0" smtClean="0">
                <a:solidFill>
                  <a:schemeClr val="tx1"/>
                </a:solidFill>
                <a:latin typeface="Times New Roman" pitchFamily="18" charset="0"/>
                <a:cs typeface="Times New Roman" pitchFamily="18" charset="0"/>
              </a:rPr>
              <a:t>語法解析器。它用巴科斯範式</a:t>
            </a:r>
            <a:r>
              <a:rPr lang="en-US" altLang="zh-TW" dirty="0" smtClean="0">
                <a:solidFill>
                  <a:schemeClr val="tx1"/>
                </a:solidFill>
                <a:latin typeface="Times New Roman" pitchFamily="18" charset="0"/>
                <a:cs typeface="Times New Roman" pitchFamily="18" charset="0"/>
              </a:rPr>
              <a:t>(BNF, Backus </a:t>
            </a:r>
            <a:r>
              <a:rPr lang="en-US" altLang="zh-TW" dirty="0" err="1" smtClean="0">
                <a:solidFill>
                  <a:schemeClr val="tx1"/>
                </a:solidFill>
                <a:latin typeface="Times New Roman" pitchFamily="18" charset="0"/>
                <a:cs typeface="Times New Roman" pitchFamily="18" charset="0"/>
              </a:rPr>
              <a:t>Naur</a:t>
            </a:r>
            <a:r>
              <a:rPr lang="en-US" altLang="zh-TW" dirty="0" smtClean="0">
                <a:solidFill>
                  <a:schemeClr val="tx1"/>
                </a:solidFill>
                <a:latin typeface="Times New Roman" pitchFamily="18" charset="0"/>
                <a:cs typeface="Times New Roman" pitchFamily="18" charset="0"/>
              </a:rPr>
              <a:t> Form)</a:t>
            </a:r>
            <a:r>
              <a:rPr lang="zh-TW" altLang="en-US" dirty="0" smtClean="0">
                <a:solidFill>
                  <a:schemeClr val="tx1"/>
                </a:solidFill>
                <a:latin typeface="Times New Roman" pitchFamily="18" charset="0"/>
                <a:cs typeface="Times New Roman" pitchFamily="18" charset="0"/>
              </a:rPr>
              <a:t>來書寫。按照慣例，</a:t>
            </a:r>
            <a:r>
              <a:rPr lang="en-US" altLang="zh-TW" dirty="0" smtClean="0">
                <a:solidFill>
                  <a:schemeClr val="tx1"/>
                </a:solidFill>
                <a:latin typeface="Times New Roman" pitchFamily="18" charset="0"/>
                <a:cs typeface="Times New Roman" pitchFamily="18" charset="0"/>
              </a:rPr>
              <a:t>YACC </a:t>
            </a:r>
            <a:r>
              <a:rPr lang="zh-TW" altLang="en-US" dirty="0" smtClean="0">
                <a:solidFill>
                  <a:schemeClr val="tx1"/>
                </a:solidFill>
                <a:latin typeface="Times New Roman" pitchFamily="18" charset="0"/>
                <a:cs typeface="Times New Roman" pitchFamily="18" charset="0"/>
              </a:rPr>
              <a:t>檔有 </a:t>
            </a:r>
            <a:r>
              <a:rPr lang="en-US" altLang="zh-TW" dirty="0" smtClean="0">
                <a:solidFill>
                  <a:schemeClr val="tx1"/>
                </a:solidFill>
                <a:latin typeface="Times New Roman" pitchFamily="18" charset="0"/>
                <a:cs typeface="Times New Roman" pitchFamily="18" charset="0"/>
              </a:rPr>
              <a:t>.y </a:t>
            </a:r>
            <a:r>
              <a:rPr lang="zh-TW" altLang="en-US" dirty="0" smtClean="0">
                <a:solidFill>
                  <a:schemeClr val="tx1"/>
                </a:solidFill>
                <a:latin typeface="Times New Roman" pitchFamily="18" charset="0"/>
                <a:cs typeface="Times New Roman" pitchFamily="18" charset="0"/>
              </a:rPr>
              <a:t>尾碼。</a:t>
            </a:r>
            <a:endParaRPr lang="en-US" altLang="zh-TW" dirty="0" smtClean="0">
              <a:solidFill>
                <a:schemeClr val="tx1"/>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latin typeface="Times New Roman" pitchFamily="18" charset="0"/>
                <a:cs typeface="Times New Roman" pitchFamily="18" charset="0"/>
              </a:rPr>
              <a:t>YACC</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988840"/>
            <a:ext cx="7416824" cy="4392488"/>
          </a:xfrm>
        </p:spPr>
        <p:txBody>
          <a:bodyPr>
            <a:normAutofit/>
          </a:bodyPr>
          <a:lstStyle/>
          <a:p>
            <a:r>
              <a:rPr lang="zh-TW" altLang="en-US" dirty="0" smtClean="0"/>
              <a:t>圖中所表示的是使用</a:t>
            </a:r>
            <a:r>
              <a:rPr lang="en-US" altLang="zh-TW" dirty="0" err="1" smtClean="0"/>
              <a:t>lex</a:t>
            </a:r>
            <a:r>
              <a:rPr lang="zh-TW" altLang="en-US" dirty="0" smtClean="0"/>
              <a:t>及</a:t>
            </a:r>
            <a:r>
              <a:rPr lang="en-US" altLang="zh-TW" dirty="0" smtClean="0"/>
              <a:t>YACC</a:t>
            </a:r>
            <a:r>
              <a:rPr lang="zh-TW" altLang="en-US" dirty="0" smtClean="0"/>
              <a:t>的一般工作流程。</a:t>
            </a:r>
            <a:endParaRPr lang="en-US" altLang="zh-TW" dirty="0" smtClean="0"/>
          </a:p>
          <a:p>
            <a:r>
              <a:rPr lang="zh-TW" altLang="en-US" dirty="0" smtClean="0"/>
              <a:t>首先看到</a:t>
            </a:r>
            <a:r>
              <a:rPr lang="en-US" altLang="zh-TW" dirty="0" smtClean="0"/>
              <a:t>YACC</a:t>
            </a:r>
            <a:r>
              <a:rPr lang="zh-TW" altLang="en-US" dirty="0" smtClean="0"/>
              <a:t>會讀入一個</a:t>
            </a:r>
            <a:r>
              <a:rPr lang="en-US" altLang="zh-TW" dirty="0" smtClean="0"/>
              <a:t>.y</a:t>
            </a:r>
            <a:r>
              <a:rPr lang="zh-TW" altLang="en-US" dirty="0" smtClean="0"/>
              <a:t>檔案，這裡</a:t>
            </a:r>
            <a:r>
              <a:rPr lang="en-US" altLang="zh-TW" dirty="0" smtClean="0"/>
              <a:t>.y</a:t>
            </a:r>
            <a:r>
              <a:rPr lang="zh-TW" altLang="en-US" dirty="0" smtClean="0"/>
              <a:t>檔案的內容就是我們使用類似</a:t>
            </a:r>
            <a:r>
              <a:rPr lang="en-US" altLang="zh-TW" dirty="0" smtClean="0"/>
              <a:t>BNF</a:t>
            </a:r>
            <a:r>
              <a:rPr lang="zh-TW" altLang="en-US" dirty="0" smtClean="0"/>
              <a:t>語法定義的語法規則，</a:t>
            </a:r>
            <a:r>
              <a:rPr lang="en-US" altLang="zh-TW" dirty="0" smtClean="0"/>
              <a:t>YACC</a:t>
            </a:r>
            <a:r>
              <a:rPr lang="zh-TW" altLang="en-US" dirty="0" smtClean="0"/>
              <a:t>會分析這些語法規則後，幫我們產生可以用來解析這些規則的程式碼，一般名稱預設為</a:t>
            </a:r>
            <a:r>
              <a:rPr lang="en-US" altLang="zh-TW" dirty="0" err="1" smtClean="0"/>
              <a:t>y.tab.c</a:t>
            </a:r>
            <a:endParaRPr lang="en-US" altLang="zh-TW" dirty="0" smtClean="0"/>
          </a:p>
          <a:p>
            <a:r>
              <a:rPr lang="zh-TW" altLang="en-US" dirty="0" smtClean="0"/>
              <a:t>產生的程式碼中最重要的的函式叫作</a:t>
            </a:r>
            <a:r>
              <a:rPr lang="en-US" altLang="zh-TW" dirty="0" err="1" smtClean="0"/>
              <a:t>yyparse</a:t>
            </a:r>
            <a:r>
              <a:rPr lang="zh-TW" altLang="en-US" dirty="0" smtClean="0"/>
              <a:t>。</a:t>
            </a:r>
            <a:endParaRPr lang="en-US" altLang="zh-TW" dirty="0" smtClean="0"/>
          </a:p>
          <a:p>
            <a:endParaRPr lang="en-US" altLang="zh-TW" dirty="0" smtClean="0"/>
          </a:p>
          <a:p>
            <a:r>
              <a:rPr lang="en-US" altLang="zh-TW" dirty="0" err="1" smtClean="0"/>
              <a:t>lex</a:t>
            </a:r>
            <a:r>
              <a:rPr lang="zh-TW" altLang="en-US" dirty="0" smtClean="0"/>
              <a:t>也會讀入一個</a:t>
            </a:r>
            <a:r>
              <a:rPr lang="en-US" altLang="zh-TW" dirty="0" smtClean="0"/>
              <a:t>.l</a:t>
            </a:r>
            <a:r>
              <a:rPr lang="zh-TW" altLang="en-US" dirty="0" smtClean="0"/>
              <a:t>的檔案，這個檔案裡面定義的是如何從文字流裡解出</a:t>
            </a:r>
            <a:r>
              <a:rPr lang="en-US" altLang="zh-TW" dirty="0" smtClean="0"/>
              <a:t>token</a:t>
            </a:r>
            <a:r>
              <a:rPr lang="zh-TW" altLang="en-US" dirty="0" smtClean="0"/>
              <a:t>的規則，使用的方法是常規表示式</a:t>
            </a:r>
            <a:r>
              <a:rPr lang="en-US" altLang="zh-TW" dirty="0" smtClean="0"/>
              <a:t>(regular expression)</a:t>
            </a:r>
            <a:r>
              <a:rPr lang="zh-TW" altLang="en-US" dirty="0" smtClean="0"/>
              <a:t> 。</a:t>
            </a:r>
            <a:endParaRPr lang="en-US" altLang="zh-TW" dirty="0" smtClean="0"/>
          </a:p>
          <a:p>
            <a:endParaRPr lang="en-US" altLang="zh-TW" dirty="0" smtClean="0"/>
          </a:p>
          <a:p>
            <a:endParaRPr lang="en-US" altLang="zh-TW" dirty="0" smtClean="0"/>
          </a:p>
          <a:p>
            <a:endParaRPr lang="en-US" altLang="zh-TW" dirty="0" smtClean="0"/>
          </a:p>
        </p:txBody>
      </p:sp>
      <p:pic>
        <p:nvPicPr>
          <p:cNvPr id="4" name="Picture 2" descr="C:\Documents and Settings\lice\桌面\lexyacc.png"/>
          <p:cNvPicPr>
            <a:picLocks noChangeAspect="1" noChangeArrowheads="1"/>
          </p:cNvPicPr>
          <p:nvPr/>
        </p:nvPicPr>
        <p:blipFill>
          <a:blip r:embed="rId2" cstate="print"/>
          <a:srcRect/>
          <a:stretch>
            <a:fillRect/>
          </a:stretch>
        </p:blipFill>
        <p:spPr bwMode="auto">
          <a:xfrm>
            <a:off x="3939885" y="0"/>
            <a:ext cx="4880588" cy="198884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latin typeface="Times New Roman" pitchFamily="18" charset="0"/>
                <a:cs typeface="Times New Roman" pitchFamily="18" charset="0"/>
              </a:rPr>
              <a:t>YACC</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988840"/>
            <a:ext cx="7416824" cy="4392488"/>
          </a:xfrm>
        </p:spPr>
        <p:txBody>
          <a:bodyPr>
            <a:normAutofit fontScale="92500"/>
          </a:bodyPr>
          <a:lstStyle/>
          <a:p>
            <a:r>
              <a:rPr lang="en-US" altLang="zh-TW" dirty="0" err="1" smtClean="0"/>
              <a:t>lex</a:t>
            </a:r>
            <a:r>
              <a:rPr lang="zh-TW" altLang="en-US" dirty="0" smtClean="0"/>
              <a:t>也會讀入一個</a:t>
            </a:r>
            <a:r>
              <a:rPr lang="en-US" altLang="zh-TW" dirty="0" smtClean="0"/>
              <a:t>.l</a:t>
            </a:r>
            <a:r>
              <a:rPr lang="zh-TW" altLang="en-US" dirty="0" smtClean="0"/>
              <a:t>的檔案，這個檔案裡面定義的是如何從文字流裡解出</a:t>
            </a:r>
            <a:r>
              <a:rPr lang="en-US" altLang="zh-TW" dirty="0" smtClean="0"/>
              <a:t>token</a:t>
            </a:r>
            <a:r>
              <a:rPr lang="zh-TW" altLang="en-US" dirty="0" smtClean="0"/>
              <a:t>的規則，使用的方法是常規表示式</a:t>
            </a:r>
            <a:r>
              <a:rPr lang="en-US" altLang="zh-TW" dirty="0" smtClean="0"/>
              <a:t>(regular expression)</a:t>
            </a:r>
            <a:r>
              <a:rPr lang="zh-TW" altLang="en-US" dirty="0" smtClean="0"/>
              <a:t> 。</a:t>
            </a:r>
            <a:endParaRPr lang="en-US" altLang="zh-TW" dirty="0" smtClean="0"/>
          </a:p>
          <a:p>
            <a:r>
              <a:rPr lang="zh-TW" altLang="en-US" dirty="0" smtClean="0"/>
              <a:t>在圖的左側中間我們還可以看到有一個叫作</a:t>
            </a:r>
            <a:r>
              <a:rPr lang="en-US" altLang="zh-TW" dirty="0" err="1" smtClean="0"/>
              <a:t>y.tab.h</a:t>
            </a:r>
            <a:r>
              <a:rPr lang="zh-TW" altLang="en-US" dirty="0" smtClean="0"/>
              <a:t>的檔案從</a:t>
            </a:r>
            <a:r>
              <a:rPr lang="en-US" altLang="zh-TW" dirty="0" smtClean="0"/>
              <a:t>YACC</a:t>
            </a:r>
            <a:r>
              <a:rPr lang="zh-TW" altLang="en-US" dirty="0" smtClean="0"/>
              <a:t>產生出來並餵給</a:t>
            </a:r>
            <a:r>
              <a:rPr lang="en-US" altLang="zh-TW" dirty="0" err="1" smtClean="0"/>
              <a:t>lex</a:t>
            </a:r>
            <a:r>
              <a:rPr lang="zh-TW" altLang="en-US" dirty="0" smtClean="0"/>
              <a:t>作輸入，這個檔案是</a:t>
            </a:r>
            <a:r>
              <a:rPr lang="en-US" altLang="zh-TW" dirty="0" smtClean="0"/>
              <a:t>YACC</a:t>
            </a:r>
            <a:r>
              <a:rPr lang="zh-TW" altLang="en-US" dirty="0" smtClean="0"/>
              <a:t>根據在讀入的</a:t>
            </a:r>
            <a:r>
              <a:rPr lang="en-US" altLang="zh-TW" dirty="0" smtClean="0"/>
              <a:t>.y</a:t>
            </a:r>
            <a:r>
              <a:rPr lang="zh-TW" altLang="en-US" dirty="0" smtClean="0"/>
              <a:t>檔裡面所定義的</a:t>
            </a:r>
            <a:r>
              <a:rPr lang="en-US" altLang="zh-TW" dirty="0" smtClean="0"/>
              <a:t>token</a:t>
            </a:r>
            <a:r>
              <a:rPr lang="zh-TW" altLang="en-US" dirty="0" smtClean="0"/>
              <a:t>代號所產生出來的一個</a:t>
            </a:r>
            <a:r>
              <a:rPr lang="en-US" altLang="zh-TW" dirty="0" smtClean="0"/>
              <a:t>header</a:t>
            </a:r>
            <a:r>
              <a:rPr lang="zh-TW" altLang="en-US" dirty="0" smtClean="0"/>
              <a:t>，這樣</a:t>
            </a:r>
            <a:r>
              <a:rPr lang="en-US" altLang="zh-TW" dirty="0" smtClean="0"/>
              <a:t>YACC</a:t>
            </a:r>
            <a:r>
              <a:rPr lang="zh-TW" altLang="en-US" dirty="0" smtClean="0"/>
              <a:t>及</a:t>
            </a:r>
            <a:r>
              <a:rPr lang="en-US" altLang="zh-TW" dirty="0" err="1" smtClean="0"/>
              <a:t>lex</a:t>
            </a:r>
            <a:r>
              <a:rPr lang="zh-TW" altLang="en-US" dirty="0" smtClean="0"/>
              <a:t>產生出來的程式碼裡面就可以使用共通定義的代碼而不必各寫個的。</a:t>
            </a:r>
            <a:endParaRPr lang="en-US" altLang="zh-TW" dirty="0" smtClean="0"/>
          </a:p>
          <a:p>
            <a:r>
              <a:rPr lang="en-US" altLang="zh-TW" dirty="0" err="1" smtClean="0"/>
              <a:t>lex</a:t>
            </a:r>
            <a:r>
              <a:rPr lang="zh-TW" altLang="en-US" dirty="0" smtClean="0"/>
              <a:t>分析過</a:t>
            </a:r>
            <a:r>
              <a:rPr lang="en-US" altLang="zh-TW" dirty="0" smtClean="0"/>
              <a:t>.l</a:t>
            </a:r>
            <a:r>
              <a:rPr lang="zh-TW" altLang="en-US" dirty="0" smtClean="0"/>
              <a:t>檔案後也會產生一個一般預設叫作</a:t>
            </a:r>
            <a:r>
              <a:rPr lang="en-US" altLang="zh-TW" dirty="0" err="1" smtClean="0"/>
              <a:t>lex.yy.c</a:t>
            </a:r>
            <a:r>
              <a:rPr lang="zh-TW" altLang="en-US" dirty="0" smtClean="0"/>
              <a:t>的原始碼檔案，裡頭最重要的一個函式叫作</a:t>
            </a:r>
            <a:r>
              <a:rPr lang="en-US" altLang="zh-TW" dirty="0" err="1" smtClean="0"/>
              <a:t>yylex</a:t>
            </a:r>
            <a:r>
              <a:rPr lang="zh-TW" altLang="en-US" dirty="0" smtClean="0"/>
              <a:t>。</a:t>
            </a:r>
            <a:endParaRPr lang="en-US" altLang="zh-TW" dirty="0" smtClean="0"/>
          </a:p>
          <a:p>
            <a:endParaRPr lang="en-US" altLang="zh-TW" dirty="0" smtClean="0"/>
          </a:p>
          <a:p>
            <a:endParaRPr lang="en-US" altLang="zh-TW" dirty="0" smtClean="0"/>
          </a:p>
        </p:txBody>
      </p:sp>
      <p:pic>
        <p:nvPicPr>
          <p:cNvPr id="4" name="Picture 2" descr="C:\Documents and Settings\lice\桌面\lexyacc.png"/>
          <p:cNvPicPr>
            <a:picLocks noChangeAspect="1" noChangeArrowheads="1"/>
          </p:cNvPicPr>
          <p:nvPr/>
        </p:nvPicPr>
        <p:blipFill>
          <a:blip r:embed="rId2" cstate="print"/>
          <a:srcRect/>
          <a:stretch>
            <a:fillRect/>
          </a:stretch>
        </p:blipFill>
        <p:spPr bwMode="auto">
          <a:xfrm>
            <a:off x="3939887" y="0"/>
            <a:ext cx="4880585" cy="198883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latin typeface="Times New Roman" pitchFamily="18" charset="0"/>
                <a:cs typeface="Times New Roman" pitchFamily="18" charset="0"/>
              </a:rPr>
              <a:t>YACC</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268760"/>
            <a:ext cx="7416824" cy="5112568"/>
          </a:xfrm>
        </p:spPr>
        <p:txBody>
          <a:bodyPr>
            <a:normAutofit/>
          </a:bodyPr>
          <a:lstStyle/>
          <a:p>
            <a:endParaRPr lang="en-US" altLang="zh-TW" dirty="0" smtClean="0"/>
          </a:p>
          <a:p>
            <a:r>
              <a:rPr lang="zh-TW" altLang="en-US" dirty="0" smtClean="0"/>
              <a:t>最後，我們把</a:t>
            </a:r>
            <a:r>
              <a:rPr lang="en-US" altLang="zh-TW" dirty="0" smtClean="0"/>
              <a:t>YACC</a:t>
            </a:r>
            <a:r>
              <a:rPr lang="zh-TW" altLang="en-US" dirty="0" smtClean="0"/>
              <a:t>產生出來的</a:t>
            </a:r>
            <a:r>
              <a:rPr lang="en-US" altLang="zh-TW" dirty="0" err="1" smtClean="0"/>
              <a:t>y.tab.c</a:t>
            </a:r>
            <a:r>
              <a:rPr lang="zh-TW" altLang="en-US" dirty="0" smtClean="0"/>
              <a:t>還有</a:t>
            </a:r>
            <a:r>
              <a:rPr lang="en-US" altLang="zh-TW" dirty="0" err="1" smtClean="0"/>
              <a:t>lex</a:t>
            </a:r>
            <a:r>
              <a:rPr lang="zh-TW" altLang="en-US" dirty="0" smtClean="0"/>
              <a:t>產生出來的</a:t>
            </a:r>
            <a:r>
              <a:rPr lang="en-US" altLang="zh-TW" dirty="0" err="1" smtClean="0"/>
              <a:t>lex.yy.c</a:t>
            </a:r>
            <a:r>
              <a:rPr lang="zh-TW" altLang="en-US" dirty="0" smtClean="0"/>
              <a:t>，以及其它我們自己撰寫的原始碼檔案一起拿來編譯再作連結，最後產生出來的就是一個可以用來解析我們定義的語法的解析器工具。以上是整個</a:t>
            </a:r>
            <a:r>
              <a:rPr lang="en-US" altLang="zh-TW" dirty="0" err="1" smtClean="0"/>
              <a:t>lex</a:t>
            </a:r>
            <a:r>
              <a:rPr lang="zh-TW" altLang="en-US" dirty="0" smtClean="0"/>
              <a:t>及</a:t>
            </a:r>
            <a:r>
              <a:rPr lang="en-US" altLang="zh-TW" dirty="0" smtClean="0"/>
              <a:t>YACC</a:t>
            </a:r>
            <a:r>
              <a:rPr lang="zh-TW" altLang="en-US" dirty="0" smtClean="0"/>
              <a:t>的使用流程概觀</a:t>
            </a:r>
            <a:endParaRPr lang="en-US" altLang="zh-TW" dirty="0" smtClean="0"/>
          </a:p>
          <a:p>
            <a:endParaRPr lang="en-US" altLang="zh-TW" dirty="0" smtClean="0"/>
          </a:p>
        </p:txBody>
      </p:sp>
      <p:pic>
        <p:nvPicPr>
          <p:cNvPr id="4" name="Picture 2" descr="C:\Documents and Settings\lice\桌面\lexyacc.png"/>
          <p:cNvPicPr>
            <a:picLocks noChangeAspect="1" noChangeArrowheads="1"/>
          </p:cNvPicPr>
          <p:nvPr/>
        </p:nvPicPr>
        <p:blipFill>
          <a:blip r:embed="rId2" cstate="print"/>
          <a:srcRect/>
          <a:stretch>
            <a:fillRect/>
          </a:stretch>
        </p:blipFill>
        <p:spPr bwMode="auto">
          <a:xfrm>
            <a:off x="1907704" y="3933056"/>
            <a:ext cx="6408712" cy="26115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latin typeface="Times New Roman" pitchFamily="18" charset="0"/>
                <a:cs typeface="Times New Roman" pitchFamily="18" charset="0"/>
              </a:rPr>
              <a:t>YACC</a:t>
            </a:r>
            <a:r>
              <a:rPr lang="zh-TW" altLang="en-US" dirty="0" smtClean="0">
                <a:latin typeface="Times New Roman" pitchFamily="18" charset="0"/>
                <a:cs typeface="Times New Roman" pitchFamily="18" charset="0"/>
              </a:rPr>
              <a:t>語法</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lstStyle/>
          <a:p>
            <a:r>
              <a:rPr lang="en-US" altLang="zh-TW" dirty="0" smtClean="0">
                <a:latin typeface="Times New Roman" pitchFamily="18" charset="0"/>
                <a:cs typeface="Times New Roman" pitchFamily="18" charset="0"/>
              </a:rPr>
              <a:t>YACC </a:t>
            </a:r>
            <a:r>
              <a:rPr lang="zh-TW" altLang="en-US" dirty="0" smtClean="0">
                <a:latin typeface="Times New Roman" pitchFamily="18" charset="0"/>
                <a:cs typeface="Times New Roman" pitchFamily="18" charset="0"/>
              </a:rPr>
              <a:t>語法檔包括這一語法規範。 </a:t>
            </a:r>
            <a:endParaRPr lang="en-US" altLang="zh-TW" dirty="0" smtClean="0">
              <a:latin typeface="Times New Roman" pitchFamily="18" charset="0"/>
              <a:cs typeface="Times New Roman" pitchFamily="18" charset="0"/>
            </a:endParaRPr>
          </a:p>
          <a:p>
            <a:r>
              <a:rPr lang="zh-TW" altLang="en-US" dirty="0" smtClean="0">
                <a:latin typeface="Times New Roman" pitchFamily="18" charset="0"/>
                <a:cs typeface="Times New Roman" pitchFamily="18" charset="0"/>
              </a:rPr>
              <a:t>這包含了序列匹配時你想要做的事。</a:t>
            </a:r>
            <a:r>
              <a:rPr lang="zh-TW" altLang="en-US" dirty="0" smtClean="0"/>
              <a:t>以英語為例。這一套標記可能是：名詞</a:t>
            </a:r>
            <a:r>
              <a:rPr lang="en-US" altLang="zh-TW" dirty="0" smtClean="0"/>
              <a:t>, </a:t>
            </a:r>
            <a:r>
              <a:rPr lang="zh-TW" altLang="en-US" dirty="0" smtClean="0"/>
              <a:t>動詞</a:t>
            </a:r>
            <a:r>
              <a:rPr lang="en-US" altLang="zh-TW" dirty="0" smtClean="0"/>
              <a:t>, </a:t>
            </a:r>
            <a:r>
              <a:rPr lang="zh-TW" altLang="en-US" dirty="0" smtClean="0"/>
              <a:t>形容詞等等。</a:t>
            </a:r>
            <a:endParaRPr lang="en-US" altLang="zh-TW" dirty="0" smtClean="0"/>
          </a:p>
          <a:p>
            <a:r>
              <a:rPr lang="zh-TW" altLang="en-US" dirty="0" smtClean="0"/>
              <a:t>為了使用這些標記造一個語法正確的句子，</a:t>
            </a:r>
            <a:endParaRPr lang="en-US" altLang="zh-TW" dirty="0" smtClean="0"/>
          </a:p>
          <a:p>
            <a:r>
              <a:rPr lang="zh-TW" altLang="en-US" dirty="0" smtClean="0"/>
              <a:t>你的結構必須符合一定的規則。 </a:t>
            </a:r>
            <a:endParaRPr lang="en-US" altLang="zh-TW" dirty="0" smtClean="0"/>
          </a:p>
          <a:p>
            <a:r>
              <a:rPr lang="zh-TW" altLang="en-US" dirty="0" smtClean="0"/>
              <a:t>一個簡單的句子可能是名詞</a:t>
            </a:r>
            <a:r>
              <a:rPr lang="en-US" altLang="zh-TW" dirty="0" smtClean="0"/>
              <a:t>+</a:t>
            </a:r>
            <a:r>
              <a:rPr lang="zh-TW" altLang="en-US" dirty="0" smtClean="0"/>
              <a:t>動詞或名詞</a:t>
            </a:r>
            <a:r>
              <a:rPr lang="en-US" altLang="zh-TW" dirty="0" smtClean="0"/>
              <a:t>+</a:t>
            </a:r>
            <a:r>
              <a:rPr lang="zh-TW" altLang="en-US" dirty="0" smtClean="0"/>
              <a:t>動詞</a:t>
            </a:r>
            <a:r>
              <a:rPr lang="en-US" altLang="zh-TW" dirty="0" smtClean="0"/>
              <a:t>+</a:t>
            </a:r>
            <a:r>
              <a:rPr lang="zh-TW" altLang="en-US" dirty="0" smtClean="0"/>
              <a:t>名詞。</a:t>
            </a:r>
            <a:endParaRPr lang="en-US" altLang="zh-TW" dirty="0" smtClean="0">
              <a:latin typeface="Times New Roman" pitchFamily="18" charset="0"/>
              <a:cs typeface="Times New Roman" pitchFamily="18" charset="0"/>
            </a:endParaRPr>
          </a:p>
          <a:p>
            <a:endParaRPr lang="en-US" altLang="zh-TW" dirty="0" smtClean="0"/>
          </a:p>
          <a:p>
            <a:endParaRPr lang="en-US" altLang="zh-TW"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zh-TW" altLang="en-US" dirty="0" smtClean="0">
                <a:latin typeface="Times New Roman" pitchFamily="18" charset="0"/>
                <a:cs typeface="Times New Roman" pitchFamily="18" charset="0"/>
              </a:rPr>
              <a:t>建立</a:t>
            </a:r>
            <a:r>
              <a:rPr lang="en-US" altLang="zh-TW" dirty="0" smtClean="0">
                <a:latin typeface="Times New Roman" pitchFamily="18" charset="0"/>
                <a:cs typeface="Times New Roman" pitchFamily="18" charset="0"/>
              </a:rPr>
              <a:t>YACC</a:t>
            </a:r>
            <a:r>
              <a:rPr lang="zh-TW" altLang="en-US" dirty="0" smtClean="0">
                <a:latin typeface="Times New Roman" pitchFamily="18" charset="0"/>
                <a:cs typeface="Times New Roman" pitchFamily="18" charset="0"/>
              </a:rPr>
              <a:t>編譯器</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628800"/>
            <a:ext cx="7416824" cy="4896544"/>
          </a:xfrm>
        </p:spPr>
        <p:txBody>
          <a:bodyPr>
            <a:normAutofit fontScale="92500" lnSpcReduction="10000"/>
          </a:bodyPr>
          <a:lstStyle/>
          <a:p>
            <a:r>
              <a:rPr lang="zh-TW" altLang="en-US" dirty="0" smtClean="0"/>
              <a:t>用 </a:t>
            </a:r>
            <a:r>
              <a:rPr lang="en-US" altLang="zh-TW" dirty="0" smtClean="0"/>
              <a:t>YACC </a:t>
            </a:r>
            <a:r>
              <a:rPr lang="zh-TW" altLang="en-US" dirty="0" smtClean="0"/>
              <a:t>來創建一個編譯器包括四個步驟：</a:t>
            </a:r>
          </a:p>
          <a:p>
            <a:r>
              <a:rPr lang="en-US" altLang="zh-TW" dirty="0" smtClean="0"/>
              <a:t>1.</a:t>
            </a:r>
            <a:r>
              <a:rPr lang="zh-TW" altLang="en-US" dirty="0" smtClean="0"/>
              <a:t>通過在語法檔上運行 </a:t>
            </a:r>
            <a:r>
              <a:rPr lang="en-US" altLang="zh-TW" dirty="0" smtClean="0"/>
              <a:t>YACC </a:t>
            </a:r>
            <a:r>
              <a:rPr lang="zh-TW" altLang="en-US" dirty="0" smtClean="0"/>
              <a:t>生成一個解析器。</a:t>
            </a:r>
          </a:p>
          <a:p>
            <a:r>
              <a:rPr lang="en-US" altLang="zh-TW" dirty="0" smtClean="0"/>
              <a:t>2.</a:t>
            </a:r>
            <a:r>
              <a:rPr lang="zh-TW" altLang="en-US" dirty="0" smtClean="0"/>
              <a:t>說明語法：</a:t>
            </a:r>
          </a:p>
          <a:p>
            <a:pPr lvl="1" algn="l"/>
            <a:r>
              <a:rPr lang="en-US" altLang="zh-TW" dirty="0" smtClean="0"/>
              <a:t>2.1</a:t>
            </a:r>
            <a:r>
              <a:rPr lang="zh-TW" altLang="en-US" dirty="0" smtClean="0"/>
              <a:t>編寫一個 </a:t>
            </a:r>
            <a:r>
              <a:rPr lang="en-US" altLang="zh-TW" dirty="0" smtClean="0"/>
              <a:t>.y </a:t>
            </a:r>
            <a:r>
              <a:rPr lang="zh-TW" altLang="en-US" dirty="0" smtClean="0"/>
              <a:t>的語法檔</a:t>
            </a:r>
            <a:endParaRPr lang="en-US" altLang="zh-TW" dirty="0" smtClean="0"/>
          </a:p>
          <a:p>
            <a:pPr lvl="1" algn="l"/>
            <a:r>
              <a:rPr lang="zh-TW" altLang="en-US" dirty="0" smtClean="0"/>
              <a:t>（同時說明 </a:t>
            </a:r>
            <a:r>
              <a:rPr lang="en-US" altLang="zh-TW" dirty="0" smtClean="0"/>
              <a:t>C </a:t>
            </a:r>
            <a:r>
              <a:rPr lang="zh-TW" altLang="en-US" dirty="0" smtClean="0"/>
              <a:t>在這裡要進行的動作）。</a:t>
            </a:r>
          </a:p>
          <a:p>
            <a:pPr lvl="1" algn="l"/>
            <a:r>
              <a:rPr lang="en-US" altLang="zh-TW" dirty="0" smtClean="0"/>
              <a:t>2.2</a:t>
            </a:r>
            <a:r>
              <a:rPr lang="zh-TW" altLang="en-US" dirty="0" smtClean="0"/>
              <a:t>編寫一個詞法分析器來處理輸入並將標記傳    遞給解析器。 這可以使用 </a:t>
            </a:r>
            <a:r>
              <a:rPr lang="en-US" altLang="zh-TW" dirty="0" err="1" smtClean="0"/>
              <a:t>Lex</a:t>
            </a:r>
            <a:r>
              <a:rPr lang="en-US" altLang="zh-TW" dirty="0" smtClean="0"/>
              <a:t> </a:t>
            </a:r>
            <a:r>
              <a:rPr lang="zh-TW" altLang="en-US" dirty="0" smtClean="0"/>
              <a:t>來完成。</a:t>
            </a:r>
          </a:p>
          <a:p>
            <a:pPr lvl="1" algn="l"/>
            <a:r>
              <a:rPr lang="en-US" altLang="zh-TW" dirty="0" smtClean="0"/>
              <a:t>2.3</a:t>
            </a:r>
            <a:r>
              <a:rPr lang="zh-TW" altLang="en-US" dirty="0" smtClean="0"/>
              <a:t>編寫一個函數，通過調用</a:t>
            </a:r>
            <a:r>
              <a:rPr lang="en-US" altLang="zh-TW" dirty="0" err="1" smtClean="0"/>
              <a:t>yyparse</a:t>
            </a:r>
            <a:r>
              <a:rPr lang="en-US" altLang="zh-TW" dirty="0" smtClean="0"/>
              <a:t>()</a:t>
            </a:r>
            <a:r>
              <a:rPr lang="zh-TW" altLang="en-US" dirty="0" smtClean="0"/>
              <a:t>來開始解析。</a:t>
            </a:r>
          </a:p>
          <a:p>
            <a:pPr lvl="1" algn="l"/>
            <a:r>
              <a:rPr lang="en-US" altLang="zh-TW" dirty="0" smtClean="0"/>
              <a:t>2.4</a:t>
            </a:r>
            <a:r>
              <a:rPr lang="zh-TW" altLang="en-US" dirty="0" smtClean="0"/>
              <a:t>編寫錯誤處理常式（如 </a:t>
            </a:r>
            <a:r>
              <a:rPr lang="en-US" altLang="zh-TW" dirty="0" err="1" smtClean="0"/>
              <a:t>yyerror</a:t>
            </a:r>
            <a:r>
              <a:rPr lang="en-US" altLang="zh-TW" dirty="0" smtClean="0"/>
              <a:t>()</a:t>
            </a:r>
            <a:r>
              <a:rPr lang="zh-TW" altLang="en-US" dirty="0" smtClean="0"/>
              <a:t>）。</a:t>
            </a:r>
          </a:p>
          <a:p>
            <a:r>
              <a:rPr lang="en-US" altLang="zh-TW" dirty="0" smtClean="0"/>
              <a:t>3.</a:t>
            </a:r>
            <a:r>
              <a:rPr lang="zh-TW" altLang="en-US" dirty="0" smtClean="0"/>
              <a:t>編譯 </a:t>
            </a:r>
            <a:r>
              <a:rPr lang="en-US" altLang="zh-TW" dirty="0" err="1" smtClean="0"/>
              <a:t>Yacc</a:t>
            </a:r>
            <a:r>
              <a:rPr lang="en-US" altLang="zh-TW" dirty="0" smtClean="0"/>
              <a:t> </a:t>
            </a:r>
            <a:r>
              <a:rPr lang="zh-TW" altLang="en-US" dirty="0" smtClean="0"/>
              <a:t>生成的代碼以及其他相關的原始檔案。</a:t>
            </a:r>
          </a:p>
          <a:p>
            <a:r>
              <a:rPr lang="en-US" altLang="zh-TW" dirty="0" smtClean="0"/>
              <a:t>4.</a:t>
            </a:r>
            <a:r>
              <a:rPr lang="zh-TW" altLang="en-US" dirty="0" smtClean="0"/>
              <a:t>將目標檔鏈結到適當的可執行解析器庫。</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t>C</a:t>
            </a:r>
            <a:r>
              <a:rPr lang="zh-TW" altLang="en-US" dirty="0" smtClean="0"/>
              <a:t>與 </a:t>
            </a:r>
            <a:r>
              <a:rPr lang="en-US" altLang="zh-TW" dirty="0" smtClean="0"/>
              <a:t>YACC</a:t>
            </a:r>
            <a:r>
              <a:rPr lang="zh-TW" altLang="en-US" dirty="0" smtClean="0"/>
              <a:t>的聲明</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772816"/>
            <a:ext cx="7416824" cy="4608512"/>
          </a:xfrm>
        </p:spPr>
        <p:txBody>
          <a:bodyPr/>
          <a:lstStyle/>
          <a:p>
            <a:r>
              <a:rPr lang="en-US" altLang="zh-TW" dirty="0" smtClean="0"/>
              <a:t>C </a:t>
            </a:r>
            <a:r>
              <a:rPr lang="zh-TW" altLang="en-US" dirty="0" smtClean="0"/>
              <a:t>聲明可能會定義動作中使用的類型和變數，以及巨集。還可以包含頭檔。</a:t>
            </a:r>
            <a:endParaRPr lang="en-US" altLang="zh-TW" dirty="0" smtClean="0"/>
          </a:p>
          <a:p>
            <a:r>
              <a:rPr lang="zh-TW" altLang="en-US" dirty="0" smtClean="0"/>
              <a:t>每個 </a:t>
            </a:r>
            <a:r>
              <a:rPr lang="en-US" altLang="zh-TW" dirty="0" smtClean="0"/>
              <a:t>YACC</a:t>
            </a:r>
            <a:r>
              <a:rPr lang="zh-TW" altLang="en-US" dirty="0" smtClean="0"/>
              <a:t>聲明段聲明了終端符號和非終端符號（標記）的名稱，還可能描述操作符優先順序和針對不同符號的資料類型。</a:t>
            </a:r>
            <a:r>
              <a:rPr lang="en-US" altLang="zh-TW" dirty="0" err="1" smtClean="0"/>
              <a:t>lexer</a:t>
            </a:r>
            <a:r>
              <a:rPr lang="en-US" altLang="zh-TW" dirty="0" smtClean="0"/>
              <a:t>(</a:t>
            </a:r>
            <a:r>
              <a:rPr lang="en-US" altLang="zh-TW" dirty="0" err="1" smtClean="0"/>
              <a:t>Lex</a:t>
            </a:r>
            <a:r>
              <a:rPr lang="en-US" altLang="zh-TW" dirty="0" smtClean="0"/>
              <a:t>)</a:t>
            </a:r>
            <a:r>
              <a:rPr lang="zh-TW" altLang="en-US" dirty="0" smtClean="0"/>
              <a:t>一般返回這些標記。所有這些標記都必須在</a:t>
            </a:r>
            <a:r>
              <a:rPr lang="en-US" altLang="zh-TW" dirty="0" smtClean="0"/>
              <a:t>YACC</a:t>
            </a:r>
            <a:r>
              <a:rPr lang="zh-TW" altLang="en-US" dirty="0" smtClean="0"/>
              <a:t>聲明中進行說明。</a:t>
            </a:r>
          </a:p>
          <a:p>
            <a:r>
              <a:rPr lang="zh-TW" altLang="en-US" dirty="0" smtClean="0"/>
              <a:t>在檔解析的例子中我們感興趣的是這些標記：</a:t>
            </a:r>
            <a:r>
              <a:rPr lang="en-US" altLang="zh-TW" dirty="0" smtClean="0"/>
              <a:t>name, equal sign, </a:t>
            </a:r>
            <a:r>
              <a:rPr lang="zh-TW" altLang="en-US" dirty="0" smtClean="0"/>
              <a:t>和</a:t>
            </a:r>
            <a:r>
              <a:rPr lang="en-US" altLang="zh-TW" dirty="0" smtClean="0"/>
              <a:t>age</a:t>
            </a:r>
            <a:r>
              <a:rPr lang="zh-TW" altLang="en-US" dirty="0" smtClean="0"/>
              <a:t>。</a:t>
            </a:r>
            <a:r>
              <a:rPr lang="en-US" altLang="zh-TW" dirty="0" smtClean="0"/>
              <a:t>Name </a:t>
            </a:r>
            <a:r>
              <a:rPr lang="zh-TW" altLang="en-US" dirty="0" smtClean="0"/>
              <a:t>是一個完全由字元組成的值。</a:t>
            </a:r>
            <a:r>
              <a:rPr lang="en-US" altLang="zh-TW" dirty="0" smtClean="0"/>
              <a:t>Age </a:t>
            </a:r>
            <a:r>
              <a:rPr lang="zh-TW" altLang="en-US" dirty="0" smtClean="0"/>
              <a:t>是數字。</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6163776" cy="980870"/>
          </a:xfrm>
        </p:spPr>
        <p:txBody>
          <a:bodyPr>
            <a:normAutofit/>
          </a:bodyPr>
          <a:lstStyle/>
          <a:p>
            <a:r>
              <a:rPr lang="en-US" altLang="zh-TW" dirty="0" smtClean="0"/>
              <a:t>C</a:t>
            </a:r>
            <a:r>
              <a:rPr lang="zh-TW" altLang="en-US" dirty="0" smtClean="0"/>
              <a:t>與 </a:t>
            </a:r>
            <a:r>
              <a:rPr lang="en-US" altLang="zh-TW" dirty="0" smtClean="0"/>
              <a:t>YACC</a:t>
            </a:r>
            <a:r>
              <a:rPr lang="zh-TW" altLang="en-US" dirty="0" smtClean="0"/>
              <a:t>的聲明</a:t>
            </a:r>
            <a:endParaRPr lang="zh-TW" altLang="en-US" dirty="0">
              <a:latin typeface="Times New Roman" pitchFamily="18" charset="0"/>
              <a:cs typeface="Times New Roman" pitchFamily="18" charset="0"/>
            </a:endParaRPr>
          </a:p>
        </p:txBody>
      </p:sp>
      <p:sp>
        <p:nvSpPr>
          <p:cNvPr id="3" name="副標題 2"/>
          <p:cNvSpPr>
            <a:spLocks noGrp="1"/>
          </p:cNvSpPr>
          <p:nvPr>
            <p:ph type="subTitle" idx="1"/>
          </p:nvPr>
        </p:nvSpPr>
        <p:spPr>
          <a:xfrm>
            <a:off x="1331640" y="1484784"/>
            <a:ext cx="7416824" cy="4896544"/>
          </a:xfrm>
        </p:spPr>
        <p:txBody>
          <a:bodyPr>
            <a:normAutofit fontScale="92500" lnSpcReduction="10000"/>
          </a:bodyPr>
          <a:lstStyle/>
          <a:p>
            <a:r>
              <a:rPr lang="zh-TW" altLang="en-US" dirty="0" smtClean="0"/>
              <a:t>於是聲明段就會像這樣：</a:t>
            </a:r>
            <a:endParaRPr lang="en-US" altLang="zh-TW" dirty="0" smtClean="0"/>
          </a:p>
          <a:p>
            <a:r>
              <a:rPr lang="en-US" altLang="zh-TW" dirty="0" smtClean="0"/>
              <a:t>%</a:t>
            </a:r>
          </a:p>
          <a:p>
            <a:r>
              <a:rPr lang="en-US" altLang="zh-TW" dirty="0" smtClean="0"/>
              <a:t> #</a:t>
            </a:r>
            <a:r>
              <a:rPr lang="en-US" altLang="zh-TW" dirty="0" err="1" smtClean="0"/>
              <a:t>typedef</a:t>
            </a:r>
            <a:r>
              <a:rPr lang="en-US" altLang="zh-TW" dirty="0" smtClean="0"/>
              <a:t> char* string; /*</a:t>
            </a:r>
          </a:p>
          <a:p>
            <a:r>
              <a:rPr lang="en-US" altLang="zh-TW" dirty="0" smtClean="0"/>
              <a:t> to specify token types as char* */</a:t>
            </a:r>
          </a:p>
          <a:p>
            <a:r>
              <a:rPr lang="en-US" altLang="zh-TW" dirty="0" smtClean="0"/>
              <a:t> </a:t>
            </a:r>
          </a:p>
          <a:p>
            <a:r>
              <a:rPr lang="en-US" altLang="zh-TW" dirty="0" smtClean="0"/>
              <a:t> #define YYSTYPE string /*</a:t>
            </a:r>
          </a:p>
          <a:p>
            <a:r>
              <a:rPr lang="en-US" altLang="zh-TW" dirty="0" smtClean="0"/>
              <a:t> a </a:t>
            </a:r>
            <a:r>
              <a:rPr lang="en-US" altLang="zh-TW" dirty="0" err="1" smtClean="0"/>
              <a:t>Yacc</a:t>
            </a:r>
            <a:r>
              <a:rPr lang="en-US" altLang="zh-TW" dirty="0" smtClean="0"/>
              <a:t> variable which has the value of returned token */</a:t>
            </a:r>
          </a:p>
          <a:p>
            <a:r>
              <a:rPr lang="en-US" altLang="zh-TW" dirty="0" smtClean="0"/>
              <a:t> </a:t>
            </a:r>
          </a:p>
          <a:p>
            <a:r>
              <a:rPr lang="en-US" altLang="zh-TW" dirty="0" smtClean="0"/>
              <a:t> %}</a:t>
            </a:r>
          </a:p>
          <a:p>
            <a:r>
              <a:rPr lang="en-US" altLang="zh-TW" dirty="0" smtClean="0"/>
              <a:t> </a:t>
            </a:r>
          </a:p>
          <a:p>
            <a:r>
              <a:rPr lang="en-US" altLang="zh-TW" dirty="0" smtClean="0"/>
              <a:t> %token NAME EQ AGE</a:t>
            </a:r>
          </a:p>
          <a:p>
            <a:r>
              <a:rPr lang="en-US" altLang="zh-TW" dirty="0" smtClean="0"/>
              <a:t> %%</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931</TotalTime>
  <Words>493</Words>
  <Application>Microsoft Office PowerPoint</Application>
  <PresentationFormat>如螢幕大小 (4:3)</PresentationFormat>
  <Paragraphs>163</Paragraphs>
  <Slides>17</Slides>
  <Notes>0</Notes>
  <HiddenSlides>0</HiddenSlides>
  <MMClips>0</MMClips>
  <ScaleCrop>false</ScaleCrop>
  <HeadingPairs>
    <vt:vector size="4" baseType="variant">
      <vt:variant>
        <vt:lpstr>佈景主題</vt:lpstr>
      </vt:variant>
      <vt:variant>
        <vt:i4>1</vt:i4>
      </vt:variant>
      <vt:variant>
        <vt:lpstr>投影片標題</vt:lpstr>
      </vt:variant>
      <vt:variant>
        <vt:i4>17</vt:i4>
      </vt:variant>
    </vt:vector>
  </HeadingPairs>
  <TitlesOfParts>
    <vt:vector size="18" baseType="lpstr">
      <vt:lpstr>夏至</vt:lpstr>
      <vt:lpstr>Intoduction of YACC</vt:lpstr>
      <vt:lpstr>YACC</vt:lpstr>
      <vt:lpstr>YACC</vt:lpstr>
      <vt:lpstr>YACC</vt:lpstr>
      <vt:lpstr>YACC</vt:lpstr>
      <vt:lpstr>YACC語法</vt:lpstr>
      <vt:lpstr>建立YACC編譯器</vt:lpstr>
      <vt:lpstr>C與 YACC的聲明</vt:lpstr>
      <vt:lpstr>C與 YACC的聲明</vt:lpstr>
      <vt:lpstr>實作</vt:lpstr>
      <vt:lpstr>實作</vt:lpstr>
      <vt:lpstr>實作</vt:lpstr>
      <vt:lpstr>實作</vt:lpstr>
      <vt:lpstr>實作</vt:lpstr>
      <vt:lpstr>實作</vt:lpstr>
      <vt:lpstr>實作</vt:lpstr>
      <vt:lpstr>實作圖</vt:lpstr>
    </vt:vector>
  </TitlesOfParts>
  <Company>OLE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Intoduction of YACC</dc:title>
  <dc:creator>lice</dc:creator>
  <cp:lastModifiedBy>lice</cp:lastModifiedBy>
  <cp:revision>92</cp:revision>
  <dcterms:created xsi:type="dcterms:W3CDTF">2012-06-03T04:55:07Z</dcterms:created>
  <dcterms:modified xsi:type="dcterms:W3CDTF">2012-06-26T18:57:12Z</dcterms:modified>
</cp:coreProperties>
</file>