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 id="2147483673" r:id="rId3"/>
  </p:sldMasterIdLst>
  <p:notesMasterIdLst>
    <p:notesMasterId r:id="rId35"/>
  </p:notesMasterIdLst>
  <p:handoutMasterIdLst>
    <p:handoutMasterId r:id="rId36"/>
  </p:handoutMasterIdLst>
  <p:sldIdLst>
    <p:sldId id="259" r:id="rId4"/>
    <p:sldId id="332" r:id="rId5"/>
    <p:sldId id="334" r:id="rId6"/>
    <p:sldId id="335" r:id="rId7"/>
    <p:sldId id="300" r:id="rId8"/>
    <p:sldId id="336" r:id="rId9"/>
    <p:sldId id="333" r:id="rId10"/>
    <p:sldId id="331" r:id="rId11"/>
    <p:sldId id="314" r:id="rId12"/>
    <p:sldId id="316" r:id="rId13"/>
    <p:sldId id="320" r:id="rId14"/>
    <p:sldId id="321" r:id="rId15"/>
    <p:sldId id="306" r:id="rId16"/>
    <p:sldId id="345" r:id="rId17"/>
    <p:sldId id="323" r:id="rId18"/>
    <p:sldId id="327" r:id="rId19"/>
    <p:sldId id="339" r:id="rId20"/>
    <p:sldId id="338" r:id="rId21"/>
    <p:sldId id="340" r:id="rId22"/>
    <p:sldId id="325" r:id="rId23"/>
    <p:sldId id="347" r:id="rId24"/>
    <p:sldId id="341" r:id="rId25"/>
    <p:sldId id="315" r:id="rId26"/>
    <p:sldId id="342" r:id="rId27"/>
    <p:sldId id="329" r:id="rId28"/>
    <p:sldId id="346" r:id="rId29"/>
    <p:sldId id="272" r:id="rId30"/>
    <p:sldId id="337" r:id="rId31"/>
    <p:sldId id="277" r:id="rId32"/>
    <p:sldId id="343" r:id="rId33"/>
    <p:sldId id="279"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86131" autoAdjust="0"/>
  </p:normalViewPr>
  <p:slideViewPr>
    <p:cSldViewPr>
      <p:cViewPr varScale="1">
        <p:scale>
          <a:sx n="104" d="100"/>
          <a:sy n="104" d="100"/>
        </p:scale>
        <p:origin x="-68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48"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BB8A03-216E-4F99-950F-06C65F7EE6E3}" type="datetimeFigureOut">
              <a:rPr lang="zh-CN" altLang="en-US" smtClean="0"/>
              <a:pPr/>
              <a:t>17/12/13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639C00-B60D-445C-8F93-1FBAB2C04D66}" type="slidenum">
              <a:rPr lang="zh-CN" altLang="en-US" smtClean="0"/>
              <a:pPr/>
              <a:t>‹#›</a:t>
            </a:fld>
            <a:endParaRPr lang="zh-CN" altLang="en-US"/>
          </a:p>
        </p:txBody>
      </p:sp>
    </p:spTree>
    <p:extLst>
      <p:ext uri="{BB962C8B-B14F-4D97-AF65-F5344CB8AC3E}">
        <p14:creationId xmlns:p14="http://schemas.microsoft.com/office/powerpoint/2010/main" val="1022722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632E7-CA75-4BBC-AD73-297938C780BD}" type="datetimeFigureOut">
              <a:rPr lang="zh-CN" altLang="en-US" smtClean="0"/>
              <a:pPr/>
              <a:t>17/12/13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875938-DA77-4DD6-A661-B01C7165BD5A}" type="slidenum">
              <a:rPr lang="zh-CN" altLang="en-US" smtClean="0"/>
              <a:pPr/>
              <a:t>‹#›</a:t>
            </a:fld>
            <a:endParaRPr lang="zh-CN" altLang="en-US"/>
          </a:p>
        </p:txBody>
      </p:sp>
    </p:spTree>
    <p:extLst>
      <p:ext uri="{BB962C8B-B14F-4D97-AF65-F5344CB8AC3E}">
        <p14:creationId xmlns:p14="http://schemas.microsoft.com/office/powerpoint/2010/main" val="247816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3875938-DA77-4DD6-A661-B01C7165BD5A}" type="slidenum">
              <a:rPr lang="zh-CN" altLang="en-US" smtClean="0"/>
              <a:pPr/>
              <a:t>1</a:t>
            </a:fld>
            <a:endParaRPr lang="zh-CN" altLang="en-US"/>
          </a:p>
        </p:txBody>
      </p:sp>
    </p:spTree>
    <p:extLst>
      <p:ext uri="{BB962C8B-B14F-4D97-AF65-F5344CB8AC3E}">
        <p14:creationId xmlns:p14="http://schemas.microsoft.com/office/powerpoint/2010/main" val="2215620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黑体"/>
                <a:ea typeface="黑体"/>
                <a:cs typeface="黑体"/>
              </a:rPr>
              <a:t>7.</a:t>
            </a:r>
            <a:r>
              <a:rPr lang="zh-CN" altLang="en-US" sz="1200" dirty="0" smtClean="0">
                <a:latin typeface="黑体"/>
                <a:ea typeface="黑体"/>
                <a:cs typeface="黑体"/>
              </a:rPr>
              <a:t>在同一个事务中，避免锁升级的情况。（第四类）</a:t>
            </a:r>
            <a:endParaRPr lang="en-US" altLang="zh-CN" sz="1200" dirty="0" smtClean="0">
              <a:latin typeface="黑体"/>
              <a:ea typeface="黑体"/>
              <a:cs typeface="黑体"/>
            </a:endParaRPr>
          </a:p>
          <a:p>
            <a:endParaRPr kumimoji="1" lang="zh-CN" altLang="en-US" dirty="0"/>
          </a:p>
        </p:txBody>
      </p:sp>
      <p:sp>
        <p:nvSpPr>
          <p:cNvPr id="4" name="幻灯片编号占位符 3"/>
          <p:cNvSpPr>
            <a:spLocks noGrp="1"/>
          </p:cNvSpPr>
          <p:nvPr>
            <p:ph type="sldNum" sz="quarter" idx="10"/>
          </p:nvPr>
        </p:nvSpPr>
        <p:spPr/>
        <p:txBody>
          <a:bodyPr/>
          <a:lstStyle/>
          <a:p>
            <a:fld id="{F3875938-DA77-4DD6-A661-B01C7165BD5A}" type="slidenum">
              <a:rPr lang="zh-CN" altLang="en-US" smtClean="0"/>
              <a:pPr/>
              <a:t>22</a:t>
            </a:fld>
            <a:endParaRPr lang="zh-CN" altLang="en-US"/>
          </a:p>
        </p:txBody>
      </p:sp>
    </p:spTree>
    <p:extLst>
      <p:ext uri="{BB962C8B-B14F-4D97-AF65-F5344CB8AC3E}">
        <p14:creationId xmlns:p14="http://schemas.microsoft.com/office/powerpoint/2010/main" val="3188254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latin typeface="黑体"/>
                <a:ea typeface="黑体"/>
                <a:cs typeface="黑体"/>
              </a:rPr>
              <a:t>8</a:t>
            </a:r>
            <a:r>
              <a:rPr lang="en-US" altLang="zh-CN" sz="1200" dirty="0" smtClean="0">
                <a:latin typeface="黑体"/>
                <a:ea typeface="黑体"/>
                <a:cs typeface="黑体"/>
              </a:rPr>
              <a:t>.</a:t>
            </a:r>
            <a:r>
              <a:rPr lang="zh-CN" altLang="en-US" sz="1200" dirty="0" smtClean="0">
                <a:latin typeface="黑体"/>
                <a:ea typeface="黑体"/>
                <a:cs typeface="黑体"/>
              </a:rPr>
              <a:t>业务中存在同一主键的插入或删除时，不要轻易回滚。（第五类）</a:t>
            </a:r>
            <a:endParaRPr lang="en-US" altLang="zh-CN" sz="1200" dirty="0" smtClean="0">
              <a:latin typeface="黑体"/>
              <a:ea typeface="黑体"/>
              <a:cs typeface="黑体"/>
            </a:endParaRPr>
          </a:p>
          <a:p>
            <a:endParaRPr kumimoji="1" lang="en-US" altLang="zh-CN" dirty="0" smtClean="0"/>
          </a:p>
          <a:p>
            <a:r>
              <a:rPr kumimoji="1" lang="zh-CN" altLang="en-US" dirty="0" smtClean="0"/>
              <a:t>通常</a:t>
            </a:r>
            <a:r>
              <a:rPr kumimoji="1" lang="en-US" altLang="zh-CN" dirty="0" smtClean="0"/>
              <a:t>INSERT</a:t>
            </a:r>
            <a:r>
              <a:rPr kumimoji="1" lang="zh-CN" altLang="en-US" dirty="0" smtClean="0"/>
              <a:t>操作是不加锁的，但如果在插入或更新记录时，检查到 </a:t>
            </a:r>
            <a:r>
              <a:rPr kumimoji="1" lang="en-US" altLang="zh-CN" dirty="0" smtClean="0"/>
              <a:t>duplicate key</a:t>
            </a:r>
            <a:r>
              <a:rPr kumimoji="1" lang="zh-CN" altLang="en-US" dirty="0" smtClean="0"/>
              <a:t>（或者有一个被标记删除的</a:t>
            </a:r>
            <a:r>
              <a:rPr kumimoji="1" lang="en-US" altLang="zh-CN" dirty="0" smtClean="0"/>
              <a:t>duplicate key</a:t>
            </a:r>
            <a:r>
              <a:rPr kumimoji="1" lang="zh-CN" altLang="en-US" dirty="0" smtClean="0"/>
              <a:t>），对于普通的</a:t>
            </a:r>
            <a:r>
              <a:rPr kumimoji="1" lang="en-US" altLang="zh-CN" dirty="0" smtClean="0"/>
              <a:t>INSERT/UPDATE</a:t>
            </a:r>
            <a:r>
              <a:rPr kumimoji="1" lang="zh-CN" altLang="en-US" dirty="0" smtClean="0"/>
              <a:t>，会加</a:t>
            </a:r>
            <a:r>
              <a:rPr kumimoji="1" lang="en-US" altLang="zh-CN" dirty="0" smtClean="0"/>
              <a:t>LOCK_S</a:t>
            </a:r>
            <a:r>
              <a:rPr kumimoji="1" lang="zh-CN" altLang="en-US" dirty="0" smtClean="0"/>
              <a:t>锁，而对于类似</a:t>
            </a:r>
            <a:r>
              <a:rPr kumimoji="1" lang="en-US" altLang="zh-CN" dirty="0" smtClean="0"/>
              <a:t>REPLACE INTO</a:t>
            </a:r>
            <a:r>
              <a:rPr kumimoji="1" lang="zh-CN" altLang="en-US" dirty="0" smtClean="0"/>
              <a:t>或者</a:t>
            </a:r>
            <a:r>
              <a:rPr kumimoji="1" lang="en-US" altLang="zh-CN" dirty="0" smtClean="0"/>
              <a:t>INSERT … ON DUPLICATE</a:t>
            </a:r>
            <a:r>
              <a:rPr kumimoji="1" lang="zh-CN" altLang="en-US" dirty="0" smtClean="0"/>
              <a:t>这样的</a:t>
            </a:r>
            <a:r>
              <a:rPr kumimoji="1" lang="en-US" altLang="zh-CN" dirty="0" smtClean="0"/>
              <a:t>SQL</a:t>
            </a:r>
            <a:r>
              <a:rPr kumimoji="1" lang="zh-CN" altLang="en-US" dirty="0" smtClean="0"/>
              <a:t>加的是</a:t>
            </a:r>
            <a:r>
              <a:rPr kumimoji="1" lang="en-US" altLang="zh-CN" dirty="0" smtClean="0"/>
              <a:t>X</a:t>
            </a:r>
            <a:r>
              <a:rPr kumimoji="1" lang="zh-CN" altLang="en-US" smtClean="0"/>
              <a:t>锁。而针对不同的索引类型也有所不同：</a:t>
            </a:r>
            <a:endParaRPr kumimoji="1" lang="zh-CN" altLang="en-US" dirty="0"/>
          </a:p>
        </p:txBody>
      </p:sp>
      <p:sp>
        <p:nvSpPr>
          <p:cNvPr id="4" name="幻灯片编号占位符 3"/>
          <p:cNvSpPr>
            <a:spLocks noGrp="1"/>
          </p:cNvSpPr>
          <p:nvPr>
            <p:ph type="sldNum" sz="quarter" idx="10"/>
          </p:nvPr>
        </p:nvSpPr>
        <p:spPr/>
        <p:txBody>
          <a:bodyPr/>
          <a:lstStyle/>
          <a:p>
            <a:fld id="{F3875938-DA77-4DD6-A661-B01C7165BD5A}" type="slidenum">
              <a:rPr lang="zh-CN" altLang="en-US" smtClean="0"/>
              <a:pPr/>
              <a:t>24</a:t>
            </a:fld>
            <a:endParaRPr lang="zh-CN" altLang="en-US"/>
          </a:p>
        </p:txBody>
      </p:sp>
    </p:spTree>
    <p:extLst>
      <p:ext uri="{BB962C8B-B14F-4D97-AF65-F5344CB8AC3E}">
        <p14:creationId xmlns:p14="http://schemas.microsoft.com/office/powerpoint/2010/main" val="43097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875938-DA77-4DD6-A661-B01C7165BD5A}" type="slidenum">
              <a:rPr lang="zh-CN" altLang="en-US" smtClean="0"/>
              <a:pPr/>
              <a:t>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意向锁。</a:t>
            </a:r>
            <a:endParaRPr kumimoji="1" lang="zh-CN" altLang="en-US" dirty="0"/>
          </a:p>
        </p:txBody>
      </p:sp>
      <p:sp>
        <p:nvSpPr>
          <p:cNvPr id="4" name="幻灯片编号占位符 3"/>
          <p:cNvSpPr>
            <a:spLocks noGrp="1"/>
          </p:cNvSpPr>
          <p:nvPr>
            <p:ph type="sldNum" sz="quarter" idx="10"/>
          </p:nvPr>
        </p:nvSpPr>
        <p:spPr/>
        <p:txBody>
          <a:bodyPr/>
          <a:lstStyle/>
          <a:p>
            <a:fld id="{F3875938-DA77-4DD6-A661-B01C7165BD5A}" type="slidenum">
              <a:rPr lang="zh-CN" altLang="en-US" smtClean="0"/>
              <a:pPr/>
              <a:t>8</a:t>
            </a:fld>
            <a:endParaRPr lang="zh-CN" altLang="en-US"/>
          </a:p>
        </p:txBody>
      </p:sp>
    </p:spTree>
    <p:extLst>
      <p:ext uri="{BB962C8B-B14F-4D97-AF65-F5344CB8AC3E}">
        <p14:creationId xmlns:p14="http://schemas.microsoft.com/office/powerpoint/2010/main" val="1430929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err="1" smtClean="0">
                <a:solidFill>
                  <a:schemeClr val="tx1"/>
                </a:solidFill>
                <a:effectLst/>
                <a:latin typeface="+mn-lt"/>
                <a:ea typeface="+mn-ea"/>
                <a:cs typeface="+mn-cs"/>
              </a:rPr>
              <a:t>range_read</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start_key,end_key</a:t>
            </a:r>
            <a:r>
              <a:rPr lang="en-US" altLang="zh-CN" sz="1200" b="1" kern="1200" dirty="0" smtClean="0">
                <a:solidFill>
                  <a:schemeClr val="tx1"/>
                </a:solidFill>
                <a:effectLst/>
                <a:latin typeface="+mn-lt"/>
                <a:ea typeface="+mn-ea"/>
                <a:cs typeface="+mn-cs"/>
              </a:rPr>
              <a:t>) </a:t>
            </a:r>
            <a:endParaRPr lang="zh-CN" altLang="en-US" dirty="0" smtClean="0">
              <a:effectLst/>
            </a:endParaRPr>
          </a:p>
          <a:p>
            <a:r>
              <a:rPr lang="en-US" altLang="zh-CN" sz="1200" kern="1200" dirty="0" smtClean="0">
                <a:solidFill>
                  <a:schemeClr val="tx1"/>
                </a:solidFill>
                <a:effectLst/>
                <a:latin typeface="+mn-lt"/>
                <a:ea typeface="+mn-ea"/>
                <a:cs typeface="+mn-cs"/>
              </a:rPr>
              <a:t>1, </a:t>
            </a:r>
            <a:r>
              <a:rPr lang="en-US" altLang="zh-CN" sz="1200" kern="1200" dirty="0" err="1" smtClean="0">
                <a:solidFill>
                  <a:schemeClr val="tx1"/>
                </a:solidFill>
                <a:effectLst/>
                <a:latin typeface="+mn-lt"/>
                <a:ea typeface="+mn-ea"/>
                <a:cs typeface="+mn-cs"/>
              </a:rPr>
              <a:t>start_key</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定位条件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通过索引找到满足条件的第一套记录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顺序向后扫􏰀</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途中碰到记录 加</a:t>
            </a:r>
            <a:r>
              <a:rPr lang="en-US" altLang="zh-CN" sz="1200" kern="1200" dirty="0" smtClean="0">
                <a:solidFill>
                  <a:schemeClr val="tx1"/>
                </a:solidFill>
                <a:effectLst/>
                <a:latin typeface="+mn-lt"/>
                <a:ea typeface="+mn-ea"/>
                <a:cs typeface="+mn-cs"/>
              </a:rPr>
              <a:t>LOCK_ORDINARY </a:t>
            </a:r>
          </a:p>
          <a:p>
            <a:r>
              <a:rPr lang="zh-CN" altLang="zh-CN" sz="1200" kern="1200" dirty="0" smtClean="0">
                <a:solidFill>
                  <a:schemeClr val="tx1"/>
                </a:solidFill>
                <a:effectLst/>
                <a:latin typeface="+mn-lt"/>
                <a:ea typeface="+mn-ea"/>
                <a:cs typeface="+mn-cs"/>
              </a:rPr>
              <a:t>3</a:t>
            </a:r>
            <a:r>
              <a:rPr lang="en-US" altLang="zh-CN" sz="1200" kern="1200" dirty="0" smtClean="0">
                <a:solidFill>
                  <a:schemeClr val="tx1"/>
                </a:solidFill>
                <a:effectLst/>
                <a:latin typeface="+mn-lt"/>
                <a:ea typeface="+mn-ea"/>
                <a:cs typeface="+mn-cs"/>
              </a:rPr>
              <a:t>,end_key </a:t>
            </a:r>
            <a:r>
              <a:rPr lang="zh-CN" altLang="en-US" sz="1200" kern="1200" dirty="0" smtClean="0">
                <a:solidFill>
                  <a:schemeClr val="tx1"/>
                </a:solidFill>
                <a:effectLst/>
                <a:latin typeface="+mn-lt"/>
                <a:ea typeface="+mn-ea"/>
                <a:cs typeface="+mn-cs"/>
              </a:rPr>
              <a:t>定位不满足条件的第一条记录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退出 </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场景</a:t>
            </a:r>
            <a:r>
              <a:rPr lang="en-US" altLang="zh-CN" sz="1200" kern="1200" dirty="0" smtClean="0">
                <a:solidFill>
                  <a:schemeClr val="tx1"/>
                </a:solidFill>
                <a:effectLst/>
                <a:latin typeface="+mn-lt"/>
                <a:ea typeface="+mn-ea"/>
                <a:cs typeface="+mn-cs"/>
              </a:rPr>
              <a:t>:range</a:t>
            </a:r>
            <a:r>
              <a:rPr lang="zh-CN" altLang="en-US" sz="1200" kern="1200" dirty="0" smtClean="0">
                <a:solidFill>
                  <a:schemeClr val="tx1"/>
                </a:solidFill>
                <a:effectLst/>
                <a:latin typeface="+mn-lt"/>
                <a:ea typeface="+mn-ea"/>
                <a:cs typeface="+mn-cs"/>
              </a:rPr>
              <a:t>查询</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非唯一键查找</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范围扫􏰀 </a:t>
            </a: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F3875938-DA77-4DD6-A661-B01C7165BD5A}" type="slidenum">
              <a:rPr lang="zh-CN" altLang="en-US" smtClean="0"/>
              <a:pPr/>
              <a:t>12</a:t>
            </a:fld>
            <a:endParaRPr lang="zh-CN" altLang="en-US"/>
          </a:p>
        </p:txBody>
      </p:sp>
    </p:spTree>
    <p:extLst>
      <p:ext uri="{BB962C8B-B14F-4D97-AF65-F5344CB8AC3E}">
        <p14:creationId xmlns:p14="http://schemas.microsoft.com/office/powerpoint/2010/main" val="225720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sz="1200" b="1" kern="1200" dirty="0" err="1" smtClean="0">
                <a:solidFill>
                  <a:schemeClr val="tx1"/>
                </a:solidFill>
                <a:effectLst/>
                <a:latin typeface="+mn-lt"/>
                <a:ea typeface="+mn-ea"/>
                <a:cs typeface="+mn-cs"/>
              </a:rPr>
              <a:t>index_read</a:t>
            </a:r>
            <a:r>
              <a:rPr lang="en-US" altLang="zh-TW" sz="1200" b="1" kern="1200" dirty="0" smtClean="0">
                <a:solidFill>
                  <a:schemeClr val="tx1"/>
                </a:solidFill>
                <a:effectLst/>
                <a:latin typeface="+mn-lt"/>
                <a:ea typeface="+mn-ea"/>
                <a:cs typeface="+mn-cs"/>
              </a:rPr>
              <a:t>(key) </a:t>
            </a:r>
            <a:endParaRPr lang="zh-TW" altLang="en-US" dirty="0" smtClean="0">
              <a:effectLst/>
            </a:endParaRPr>
          </a:p>
          <a:p>
            <a:r>
              <a:rPr lang="en-US" altLang="zh-TW" sz="1200" kern="1200" dirty="0" smtClean="0">
                <a:solidFill>
                  <a:schemeClr val="tx1"/>
                </a:solidFill>
                <a:effectLst/>
                <a:latin typeface="+mn-lt"/>
                <a:ea typeface="+mn-ea"/>
                <a:cs typeface="+mn-cs"/>
              </a:rPr>
              <a:t>1, </a:t>
            </a:r>
            <a:r>
              <a:rPr lang="zh-TW" altLang="en-US" sz="1200" kern="1200" dirty="0" smtClean="0">
                <a:solidFill>
                  <a:schemeClr val="tx1"/>
                </a:solidFill>
                <a:effectLst/>
                <a:latin typeface="+mn-lt"/>
                <a:ea typeface="+mn-ea"/>
                <a:cs typeface="+mn-cs"/>
              </a:rPr>
              <a:t>通过</a:t>
            </a:r>
            <a:r>
              <a:rPr lang="en-US" altLang="zh-TW" sz="1200" kern="1200" dirty="0" smtClean="0">
                <a:solidFill>
                  <a:schemeClr val="tx1"/>
                </a:solidFill>
                <a:effectLst/>
                <a:latin typeface="+mn-lt"/>
                <a:ea typeface="+mn-ea"/>
                <a:cs typeface="+mn-cs"/>
              </a:rPr>
              <a:t>key</a:t>
            </a:r>
            <a:r>
              <a:rPr lang="zh-TW" altLang="en-US" sz="1200" kern="1200" dirty="0" smtClean="0">
                <a:solidFill>
                  <a:schemeClr val="tx1"/>
                </a:solidFill>
                <a:effectLst/>
                <a:latin typeface="+mn-lt"/>
                <a:ea typeface="+mn-ea"/>
                <a:cs typeface="+mn-cs"/>
              </a:rPr>
              <a:t>定位到一条记录</a:t>
            </a:r>
            <a:r>
              <a:rPr lang="en-US" altLang="zh-TW" sz="1200" kern="1200" dirty="0" smtClean="0">
                <a:solidFill>
                  <a:schemeClr val="tx1"/>
                </a:solidFill>
                <a:effectLst/>
                <a:latin typeface="+mn-lt"/>
                <a:ea typeface="+mn-ea"/>
                <a:cs typeface="+mn-cs"/>
              </a:rPr>
              <a:t>, </a:t>
            </a:r>
          </a:p>
          <a:p>
            <a:r>
              <a:rPr lang="en-US" altLang="zh-TW" sz="1200" kern="1200" dirty="0" smtClean="0">
                <a:solidFill>
                  <a:schemeClr val="tx1"/>
                </a:solidFill>
                <a:effectLst/>
                <a:latin typeface="+mn-lt"/>
                <a:ea typeface="+mn-ea"/>
                <a:cs typeface="+mn-cs"/>
              </a:rPr>
              <a:t>2,</a:t>
            </a:r>
            <a:r>
              <a:rPr lang="zh-TW" altLang="en-US" sz="1200" kern="1200" dirty="0" smtClean="0">
                <a:solidFill>
                  <a:schemeClr val="tx1"/>
                </a:solidFill>
                <a:effectLst/>
                <a:latin typeface="+mn-lt"/>
                <a:ea typeface="+mn-ea"/>
                <a:cs typeface="+mn-cs"/>
              </a:rPr>
              <a:t>命中则在命中的记录上加</a:t>
            </a:r>
            <a:r>
              <a:rPr lang="en-US" altLang="zh-TW" sz="1200" kern="1200" dirty="0" smtClean="0">
                <a:solidFill>
                  <a:schemeClr val="tx1"/>
                </a:solidFill>
                <a:effectLst/>
                <a:latin typeface="+mn-lt"/>
                <a:ea typeface="+mn-ea"/>
                <a:cs typeface="+mn-cs"/>
              </a:rPr>
              <a:t>LOCK_REC_NOT_GAP </a:t>
            </a:r>
          </a:p>
          <a:p>
            <a:r>
              <a:rPr lang="en-US" altLang="zh-TW" sz="1200" kern="1200" dirty="0" smtClean="0">
                <a:solidFill>
                  <a:schemeClr val="tx1"/>
                </a:solidFill>
                <a:effectLst/>
                <a:latin typeface="+mn-lt"/>
                <a:ea typeface="+mn-ea"/>
                <a:cs typeface="+mn-cs"/>
              </a:rPr>
              <a:t>3,</a:t>
            </a:r>
            <a:r>
              <a:rPr lang="zh-TW" altLang="en-US" sz="1200" kern="1200" dirty="0" smtClean="0">
                <a:solidFill>
                  <a:schemeClr val="tx1"/>
                </a:solidFill>
                <a:effectLst/>
                <a:latin typeface="+mn-lt"/>
                <a:ea typeface="+mn-ea"/>
                <a:cs typeface="+mn-cs"/>
              </a:rPr>
              <a:t>不命中锁在下一条记录上加</a:t>
            </a:r>
            <a:r>
              <a:rPr lang="en-US" altLang="zh-TW" sz="1200" kern="1200" dirty="0" smtClean="0">
                <a:solidFill>
                  <a:schemeClr val="tx1"/>
                </a:solidFill>
                <a:effectLst/>
                <a:latin typeface="+mn-lt"/>
                <a:ea typeface="+mn-ea"/>
                <a:cs typeface="+mn-cs"/>
              </a:rPr>
              <a:t>LOCK_GAP </a:t>
            </a:r>
            <a:endParaRPr lang="zh-TW"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F3875938-DA77-4DD6-A661-B01C7165BD5A}" type="slidenum">
              <a:rPr lang="zh-CN" altLang="en-US" smtClean="0"/>
              <a:pPr/>
              <a:t>13</a:t>
            </a:fld>
            <a:endParaRPr lang="zh-CN" altLang="en-US"/>
          </a:p>
        </p:txBody>
      </p:sp>
    </p:spTree>
    <p:extLst>
      <p:ext uri="{BB962C8B-B14F-4D97-AF65-F5344CB8AC3E}">
        <p14:creationId xmlns:p14="http://schemas.microsoft.com/office/powerpoint/2010/main" val="3229610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二级索引的叶节点的记录上会加锁。 </a:t>
            </a:r>
            <a:endParaRPr lang="zh-CN" altLang="en-US" dirty="0" smtClean="0">
              <a:effectLst/>
            </a:endParaRPr>
          </a:p>
          <a:p>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如果索引覆盖查询</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则只需要锁扫􏰀到的二级索引的记录。 </a:t>
            </a:r>
            <a:endParaRPr lang="zh-CN" altLang="en-US" dirty="0" smtClean="0">
              <a:effectLst/>
            </a:endParaRPr>
          </a:p>
          <a:p>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如果索引不能覆盖</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还需要主键记录二次查询。 加锁过程类似在主键索引上执行一次</a:t>
            </a:r>
            <a:r>
              <a:rPr lang="en-US" altLang="zh-CN" sz="1200" kern="1200" dirty="0" err="1" smtClean="0">
                <a:solidFill>
                  <a:schemeClr val="tx1"/>
                </a:solidFill>
                <a:effectLst/>
                <a:latin typeface="+mn-lt"/>
                <a:ea typeface="+mn-ea"/>
                <a:cs typeface="+mn-cs"/>
              </a:rPr>
              <a:t>uniqe</a:t>
            </a:r>
            <a:r>
              <a:rPr lang="en-US" altLang="zh-CN" sz="1200" kern="1200" dirty="0" smtClean="0">
                <a:solidFill>
                  <a:schemeClr val="tx1"/>
                </a:solidFill>
                <a:effectLst/>
                <a:latin typeface="+mn-lt"/>
                <a:ea typeface="+mn-ea"/>
                <a:cs typeface="+mn-cs"/>
              </a:rPr>
              <a:t> key</a:t>
            </a:r>
            <a:r>
              <a:rPr lang="zh-CN" altLang="en-US" sz="1200" kern="1200" dirty="0" smtClean="0">
                <a:solidFill>
                  <a:schemeClr val="tx1"/>
                </a:solidFill>
                <a:effectLst/>
                <a:latin typeface="+mn-lt"/>
                <a:ea typeface="+mn-ea"/>
                <a:cs typeface="+mn-cs"/>
              </a:rPr>
              <a:t>查找及加锁 </a:t>
            </a: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F3875938-DA77-4DD6-A661-B01C7165BD5A}" type="slidenum">
              <a:rPr lang="zh-CN" altLang="en-US" smtClean="0"/>
              <a:pPr/>
              <a:t>15</a:t>
            </a:fld>
            <a:endParaRPr lang="zh-CN" altLang="en-US"/>
          </a:p>
        </p:txBody>
      </p:sp>
    </p:spTree>
    <p:extLst>
      <p:ext uri="{BB962C8B-B14F-4D97-AF65-F5344CB8AC3E}">
        <p14:creationId xmlns:p14="http://schemas.microsoft.com/office/powerpoint/2010/main" val="3909804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Innodb</a:t>
            </a:r>
            <a:r>
              <a:rPr lang="zh-CN" altLang="en-US" dirty="0" smtClean="0"/>
              <a:t>加锁过程为两阶段加锁</a:t>
            </a:r>
            <a:r>
              <a:rPr lang="en-US" altLang="zh-CN" dirty="0" smtClean="0"/>
              <a:t>,</a:t>
            </a:r>
            <a:r>
              <a:rPr lang="zh-CN" altLang="en-US" dirty="0" smtClean="0"/>
              <a:t>即加锁和解锁动作不会交叉，事务􏰁提交时释放锁。</a:t>
            </a:r>
            <a:endParaRPr lang="en-US" altLang="zh-CN" dirty="0" smtClean="0"/>
          </a:p>
          <a:p>
            <a:r>
              <a:rPr lang="zh-CN" altLang="en-US" dirty="0" smtClean="0"/>
              <a:t>不同扫􏰀策略导致加锁顺序不同。 </a:t>
            </a:r>
          </a:p>
          <a:p>
            <a:endParaRPr kumimoji="1" lang="zh-CN" altLang="en-US" dirty="0"/>
          </a:p>
        </p:txBody>
      </p:sp>
      <p:sp>
        <p:nvSpPr>
          <p:cNvPr id="4" name="幻灯片编号占位符 3"/>
          <p:cNvSpPr>
            <a:spLocks noGrp="1"/>
          </p:cNvSpPr>
          <p:nvPr>
            <p:ph type="sldNum" sz="quarter" idx="10"/>
          </p:nvPr>
        </p:nvSpPr>
        <p:spPr/>
        <p:txBody>
          <a:bodyPr/>
          <a:lstStyle/>
          <a:p>
            <a:fld id="{F3875938-DA77-4DD6-A661-B01C7165BD5A}" type="slidenum">
              <a:rPr lang="zh-CN" altLang="en-US" smtClean="0"/>
              <a:pPr/>
              <a:t>16</a:t>
            </a:fld>
            <a:endParaRPr lang="zh-CN" altLang="en-US"/>
          </a:p>
        </p:txBody>
      </p:sp>
    </p:spTree>
    <p:extLst>
      <p:ext uri="{BB962C8B-B14F-4D97-AF65-F5344CB8AC3E}">
        <p14:creationId xmlns:p14="http://schemas.microsoft.com/office/powerpoint/2010/main" val="1685706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黑体"/>
                <a:ea typeface="黑体"/>
                <a:cs typeface="黑体"/>
              </a:rPr>
              <a:t>1.</a:t>
            </a:r>
            <a:r>
              <a:rPr lang="zh-CN" altLang="en-US" sz="1200" dirty="0" smtClean="0">
                <a:latin typeface="黑体"/>
                <a:ea typeface="黑体"/>
                <a:cs typeface="黑体"/>
              </a:rPr>
              <a:t>每次操作的数据量不宜过多</a:t>
            </a:r>
            <a:r>
              <a:rPr lang="en-US" altLang="zh-CN" sz="1200" dirty="0" smtClean="0">
                <a:latin typeface="黑体"/>
                <a:ea typeface="黑体"/>
                <a:cs typeface="黑体"/>
              </a:rPr>
              <a:t>,</a:t>
            </a:r>
            <a:r>
              <a:rPr lang="zh-CN" altLang="en-US" sz="1200" dirty="0" smtClean="0">
                <a:latin typeface="黑体"/>
                <a:ea typeface="黑体"/>
                <a:cs typeface="黑体"/>
              </a:rPr>
              <a:t>可以控制在一定数量范围比如 </a:t>
            </a:r>
            <a:r>
              <a:rPr lang="en-US" altLang="zh-CN" sz="1200" dirty="0" smtClean="0">
                <a:latin typeface="黑体"/>
                <a:ea typeface="黑体"/>
                <a:cs typeface="黑体"/>
              </a:rPr>
              <a:t>500,</a:t>
            </a:r>
            <a:r>
              <a:rPr lang="zh-CN" altLang="en-US" sz="1200" dirty="0" smtClean="0">
                <a:latin typeface="黑体"/>
                <a:ea typeface="黑体"/>
                <a:cs typeface="黑体"/>
              </a:rPr>
              <a:t>尽可能减少表锁定资源的时间和消耗的资源。（第一类）</a:t>
            </a:r>
            <a:endParaRPr lang="en-US" altLang="zh-CN" sz="1200" dirty="0" smtClean="0">
              <a:latin typeface="黑体"/>
              <a:ea typeface="黑体"/>
              <a:cs typeface="黑体"/>
            </a:endParaRPr>
          </a:p>
          <a:p>
            <a:r>
              <a:rPr lang="zh-CN" altLang="zh-CN" sz="1200" dirty="0" smtClean="0">
                <a:latin typeface="黑体"/>
                <a:ea typeface="黑体"/>
                <a:cs typeface="黑体"/>
              </a:rPr>
              <a:t>2</a:t>
            </a:r>
            <a:r>
              <a:rPr lang="en-US" altLang="zh-CN" sz="1200" dirty="0" smtClean="0">
                <a:latin typeface="黑体"/>
                <a:ea typeface="黑体"/>
                <a:cs typeface="黑体"/>
              </a:rPr>
              <a:t>. </a:t>
            </a:r>
            <a:r>
              <a:rPr lang="en-US" altLang="zh-CN" sz="1200" dirty="0" err="1" smtClean="0">
                <a:latin typeface="黑体"/>
                <a:ea typeface="黑体"/>
                <a:cs typeface="黑体"/>
              </a:rPr>
              <a:t>sql</a:t>
            </a:r>
            <a:r>
              <a:rPr lang="en-US" altLang="zh-CN" sz="1200" dirty="0" smtClean="0">
                <a:latin typeface="黑体"/>
                <a:ea typeface="黑体"/>
                <a:cs typeface="黑体"/>
              </a:rPr>
              <a:t> </a:t>
            </a:r>
            <a:r>
              <a:rPr lang="zh-CN" altLang="en-US" sz="1200" dirty="0" smtClean="0">
                <a:latin typeface="黑体"/>
                <a:ea typeface="黑体"/>
                <a:cs typeface="黑体"/>
              </a:rPr>
              <a:t>语句中涉及的表数量尽可能少</a:t>
            </a:r>
            <a:r>
              <a:rPr lang="en-US" altLang="zh-CN" sz="1200" dirty="0" smtClean="0">
                <a:latin typeface="黑体"/>
                <a:ea typeface="黑体"/>
                <a:cs typeface="黑体"/>
              </a:rPr>
              <a:t>,</a:t>
            </a:r>
            <a:r>
              <a:rPr lang="zh-CN" altLang="en-US" sz="1200" dirty="0" smtClean="0">
                <a:latin typeface="黑体"/>
                <a:ea typeface="黑体"/>
                <a:cs typeface="黑体"/>
              </a:rPr>
              <a:t>不要多张表联合操作</a:t>
            </a:r>
            <a:r>
              <a:rPr lang="en-US" altLang="zh-CN" sz="1200" dirty="0" smtClean="0">
                <a:latin typeface="黑体"/>
                <a:ea typeface="黑体"/>
                <a:cs typeface="黑体"/>
              </a:rPr>
              <a:t>,</a:t>
            </a:r>
            <a:r>
              <a:rPr lang="zh-CN" altLang="en-US" sz="1200" dirty="0" smtClean="0">
                <a:latin typeface="黑体"/>
                <a:ea typeface="黑体"/>
                <a:cs typeface="黑体"/>
              </a:rPr>
              <a:t>减小占用资源的时间。 （第一类）</a:t>
            </a:r>
            <a:endParaRPr lang="en-US" altLang="zh-CN" sz="1200" dirty="0" smtClean="0">
              <a:latin typeface="黑体"/>
              <a:ea typeface="黑体"/>
              <a:cs typeface="黑体"/>
            </a:endParaRPr>
          </a:p>
          <a:p>
            <a:endParaRPr kumimoji="1" lang="zh-CN" altLang="en-US" dirty="0"/>
          </a:p>
        </p:txBody>
      </p:sp>
      <p:sp>
        <p:nvSpPr>
          <p:cNvPr id="4" name="幻灯片编号占位符 3"/>
          <p:cNvSpPr>
            <a:spLocks noGrp="1"/>
          </p:cNvSpPr>
          <p:nvPr>
            <p:ph type="sldNum" sz="quarter" idx="10"/>
          </p:nvPr>
        </p:nvSpPr>
        <p:spPr/>
        <p:txBody>
          <a:bodyPr/>
          <a:lstStyle/>
          <a:p>
            <a:fld id="{F3875938-DA77-4DD6-A661-B01C7165BD5A}" type="slidenum">
              <a:rPr lang="zh-CN" altLang="en-US" smtClean="0"/>
              <a:pPr/>
              <a:t>18</a:t>
            </a:fld>
            <a:endParaRPr lang="zh-CN" altLang="en-US"/>
          </a:p>
        </p:txBody>
      </p:sp>
    </p:spTree>
    <p:extLst>
      <p:ext uri="{BB962C8B-B14F-4D97-AF65-F5344CB8AC3E}">
        <p14:creationId xmlns:p14="http://schemas.microsoft.com/office/powerpoint/2010/main" val="1752286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黑体"/>
                <a:ea typeface="黑体"/>
                <a:cs typeface="黑体"/>
              </a:rPr>
              <a:t>3.</a:t>
            </a:r>
            <a:r>
              <a:rPr lang="zh-CN" altLang="en-US" sz="1200" dirty="0" smtClean="0">
                <a:latin typeface="黑体"/>
                <a:ea typeface="黑体"/>
                <a:cs typeface="黑体"/>
              </a:rPr>
              <a:t>优化执行计划和业务减少范围查找，尽量使用等值查询。（第二类）</a:t>
            </a:r>
            <a:endParaRPr lang="en-US" altLang="zh-CN" sz="1200" dirty="0" smtClean="0">
              <a:latin typeface="黑体"/>
              <a:ea typeface="黑体"/>
              <a:cs typeface="黑体"/>
            </a:endParaRPr>
          </a:p>
          <a:p>
            <a:r>
              <a:rPr lang="en-US" altLang="zh-CN" sz="1200" dirty="0" smtClean="0">
                <a:latin typeface="黑体"/>
                <a:ea typeface="黑体"/>
                <a:cs typeface="黑体"/>
              </a:rPr>
              <a:t>4.</a:t>
            </a:r>
            <a:r>
              <a:rPr lang="zh-CN" altLang="en-US" sz="1200" dirty="0" smtClean="0">
                <a:latin typeface="黑体"/>
                <a:ea typeface="黑体"/>
                <a:cs typeface="黑体"/>
              </a:rPr>
              <a:t>使用两个不同的二级索引时，考虑字段的数据类型和分布规律。（第二类）</a:t>
            </a:r>
            <a:endParaRPr lang="en-US" altLang="zh-CN" sz="1200" dirty="0" smtClean="0">
              <a:latin typeface="黑体"/>
              <a:ea typeface="黑体"/>
              <a:cs typeface="黑体"/>
            </a:endParaRPr>
          </a:p>
        </p:txBody>
      </p:sp>
      <p:sp>
        <p:nvSpPr>
          <p:cNvPr id="4" name="幻灯片编号占位符 3"/>
          <p:cNvSpPr>
            <a:spLocks noGrp="1"/>
          </p:cNvSpPr>
          <p:nvPr>
            <p:ph type="sldNum" sz="quarter" idx="10"/>
          </p:nvPr>
        </p:nvSpPr>
        <p:spPr/>
        <p:txBody>
          <a:bodyPr/>
          <a:lstStyle/>
          <a:p>
            <a:fld id="{F3875938-DA77-4DD6-A661-B01C7165BD5A}" type="slidenum">
              <a:rPr lang="zh-CN" altLang="en-US" smtClean="0"/>
              <a:pPr/>
              <a:t>19</a:t>
            </a:fld>
            <a:endParaRPr lang="zh-CN" altLang="en-US"/>
          </a:p>
        </p:txBody>
      </p:sp>
    </p:spTree>
    <p:extLst>
      <p:ext uri="{BB962C8B-B14F-4D97-AF65-F5344CB8AC3E}">
        <p14:creationId xmlns:p14="http://schemas.microsoft.com/office/powerpoint/2010/main" val="1597191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黑体"/>
                <a:ea typeface="黑体"/>
                <a:cs typeface="黑体"/>
              </a:rPr>
              <a:t>5.</a:t>
            </a:r>
            <a:r>
              <a:rPr lang="zh-CN" altLang="en-US" sz="1200" dirty="0" smtClean="0">
                <a:latin typeface="黑体"/>
                <a:ea typeface="黑体"/>
                <a:cs typeface="黑体"/>
              </a:rPr>
              <a:t>更新或者删除表数据时</a:t>
            </a:r>
            <a:r>
              <a:rPr lang="en-US" altLang="zh-CN" sz="1200" dirty="0" smtClean="0">
                <a:latin typeface="黑体"/>
                <a:ea typeface="黑体"/>
                <a:cs typeface="黑体"/>
              </a:rPr>
              <a:t>,where </a:t>
            </a:r>
            <a:r>
              <a:rPr lang="zh-CN" altLang="en-US" sz="1200" dirty="0" smtClean="0">
                <a:latin typeface="黑体"/>
                <a:ea typeface="黑体"/>
                <a:cs typeface="黑体"/>
              </a:rPr>
              <a:t>条件都是主键或都是索引</a:t>
            </a:r>
            <a:r>
              <a:rPr lang="en-US" altLang="zh-CN" sz="1200" dirty="0" smtClean="0">
                <a:latin typeface="黑体"/>
                <a:ea typeface="黑体"/>
                <a:cs typeface="黑体"/>
              </a:rPr>
              <a:t>,</a:t>
            </a:r>
            <a:r>
              <a:rPr lang="zh-CN" altLang="en-US" sz="1200" dirty="0" smtClean="0">
                <a:latin typeface="黑体"/>
                <a:ea typeface="黑体"/>
                <a:cs typeface="黑体"/>
              </a:rPr>
              <a:t>避免两种情况交叉</a:t>
            </a:r>
            <a:r>
              <a:rPr lang="en-US" altLang="zh-CN" sz="1200" dirty="0" smtClean="0">
                <a:latin typeface="黑体"/>
                <a:ea typeface="黑体"/>
                <a:cs typeface="黑体"/>
              </a:rPr>
              <a:t>,</a:t>
            </a:r>
            <a:r>
              <a:rPr lang="zh-CN" altLang="en-US" sz="1200" dirty="0" smtClean="0">
                <a:latin typeface="黑体"/>
                <a:ea typeface="黑体"/>
                <a:cs typeface="黑体"/>
              </a:rPr>
              <a:t>造成死锁。 如果 </a:t>
            </a:r>
            <a:r>
              <a:rPr lang="en-US" altLang="zh-CN" sz="1200" dirty="0" smtClean="0">
                <a:latin typeface="黑体"/>
                <a:ea typeface="黑体"/>
                <a:cs typeface="黑体"/>
              </a:rPr>
              <a:t>where </a:t>
            </a:r>
            <a:r>
              <a:rPr lang="zh-CN" altLang="en-US" sz="1200" dirty="0" smtClean="0">
                <a:latin typeface="黑体"/>
                <a:ea typeface="黑体"/>
                <a:cs typeface="黑体"/>
              </a:rPr>
              <a:t>子句比较复杂</a:t>
            </a:r>
            <a:r>
              <a:rPr lang="en-US" altLang="zh-CN" sz="1200" dirty="0" smtClean="0">
                <a:latin typeface="黑体"/>
                <a:ea typeface="黑体"/>
                <a:cs typeface="黑体"/>
              </a:rPr>
              <a:t>,</a:t>
            </a:r>
            <a:r>
              <a:rPr lang="zh-CN" altLang="en-US" sz="1200" dirty="0" smtClean="0">
                <a:latin typeface="黑体"/>
                <a:ea typeface="黑体"/>
                <a:cs typeface="黑体"/>
              </a:rPr>
              <a:t>可以先查询得到相应的主键</a:t>
            </a:r>
            <a:r>
              <a:rPr lang="en-US" altLang="zh-CN" sz="1200" dirty="0" smtClean="0">
                <a:latin typeface="黑体"/>
                <a:ea typeface="黑体"/>
                <a:cs typeface="黑体"/>
              </a:rPr>
              <a:t>,</a:t>
            </a:r>
            <a:r>
              <a:rPr lang="zh-CN" altLang="en-US" sz="1200" dirty="0" smtClean="0">
                <a:latin typeface="黑体"/>
                <a:ea typeface="黑体"/>
                <a:cs typeface="黑体"/>
              </a:rPr>
              <a:t>在执行 </a:t>
            </a:r>
            <a:r>
              <a:rPr lang="en-US" altLang="zh-CN" sz="1200" dirty="0" smtClean="0">
                <a:latin typeface="黑体"/>
                <a:ea typeface="黑体"/>
                <a:cs typeface="黑体"/>
              </a:rPr>
              <a:t>update </a:t>
            </a:r>
            <a:r>
              <a:rPr lang="zh-CN" altLang="en-US" sz="1200" dirty="0" smtClean="0">
                <a:latin typeface="黑体"/>
                <a:ea typeface="黑体"/>
                <a:cs typeface="黑体"/>
              </a:rPr>
              <a:t>和 </a:t>
            </a:r>
            <a:r>
              <a:rPr lang="en-US" altLang="zh-CN" sz="1200" dirty="0" smtClean="0">
                <a:latin typeface="黑体"/>
                <a:ea typeface="黑体"/>
                <a:cs typeface="黑体"/>
              </a:rPr>
              <a:t>delete</a:t>
            </a:r>
            <a:r>
              <a:rPr lang="zh-CN" altLang="en-US" sz="1200" dirty="0" smtClean="0">
                <a:latin typeface="黑体"/>
                <a:ea typeface="黑体"/>
                <a:cs typeface="黑体"/>
              </a:rPr>
              <a:t>。 （三类）</a:t>
            </a:r>
          </a:p>
          <a:p>
            <a:r>
              <a:rPr lang="en-US" altLang="zh-CN" sz="1200" dirty="0" smtClean="0">
                <a:latin typeface="黑体"/>
                <a:ea typeface="黑体"/>
                <a:cs typeface="黑体"/>
              </a:rPr>
              <a:t>6.</a:t>
            </a:r>
            <a:r>
              <a:rPr lang="zh-CN" altLang="en-US" sz="1200" dirty="0" smtClean="0">
                <a:latin typeface="黑体"/>
                <a:ea typeface="黑体"/>
                <a:cs typeface="黑体"/>
              </a:rPr>
              <a:t>业务端在一个事务中尽可能以主键列或者索引列按照一定顺序进行操作</a:t>
            </a:r>
            <a:r>
              <a:rPr lang="en-US" altLang="zh-CN" sz="1200" dirty="0" smtClean="0">
                <a:latin typeface="黑体"/>
                <a:ea typeface="黑体"/>
                <a:cs typeface="黑体"/>
              </a:rPr>
              <a:t>,</a:t>
            </a:r>
            <a:r>
              <a:rPr lang="zh-CN" altLang="en-US" sz="1200" dirty="0" smtClean="0">
                <a:latin typeface="黑体"/>
                <a:ea typeface="黑体"/>
                <a:cs typeface="黑体"/>
              </a:rPr>
              <a:t>避免交叉等待。 （三类）</a:t>
            </a:r>
            <a:endParaRPr lang="en-US" altLang="zh-CN" sz="1200" dirty="0" smtClean="0">
              <a:latin typeface="黑体"/>
              <a:ea typeface="黑体"/>
              <a:cs typeface="黑体"/>
            </a:endParaRPr>
          </a:p>
          <a:p>
            <a:endParaRPr kumimoji="1" lang="zh-CN" altLang="en-US" dirty="0"/>
          </a:p>
        </p:txBody>
      </p:sp>
      <p:sp>
        <p:nvSpPr>
          <p:cNvPr id="4" name="幻灯片编号占位符 3"/>
          <p:cNvSpPr>
            <a:spLocks noGrp="1"/>
          </p:cNvSpPr>
          <p:nvPr>
            <p:ph type="sldNum" sz="quarter" idx="10"/>
          </p:nvPr>
        </p:nvSpPr>
        <p:spPr/>
        <p:txBody>
          <a:bodyPr/>
          <a:lstStyle/>
          <a:p>
            <a:fld id="{F3875938-DA77-4DD6-A661-B01C7165BD5A}" type="slidenum">
              <a:rPr lang="zh-CN" altLang="en-US" smtClean="0"/>
              <a:pPr/>
              <a:t>20</a:t>
            </a:fld>
            <a:endParaRPr lang="zh-CN" altLang="en-US"/>
          </a:p>
        </p:txBody>
      </p:sp>
    </p:spTree>
    <p:extLst>
      <p:ext uri="{BB962C8B-B14F-4D97-AF65-F5344CB8AC3E}">
        <p14:creationId xmlns:p14="http://schemas.microsoft.com/office/powerpoint/2010/main" val="3626736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17/12/13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6036047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407797D-7A7A-4F0A-8FE8-BB173EF46760}" type="datetimeFigureOut">
              <a:rPr lang="zh-CN" altLang="en-US" smtClean="0"/>
              <a:pPr/>
              <a:t>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8E553-6BC5-4296-AF6C-2FB5CC914390}" type="slidenum">
              <a:rPr lang="zh-CN" altLang="en-US" smtClean="0"/>
              <a:pPr/>
              <a:t>‹#›</a:t>
            </a:fld>
            <a:endParaRPr lang="zh-CN" altLang="en-US"/>
          </a:p>
        </p:txBody>
      </p:sp>
    </p:spTree>
    <p:extLst>
      <p:ext uri="{BB962C8B-B14F-4D97-AF65-F5344CB8AC3E}">
        <p14:creationId xmlns:p14="http://schemas.microsoft.com/office/powerpoint/2010/main" val="1321560447"/>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07797D-7A7A-4F0A-8FE8-BB173EF46760}" type="datetimeFigureOut">
              <a:rPr lang="zh-CN" altLang="en-US" smtClean="0"/>
              <a:pPr/>
              <a:t>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8E553-6BC5-4296-AF6C-2FB5CC914390}" type="slidenum">
              <a:rPr lang="zh-CN" altLang="en-US" smtClean="0"/>
              <a:pPr/>
              <a:t>‹#›</a:t>
            </a:fld>
            <a:endParaRPr lang="zh-CN" altLang="en-US"/>
          </a:p>
        </p:txBody>
      </p:sp>
    </p:spTree>
    <p:extLst>
      <p:ext uri="{BB962C8B-B14F-4D97-AF65-F5344CB8AC3E}">
        <p14:creationId xmlns:p14="http://schemas.microsoft.com/office/powerpoint/2010/main" val="36471555"/>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407797D-7A7A-4F0A-8FE8-BB173EF46760}" type="datetimeFigureOut">
              <a:rPr lang="zh-CN" altLang="en-US" smtClean="0"/>
              <a:pPr/>
              <a:t>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8E553-6BC5-4296-AF6C-2FB5CC914390}" type="slidenum">
              <a:rPr lang="zh-CN" altLang="en-US" smtClean="0"/>
              <a:pPr/>
              <a:t>‹#›</a:t>
            </a:fld>
            <a:endParaRPr lang="zh-CN" altLang="en-US"/>
          </a:p>
        </p:txBody>
      </p:sp>
    </p:spTree>
    <p:extLst>
      <p:ext uri="{BB962C8B-B14F-4D97-AF65-F5344CB8AC3E}">
        <p14:creationId xmlns:p14="http://schemas.microsoft.com/office/powerpoint/2010/main" val="2829591287"/>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407797D-7A7A-4F0A-8FE8-BB173EF46760}" type="datetimeFigureOut">
              <a:rPr lang="zh-CN" altLang="en-US" smtClean="0"/>
              <a:pPr/>
              <a:t>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48E553-6BC5-4296-AF6C-2FB5CC914390}" type="slidenum">
              <a:rPr lang="zh-CN" altLang="en-US" smtClean="0"/>
              <a:pPr/>
              <a:t>‹#›</a:t>
            </a:fld>
            <a:endParaRPr lang="zh-CN" altLang="en-US"/>
          </a:p>
        </p:txBody>
      </p:sp>
    </p:spTree>
    <p:extLst>
      <p:ext uri="{BB962C8B-B14F-4D97-AF65-F5344CB8AC3E}">
        <p14:creationId xmlns:p14="http://schemas.microsoft.com/office/powerpoint/2010/main" val="2701786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407797D-7A7A-4F0A-8FE8-BB173EF46760}" type="datetimeFigureOut">
              <a:rPr lang="zh-CN" altLang="en-US" smtClean="0"/>
              <a:pPr/>
              <a:t>17/12/13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48E553-6BC5-4296-AF6C-2FB5CC914390}" type="slidenum">
              <a:rPr lang="zh-CN" altLang="en-US" smtClean="0"/>
              <a:pPr/>
              <a:t>‹#›</a:t>
            </a:fld>
            <a:endParaRPr lang="zh-CN" altLang="en-US"/>
          </a:p>
        </p:txBody>
      </p:sp>
    </p:spTree>
    <p:extLst>
      <p:ext uri="{BB962C8B-B14F-4D97-AF65-F5344CB8AC3E}">
        <p14:creationId xmlns:p14="http://schemas.microsoft.com/office/powerpoint/2010/main" val="893385900"/>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407797D-7A7A-4F0A-8FE8-BB173EF46760}" type="datetimeFigureOut">
              <a:rPr lang="zh-CN" altLang="en-US" smtClean="0"/>
              <a:pPr/>
              <a:t>17/12/13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48E553-6BC5-4296-AF6C-2FB5CC914390}" type="slidenum">
              <a:rPr lang="zh-CN" altLang="en-US" smtClean="0"/>
              <a:pPr/>
              <a:t>‹#›</a:t>
            </a:fld>
            <a:endParaRPr lang="zh-CN" altLang="en-US"/>
          </a:p>
        </p:txBody>
      </p:sp>
    </p:spTree>
    <p:extLst>
      <p:ext uri="{BB962C8B-B14F-4D97-AF65-F5344CB8AC3E}">
        <p14:creationId xmlns:p14="http://schemas.microsoft.com/office/powerpoint/2010/main" val="2127513381"/>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07797D-7A7A-4F0A-8FE8-BB173EF46760}" type="datetimeFigureOut">
              <a:rPr lang="zh-CN" altLang="en-US" smtClean="0"/>
              <a:pPr/>
              <a:t>17/12/13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48E553-6BC5-4296-AF6C-2FB5CC914390}" type="slidenum">
              <a:rPr lang="zh-CN" altLang="en-US" smtClean="0"/>
              <a:pPr/>
              <a:t>‹#›</a:t>
            </a:fld>
            <a:endParaRPr lang="zh-CN" altLang="en-US"/>
          </a:p>
        </p:txBody>
      </p:sp>
    </p:spTree>
    <p:extLst>
      <p:ext uri="{BB962C8B-B14F-4D97-AF65-F5344CB8AC3E}">
        <p14:creationId xmlns:p14="http://schemas.microsoft.com/office/powerpoint/2010/main" val="8937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407797D-7A7A-4F0A-8FE8-BB173EF46760}" type="datetimeFigureOut">
              <a:rPr lang="zh-CN" altLang="en-US" smtClean="0"/>
              <a:pPr/>
              <a:t>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48E553-6BC5-4296-AF6C-2FB5CC914390}" type="slidenum">
              <a:rPr lang="zh-CN" altLang="en-US" smtClean="0"/>
              <a:pPr/>
              <a:t>‹#›</a:t>
            </a:fld>
            <a:endParaRPr lang="zh-CN" altLang="en-US"/>
          </a:p>
        </p:txBody>
      </p:sp>
    </p:spTree>
    <p:extLst>
      <p:ext uri="{BB962C8B-B14F-4D97-AF65-F5344CB8AC3E}">
        <p14:creationId xmlns:p14="http://schemas.microsoft.com/office/powerpoint/2010/main" val="4177152284"/>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407797D-7A7A-4F0A-8FE8-BB173EF46760}" type="datetimeFigureOut">
              <a:rPr lang="zh-CN" altLang="en-US" smtClean="0"/>
              <a:pPr/>
              <a:t>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48E553-6BC5-4296-AF6C-2FB5CC914390}" type="slidenum">
              <a:rPr lang="zh-CN" altLang="en-US" smtClean="0"/>
              <a:pPr/>
              <a:t>‹#›</a:t>
            </a:fld>
            <a:endParaRPr lang="zh-CN" altLang="en-US"/>
          </a:p>
        </p:txBody>
      </p:sp>
    </p:spTree>
    <p:extLst>
      <p:ext uri="{BB962C8B-B14F-4D97-AF65-F5344CB8AC3E}">
        <p14:creationId xmlns:p14="http://schemas.microsoft.com/office/powerpoint/2010/main" val="748937432"/>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07797D-7A7A-4F0A-8FE8-BB173EF46760}" type="datetimeFigureOut">
              <a:rPr lang="zh-CN" altLang="en-US" smtClean="0"/>
              <a:pPr/>
              <a:t>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8E553-6BC5-4296-AF6C-2FB5CC914390}" type="slidenum">
              <a:rPr lang="zh-CN" altLang="en-US" smtClean="0"/>
              <a:pPr/>
              <a:t>‹#›</a:t>
            </a:fld>
            <a:endParaRPr lang="zh-CN" altLang="en-US"/>
          </a:p>
        </p:txBody>
      </p:sp>
    </p:spTree>
    <p:extLst>
      <p:ext uri="{BB962C8B-B14F-4D97-AF65-F5344CB8AC3E}">
        <p14:creationId xmlns:p14="http://schemas.microsoft.com/office/powerpoint/2010/main" val="1188194165"/>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07797D-7A7A-4F0A-8FE8-BB173EF46760}" type="datetimeFigureOut">
              <a:rPr lang="zh-CN" altLang="en-US" smtClean="0"/>
              <a:pPr/>
              <a:t>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8E553-6BC5-4296-AF6C-2FB5CC914390}" type="slidenum">
              <a:rPr lang="zh-CN" altLang="en-US" smtClean="0"/>
              <a:pPr/>
              <a:t>‹#›</a:t>
            </a:fld>
            <a:endParaRPr lang="zh-CN" altLang="en-US"/>
          </a:p>
        </p:txBody>
      </p:sp>
    </p:spTree>
    <p:extLst>
      <p:ext uri="{BB962C8B-B14F-4D97-AF65-F5344CB8AC3E}">
        <p14:creationId xmlns:p14="http://schemas.microsoft.com/office/powerpoint/2010/main" val="52671806"/>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E2FB39D-6482-4534-BB53-E8ECD5D197F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21246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D9D8EDE-6F92-4ED5-8B72-3C8AF92549A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31944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BDBD7B-BA79-4B15-ADBE-77A24175FDC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682771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3589177-65DD-49BD-B687-6A0FC8335A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038375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3D6B277-709B-4679-9E96-01DE8D31500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930938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8D312BA1-7175-4064-AE68-690F59C06E8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6562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BB4B876-01CC-4771-8FC0-0970239D491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623565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BF48CCE-FAA0-4885-9C61-A096488AEFE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393905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FFDFAC5-60A2-4A02-BE50-CDD82CBCA04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6274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4DDD458-D77E-4E17-A944-D3095DDF650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355875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5F5CF49-0D29-4053-A4E0-21EAF37DB6A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297426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F1931DD-F267-4C06-BA3B-C185F1B274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505519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BB7F72B-C203-4687-B79F-CC0F2DFA42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3647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17/12/13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17/12/13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17/12/13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Relationship Id="rId14"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778098"/>
          </a:xfrm>
          <a:prstGeom prst="rect">
            <a:avLst/>
          </a:prstGeom>
          <a:ln>
            <a:solidFill>
              <a:schemeClr val="accent1"/>
            </a:solid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412776"/>
            <a:ext cx="8229600" cy="526791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17/12/13</a:t>
            </a:fld>
            <a:endParaRPr lang="zh-CN" altLang="en-US" dirty="0"/>
          </a:p>
        </p:txBody>
      </p:sp>
      <p:sp>
        <p:nvSpPr>
          <p:cNvPr id="5" name="页脚占位符 4"/>
          <p:cNvSpPr>
            <a:spLocks noGrp="1"/>
          </p:cNvSpPr>
          <p:nvPr>
            <p:ph type="ftr" sz="quarter" idx="3"/>
          </p:nvPr>
        </p:nvSpPr>
        <p:spPr>
          <a:xfrm>
            <a:off x="2627784" y="6356350"/>
            <a:ext cx="24482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6554688"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dirty="0"/>
          </a:p>
        </p:txBody>
      </p:sp>
      <p:sp>
        <p:nvSpPr>
          <p:cNvPr id="9" name="Rectangle 4"/>
          <p:cNvSpPr>
            <a:spLocks/>
          </p:cNvSpPr>
          <p:nvPr userDrawn="1"/>
        </p:nvSpPr>
        <p:spPr bwMode="auto">
          <a:xfrm>
            <a:off x="459904" y="1052736"/>
            <a:ext cx="1079500" cy="1524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endParaRPr lang="zh-CN" altLang="en-US">
              <a:latin typeface="Courier New" pitchFamily="49" charset="0"/>
            </a:endParaRPr>
          </a:p>
        </p:txBody>
      </p:sp>
      <p:sp>
        <p:nvSpPr>
          <p:cNvPr id="10" name="Rectangle 5"/>
          <p:cNvSpPr>
            <a:spLocks/>
          </p:cNvSpPr>
          <p:nvPr userDrawn="1"/>
        </p:nvSpPr>
        <p:spPr bwMode="auto">
          <a:xfrm>
            <a:off x="1367954" y="1052736"/>
            <a:ext cx="539750" cy="152400"/>
          </a:xfrm>
          <a:prstGeom prst="rect">
            <a:avLst/>
          </a:prstGeom>
          <a:solidFill>
            <a:srgbClr val="0000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endParaRPr lang="zh-CN" altLang="en-US">
              <a:latin typeface="Courier New" pitchFamily="49" charset="0"/>
            </a:endParaRPr>
          </a:p>
        </p:txBody>
      </p:sp>
      <p:pic>
        <p:nvPicPr>
          <p:cNvPr id="11" name="Picture 6" descr="logonew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164288" y="6034806"/>
            <a:ext cx="1524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ü"/>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7797D-7A7A-4F0A-8FE8-BB173EF46760}" type="datetimeFigureOut">
              <a:rPr lang="zh-CN" altLang="en-US" smtClean="0"/>
              <a:pPr/>
              <a:t>17/12/13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8E553-6BC5-4296-AF6C-2FB5CC914390}" type="slidenum">
              <a:rPr lang="zh-CN" altLang="en-US" smtClean="0"/>
              <a:pPr/>
              <a:t>‹#›</a:t>
            </a:fld>
            <a:endParaRPr lang="zh-CN" altLang="en-US"/>
          </a:p>
        </p:txBody>
      </p:sp>
    </p:spTree>
    <p:extLst>
      <p:ext uri="{BB962C8B-B14F-4D97-AF65-F5344CB8AC3E}">
        <p14:creationId xmlns:p14="http://schemas.microsoft.com/office/powerpoint/2010/main" val="27181524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宋体" pitchFamily="2" charset="-122"/>
              </a:defRPr>
            </a:lvl1pPr>
          </a:lstStyle>
          <a:p>
            <a:pPr fontAlgn="base">
              <a:spcBef>
                <a:spcPct val="0"/>
              </a:spcBef>
              <a:spcAft>
                <a:spcPct val="0"/>
              </a:spcAft>
              <a:defRPr/>
            </a:pPr>
            <a:fld id="{256F14E6-21D9-41D5-B64F-2C6ABA3F8AC8}"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94686423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mailto:liuzhijun@baidu.com" TargetMode="External"/><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E9%9A%90%E6%80%A7%E9%94%81%E5%8A%A0%E9%94%81.vsd" TargetMode="External"/><Relationship Id="rId3" Type="http://schemas.openxmlformats.org/officeDocument/2006/relationships/hyperlink" Target="%E9%9A%90%E6%80%A7%E9%94%81%E5%8F%98%E6%98%BE%E6%80%A7%E9%94%81.vs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slide" Target="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685800" y="2667000"/>
            <a:ext cx="78486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0" rIns="164592" bIns="0" anchor="ctr"/>
          <a:lstStyle/>
          <a:p>
            <a:pPr algn="ctr" fontAlgn="ctr">
              <a:spcBef>
                <a:spcPct val="0"/>
              </a:spcBef>
              <a:spcAft>
                <a:spcPct val="0"/>
              </a:spcAft>
            </a:pPr>
            <a:endParaRPr lang="zh-CN" altLang="zh-CN" sz="4800" smtClean="0">
              <a:solidFill>
                <a:srgbClr val="808080"/>
              </a:solidFill>
            </a:endParaRPr>
          </a:p>
        </p:txBody>
      </p:sp>
      <p:sp>
        <p:nvSpPr>
          <p:cNvPr id="2051" name="Rectangle 3"/>
          <p:cNvSpPr>
            <a:spLocks/>
          </p:cNvSpPr>
          <p:nvPr/>
        </p:nvSpPr>
        <p:spPr bwMode="auto">
          <a:xfrm>
            <a:off x="3744913" y="4114800"/>
            <a:ext cx="827087" cy="1524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fontAlgn="base">
              <a:spcBef>
                <a:spcPct val="0"/>
              </a:spcBef>
              <a:spcAft>
                <a:spcPct val="0"/>
              </a:spcAft>
            </a:pPr>
            <a:endParaRPr lang="zh-CN" altLang="en-US" b="1" smtClean="0">
              <a:solidFill>
                <a:srgbClr val="000000"/>
              </a:solidFill>
              <a:latin typeface="Courier New" pitchFamily="49" charset="0"/>
            </a:endParaRPr>
          </a:p>
        </p:txBody>
      </p:sp>
      <p:sp>
        <p:nvSpPr>
          <p:cNvPr id="2052" name="Rectangle 4"/>
          <p:cNvSpPr>
            <a:spLocks/>
          </p:cNvSpPr>
          <p:nvPr/>
        </p:nvSpPr>
        <p:spPr bwMode="auto">
          <a:xfrm>
            <a:off x="4572000" y="4114800"/>
            <a:ext cx="827088" cy="152400"/>
          </a:xfrm>
          <a:prstGeom prst="rect">
            <a:avLst/>
          </a:prstGeom>
          <a:solidFill>
            <a:srgbClr val="0000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fontAlgn="base">
              <a:spcBef>
                <a:spcPct val="0"/>
              </a:spcBef>
              <a:spcAft>
                <a:spcPct val="0"/>
              </a:spcAft>
            </a:pPr>
            <a:endParaRPr lang="zh-CN" altLang="en-US" b="1" smtClean="0">
              <a:solidFill>
                <a:srgbClr val="000000"/>
              </a:solidFill>
              <a:latin typeface="Courier New" pitchFamily="49" charset="0"/>
            </a:endParaRPr>
          </a:p>
        </p:txBody>
      </p:sp>
      <p:pic>
        <p:nvPicPr>
          <p:cNvPr id="2053" name="Picture 5" descr="logonew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9500" y="990600"/>
            <a:ext cx="19050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2"/>
          <p:cNvSpPr>
            <a:spLocks noGrp="1" noChangeArrowheads="1"/>
          </p:cNvSpPr>
          <p:nvPr>
            <p:ph type="body" idx="1"/>
          </p:nvPr>
        </p:nvSpPr>
        <p:spPr>
          <a:xfrm>
            <a:off x="457200" y="1570038"/>
            <a:ext cx="8229600" cy="4525962"/>
          </a:xfrm>
        </p:spPr>
        <p:txBody>
          <a:bodyPr/>
          <a:lstStyle/>
          <a:p>
            <a:pPr marL="342900" indent="-342900" algn="l" eaLnBrk="1" hangingPunct="1">
              <a:buFontTx/>
              <a:buChar char="•"/>
              <a:defRPr/>
            </a:pPr>
            <a:endParaRPr lang="en-US" altLang="zh-CN" dirty="0" smtClean="0"/>
          </a:p>
          <a:p>
            <a:pPr marL="228600" indent="-228600" eaLnBrk="1" hangingPunct="1">
              <a:defRPr/>
            </a:pPr>
            <a:endParaRPr lang="en-US" altLang="zh-CN" dirty="0"/>
          </a:p>
          <a:p>
            <a:pPr marL="228600" indent="-228600" eaLnBrk="1" hangingPunct="1">
              <a:defRPr/>
            </a:pPr>
            <a:r>
              <a:rPr lang="en-US" altLang="zh-CN" sz="4400" b="1" dirty="0" err="1" smtClean="0">
                <a:latin typeface="微软雅黑" pitchFamily="34" charset="-122"/>
                <a:ea typeface="微软雅黑" pitchFamily="34" charset="-122"/>
              </a:rPr>
              <a:t>Innodb</a:t>
            </a:r>
            <a:r>
              <a:rPr lang="en-US" altLang="zh-CN" sz="4400" b="1" dirty="0" smtClean="0">
                <a:latin typeface="微软雅黑" pitchFamily="34" charset="-122"/>
                <a:ea typeface="微软雅黑" pitchFamily="34" charset="-122"/>
              </a:rPr>
              <a:t> </a:t>
            </a:r>
            <a:r>
              <a:rPr lang="zh-CN" altLang="en-US" sz="4400" b="1" dirty="0" smtClean="0">
                <a:latin typeface="微软雅黑" pitchFamily="34" charset="-122"/>
                <a:ea typeface="微软雅黑" pitchFamily="34" charset="-122"/>
              </a:rPr>
              <a:t>锁系统介绍</a:t>
            </a:r>
          </a:p>
          <a:p>
            <a:pPr marL="2057400" lvl="4" indent="-228600" algn="l" eaLnBrk="1" hangingPunct="1">
              <a:defRPr/>
            </a:pPr>
            <a:endParaRPr lang="zh-CN" altLang="en-US" sz="3200" dirty="0" smtClean="0">
              <a:latin typeface="微软雅黑" pitchFamily="34" charset="-122"/>
              <a:ea typeface="微软雅黑" pitchFamily="34" charset="-122"/>
            </a:endParaRPr>
          </a:p>
          <a:p>
            <a:pPr marL="2057400" lvl="4" indent="-228600" eaLnBrk="1" hangingPunct="1">
              <a:defRPr/>
            </a:pPr>
            <a:endParaRPr lang="en-US" altLang="zh-CN" sz="3200" dirty="0">
              <a:latin typeface="微软雅黑" pitchFamily="34" charset="-122"/>
              <a:ea typeface="微软雅黑" pitchFamily="34" charset="-122"/>
            </a:endParaRPr>
          </a:p>
          <a:p>
            <a:pPr marL="228600" indent="-228600" eaLnBrk="1" hangingPunct="1">
              <a:defRPr/>
            </a:pPr>
            <a:r>
              <a:rPr lang="zh-CN" altLang="en-US" sz="1800" dirty="0" smtClean="0">
                <a:latin typeface="微软雅黑" pitchFamily="34" charset="-122"/>
                <a:ea typeface="微软雅黑" pitchFamily="34" charset="-122"/>
                <a:hlinkClick r:id="rId4"/>
              </a:rPr>
              <a:t>陈辉</a:t>
            </a:r>
            <a:endParaRPr lang="en-US" altLang="zh-CN" sz="1800" dirty="0" smtClean="0">
              <a:latin typeface="微软雅黑" pitchFamily="34" charset="-122"/>
              <a:ea typeface="微软雅黑" pitchFamily="34" charset="-122"/>
              <a:hlinkClick r:id="rId4"/>
            </a:endParaRPr>
          </a:p>
          <a:p>
            <a:pPr marL="228600" indent="-228600" eaLnBrk="1" hangingPunct="1">
              <a:defRPr/>
            </a:pPr>
            <a:r>
              <a:rPr lang="en-US" altLang="zh-CN" sz="1800" dirty="0" smtClean="0">
                <a:latin typeface="微软雅黑" pitchFamily="34" charset="-122"/>
                <a:ea typeface="微软雅黑" pitchFamily="34" charset="-122"/>
                <a:hlinkClick r:id="rId4"/>
              </a:rPr>
              <a:t>chenhui13@baidu.com</a:t>
            </a:r>
            <a:endParaRPr lang="en-US" altLang="zh-CN" sz="1800" dirty="0" smtClean="0">
              <a:latin typeface="微软雅黑" pitchFamily="34" charset="-122"/>
              <a:ea typeface="微软雅黑" pitchFamily="34" charset="-122"/>
            </a:endParaRPr>
          </a:p>
          <a:p>
            <a:pPr marL="228600" indent="-228600" eaLnBrk="1" hangingPunct="1">
              <a:defRPr/>
            </a:pPr>
            <a:r>
              <a:rPr lang="en-US" altLang="zh-CN" sz="1800" dirty="0" smtClean="0">
                <a:latin typeface="微软雅黑" pitchFamily="34" charset="-122"/>
                <a:ea typeface="微软雅黑" pitchFamily="34" charset="-122"/>
              </a:rPr>
              <a:t>2017-12-08</a:t>
            </a:r>
          </a:p>
        </p:txBody>
      </p:sp>
    </p:spTree>
    <p:extLst>
      <p:ext uri="{BB962C8B-B14F-4D97-AF65-F5344CB8AC3E}">
        <p14:creationId xmlns:p14="http://schemas.microsoft.com/office/powerpoint/2010/main" val="7425141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MySQL</a:t>
            </a:r>
            <a:r>
              <a:rPr kumimoji="1" lang="zh-CN" altLang="en-US" dirty="0" smtClean="0"/>
              <a:t>加锁流程</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a:p>
        </p:txBody>
      </p:sp>
      <p:pic>
        <p:nvPicPr>
          <p:cNvPr id="5" name="图片 4"/>
          <p:cNvPicPr>
            <a:picLocks noChangeAspect="1"/>
          </p:cNvPicPr>
          <p:nvPr/>
        </p:nvPicPr>
        <p:blipFill>
          <a:blip r:embed="rId2"/>
          <a:stretch>
            <a:fillRect/>
          </a:stretch>
        </p:blipFill>
        <p:spPr>
          <a:xfrm>
            <a:off x="179513" y="1196752"/>
            <a:ext cx="8856984" cy="5515263"/>
          </a:xfrm>
          <a:prstGeom prst="rect">
            <a:avLst/>
          </a:prstGeom>
        </p:spPr>
      </p:pic>
    </p:spTree>
    <p:extLst>
      <p:ext uri="{BB962C8B-B14F-4D97-AF65-F5344CB8AC3E}">
        <p14:creationId xmlns:p14="http://schemas.microsoft.com/office/powerpoint/2010/main" val="10111700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范围查找和精确查找</a:t>
            </a:r>
            <a:endParaRPr kumimoji="1" lang="zh-CN" altLang="en-US" dirty="0"/>
          </a:p>
        </p:txBody>
      </p:sp>
      <p:sp>
        <p:nvSpPr>
          <p:cNvPr id="3" name="内容占位符 2"/>
          <p:cNvSpPr>
            <a:spLocks noGrp="1"/>
          </p:cNvSpPr>
          <p:nvPr>
            <p:ph idx="1"/>
          </p:nvPr>
        </p:nvSpPr>
        <p:spPr>
          <a:xfrm>
            <a:off x="457200" y="1124744"/>
            <a:ext cx="8229600" cy="5555948"/>
          </a:xfrm>
        </p:spPr>
        <p:txBody>
          <a:bodyPr>
            <a:normAutofit lnSpcReduction="10000"/>
          </a:bodyPr>
          <a:lstStyle/>
          <a:p>
            <a:pPr marL="0" indent="0">
              <a:buNone/>
            </a:pPr>
            <a:r>
              <a:rPr lang="en-US" altLang="zh-CN" sz="2400" dirty="0">
                <a:solidFill>
                  <a:srgbClr val="3366FF"/>
                </a:solidFill>
              </a:rPr>
              <a:t>Create table (id </a:t>
            </a:r>
            <a:r>
              <a:rPr lang="en-US" altLang="zh-CN" sz="2400" dirty="0" err="1">
                <a:solidFill>
                  <a:srgbClr val="3366FF"/>
                </a:solidFill>
              </a:rPr>
              <a:t>int,name</a:t>
            </a:r>
            <a:r>
              <a:rPr lang="en-US" altLang="zh-CN" sz="2400" dirty="0">
                <a:solidFill>
                  <a:srgbClr val="3366FF"/>
                </a:solidFill>
              </a:rPr>
              <a:t> char(32),</a:t>
            </a:r>
            <a:r>
              <a:rPr lang="en-US" altLang="zh-CN" sz="2400" dirty="0" err="1">
                <a:solidFill>
                  <a:srgbClr val="3366FF"/>
                </a:solidFill>
              </a:rPr>
              <a:t>int</a:t>
            </a:r>
            <a:r>
              <a:rPr lang="en-US" altLang="zh-CN" sz="2400" dirty="0">
                <a:solidFill>
                  <a:srgbClr val="3366FF"/>
                </a:solidFill>
              </a:rPr>
              <a:t> age, </a:t>
            </a:r>
            <a:endParaRPr lang="en-US" altLang="zh-CN" sz="2400" dirty="0" smtClean="0">
              <a:solidFill>
                <a:srgbClr val="3366FF"/>
              </a:solidFill>
            </a:endParaRPr>
          </a:p>
          <a:p>
            <a:pPr marL="0" indent="0">
              <a:buNone/>
            </a:pPr>
            <a:r>
              <a:rPr lang="en-US" altLang="zh-CN" sz="2400" dirty="0" smtClean="0">
                <a:solidFill>
                  <a:srgbClr val="3366FF"/>
                </a:solidFill>
              </a:rPr>
              <a:t>		primary </a:t>
            </a:r>
            <a:r>
              <a:rPr lang="en-US" altLang="zh-CN" sz="2400" dirty="0">
                <a:solidFill>
                  <a:srgbClr val="3366FF"/>
                </a:solidFill>
              </a:rPr>
              <a:t>key (id) </a:t>
            </a:r>
          </a:p>
          <a:p>
            <a:pPr marL="0" indent="0">
              <a:buNone/>
            </a:pPr>
            <a:r>
              <a:rPr lang="en-US" altLang="zh-CN" sz="2400" dirty="0" smtClean="0">
                <a:solidFill>
                  <a:srgbClr val="3366FF"/>
                </a:solidFill>
              </a:rPr>
              <a:t>		</a:t>
            </a:r>
            <a:r>
              <a:rPr lang="en-US" altLang="zh-CN" sz="2400" dirty="0" err="1" smtClean="0">
                <a:solidFill>
                  <a:srgbClr val="3366FF"/>
                </a:solidFill>
              </a:rPr>
              <a:t>secondary_key</a:t>
            </a:r>
            <a:r>
              <a:rPr lang="en-US" altLang="zh-CN" sz="2400" dirty="0">
                <a:solidFill>
                  <a:srgbClr val="3366FF"/>
                </a:solidFill>
              </a:rPr>
              <a:t>(name)); </a:t>
            </a:r>
          </a:p>
          <a:p>
            <a:pPr marL="0" indent="0">
              <a:buNone/>
            </a:pPr>
            <a:r>
              <a:rPr lang="en-US" altLang="zh-CN" sz="2400" dirty="0" err="1" smtClean="0">
                <a:latin typeface="Wingdings"/>
              </a:rPr>
              <a:t>Ø</a:t>
            </a:r>
            <a:r>
              <a:rPr lang="zh-CN" altLang="en-US" sz="2400" dirty="0" smtClean="0"/>
              <a:t>范围查询</a:t>
            </a:r>
            <a:r>
              <a:rPr lang="en-US" altLang="zh-CN" sz="2400" dirty="0" smtClean="0"/>
              <a:t>: </a:t>
            </a:r>
            <a:endParaRPr lang="en-US" altLang="zh-CN" sz="2400" dirty="0"/>
          </a:p>
          <a:p>
            <a:r>
              <a:rPr lang="en-US" altLang="zh-CN" sz="2400" dirty="0" smtClean="0"/>
              <a:t>select </a:t>
            </a:r>
            <a:r>
              <a:rPr lang="en-US" altLang="zh-CN" sz="2400" dirty="0"/>
              <a:t>* from table where id &lt; 100 for update</a:t>
            </a:r>
            <a:r>
              <a:rPr lang="en-US" altLang="zh-CN" sz="2400" dirty="0" smtClean="0"/>
              <a:t>;</a:t>
            </a:r>
          </a:p>
          <a:p>
            <a:r>
              <a:rPr lang="en-US" altLang="zh-CN" sz="2400" dirty="0" smtClean="0"/>
              <a:t>select </a:t>
            </a:r>
            <a:r>
              <a:rPr lang="en-US" altLang="zh-CN" sz="2400" dirty="0"/>
              <a:t>* from table where name = “Tom” for update //tom</a:t>
            </a:r>
            <a:r>
              <a:rPr lang="zh-CN" altLang="en-US" sz="2400" dirty="0"/>
              <a:t>为非</a:t>
            </a:r>
            <a:r>
              <a:rPr lang="en-US" altLang="zh-CN" sz="2400" dirty="0"/>
              <a:t>unique</a:t>
            </a:r>
            <a:r>
              <a:rPr lang="zh-CN" altLang="en-US" sz="2400" dirty="0"/>
              <a:t>索引 </a:t>
            </a:r>
            <a:endParaRPr lang="en-US" altLang="zh-CN" sz="2400" dirty="0" smtClean="0"/>
          </a:p>
          <a:p>
            <a:r>
              <a:rPr lang="en-US" altLang="zh-CN" sz="2400" dirty="0" smtClean="0"/>
              <a:t>select </a:t>
            </a:r>
            <a:r>
              <a:rPr lang="en-US" altLang="zh-CN" sz="2400" dirty="0"/>
              <a:t>* from table where age = 10 //age</a:t>
            </a:r>
            <a:r>
              <a:rPr lang="zh-CN" altLang="en-US" sz="2400" dirty="0"/>
              <a:t>非索引</a:t>
            </a:r>
            <a:r>
              <a:rPr lang="en-US" altLang="zh-CN" sz="2400" dirty="0"/>
              <a:t>,</a:t>
            </a:r>
            <a:r>
              <a:rPr lang="zh-CN" altLang="en-US" sz="2400" dirty="0"/>
              <a:t>全表扫􏰀 </a:t>
            </a:r>
            <a:endParaRPr lang="en-US" altLang="zh-CN" sz="2400" dirty="0" smtClean="0"/>
          </a:p>
          <a:p>
            <a:endParaRPr lang="en-US" altLang="zh-CN" sz="2400" dirty="0"/>
          </a:p>
          <a:p>
            <a:pPr>
              <a:buFont typeface="Wingdings" charset="0"/>
              <a:buChar char="Ø"/>
            </a:pPr>
            <a:r>
              <a:rPr lang="zh-CN" altLang="en-US" sz="2400" dirty="0" smtClean="0"/>
              <a:t>精确查询</a:t>
            </a:r>
            <a:endParaRPr lang="en-US" altLang="zh-CN" sz="2400" dirty="0" smtClean="0"/>
          </a:p>
          <a:p>
            <a:r>
              <a:rPr lang="en-US" altLang="zh-CN" sz="2400" dirty="0" smtClean="0"/>
              <a:t>Select </a:t>
            </a:r>
            <a:r>
              <a:rPr lang="en-US" altLang="zh-CN" sz="2400" dirty="0"/>
              <a:t>* from table where id = 100 for update; //100</a:t>
            </a:r>
            <a:r>
              <a:rPr lang="zh-CN" altLang="en-US" sz="2400" dirty="0"/>
              <a:t>存在或不存在 </a:t>
            </a:r>
            <a:endParaRPr lang="en-US" altLang="zh-CN" sz="2400" dirty="0" smtClean="0"/>
          </a:p>
          <a:p>
            <a:r>
              <a:rPr lang="en-US" altLang="zh-CN" sz="2400" dirty="0" smtClean="0"/>
              <a:t>Insert</a:t>
            </a:r>
            <a:r>
              <a:rPr lang="zh-CN" altLang="en-US" sz="2400" dirty="0" smtClean="0"/>
              <a:t> </a:t>
            </a:r>
            <a:r>
              <a:rPr lang="en-US" altLang="zh-CN" sz="2400" dirty="0" smtClean="0"/>
              <a:t>into</a:t>
            </a:r>
            <a:r>
              <a:rPr lang="zh-CN" altLang="en-US" sz="2400" dirty="0" smtClean="0"/>
              <a:t> </a:t>
            </a:r>
            <a:r>
              <a:rPr lang="en-US" altLang="zh-CN" sz="2400" dirty="0" smtClean="0"/>
              <a:t>table </a:t>
            </a:r>
            <a:r>
              <a:rPr lang="en-US" altLang="zh-CN" sz="2400" dirty="0"/>
              <a:t>values(100,”tom”,3) //</a:t>
            </a:r>
            <a:r>
              <a:rPr lang="zh-CN" altLang="en-US" sz="2400" dirty="0"/>
              <a:t>插入</a:t>
            </a:r>
            <a:r>
              <a:rPr lang="en-US" altLang="zh-CN" sz="2400" dirty="0"/>
              <a:t>id</a:t>
            </a:r>
            <a:r>
              <a:rPr lang="zh-CN" altLang="en-US" sz="2400" dirty="0"/>
              <a:t>为主键 </a:t>
            </a:r>
            <a:endParaRPr lang="en-US" altLang="zh-CN" sz="2400" dirty="0"/>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5210562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范围查找</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pic>
        <p:nvPicPr>
          <p:cNvPr id="5" name="图片 4"/>
          <p:cNvPicPr>
            <a:picLocks noChangeAspect="1"/>
          </p:cNvPicPr>
          <p:nvPr/>
        </p:nvPicPr>
        <p:blipFill>
          <a:blip r:embed="rId3"/>
          <a:stretch>
            <a:fillRect/>
          </a:stretch>
        </p:blipFill>
        <p:spPr>
          <a:xfrm>
            <a:off x="482600" y="1181100"/>
            <a:ext cx="8163098" cy="4488873"/>
          </a:xfrm>
          <a:prstGeom prst="rect">
            <a:avLst/>
          </a:prstGeom>
        </p:spPr>
      </p:pic>
    </p:spTree>
    <p:extLst>
      <p:ext uri="{BB962C8B-B14F-4D97-AF65-F5344CB8AC3E}">
        <p14:creationId xmlns:p14="http://schemas.microsoft.com/office/powerpoint/2010/main" val="2451422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精确查找</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pic>
        <p:nvPicPr>
          <p:cNvPr id="5" name="图片 4"/>
          <p:cNvPicPr>
            <a:picLocks noChangeAspect="1"/>
          </p:cNvPicPr>
          <p:nvPr/>
        </p:nvPicPr>
        <p:blipFill>
          <a:blip r:embed="rId3"/>
          <a:stretch>
            <a:fillRect/>
          </a:stretch>
        </p:blipFill>
        <p:spPr>
          <a:xfrm>
            <a:off x="482600" y="1358900"/>
            <a:ext cx="8164864" cy="4118846"/>
          </a:xfrm>
          <a:prstGeom prst="rect">
            <a:avLst/>
          </a:prstGeom>
        </p:spPr>
      </p:pic>
    </p:spTree>
    <p:extLst>
      <p:ext uri="{BB962C8B-B14F-4D97-AF65-F5344CB8AC3E}">
        <p14:creationId xmlns:p14="http://schemas.microsoft.com/office/powerpoint/2010/main" val="3235947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􏰄􏰴􏰵锁模式适用范围</a:t>
            </a:r>
            <a:endParaRPr lang="zh-CN" altLang="en-US" dirty="0">
              <a:effectLst/>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155388700"/>
              </p:ext>
            </p:extLst>
          </p:nvPr>
        </p:nvGraphicFramePr>
        <p:xfrm>
          <a:off x="457200" y="1412875"/>
          <a:ext cx="8229600" cy="2565399"/>
        </p:xfrm>
        <a:graphic>
          <a:graphicData uri="http://schemas.openxmlformats.org/drawingml/2006/table">
            <a:tbl>
              <a:tblPr firstRow="1" bandRow="1">
                <a:tableStyleId>{22838BEF-8BB2-4498-84A7-C5851F593DF1}</a:tableStyleId>
              </a:tblPr>
              <a:tblGrid>
                <a:gridCol w="2057400"/>
                <a:gridCol w="2057400"/>
                <a:gridCol w="2057400"/>
                <a:gridCol w="20574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effectLst/>
                          <a:latin typeface="黑体"/>
                          <a:ea typeface="黑体"/>
                          <a:cs typeface="黑体"/>
                        </a:rPr>
                        <a:t>􏰴􏰵 锁名称</a:t>
                      </a:r>
                      <a:endParaRPr lang="zh-CN" altLang="en-US" b="1" dirty="0" smtClean="0">
                        <a:effectLst/>
                        <a:latin typeface="黑体"/>
                        <a:ea typeface="黑体"/>
                        <a:cs typeface="黑体"/>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effectLst/>
                          <a:latin typeface="黑体"/>
                          <a:ea typeface="黑体"/>
                          <a:cs typeface="黑体"/>
                        </a:rPr>
                        <a:t>模式</a:t>
                      </a:r>
                    </a:p>
                  </a:txBody>
                  <a:tcPr/>
                </a:tc>
                <a:tc>
                  <a:txBody>
                    <a:bodyPr/>
                    <a:lstStyle/>
                    <a:p>
                      <a:r>
                        <a:rPr lang="zh-CN" altLang="en-US" b="1" dirty="0" smtClean="0">
                          <a:latin typeface="黑体"/>
                          <a:ea typeface="黑体"/>
                          <a:cs typeface="黑体"/>
                        </a:rPr>
                        <a:t>解释</a:t>
                      </a:r>
                      <a:endParaRPr lang="zh-CN" altLang="en-US" b="1" dirty="0">
                        <a:latin typeface="黑体"/>
                        <a:ea typeface="黑体"/>
                        <a:cs typeface="黑体"/>
                      </a:endParaRPr>
                    </a:p>
                  </a:txBody>
                  <a:tcPr/>
                </a:tc>
                <a:tc>
                  <a:txBody>
                    <a:bodyPr/>
                    <a:lstStyle/>
                    <a:p>
                      <a:r>
                        <a:rPr lang="zh-CN" altLang="en-US" b="1" dirty="0" smtClean="0">
                          <a:solidFill>
                            <a:srgbClr val="FF0000"/>
                          </a:solidFill>
                          <a:latin typeface="黑体"/>
                          <a:ea typeface="黑体"/>
                          <a:cs typeface="黑体"/>
                        </a:rPr>
                        <a:t>一般</a:t>
                      </a:r>
                      <a:r>
                        <a:rPr lang="zh-CN" altLang="en-US" b="1" dirty="0" smtClean="0">
                          <a:latin typeface="黑体"/>
                          <a:ea typeface="黑体"/>
                          <a:cs typeface="黑体"/>
                        </a:rPr>
                        <a:t>应用场景</a:t>
                      </a:r>
                      <a:endParaRPr lang="zh-CN" altLang="en-US" b="1" dirty="0">
                        <a:latin typeface="黑体"/>
                        <a:ea typeface="黑体"/>
                        <a:cs typeface="黑体"/>
                      </a:endParaRPr>
                    </a:p>
                  </a:txBody>
                  <a:tcPr/>
                </a:tc>
              </a:tr>
              <a:tr h="370840">
                <a:tc>
                  <a:txBody>
                    <a:bodyPr/>
                    <a:lstStyle/>
                    <a:p>
                      <a:r>
                        <a:rPr lang="en-US" altLang="zh-CN" b="1" dirty="0" smtClean="0">
                          <a:latin typeface="黑体"/>
                          <a:ea typeface="黑体"/>
                          <a:cs typeface="黑体"/>
                        </a:rPr>
                        <a:t>Next-Key</a:t>
                      </a:r>
                      <a:r>
                        <a:rPr lang="zh-CN" altLang="en-US" b="1" dirty="0" smtClean="0">
                          <a:latin typeface="黑体"/>
                          <a:ea typeface="黑体"/>
                          <a:cs typeface="黑体"/>
                        </a:rPr>
                        <a:t> </a:t>
                      </a:r>
                      <a:r>
                        <a:rPr lang="en-US" altLang="zh-CN" b="1" dirty="0" smtClean="0">
                          <a:latin typeface="黑体"/>
                          <a:ea typeface="黑体"/>
                          <a:cs typeface="黑体"/>
                        </a:rPr>
                        <a:t>Lock</a:t>
                      </a:r>
                      <a:endParaRPr lang="zh-CN" altLang="en-US" b="1" dirty="0">
                        <a:latin typeface="黑体"/>
                        <a:ea typeface="黑体"/>
                        <a:cs typeface="黑体"/>
                      </a:endParaRPr>
                    </a:p>
                  </a:txBody>
                  <a:tcPr/>
                </a:tc>
                <a:tc>
                  <a:txBody>
                    <a:bodyPr/>
                    <a:lstStyle/>
                    <a:p>
                      <a:pPr marL="97155">
                        <a:lnSpc>
                          <a:spcPct val="100000"/>
                        </a:lnSpc>
                        <a:spcBef>
                          <a:spcPts val="360"/>
                        </a:spcBef>
                      </a:pPr>
                      <a:r>
                        <a:rPr sz="1600" b="1" spc="-5" dirty="0">
                          <a:latin typeface="黑体"/>
                          <a:ea typeface="黑体"/>
                          <a:cs typeface="黑体"/>
                        </a:rPr>
                        <a:t>LOCK_ORDINARY</a:t>
                      </a:r>
                      <a:endParaRPr sz="1600" b="1" dirty="0">
                        <a:latin typeface="黑体"/>
                        <a:ea typeface="黑体"/>
                        <a:cs typeface="黑体"/>
                      </a:endParaRPr>
                    </a:p>
                  </a:txBody>
                  <a:tcPr marL="0" marR="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effectLst/>
                          <a:latin typeface="黑体"/>
                          <a:ea typeface="黑体"/>
                          <a:cs typeface="黑体"/>
                        </a:rPr>
                        <a:t>􏰄􏰽􏰾􏰟􏰄􏰽􏰾锁记录以及记录之前的</a:t>
                      </a:r>
                      <a:r>
                        <a:rPr lang="en-US" altLang="zh-CN" sz="1800" b="1" kern="1200" dirty="0" smtClean="0">
                          <a:solidFill>
                            <a:schemeClr val="dk1"/>
                          </a:solidFill>
                          <a:effectLst/>
                          <a:latin typeface="黑体"/>
                          <a:ea typeface="黑体"/>
                          <a:cs typeface="黑体"/>
                        </a:rPr>
                        <a:t>GAP</a:t>
                      </a:r>
                      <a:endParaRPr lang="zh-CN" altLang="en-US" b="1" dirty="0" smtClean="0">
                        <a:effectLst/>
                        <a:latin typeface="黑体"/>
                        <a:ea typeface="黑体"/>
                        <a:cs typeface="黑体"/>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effectLst/>
                          <a:latin typeface="黑体"/>
                          <a:ea typeface="黑体"/>
                          <a:cs typeface="黑体"/>
                        </a:rPr>
                        <a:t>范围查询</a:t>
                      </a:r>
                      <a:r>
                        <a:rPr lang="en-US" altLang="zh-CN" sz="1800" b="1" kern="1200" dirty="0" smtClean="0">
                          <a:solidFill>
                            <a:schemeClr val="dk1"/>
                          </a:solidFill>
                          <a:effectLst/>
                          <a:latin typeface="黑体"/>
                          <a:ea typeface="黑体"/>
                          <a:cs typeface="黑体"/>
                        </a:rPr>
                        <a:t>/</a:t>
                      </a:r>
                      <a:r>
                        <a:rPr lang="zh-CN" altLang="en-US" sz="1800" b="1" kern="1200" dirty="0" smtClean="0">
                          <a:solidFill>
                            <a:schemeClr val="dk1"/>
                          </a:solidFill>
                          <a:effectLst/>
                          <a:latin typeface="黑体"/>
                          <a:ea typeface="黑体"/>
                          <a:cs typeface="黑体"/>
                        </a:rPr>
                        <a:t>全表扫描 </a:t>
                      </a:r>
                      <a:endParaRPr lang="zh-CN" altLang="en-US" b="1" dirty="0" smtClean="0">
                        <a:effectLst/>
                        <a:latin typeface="黑体"/>
                        <a:ea typeface="黑体"/>
                        <a:cs typeface="黑体"/>
                      </a:endParaRPr>
                    </a:p>
                    <a:p>
                      <a:endParaRPr lang="zh-CN" altLang="en-US" b="1" dirty="0">
                        <a:latin typeface="黑体"/>
                        <a:ea typeface="黑体"/>
                        <a:cs typeface="黑体"/>
                      </a:endParaRPr>
                    </a:p>
                  </a:txBody>
                  <a:tcPr/>
                </a:tc>
              </a:tr>
              <a:tr h="370840">
                <a:tc>
                  <a:txBody>
                    <a:bodyPr/>
                    <a:lstStyle/>
                    <a:p>
                      <a:r>
                        <a:rPr lang="en-US" altLang="zh-CN" b="1" dirty="0" smtClean="0">
                          <a:latin typeface="黑体"/>
                          <a:ea typeface="黑体"/>
                          <a:cs typeface="黑体"/>
                        </a:rPr>
                        <a:t>GAP</a:t>
                      </a:r>
                      <a:r>
                        <a:rPr lang="zh-CN" altLang="en-US" b="1" dirty="0" smtClean="0">
                          <a:latin typeface="黑体"/>
                          <a:ea typeface="黑体"/>
                          <a:cs typeface="黑体"/>
                        </a:rPr>
                        <a:t> </a:t>
                      </a:r>
                      <a:r>
                        <a:rPr lang="en-US" altLang="zh-CN" b="1" dirty="0" smtClean="0">
                          <a:latin typeface="黑体"/>
                          <a:ea typeface="黑体"/>
                          <a:cs typeface="黑体"/>
                        </a:rPr>
                        <a:t>Lock</a:t>
                      </a:r>
                      <a:endParaRPr lang="zh-CN" altLang="en-US" b="1" dirty="0">
                        <a:latin typeface="黑体"/>
                        <a:ea typeface="黑体"/>
                        <a:cs typeface="黑体"/>
                      </a:endParaRPr>
                    </a:p>
                  </a:txBody>
                  <a:tcPr/>
                </a:tc>
                <a:tc>
                  <a:txBody>
                    <a:bodyPr/>
                    <a:lstStyle/>
                    <a:p>
                      <a:pPr marL="97155">
                        <a:lnSpc>
                          <a:spcPct val="100000"/>
                        </a:lnSpc>
                        <a:spcBef>
                          <a:spcPts val="359"/>
                        </a:spcBef>
                      </a:pPr>
                      <a:r>
                        <a:rPr sz="1600" b="1" spc="-10" dirty="0">
                          <a:latin typeface="黑体"/>
                          <a:ea typeface="黑体"/>
                          <a:cs typeface="黑体"/>
                        </a:rPr>
                        <a:t>LOCK_GAP</a:t>
                      </a:r>
                      <a:endParaRPr sz="1600" b="1" dirty="0">
                        <a:latin typeface="黑体"/>
                        <a:ea typeface="黑体"/>
                        <a:cs typeface="黑体"/>
                      </a:endParaRPr>
                    </a:p>
                  </a:txBody>
                  <a:tcPr marL="0" marR="0" marT="45719"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effectLst/>
                          <a:latin typeface="黑体"/>
                          <a:ea typeface="黑体"/>
                          <a:cs typeface="黑体"/>
                        </a:rPr>
                        <a:t>只锁记录之前的</a:t>
                      </a:r>
                      <a:r>
                        <a:rPr lang="en-US" altLang="zh-CN" sz="1800" b="1" kern="1200" dirty="0" smtClean="0">
                          <a:solidFill>
                            <a:schemeClr val="dk1"/>
                          </a:solidFill>
                          <a:effectLst/>
                          <a:latin typeface="黑体"/>
                          <a:ea typeface="黑体"/>
                          <a:cs typeface="黑体"/>
                        </a:rPr>
                        <a:t>GAP</a:t>
                      </a:r>
                      <a:endParaRPr lang="zh-CN" altLang="en-US" b="1" dirty="0" smtClean="0">
                        <a:effectLst/>
                        <a:latin typeface="黑体"/>
                        <a:ea typeface="黑体"/>
                        <a:cs typeface="黑体"/>
                      </a:endParaRPr>
                    </a:p>
                  </a:txBody>
                  <a:tcPr/>
                </a:tc>
                <a:tc>
                  <a:txBody>
                    <a:bodyPr/>
                    <a:lstStyle/>
                    <a:p>
                      <a:r>
                        <a:rPr lang="en-US" altLang="zh-CN" b="1" dirty="0" smtClean="0">
                          <a:latin typeface="黑体"/>
                          <a:ea typeface="黑体"/>
                          <a:cs typeface="黑体"/>
                        </a:rPr>
                        <a:t>Unique</a:t>
                      </a:r>
                      <a:r>
                        <a:rPr lang="zh-CN" altLang="en-US" b="1" dirty="0" smtClean="0">
                          <a:latin typeface="黑体"/>
                          <a:ea typeface="黑体"/>
                          <a:cs typeface="黑体"/>
                        </a:rPr>
                        <a:t> </a:t>
                      </a:r>
                      <a:r>
                        <a:rPr lang="en-US" altLang="zh-CN" b="1" dirty="0" smtClean="0">
                          <a:latin typeface="黑体"/>
                          <a:ea typeface="黑体"/>
                          <a:cs typeface="黑体"/>
                        </a:rPr>
                        <a:t>Key</a:t>
                      </a:r>
                      <a:r>
                        <a:rPr lang="zh-CN" altLang="en-US" b="1" dirty="0" smtClean="0">
                          <a:latin typeface="黑体"/>
                          <a:ea typeface="黑体"/>
                          <a:cs typeface="黑体"/>
                        </a:rPr>
                        <a:t>查找且未命中</a:t>
                      </a:r>
                      <a:endParaRPr lang="zh-CN" altLang="en-US" b="1" dirty="0">
                        <a:latin typeface="黑体"/>
                        <a:ea typeface="黑体"/>
                        <a:cs typeface="黑体"/>
                      </a:endParaRPr>
                    </a:p>
                  </a:txBody>
                  <a:tcPr/>
                </a:tc>
              </a:tr>
              <a:tr h="370840">
                <a:tc>
                  <a:txBody>
                    <a:bodyPr/>
                    <a:lstStyle/>
                    <a:p>
                      <a:r>
                        <a:rPr lang="en-US" altLang="zh-CN" b="1" dirty="0" smtClean="0">
                          <a:latin typeface="黑体"/>
                          <a:ea typeface="黑体"/>
                          <a:cs typeface="黑体"/>
                        </a:rPr>
                        <a:t>REC</a:t>
                      </a:r>
                      <a:r>
                        <a:rPr lang="zh-CN" altLang="en-US" b="1" dirty="0" smtClean="0">
                          <a:latin typeface="黑体"/>
                          <a:ea typeface="黑体"/>
                          <a:cs typeface="黑体"/>
                        </a:rPr>
                        <a:t> </a:t>
                      </a:r>
                      <a:r>
                        <a:rPr lang="en-US" altLang="zh-CN" b="1" dirty="0" smtClean="0">
                          <a:latin typeface="黑体"/>
                          <a:ea typeface="黑体"/>
                          <a:cs typeface="黑体"/>
                        </a:rPr>
                        <a:t>lock</a:t>
                      </a:r>
                      <a:endParaRPr lang="zh-CN" altLang="en-US" b="1" dirty="0">
                        <a:latin typeface="黑体"/>
                        <a:ea typeface="黑体"/>
                        <a:cs typeface="黑体"/>
                      </a:endParaRPr>
                    </a:p>
                  </a:txBody>
                  <a:tcPr/>
                </a:tc>
                <a:tc>
                  <a:txBody>
                    <a:bodyPr/>
                    <a:lstStyle/>
                    <a:p>
                      <a:pPr marL="97155">
                        <a:lnSpc>
                          <a:spcPct val="100000"/>
                        </a:lnSpc>
                        <a:spcBef>
                          <a:spcPts val="360"/>
                        </a:spcBef>
                      </a:pPr>
                      <a:r>
                        <a:rPr sz="1600" b="1" spc="-10" dirty="0">
                          <a:latin typeface="黑体"/>
                          <a:ea typeface="黑体"/>
                          <a:cs typeface="黑体"/>
                        </a:rPr>
                        <a:t>LOCK_REC_NOT_GAP</a:t>
                      </a:r>
                      <a:endParaRPr sz="1600" b="1" dirty="0">
                        <a:latin typeface="黑体"/>
                        <a:ea typeface="黑体"/>
                        <a:cs typeface="黑体"/>
                      </a:endParaRPr>
                    </a:p>
                  </a:txBody>
                  <a:tcPr marL="0" marR="0" marB="0"/>
                </a:tc>
                <a:tc>
                  <a:txBody>
                    <a:bodyPr/>
                    <a:lstStyle/>
                    <a:p>
                      <a:r>
                        <a:rPr lang="zh-CN" altLang="en-US" b="1" dirty="0" smtClean="0">
                          <a:latin typeface="黑体"/>
                          <a:ea typeface="黑体"/>
                          <a:cs typeface="黑体"/>
                        </a:rPr>
                        <a:t>只锁记录，不锁</a:t>
                      </a:r>
                      <a:r>
                        <a:rPr lang="en-US" altLang="zh-CN" b="1" dirty="0" smtClean="0">
                          <a:latin typeface="黑体"/>
                          <a:ea typeface="黑体"/>
                          <a:cs typeface="黑体"/>
                        </a:rPr>
                        <a:t>GAP</a:t>
                      </a:r>
                      <a:endParaRPr lang="zh-CN" altLang="en-US" b="1" dirty="0">
                        <a:latin typeface="黑体"/>
                        <a:ea typeface="黑体"/>
                        <a:cs typeface="黑体"/>
                      </a:endParaRPr>
                    </a:p>
                  </a:txBody>
                  <a:tcPr/>
                </a:tc>
                <a:tc>
                  <a:txBody>
                    <a:bodyPr/>
                    <a:lstStyle/>
                    <a:p>
                      <a:r>
                        <a:rPr lang="en-US" altLang="zh-CN" b="1" dirty="0" smtClean="0">
                          <a:latin typeface="黑体"/>
                          <a:ea typeface="黑体"/>
                          <a:cs typeface="黑体"/>
                        </a:rPr>
                        <a:t>Unique</a:t>
                      </a:r>
                      <a:r>
                        <a:rPr lang="zh-CN" altLang="en-US" b="1" dirty="0" smtClean="0">
                          <a:latin typeface="黑体"/>
                          <a:ea typeface="黑体"/>
                          <a:cs typeface="黑体"/>
                        </a:rPr>
                        <a:t> </a:t>
                      </a:r>
                      <a:r>
                        <a:rPr lang="en-US" altLang="zh-CN" b="1" dirty="0" smtClean="0">
                          <a:latin typeface="黑体"/>
                          <a:ea typeface="黑体"/>
                          <a:cs typeface="黑体"/>
                        </a:rPr>
                        <a:t>Key</a:t>
                      </a:r>
                      <a:r>
                        <a:rPr lang="zh-CN" altLang="en-US" b="1" dirty="0" smtClean="0">
                          <a:latin typeface="黑体"/>
                          <a:ea typeface="黑体"/>
                          <a:cs typeface="黑体"/>
                        </a:rPr>
                        <a:t>查找且命中</a:t>
                      </a:r>
                    </a:p>
                  </a:txBody>
                  <a:tcPr/>
                </a:tc>
              </a:tr>
            </a:tbl>
          </a:graphicData>
        </a:graphic>
      </p:graphicFrame>
      <p:sp>
        <p:nvSpPr>
          <p:cNvPr id="4" name="幻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extLst>
      <p:ext uri="{BB962C8B-B14F-4D97-AF65-F5344CB8AC3E}">
        <p14:creationId xmlns:p14="http://schemas.microsoft.com/office/powerpoint/2010/main" val="3379905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二级索引加锁过程</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pic>
        <p:nvPicPr>
          <p:cNvPr id="6" name="图片 5"/>
          <p:cNvPicPr>
            <a:picLocks noChangeAspect="1"/>
          </p:cNvPicPr>
          <p:nvPr/>
        </p:nvPicPr>
        <p:blipFill>
          <a:blip r:embed="rId3"/>
          <a:stretch>
            <a:fillRect/>
          </a:stretch>
        </p:blipFill>
        <p:spPr>
          <a:xfrm>
            <a:off x="0" y="1268760"/>
            <a:ext cx="9144000" cy="5184576"/>
          </a:xfrm>
          <a:prstGeom prst="rect">
            <a:avLst/>
          </a:prstGeom>
        </p:spPr>
      </p:pic>
    </p:spTree>
    <p:extLst>
      <p:ext uri="{BB962C8B-B14F-4D97-AF65-F5344CB8AC3E}">
        <p14:creationId xmlns:p14="http://schemas.microsoft.com/office/powerpoint/2010/main" val="3193868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死锁</a:t>
            </a:r>
            <a:endParaRPr kumimoji="1" lang="zh-CN" altLang="en-US" dirty="0"/>
          </a:p>
        </p:txBody>
      </p:sp>
      <p:sp>
        <p:nvSpPr>
          <p:cNvPr id="3" name="内容占位符 2"/>
          <p:cNvSpPr>
            <a:spLocks noGrp="1"/>
          </p:cNvSpPr>
          <p:nvPr>
            <p:ph idx="1"/>
          </p:nvPr>
        </p:nvSpPr>
        <p:spPr>
          <a:xfrm>
            <a:off x="457200" y="1196752"/>
            <a:ext cx="8229600" cy="5483940"/>
          </a:xfrm>
        </p:spPr>
        <p:txBody>
          <a:bodyPr>
            <a:normAutofit/>
          </a:bodyPr>
          <a:lstStyle/>
          <a:p>
            <a:r>
              <a:rPr lang="zh-CN" altLang="en-US" dirty="0"/>
              <a:t>死锁产生的四要素</a:t>
            </a:r>
            <a:r>
              <a:rPr lang="en-US" altLang="zh-CN" dirty="0"/>
              <a:t>: </a:t>
            </a:r>
            <a:endParaRPr lang="zh-CN" altLang="en-US" dirty="0"/>
          </a:p>
          <a:p>
            <a:pPr lvl="1"/>
            <a:r>
              <a:rPr lang="zh-CN" altLang="en-US" sz="2000" dirty="0" smtClean="0">
                <a:latin typeface="Wingdings"/>
              </a:rPr>
              <a:t>􏰂</a:t>
            </a:r>
            <a:r>
              <a:rPr lang="zh-CN" altLang="en-US" sz="2000" b="1" dirty="0" smtClean="0">
                <a:latin typeface="黑体"/>
                <a:ea typeface="黑体"/>
                <a:cs typeface="黑体"/>
              </a:rPr>
              <a:t>互斥</a:t>
            </a:r>
            <a:r>
              <a:rPr lang="zh-CN" altLang="en-US" sz="2000" b="1" dirty="0">
                <a:latin typeface="黑体"/>
                <a:ea typeface="黑体"/>
                <a:cs typeface="黑体"/>
              </a:rPr>
              <a:t>条件</a:t>
            </a:r>
            <a:r>
              <a:rPr lang="en-US" altLang="zh-CN" sz="2000" dirty="0"/>
              <a:t>:</a:t>
            </a:r>
            <a:r>
              <a:rPr lang="zh-CN" altLang="en-US" sz="2000" dirty="0"/>
              <a:t>一个资源每次只能被一个进程使用</a:t>
            </a:r>
            <a:r>
              <a:rPr lang="en-US" altLang="zh-CN" sz="2000" dirty="0" smtClean="0"/>
              <a:t>;</a:t>
            </a:r>
            <a:endParaRPr lang="en-US" altLang="zh-CN" sz="2000" dirty="0"/>
          </a:p>
          <a:p>
            <a:pPr lvl="1"/>
            <a:r>
              <a:rPr lang="zh-CN" altLang="en-US" sz="2000" dirty="0" smtClean="0">
                <a:latin typeface="黑体"/>
                <a:ea typeface="黑体"/>
                <a:cs typeface="黑体"/>
              </a:rPr>
              <a:t>请</a:t>
            </a:r>
            <a:r>
              <a:rPr lang="zh-CN" altLang="en-US" sz="2000" dirty="0">
                <a:latin typeface="黑体"/>
                <a:ea typeface="黑体"/>
                <a:cs typeface="黑体"/>
              </a:rPr>
              <a:t>求与保持条件</a:t>
            </a:r>
            <a:r>
              <a:rPr lang="en-US" altLang="zh-CN" sz="2000" dirty="0">
                <a:latin typeface="黑体"/>
                <a:ea typeface="黑体"/>
                <a:cs typeface="黑体"/>
              </a:rPr>
              <a:t>:</a:t>
            </a:r>
            <a:r>
              <a:rPr lang="zh-CN" altLang="en-US" sz="2000" dirty="0"/>
              <a:t>一个进程因请求资源而阻塞时</a:t>
            </a:r>
            <a:r>
              <a:rPr lang="en-US" altLang="zh-CN" sz="2000" dirty="0"/>
              <a:t>,</a:t>
            </a:r>
            <a:r>
              <a:rPr lang="zh-CN" altLang="en-US" sz="2000" dirty="0"/>
              <a:t>对已获得的资源保持不放</a:t>
            </a:r>
            <a:r>
              <a:rPr lang="en-US" altLang="zh-CN" sz="2000" dirty="0"/>
              <a:t>; </a:t>
            </a:r>
            <a:r>
              <a:rPr lang="zh-CN" altLang="en-US" sz="2000" dirty="0"/>
              <a:t>（</a:t>
            </a:r>
            <a:r>
              <a:rPr lang="en-US" altLang="zh-CN" sz="2000" dirty="0"/>
              <a:t>2PL</a:t>
            </a:r>
            <a:r>
              <a:rPr lang="zh-CN" altLang="en-US" sz="2000" dirty="0"/>
              <a:t>）</a:t>
            </a:r>
            <a:r>
              <a:rPr lang="zh-CN" altLang="en-US" sz="2000" dirty="0">
                <a:latin typeface="Wingdings"/>
              </a:rPr>
              <a:t> </a:t>
            </a:r>
            <a:endParaRPr lang="en-US" altLang="zh-CN" sz="2000" dirty="0" smtClean="0">
              <a:latin typeface="Wingdings"/>
            </a:endParaRPr>
          </a:p>
          <a:p>
            <a:pPr lvl="1"/>
            <a:r>
              <a:rPr lang="zh-CN" altLang="en-US" sz="2000" b="1" dirty="0" smtClean="0">
                <a:latin typeface="黑体"/>
                <a:ea typeface="黑体"/>
                <a:cs typeface="黑体"/>
              </a:rPr>
              <a:t>不剥夺</a:t>
            </a:r>
            <a:r>
              <a:rPr lang="zh-CN" altLang="en-US" sz="2000" b="1" dirty="0">
                <a:latin typeface="黑体"/>
                <a:ea typeface="黑体"/>
                <a:cs typeface="黑体"/>
              </a:rPr>
              <a:t>条件</a:t>
            </a:r>
            <a:r>
              <a:rPr lang="en-US" altLang="zh-CN" sz="2000" b="1" dirty="0">
                <a:latin typeface="黑体"/>
                <a:ea typeface="黑体"/>
                <a:cs typeface="黑体"/>
              </a:rPr>
              <a:t>:</a:t>
            </a:r>
            <a:r>
              <a:rPr lang="zh-CN" altLang="en-US" sz="2000" dirty="0"/>
              <a:t>进程已获得的资源</a:t>
            </a:r>
            <a:r>
              <a:rPr lang="en-US" altLang="zh-CN" sz="2000" dirty="0"/>
              <a:t>,</a:t>
            </a:r>
            <a:r>
              <a:rPr lang="zh-CN" altLang="en-US" sz="2000" dirty="0"/>
              <a:t>在没使用完之前</a:t>
            </a:r>
            <a:r>
              <a:rPr lang="en-US" altLang="zh-CN" sz="2000" dirty="0"/>
              <a:t>,</a:t>
            </a:r>
            <a:r>
              <a:rPr lang="zh-CN" altLang="en-US" sz="2000" dirty="0"/>
              <a:t>不能强行剥夺</a:t>
            </a:r>
            <a:r>
              <a:rPr lang="en-US" altLang="zh-CN" sz="2000" dirty="0" smtClean="0"/>
              <a:t>;</a:t>
            </a:r>
            <a:r>
              <a:rPr lang="zh-CN" altLang="en-US" sz="2000" dirty="0" smtClean="0"/>
              <a:t>（</a:t>
            </a:r>
            <a:r>
              <a:rPr lang="en-US" altLang="zh-CN" sz="2000" dirty="0" smtClean="0"/>
              <a:t>2PL</a:t>
            </a:r>
            <a:r>
              <a:rPr lang="zh-CN" altLang="en-US" sz="2000" dirty="0" smtClean="0"/>
              <a:t>）</a:t>
            </a:r>
            <a:r>
              <a:rPr lang="zh-CN" altLang="en-US" sz="2000" dirty="0" smtClean="0">
                <a:latin typeface="Wingdings"/>
              </a:rPr>
              <a:t> </a:t>
            </a:r>
            <a:endParaRPr lang="en-US" altLang="zh-CN" sz="2000" dirty="0" smtClean="0">
              <a:latin typeface="Wingdings"/>
            </a:endParaRPr>
          </a:p>
          <a:p>
            <a:pPr lvl="1"/>
            <a:r>
              <a:rPr lang="zh-CN" altLang="en-US" sz="2000" b="1" dirty="0" smtClean="0">
                <a:latin typeface="黑体"/>
                <a:ea typeface="黑体"/>
                <a:cs typeface="黑体"/>
              </a:rPr>
              <a:t>循环等待</a:t>
            </a:r>
            <a:r>
              <a:rPr lang="zh-CN" altLang="en-US" sz="2000" b="1" dirty="0">
                <a:latin typeface="黑体"/>
                <a:ea typeface="黑体"/>
                <a:cs typeface="黑体"/>
              </a:rPr>
              <a:t>条件</a:t>
            </a:r>
            <a:r>
              <a:rPr lang="en-US" altLang="zh-CN" sz="2000" b="1" dirty="0">
                <a:latin typeface="黑体"/>
                <a:ea typeface="黑体"/>
                <a:cs typeface="黑体"/>
              </a:rPr>
              <a:t>:</a:t>
            </a:r>
            <a:r>
              <a:rPr lang="zh-CN" altLang="en-US" sz="2000" dirty="0"/>
              <a:t>多个进程之间形成一种互相循环等待资源的关</a:t>
            </a:r>
            <a:r>
              <a:rPr lang="zh-CN" altLang="en-US" sz="2000" dirty="0" smtClean="0"/>
              <a:t>系。 </a:t>
            </a:r>
            <a:endParaRPr lang="en-US" altLang="zh-CN" sz="2000" dirty="0" smtClean="0"/>
          </a:p>
          <a:p>
            <a:pPr marL="0" indent="0">
              <a:buNone/>
            </a:pPr>
            <a:r>
              <a:rPr lang="zh-CN" altLang="en-US" sz="1800" dirty="0" smtClean="0"/>
              <a:t> </a:t>
            </a:r>
            <a:endParaRPr lang="zh-CN" altLang="en-US" sz="1800" dirty="0"/>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pic>
        <p:nvPicPr>
          <p:cNvPr id="5" name="图片 4"/>
          <p:cNvPicPr>
            <a:picLocks noChangeAspect="1"/>
          </p:cNvPicPr>
          <p:nvPr/>
        </p:nvPicPr>
        <p:blipFill>
          <a:blip r:embed="rId3"/>
          <a:stretch>
            <a:fillRect/>
          </a:stretch>
        </p:blipFill>
        <p:spPr>
          <a:xfrm>
            <a:off x="611560" y="3789040"/>
            <a:ext cx="8007699" cy="2808312"/>
          </a:xfrm>
          <a:prstGeom prst="rect">
            <a:avLst/>
          </a:prstGeom>
        </p:spPr>
      </p:pic>
    </p:spTree>
    <p:extLst>
      <p:ext uri="{BB962C8B-B14F-4D97-AF65-F5344CB8AC3E}">
        <p14:creationId xmlns:p14="http://schemas.microsoft.com/office/powerpoint/2010/main" val="1071346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死锁类型总结</a:t>
            </a:r>
            <a:endParaRPr kumimoji="1" lang="zh-CN" altLang="en-US" dirty="0"/>
          </a:p>
        </p:txBody>
      </p:sp>
      <p:sp>
        <p:nvSpPr>
          <p:cNvPr id="3" name="内容占位符 2"/>
          <p:cNvSpPr>
            <a:spLocks noGrp="1"/>
          </p:cNvSpPr>
          <p:nvPr>
            <p:ph idx="1"/>
          </p:nvPr>
        </p:nvSpPr>
        <p:spPr/>
        <p:txBody>
          <a:bodyPr>
            <a:normAutofit lnSpcReduction="10000"/>
          </a:bodyPr>
          <a:lstStyle/>
          <a:p>
            <a:pPr lvl="0"/>
            <a:r>
              <a:rPr lang="en-US" altLang="zh-CN" sz="2400" dirty="0" smtClean="0">
                <a:latin typeface="黑体"/>
                <a:ea typeface="黑体"/>
                <a:cs typeface="黑体"/>
              </a:rPr>
              <a:t>1.两</a:t>
            </a:r>
            <a:r>
              <a:rPr lang="en-US" altLang="zh-CN" sz="2400" dirty="0">
                <a:latin typeface="黑体"/>
                <a:ea typeface="黑体"/>
                <a:cs typeface="黑体"/>
              </a:rPr>
              <a:t>行记录交叉申请互斥锁</a:t>
            </a:r>
            <a:r>
              <a:rPr lang="en-US" altLang="zh-CN" sz="2400" dirty="0" smtClean="0">
                <a:latin typeface="黑体"/>
                <a:ea typeface="黑体"/>
                <a:cs typeface="黑体"/>
              </a:rPr>
              <a:t>；</a:t>
            </a:r>
          </a:p>
          <a:p>
            <a:pPr lvl="1"/>
            <a:r>
              <a:rPr lang="zh-CN" altLang="en-US" sz="2000" dirty="0" smtClean="0">
                <a:solidFill>
                  <a:srgbClr val="0000FF"/>
                </a:solidFill>
              </a:rPr>
              <a:t>一个事务中有两条</a:t>
            </a:r>
            <a:r>
              <a:rPr lang="en-US" altLang="zh-CN" sz="2000" dirty="0" smtClean="0">
                <a:solidFill>
                  <a:srgbClr val="0000FF"/>
                </a:solidFill>
              </a:rPr>
              <a:t>SQL</a:t>
            </a:r>
            <a:r>
              <a:rPr lang="zh-CN" altLang="en-US" sz="2000" dirty="0" smtClean="0">
                <a:solidFill>
                  <a:srgbClr val="0000FF"/>
                </a:solidFill>
              </a:rPr>
              <a:t>，分别访问</a:t>
            </a:r>
            <a:r>
              <a:rPr lang="zh-CN" altLang="zh-CN" sz="2000" dirty="0" smtClean="0">
                <a:solidFill>
                  <a:srgbClr val="0000FF"/>
                </a:solidFill>
              </a:rPr>
              <a:t>1</a:t>
            </a:r>
            <a:r>
              <a:rPr lang="zh-CN" altLang="en-US" sz="2000" dirty="0" smtClean="0">
                <a:solidFill>
                  <a:srgbClr val="0000FF"/>
                </a:solidFill>
              </a:rPr>
              <a:t>条记录。</a:t>
            </a:r>
            <a:endParaRPr lang="en-US" altLang="zh-CN" sz="2000" dirty="0" smtClean="0">
              <a:solidFill>
                <a:srgbClr val="0000FF"/>
              </a:solidFill>
            </a:endParaRPr>
          </a:p>
          <a:p>
            <a:pPr lvl="0"/>
            <a:r>
              <a:rPr lang="en-US" altLang="zh-CN" sz="2400" dirty="0" smtClean="0">
                <a:latin typeface="黑体"/>
                <a:ea typeface="黑体"/>
                <a:cs typeface="黑体"/>
              </a:rPr>
              <a:t>2.同</a:t>
            </a:r>
            <a:r>
              <a:rPr lang="en-US" altLang="zh-CN" sz="2400" dirty="0">
                <a:latin typeface="黑体"/>
                <a:ea typeface="黑体"/>
                <a:cs typeface="黑体"/>
              </a:rPr>
              <a:t>一张表上存在主键索引锁冲突</a:t>
            </a:r>
            <a:r>
              <a:rPr lang="en-US" altLang="zh-CN" sz="2400" dirty="0" smtClean="0">
                <a:latin typeface="黑体"/>
                <a:ea typeface="黑体"/>
                <a:cs typeface="黑体"/>
              </a:rPr>
              <a:t>；</a:t>
            </a:r>
          </a:p>
          <a:p>
            <a:pPr lvl="1"/>
            <a:r>
              <a:rPr lang="zh-CN" altLang="en-US" sz="2000" dirty="0">
                <a:solidFill>
                  <a:srgbClr val="0000FF"/>
                </a:solidFill>
              </a:rPr>
              <a:t>一个事务只有一条</a:t>
            </a:r>
            <a:r>
              <a:rPr lang="en-US" altLang="zh-CN" sz="2000" dirty="0">
                <a:solidFill>
                  <a:srgbClr val="0000FF"/>
                </a:solidFill>
              </a:rPr>
              <a:t>SQL</a:t>
            </a:r>
          </a:p>
          <a:p>
            <a:pPr lvl="1"/>
            <a:r>
              <a:rPr lang="zh-CN" altLang="en-US" sz="2000" dirty="0">
                <a:solidFill>
                  <a:srgbClr val="0000FF"/>
                </a:solidFill>
              </a:rPr>
              <a:t>导致</a:t>
            </a:r>
            <a:r>
              <a:rPr lang="en-US" altLang="zh-CN" sz="2000" dirty="0">
                <a:solidFill>
                  <a:srgbClr val="0000FF"/>
                </a:solidFill>
              </a:rPr>
              <a:t>2</a:t>
            </a:r>
            <a:r>
              <a:rPr lang="zh-CN" altLang="en-US" sz="2000" dirty="0">
                <a:solidFill>
                  <a:srgbClr val="0000FF"/>
                </a:solidFill>
              </a:rPr>
              <a:t>个主键冲突</a:t>
            </a:r>
            <a:endParaRPr lang="en-US" altLang="zh-CN" sz="2000" dirty="0">
              <a:solidFill>
                <a:srgbClr val="0000FF"/>
              </a:solidFill>
            </a:endParaRPr>
          </a:p>
          <a:p>
            <a:pPr lvl="0"/>
            <a:r>
              <a:rPr lang="en-US" altLang="zh-CN" sz="2400" dirty="0" smtClean="0">
                <a:latin typeface="黑体"/>
                <a:ea typeface="黑体"/>
                <a:cs typeface="黑体"/>
              </a:rPr>
              <a:t>3.主</a:t>
            </a:r>
            <a:r>
              <a:rPr lang="en-US" altLang="zh-CN" sz="2400" dirty="0">
                <a:latin typeface="黑体"/>
                <a:ea typeface="黑体"/>
                <a:cs typeface="黑体"/>
              </a:rPr>
              <a:t>键索引锁与非聚簇索引锁冲突</a:t>
            </a:r>
            <a:r>
              <a:rPr lang="en-US" altLang="zh-CN" sz="2400" dirty="0" smtClean="0">
                <a:latin typeface="黑体"/>
                <a:ea typeface="黑体"/>
                <a:cs typeface="黑体"/>
              </a:rPr>
              <a:t>；</a:t>
            </a:r>
          </a:p>
          <a:p>
            <a:pPr lvl="1"/>
            <a:r>
              <a:rPr lang="zh-CN" altLang="en-US" sz="2000" dirty="0">
                <a:solidFill>
                  <a:srgbClr val="0000FF"/>
                </a:solidFill>
              </a:rPr>
              <a:t>一个事务只有一条</a:t>
            </a:r>
            <a:r>
              <a:rPr lang="en-US" altLang="zh-CN" sz="2000" dirty="0">
                <a:solidFill>
                  <a:srgbClr val="0000FF"/>
                </a:solidFill>
              </a:rPr>
              <a:t>SQL</a:t>
            </a:r>
          </a:p>
          <a:p>
            <a:pPr lvl="1"/>
            <a:r>
              <a:rPr lang="zh-CN" altLang="en-US" sz="2000" dirty="0">
                <a:solidFill>
                  <a:srgbClr val="0000FF"/>
                </a:solidFill>
              </a:rPr>
              <a:t>导致</a:t>
            </a:r>
            <a:r>
              <a:rPr lang="zh-CN" altLang="zh-CN" sz="2000" dirty="0">
                <a:solidFill>
                  <a:srgbClr val="0000FF"/>
                </a:solidFill>
              </a:rPr>
              <a:t>1</a:t>
            </a:r>
            <a:r>
              <a:rPr lang="zh-CN" altLang="en-US" sz="2000" dirty="0" smtClean="0">
                <a:solidFill>
                  <a:srgbClr val="0000FF"/>
                </a:solidFill>
              </a:rPr>
              <a:t>个主键和一个二级索引记录同时冲突。</a:t>
            </a:r>
            <a:endParaRPr lang="en-US" altLang="zh-CN" sz="2000" dirty="0" smtClean="0">
              <a:solidFill>
                <a:srgbClr val="0000FF"/>
              </a:solidFill>
            </a:endParaRPr>
          </a:p>
          <a:p>
            <a:r>
              <a:rPr lang="zh-CN" altLang="zh-CN" sz="2400" dirty="0">
                <a:latin typeface="黑体"/>
                <a:ea typeface="黑体"/>
                <a:cs typeface="黑体"/>
              </a:rPr>
              <a:t>4</a:t>
            </a:r>
            <a:r>
              <a:rPr lang="en-US" altLang="zh-CN" sz="2400" dirty="0" smtClean="0">
                <a:latin typeface="黑体"/>
                <a:ea typeface="黑体"/>
                <a:cs typeface="黑体"/>
              </a:rPr>
              <a:t>.</a:t>
            </a:r>
            <a:r>
              <a:rPr lang="zh-CN" altLang="en-US" sz="2400" dirty="0" smtClean="0">
                <a:latin typeface="黑体"/>
                <a:ea typeface="黑体"/>
                <a:cs typeface="黑体"/>
              </a:rPr>
              <a:t>两张表</a:t>
            </a:r>
            <a:r>
              <a:rPr lang="en-US" altLang="zh-CN" sz="2400" dirty="0">
                <a:latin typeface="黑体"/>
                <a:ea typeface="黑体"/>
                <a:cs typeface="黑体"/>
              </a:rPr>
              <a:t>交叉</a:t>
            </a:r>
            <a:r>
              <a:rPr lang="en-US" altLang="zh-CN" sz="2400" dirty="0" smtClean="0">
                <a:latin typeface="黑体"/>
                <a:ea typeface="黑体"/>
                <a:cs typeface="黑体"/>
              </a:rPr>
              <a:t>申请</a:t>
            </a:r>
            <a:endParaRPr lang="zh-CN" altLang="zh-CN" sz="2400" dirty="0">
              <a:latin typeface="黑体"/>
              <a:ea typeface="黑体"/>
              <a:cs typeface="黑体"/>
            </a:endParaRPr>
          </a:p>
          <a:p>
            <a:pPr lvl="0"/>
            <a:r>
              <a:rPr lang="zh-CN" altLang="zh-CN" sz="2400" dirty="0">
                <a:latin typeface="黑体"/>
                <a:ea typeface="黑体"/>
                <a:cs typeface="黑体"/>
              </a:rPr>
              <a:t>5</a:t>
            </a:r>
            <a:r>
              <a:rPr lang="en-US" altLang="zh-CN" sz="2400" dirty="0" smtClean="0">
                <a:latin typeface="黑体"/>
                <a:ea typeface="黑体"/>
                <a:cs typeface="黑体"/>
              </a:rPr>
              <a:t>.锁</a:t>
            </a:r>
            <a:r>
              <a:rPr lang="en-US" altLang="zh-CN" sz="2400" dirty="0">
                <a:latin typeface="黑体"/>
                <a:ea typeface="黑体"/>
                <a:cs typeface="黑体"/>
              </a:rPr>
              <a:t>升级导致的锁等待队列阻塞</a:t>
            </a:r>
            <a:r>
              <a:rPr lang="en-US" altLang="zh-CN" sz="2400" dirty="0" smtClean="0">
                <a:latin typeface="黑体"/>
                <a:ea typeface="黑体"/>
                <a:cs typeface="黑体"/>
              </a:rPr>
              <a:t>。</a:t>
            </a:r>
          </a:p>
          <a:p>
            <a:pPr lvl="1"/>
            <a:r>
              <a:rPr lang="zh-CN" altLang="en-US" sz="2000" dirty="0">
                <a:solidFill>
                  <a:srgbClr val="0000FF"/>
                </a:solidFill>
              </a:rPr>
              <a:t>先加低级别的锁，再加高级别的锁。</a:t>
            </a:r>
            <a:endParaRPr lang="en-US" altLang="zh-CN" sz="2000" dirty="0">
              <a:solidFill>
                <a:srgbClr val="0000FF"/>
              </a:solidFill>
            </a:endParaRPr>
          </a:p>
          <a:p>
            <a:pPr lvl="0"/>
            <a:r>
              <a:rPr lang="zh-CN" altLang="zh-CN" sz="2400" dirty="0">
                <a:latin typeface="黑体"/>
                <a:ea typeface="黑体"/>
                <a:cs typeface="黑体"/>
              </a:rPr>
              <a:t>6</a:t>
            </a:r>
            <a:r>
              <a:rPr lang="en-US" altLang="zh-CN" sz="2400" dirty="0" smtClean="0">
                <a:latin typeface="黑体"/>
                <a:ea typeface="黑体"/>
                <a:cs typeface="黑体"/>
              </a:rPr>
              <a:t>.</a:t>
            </a:r>
            <a:r>
              <a:rPr lang="zh-CN" altLang="en-US" sz="2400" dirty="0" smtClean="0">
                <a:latin typeface="黑体"/>
                <a:ea typeface="黑体"/>
                <a:cs typeface="黑体"/>
              </a:rPr>
              <a:t>三个事务场景</a:t>
            </a:r>
            <a:endParaRPr lang="en-US" altLang="zh-CN" sz="2400" dirty="0" smtClean="0">
              <a:latin typeface="黑体"/>
              <a:ea typeface="黑体"/>
              <a:cs typeface="黑体"/>
            </a:endParaRPr>
          </a:p>
          <a:p>
            <a:pPr lvl="1"/>
            <a:r>
              <a:rPr lang="zh-CN" altLang="en-US" sz="2000" dirty="0" smtClean="0">
                <a:solidFill>
                  <a:srgbClr val="0000FF"/>
                </a:solidFill>
              </a:rPr>
              <a:t>一个事务</a:t>
            </a:r>
            <a:r>
              <a:rPr lang="en-US" altLang="zh-CN" sz="2000" dirty="0" smtClean="0">
                <a:solidFill>
                  <a:srgbClr val="0000FF"/>
                </a:solidFill>
              </a:rPr>
              <a:t>A</a:t>
            </a:r>
            <a:r>
              <a:rPr lang="zh-CN" altLang="en-US" sz="2000" dirty="0" smtClean="0">
                <a:solidFill>
                  <a:srgbClr val="0000FF"/>
                </a:solidFill>
              </a:rPr>
              <a:t>获得锁，另外两个事务（</a:t>
            </a:r>
            <a:r>
              <a:rPr lang="en-US" altLang="zh-CN" sz="2000" dirty="0" smtClean="0">
                <a:solidFill>
                  <a:srgbClr val="0000FF"/>
                </a:solidFill>
              </a:rPr>
              <a:t>B</a:t>
            </a:r>
            <a:r>
              <a:rPr lang="zh-CN" altLang="en-US" sz="2000" dirty="0" smtClean="0">
                <a:solidFill>
                  <a:srgbClr val="0000FF"/>
                </a:solidFill>
              </a:rPr>
              <a:t>、</a:t>
            </a:r>
            <a:r>
              <a:rPr lang="en-US" altLang="zh-CN" sz="2000" dirty="0" smtClean="0">
                <a:solidFill>
                  <a:srgbClr val="0000FF"/>
                </a:solidFill>
              </a:rPr>
              <a:t>C</a:t>
            </a:r>
            <a:r>
              <a:rPr lang="zh-CN" altLang="en-US" sz="2000" dirty="0" smtClean="0">
                <a:solidFill>
                  <a:srgbClr val="0000FF"/>
                </a:solidFill>
              </a:rPr>
              <a:t>）等待。</a:t>
            </a:r>
            <a:endParaRPr lang="en-US" altLang="zh-CN" sz="2000" dirty="0" smtClean="0">
              <a:solidFill>
                <a:srgbClr val="0000FF"/>
              </a:solidFill>
            </a:endParaRPr>
          </a:p>
          <a:p>
            <a:pPr lvl="1"/>
            <a:r>
              <a:rPr lang="en-US" altLang="zh-CN" sz="2000" dirty="0" smtClean="0">
                <a:solidFill>
                  <a:srgbClr val="0000FF"/>
                </a:solidFill>
              </a:rPr>
              <a:t>A</a:t>
            </a:r>
            <a:r>
              <a:rPr lang="zh-CN" altLang="en-US" sz="2000" dirty="0" smtClean="0">
                <a:solidFill>
                  <a:srgbClr val="0000FF"/>
                </a:solidFill>
              </a:rPr>
              <a:t>释放资源</a:t>
            </a:r>
            <a:r>
              <a:rPr lang="zh-CN" altLang="en-US" sz="2000" dirty="0">
                <a:solidFill>
                  <a:srgbClr val="0000FF"/>
                </a:solidFill>
              </a:rPr>
              <a:t>，</a:t>
            </a:r>
            <a:r>
              <a:rPr lang="zh-CN" altLang="en-US" sz="2000" dirty="0" smtClean="0">
                <a:solidFill>
                  <a:srgbClr val="0000FF"/>
                </a:solidFill>
              </a:rPr>
              <a:t>导致另外两个等待的事务</a:t>
            </a:r>
            <a:r>
              <a:rPr lang="zh-CN" altLang="en-US" sz="2000" dirty="0">
                <a:solidFill>
                  <a:srgbClr val="0000FF"/>
                </a:solidFill>
              </a:rPr>
              <a:t>（</a:t>
            </a:r>
            <a:r>
              <a:rPr lang="en-US" altLang="zh-CN" sz="2000" dirty="0">
                <a:solidFill>
                  <a:srgbClr val="0000FF"/>
                </a:solidFill>
              </a:rPr>
              <a:t>B</a:t>
            </a:r>
            <a:r>
              <a:rPr lang="zh-CN" altLang="en-US" sz="2000" dirty="0">
                <a:solidFill>
                  <a:srgbClr val="0000FF"/>
                </a:solidFill>
              </a:rPr>
              <a:t>、</a:t>
            </a:r>
            <a:r>
              <a:rPr lang="en-US" altLang="zh-CN" sz="2000" dirty="0">
                <a:solidFill>
                  <a:srgbClr val="0000FF"/>
                </a:solidFill>
              </a:rPr>
              <a:t>C</a:t>
            </a:r>
            <a:r>
              <a:rPr lang="zh-CN" altLang="en-US" sz="2000" dirty="0">
                <a:solidFill>
                  <a:srgbClr val="0000FF"/>
                </a:solidFill>
              </a:rPr>
              <a:t>）</a:t>
            </a:r>
            <a:r>
              <a:rPr lang="zh-CN" altLang="en-US" sz="2000" dirty="0" smtClean="0">
                <a:solidFill>
                  <a:srgbClr val="0000FF"/>
                </a:solidFill>
              </a:rPr>
              <a:t>死锁</a:t>
            </a:r>
            <a:r>
              <a:rPr lang="zh-CN" altLang="en-US" sz="2000" dirty="0">
                <a:solidFill>
                  <a:srgbClr val="0000FF"/>
                </a:solidFill>
              </a:rPr>
              <a:t>。</a:t>
            </a:r>
            <a:endParaRPr lang="zh-CN" altLang="zh-CN" sz="2000" dirty="0">
              <a:solidFill>
                <a:srgbClr val="0000FF"/>
              </a:solidFill>
            </a:endParaRPr>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val="2772305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类型一（两条记录交叉申请锁）</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a:p>
        </p:txBody>
      </p:sp>
      <p:pic>
        <p:nvPicPr>
          <p:cNvPr id="5" name="图片 4"/>
          <p:cNvPicPr>
            <a:picLocks noChangeAspect="1"/>
          </p:cNvPicPr>
          <p:nvPr/>
        </p:nvPicPr>
        <p:blipFill>
          <a:blip r:embed="rId3"/>
          <a:stretch>
            <a:fillRect/>
          </a:stretch>
        </p:blipFill>
        <p:spPr>
          <a:xfrm>
            <a:off x="508000" y="1212552"/>
            <a:ext cx="8128000" cy="5384800"/>
          </a:xfrm>
          <a:prstGeom prst="rect">
            <a:avLst/>
          </a:prstGeom>
        </p:spPr>
      </p:pic>
    </p:spTree>
    <p:extLst>
      <p:ext uri="{BB962C8B-B14F-4D97-AF65-F5344CB8AC3E}">
        <p14:creationId xmlns:p14="http://schemas.microsoft.com/office/powerpoint/2010/main" val="312295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类型二（主键索引冲突）</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pic>
        <p:nvPicPr>
          <p:cNvPr id="5" name="图片 4"/>
          <p:cNvPicPr>
            <a:picLocks noChangeAspect="1"/>
          </p:cNvPicPr>
          <p:nvPr/>
        </p:nvPicPr>
        <p:blipFill>
          <a:blip r:embed="rId3"/>
          <a:stretch>
            <a:fillRect/>
          </a:stretch>
        </p:blipFill>
        <p:spPr>
          <a:xfrm>
            <a:off x="539552" y="1196752"/>
            <a:ext cx="7592392" cy="5559653"/>
          </a:xfrm>
          <a:prstGeom prst="rect">
            <a:avLst/>
          </a:prstGeom>
        </p:spPr>
      </p:pic>
    </p:spTree>
    <p:extLst>
      <p:ext uri="{BB962C8B-B14F-4D97-AF65-F5344CB8AC3E}">
        <p14:creationId xmlns:p14="http://schemas.microsoft.com/office/powerpoint/2010/main" val="36114976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Agenda</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lang="zh-CN" altLang="en-US" dirty="0" smtClean="0"/>
              <a:t>背景，锁类型</a:t>
            </a:r>
            <a:r>
              <a:rPr lang="en-US" altLang="zh-CN" dirty="0" smtClean="0"/>
              <a:t>，</a:t>
            </a:r>
            <a:r>
              <a:rPr lang="zh-CN" altLang="en-US" dirty="0" smtClean="0"/>
              <a:t>锁</a:t>
            </a:r>
            <a:r>
              <a:rPr lang="zh-CN" altLang="en-US" dirty="0"/>
              <a:t>模式</a:t>
            </a:r>
            <a:endParaRPr lang="en-US" altLang="zh-CN" dirty="0"/>
          </a:p>
          <a:p>
            <a:pPr>
              <a:buFont typeface="Wingdings" charset="2"/>
              <a:buChar char="Ø"/>
            </a:pPr>
            <a:r>
              <a:rPr lang="en-US" altLang="zh-CN" b="1" dirty="0"/>
              <a:t>MySQL</a:t>
            </a:r>
            <a:r>
              <a:rPr lang="zh-CN" altLang="en-US" dirty="0"/>
              <a:t>加锁原理</a:t>
            </a:r>
            <a:endParaRPr lang="en-US" altLang="zh-CN" dirty="0"/>
          </a:p>
          <a:p>
            <a:pPr>
              <a:buFont typeface="Wingdings" charset="2"/>
              <a:buChar char="Ø"/>
            </a:pPr>
            <a:r>
              <a:rPr lang="zh-CN" altLang="en-US" dirty="0"/>
              <a:t>加锁案例分析</a:t>
            </a:r>
            <a:endParaRPr lang="en-US" altLang="zh-CN" dirty="0"/>
          </a:p>
          <a:p>
            <a:pPr>
              <a:buFont typeface="Wingdings" charset="2"/>
              <a:buChar char="Ø"/>
            </a:pPr>
            <a:r>
              <a:rPr lang="zh-CN" altLang="en-US" dirty="0"/>
              <a:t>关于死锁</a:t>
            </a:r>
            <a:endParaRPr lang="en-US" altLang="zh-CN" dirty="0"/>
          </a:p>
          <a:p>
            <a:pPr>
              <a:buFont typeface="Wingdings" charset="2"/>
              <a:buChar char="Ø"/>
            </a:pPr>
            <a:r>
              <a:rPr lang="zh-CN" altLang="en-US" dirty="0"/>
              <a:t>死锁案例分析</a:t>
            </a:r>
            <a:endParaRPr lang="en-US" altLang="zh-CN" dirty="0"/>
          </a:p>
          <a:p>
            <a:pPr>
              <a:buFont typeface="Wingdings" charset="2"/>
              <a:buChar char="Ø"/>
            </a:pPr>
            <a:r>
              <a:rPr lang="zh-CN" altLang="en-US" dirty="0"/>
              <a:t>其他 </a:t>
            </a:r>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2500015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类型三</a:t>
            </a:r>
            <a:r>
              <a:rPr lang="zh-CN" altLang="zh-CN" dirty="0" smtClean="0"/>
              <a:t>（</a:t>
            </a:r>
            <a:r>
              <a:rPr lang="zh-CN" altLang="en-US" dirty="0" smtClean="0"/>
              <a:t>主键、二级索引死锁） </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a:p>
        </p:txBody>
      </p:sp>
      <p:pic>
        <p:nvPicPr>
          <p:cNvPr id="5" name="图片 4"/>
          <p:cNvPicPr>
            <a:picLocks noChangeAspect="1"/>
          </p:cNvPicPr>
          <p:nvPr/>
        </p:nvPicPr>
        <p:blipFill>
          <a:blip r:embed="rId3"/>
          <a:stretch>
            <a:fillRect/>
          </a:stretch>
        </p:blipFill>
        <p:spPr>
          <a:xfrm>
            <a:off x="0" y="1340768"/>
            <a:ext cx="9144000" cy="5256584"/>
          </a:xfrm>
          <a:prstGeom prst="rect">
            <a:avLst/>
          </a:prstGeom>
        </p:spPr>
      </p:pic>
    </p:spTree>
    <p:extLst>
      <p:ext uri="{BB962C8B-B14F-4D97-AF65-F5344CB8AC3E}">
        <p14:creationId xmlns:p14="http://schemas.microsoft.com/office/powerpoint/2010/main" val="28009632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类型四（两张表死锁）</a:t>
            </a:r>
            <a:endParaRPr kumimoji="1" lang="zh-CN" altLang="en-US" dirty="0"/>
          </a:p>
        </p:txBody>
      </p:sp>
      <p:sp>
        <p:nvSpPr>
          <p:cNvPr id="3" name="内容占位符 2"/>
          <p:cNvSpPr>
            <a:spLocks noGrp="1"/>
          </p:cNvSpPr>
          <p:nvPr>
            <p:ph idx="1"/>
          </p:nvPr>
        </p:nvSpPr>
        <p:spPr/>
        <p:txBody>
          <a:bodyPr/>
          <a:lstStyle/>
          <a:p>
            <a:r>
              <a:rPr kumimoji="1" lang="en-US" altLang="zh-CN" dirty="0" smtClean="0"/>
              <a:t>T1</a:t>
            </a:r>
          </a:p>
          <a:p>
            <a:pPr lvl="1"/>
            <a:r>
              <a:rPr kumimoji="1" lang="en-US" altLang="zh-CN" dirty="0" smtClean="0"/>
              <a:t>Select</a:t>
            </a:r>
            <a:r>
              <a:rPr kumimoji="1" lang="zh-CN" altLang="en-US" dirty="0" smtClean="0"/>
              <a:t> * </a:t>
            </a:r>
            <a:r>
              <a:rPr kumimoji="1" lang="en-US" altLang="zh-CN" dirty="0" smtClean="0"/>
              <a:t>from</a:t>
            </a:r>
            <a:r>
              <a:rPr kumimoji="1" lang="zh-CN" altLang="en-US" dirty="0" smtClean="0"/>
              <a:t> </a:t>
            </a:r>
            <a:r>
              <a:rPr kumimoji="1" lang="en-US" altLang="zh-CN" dirty="0" err="1" smtClean="0"/>
              <a:t>TableA</a:t>
            </a:r>
            <a:r>
              <a:rPr kumimoji="1" lang="zh-CN" altLang="en-US" dirty="0" smtClean="0"/>
              <a:t> </a:t>
            </a:r>
            <a:r>
              <a:rPr kumimoji="1" lang="en-US" altLang="zh-CN" dirty="0" smtClean="0"/>
              <a:t>for</a:t>
            </a:r>
            <a:r>
              <a:rPr kumimoji="1" lang="zh-CN" altLang="en-US" dirty="0" smtClean="0"/>
              <a:t> </a:t>
            </a:r>
            <a:r>
              <a:rPr kumimoji="1" lang="zh-CN" altLang="zh-CN" dirty="0" smtClean="0"/>
              <a:t>u</a:t>
            </a:r>
            <a:r>
              <a:rPr kumimoji="1" lang="en-US" altLang="zh-CN" dirty="0" err="1" smtClean="0"/>
              <a:t>pdate</a:t>
            </a:r>
            <a:endParaRPr kumimoji="1" lang="en-US" altLang="zh-CN" dirty="0" smtClean="0"/>
          </a:p>
          <a:p>
            <a:pPr lvl="1"/>
            <a:r>
              <a:rPr kumimoji="1" lang="en-US" altLang="zh-CN" dirty="0" smtClean="0"/>
              <a:t>Select</a:t>
            </a:r>
            <a:r>
              <a:rPr kumimoji="1" lang="zh-CN" altLang="en-US" dirty="0" smtClean="0"/>
              <a:t> * </a:t>
            </a:r>
            <a:r>
              <a:rPr kumimoji="1" lang="en-US" altLang="zh-CN" dirty="0" smtClean="0"/>
              <a:t>from</a:t>
            </a:r>
            <a:r>
              <a:rPr kumimoji="1" lang="zh-CN" altLang="en-US" dirty="0" smtClean="0"/>
              <a:t> </a:t>
            </a:r>
            <a:r>
              <a:rPr kumimoji="1" lang="en-US" altLang="zh-CN" dirty="0" err="1" smtClean="0"/>
              <a:t>TableB</a:t>
            </a:r>
            <a:r>
              <a:rPr kumimoji="1" lang="zh-CN" altLang="en-US" dirty="0" smtClean="0"/>
              <a:t> </a:t>
            </a:r>
            <a:r>
              <a:rPr kumimoji="1" lang="en-US" altLang="zh-CN" dirty="0" smtClean="0"/>
              <a:t>for</a:t>
            </a:r>
            <a:r>
              <a:rPr kumimoji="1" lang="zh-CN" altLang="en-US" dirty="0" smtClean="0"/>
              <a:t> </a:t>
            </a:r>
            <a:r>
              <a:rPr kumimoji="1" lang="en-US" altLang="zh-CN" dirty="0" smtClean="0"/>
              <a:t>update</a:t>
            </a:r>
          </a:p>
          <a:p>
            <a:pPr lvl="1"/>
            <a:endParaRPr kumimoji="1" lang="en-US" altLang="zh-CN" dirty="0"/>
          </a:p>
          <a:p>
            <a:r>
              <a:rPr kumimoji="1" lang="en-US" altLang="zh-CN" dirty="0" smtClean="0"/>
              <a:t>T2</a:t>
            </a:r>
            <a:endParaRPr kumimoji="1" lang="en-US" altLang="zh-CN" dirty="0"/>
          </a:p>
          <a:p>
            <a:pPr lvl="1"/>
            <a:r>
              <a:rPr kumimoji="1" lang="en-US" altLang="zh-CN" dirty="0"/>
              <a:t>Select</a:t>
            </a:r>
            <a:r>
              <a:rPr kumimoji="1" lang="zh-CN" altLang="en-US" dirty="0"/>
              <a:t> * </a:t>
            </a:r>
            <a:r>
              <a:rPr kumimoji="1" lang="en-US" altLang="zh-CN" dirty="0"/>
              <a:t>from</a:t>
            </a:r>
            <a:r>
              <a:rPr kumimoji="1" lang="zh-CN" altLang="en-US" dirty="0"/>
              <a:t> </a:t>
            </a:r>
            <a:r>
              <a:rPr kumimoji="1" lang="en-US" altLang="zh-CN" dirty="0" err="1" smtClean="0"/>
              <a:t>TableB</a:t>
            </a:r>
            <a:r>
              <a:rPr kumimoji="1" lang="zh-CN" altLang="en-US" dirty="0" smtClean="0"/>
              <a:t> </a:t>
            </a:r>
            <a:r>
              <a:rPr kumimoji="1" lang="en-US" altLang="zh-CN" dirty="0"/>
              <a:t>for</a:t>
            </a:r>
            <a:r>
              <a:rPr kumimoji="1" lang="zh-CN" altLang="en-US" dirty="0"/>
              <a:t> </a:t>
            </a:r>
            <a:r>
              <a:rPr kumimoji="1" lang="zh-CN" altLang="zh-CN" dirty="0"/>
              <a:t>u</a:t>
            </a:r>
            <a:r>
              <a:rPr kumimoji="1" lang="en-US" altLang="zh-CN" dirty="0" err="1"/>
              <a:t>pdate</a:t>
            </a:r>
            <a:endParaRPr kumimoji="1" lang="en-US" altLang="zh-CN" dirty="0"/>
          </a:p>
          <a:p>
            <a:pPr lvl="1"/>
            <a:r>
              <a:rPr kumimoji="1" lang="en-US" altLang="zh-CN" dirty="0"/>
              <a:t>Select</a:t>
            </a:r>
            <a:r>
              <a:rPr kumimoji="1" lang="zh-CN" altLang="en-US" dirty="0"/>
              <a:t> * </a:t>
            </a:r>
            <a:r>
              <a:rPr kumimoji="1" lang="en-US" altLang="zh-CN" dirty="0"/>
              <a:t>from</a:t>
            </a:r>
            <a:r>
              <a:rPr kumimoji="1" lang="zh-CN" altLang="en-US" dirty="0"/>
              <a:t> </a:t>
            </a:r>
            <a:r>
              <a:rPr kumimoji="1" lang="en-US" altLang="zh-CN" dirty="0" smtClean="0"/>
              <a:t>Table</a:t>
            </a:r>
            <a:r>
              <a:rPr kumimoji="1" lang="zh-CN" altLang="zh-CN" dirty="0"/>
              <a:t>A</a:t>
            </a:r>
            <a:r>
              <a:rPr kumimoji="1" lang="zh-CN" altLang="en-US" dirty="0" smtClean="0"/>
              <a:t> </a:t>
            </a:r>
            <a:r>
              <a:rPr kumimoji="1" lang="en-US" altLang="zh-CN" dirty="0"/>
              <a:t>for</a:t>
            </a:r>
            <a:r>
              <a:rPr kumimoji="1" lang="zh-CN" altLang="en-US" dirty="0"/>
              <a:t> </a:t>
            </a:r>
            <a:r>
              <a:rPr kumimoji="1" lang="en-US" altLang="zh-CN" dirty="0"/>
              <a:t>update</a:t>
            </a:r>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309928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类型五（</a:t>
            </a:r>
            <a:r>
              <a:rPr lang="en-US" altLang="zh-CN" dirty="0"/>
              <a:t>锁升级导致的锁等待队列阻塞</a:t>
            </a:r>
            <a:r>
              <a:rPr kumimoji="1" lang="zh-CN" altLang="en-US" dirty="0" smtClean="0"/>
              <a:t>）</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pic>
        <p:nvPicPr>
          <p:cNvPr id="5" name="图片 4"/>
          <p:cNvPicPr>
            <a:picLocks noChangeAspect="1"/>
          </p:cNvPicPr>
          <p:nvPr/>
        </p:nvPicPr>
        <p:blipFill>
          <a:blip r:embed="rId3"/>
          <a:stretch>
            <a:fillRect/>
          </a:stretch>
        </p:blipFill>
        <p:spPr>
          <a:xfrm>
            <a:off x="381000" y="1124744"/>
            <a:ext cx="8382000" cy="5473700"/>
          </a:xfrm>
          <a:prstGeom prst="rect">
            <a:avLst/>
          </a:prstGeom>
        </p:spPr>
      </p:pic>
    </p:spTree>
    <p:extLst>
      <p:ext uri="{BB962C8B-B14F-4D97-AF65-F5344CB8AC3E}">
        <p14:creationId xmlns:p14="http://schemas.microsoft.com/office/powerpoint/2010/main" val="3813891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pPr algn="l"/>
            <a:r>
              <a:rPr lang="zh-CN" altLang="en-US" dirty="0" smtClean="0"/>
              <a:t>加锁流程 </a:t>
            </a:r>
            <a:endParaRPr kumimoji="1" lang="zh-CN" altLang="en-US" dirty="0"/>
          </a:p>
        </p:txBody>
      </p:sp>
      <p:pic>
        <p:nvPicPr>
          <p:cNvPr id="6" name="图片 5"/>
          <p:cNvPicPr>
            <a:picLocks noChangeAspect="1"/>
          </p:cNvPicPr>
          <p:nvPr/>
        </p:nvPicPr>
        <p:blipFill>
          <a:blip r:embed="rId2"/>
          <a:stretch>
            <a:fillRect/>
          </a:stretch>
        </p:blipFill>
        <p:spPr>
          <a:xfrm>
            <a:off x="406400" y="4659807"/>
            <a:ext cx="8325293" cy="2009553"/>
          </a:xfrm>
          <a:prstGeom prst="rect">
            <a:avLst/>
          </a:prstGeom>
        </p:spPr>
      </p:pic>
      <p:sp>
        <p:nvSpPr>
          <p:cNvPr id="8" name="文本框 7"/>
          <p:cNvSpPr txBox="1"/>
          <p:nvPr/>
        </p:nvSpPr>
        <p:spPr>
          <a:xfrm>
            <a:off x="323529" y="1340768"/>
            <a:ext cx="8568952" cy="3785652"/>
          </a:xfrm>
          <a:prstGeom prst="rect">
            <a:avLst/>
          </a:prstGeom>
          <a:noFill/>
        </p:spPr>
        <p:txBody>
          <a:bodyPr wrap="square" rtlCol="0">
            <a:spAutoFit/>
          </a:bodyPr>
          <a:lstStyle/>
          <a:p>
            <a:r>
              <a:rPr lang="en-US" altLang="zh-CN" sz="2400" dirty="0"/>
              <a:t>1,</a:t>
            </a:r>
            <a:r>
              <a:rPr lang="zh-CN" altLang="en-US" sz="2400" dirty="0"/>
              <a:t>加锁之前</a:t>
            </a:r>
            <a:r>
              <a:rPr lang="en-US" altLang="zh-CN" sz="2400" dirty="0"/>
              <a:t>,</a:t>
            </a:r>
            <a:r>
              <a:rPr lang="zh-CN" altLang="en-US" sz="2400" dirty="0"/>
              <a:t>先遍历该记录上的所有锁</a:t>
            </a:r>
            <a:r>
              <a:rPr lang="en-US" altLang="zh-CN" sz="2400" dirty="0"/>
              <a:t>,</a:t>
            </a:r>
            <a:r>
              <a:rPr lang="zh-CN" altLang="en-US" sz="2400" dirty="0"/>
              <a:t>包括等待状态的锁</a:t>
            </a:r>
            <a:r>
              <a:rPr lang="en-US" altLang="zh-CN" sz="2400" dirty="0"/>
              <a:t>,</a:t>
            </a:r>
            <a:r>
              <a:rPr lang="zh-CN" altLang="en-US" sz="2400" dirty="0"/>
              <a:t>有任何 一个发生冲突</a:t>
            </a:r>
            <a:r>
              <a:rPr lang="en-US" altLang="zh-CN" sz="2400" dirty="0"/>
              <a:t>,</a:t>
            </a:r>
            <a:r>
              <a:rPr lang="zh-CN" altLang="en-US" sz="2400" dirty="0" smtClean="0"/>
              <a:t>就进入锁等待队列。</a:t>
            </a:r>
            <a:endParaRPr lang="en-US" altLang="zh-CN" sz="2400" dirty="0" smtClean="0"/>
          </a:p>
          <a:p>
            <a:endParaRPr lang="en-US" altLang="zh-CN" sz="2400" dirty="0"/>
          </a:p>
          <a:p>
            <a:r>
              <a:rPr lang="en-US" altLang="zh-CN" sz="2400" dirty="0" smtClean="0"/>
              <a:t>2</a:t>
            </a:r>
            <a:r>
              <a:rPr lang="en-US" altLang="zh-CN" sz="2400" dirty="0"/>
              <a:t>,</a:t>
            </a:r>
            <a:r>
              <a:rPr lang="zh-CN" altLang="en-US" sz="2400" dirty="0"/>
              <a:t>进入锁等待队列之后</a:t>
            </a:r>
            <a:r>
              <a:rPr lang="en-US" altLang="zh-CN" sz="2400" dirty="0"/>
              <a:t>,</a:t>
            </a:r>
            <a:r>
              <a:rPr lang="zh-CN" altLang="en-US" sz="2400" dirty="0"/>
              <a:t>判断死锁状态并选择受害者</a:t>
            </a:r>
            <a:r>
              <a:rPr lang="zh-CN" altLang="en-US" sz="2400" dirty="0" smtClean="0"/>
              <a:t>。</a:t>
            </a:r>
            <a:endParaRPr lang="en-US" altLang="zh-CN" sz="2400" dirty="0" smtClean="0"/>
          </a:p>
          <a:p>
            <a:r>
              <a:rPr lang="zh-CN" altLang="en-US" sz="2400" dirty="0" smtClean="0"/>
              <a:t> </a:t>
            </a:r>
            <a:endParaRPr lang="en-US" altLang="zh-CN" sz="2400" dirty="0" smtClean="0"/>
          </a:p>
          <a:p>
            <a:r>
              <a:rPr lang="en-US" altLang="zh-CN" sz="2400" dirty="0" smtClean="0"/>
              <a:t>3</a:t>
            </a:r>
            <a:r>
              <a:rPr lang="en-US" altLang="zh-CN" sz="2400" dirty="0"/>
              <a:t>,</a:t>
            </a:r>
            <a:r>
              <a:rPr lang="zh-CN" altLang="en-US" sz="2400" dirty="0"/>
              <a:t>前面的事务释放锁之后</a:t>
            </a:r>
            <a:r>
              <a:rPr lang="en-US" altLang="zh-CN" sz="2400" dirty="0"/>
              <a:t>,</a:t>
            </a:r>
            <a:r>
              <a:rPr lang="zh-CN" altLang="en-US" sz="2400" dirty="0"/>
              <a:t>按顺序获取锁。</a:t>
            </a:r>
            <a:br>
              <a:rPr lang="zh-CN" altLang="en-US" sz="2400" dirty="0"/>
            </a:br>
            <a:endParaRPr lang="en-US" altLang="zh-CN" sz="2400" dirty="0" smtClean="0"/>
          </a:p>
          <a:p>
            <a:r>
              <a:rPr lang="en-US" altLang="zh-CN" sz="2400" dirty="0" smtClean="0"/>
              <a:t>4</a:t>
            </a:r>
            <a:r>
              <a:rPr lang="en-US" altLang="zh-CN" sz="2400" dirty="0"/>
              <a:t>, </a:t>
            </a:r>
            <a:r>
              <a:rPr lang="zh-CN" altLang="en-US" sz="2400" dirty="0"/>
              <a:t>锁不能升级</a:t>
            </a:r>
            <a:r>
              <a:rPr lang="en-US" altLang="zh-CN" sz="2400" dirty="0"/>
              <a:t>,</a:t>
            </a:r>
            <a:r>
              <a:rPr lang="zh-CN" altLang="en-US" sz="2400" dirty="0"/>
              <a:t>持有</a:t>
            </a:r>
            <a:r>
              <a:rPr lang="en-US" altLang="zh-CN" sz="2400" dirty="0"/>
              <a:t>LOCK_S,</a:t>
            </a:r>
            <a:r>
              <a:rPr lang="zh-CN" altLang="en-US" sz="2400" dirty="0"/>
              <a:t>不能升级为</a:t>
            </a:r>
            <a:r>
              <a:rPr lang="en-US" altLang="zh-CN" sz="2400" dirty="0"/>
              <a:t>LOCK_X. </a:t>
            </a:r>
            <a:r>
              <a:rPr lang="zh-CN" altLang="en-US" sz="2400" dirty="0"/>
              <a:t>要再申请一个 </a:t>
            </a:r>
          </a:p>
          <a:p>
            <a:endParaRPr kumimoji="1" lang="zh-CN" altLang="en-US" sz="2400" dirty="0"/>
          </a:p>
        </p:txBody>
      </p:sp>
    </p:spTree>
    <p:extLst>
      <p:ext uri="{BB962C8B-B14F-4D97-AF65-F5344CB8AC3E}">
        <p14:creationId xmlns:p14="http://schemas.microsoft.com/office/powerpoint/2010/main" val="4120336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类型六（三事务死锁）</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a:p>
        </p:txBody>
      </p:sp>
      <p:pic>
        <p:nvPicPr>
          <p:cNvPr id="5" name="图片 4"/>
          <p:cNvPicPr>
            <a:picLocks noChangeAspect="1"/>
          </p:cNvPicPr>
          <p:nvPr/>
        </p:nvPicPr>
        <p:blipFill>
          <a:blip r:embed="rId3"/>
          <a:stretch>
            <a:fillRect/>
          </a:stretch>
        </p:blipFill>
        <p:spPr>
          <a:xfrm>
            <a:off x="469900" y="1333996"/>
            <a:ext cx="8191500" cy="5407372"/>
          </a:xfrm>
          <a:prstGeom prst="rect">
            <a:avLst/>
          </a:prstGeom>
        </p:spPr>
      </p:pic>
    </p:spTree>
    <p:extLst>
      <p:ext uri="{BB962C8B-B14F-4D97-AF65-F5344CB8AC3E}">
        <p14:creationId xmlns:p14="http://schemas.microsoft.com/office/powerpoint/2010/main" val="1514413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避免死锁</a:t>
            </a:r>
            <a:r>
              <a:rPr kumimoji="1" lang="en-US" altLang="zh-CN" dirty="0" smtClean="0"/>
              <a:t>10</a:t>
            </a:r>
            <a:r>
              <a:rPr kumimoji="1" lang="zh-CN" altLang="en-US" dirty="0" smtClean="0"/>
              <a:t>条军规</a:t>
            </a:r>
            <a:endParaRPr kumimoji="1" lang="zh-CN" altLang="en-US" dirty="0"/>
          </a:p>
        </p:txBody>
      </p:sp>
      <p:sp>
        <p:nvSpPr>
          <p:cNvPr id="3" name="内容占位符 2"/>
          <p:cNvSpPr>
            <a:spLocks noGrp="1"/>
          </p:cNvSpPr>
          <p:nvPr>
            <p:ph idx="1"/>
          </p:nvPr>
        </p:nvSpPr>
        <p:spPr>
          <a:xfrm>
            <a:off x="457200" y="1196752"/>
            <a:ext cx="8229600" cy="5483940"/>
          </a:xfrm>
        </p:spPr>
        <p:txBody>
          <a:bodyPr>
            <a:normAutofit/>
          </a:bodyPr>
          <a:lstStyle/>
          <a:p>
            <a:pPr marL="0" indent="0">
              <a:buNone/>
            </a:pPr>
            <a:r>
              <a:rPr lang="zh-CN" altLang="en-US" sz="2000" dirty="0" smtClean="0"/>
              <a:t>避免死锁</a:t>
            </a:r>
            <a:r>
              <a:rPr lang="zh-CN" altLang="en-US" sz="2000" dirty="0"/>
              <a:t>的方法如下</a:t>
            </a:r>
            <a:r>
              <a:rPr lang="en-US" altLang="zh-CN" sz="2000" dirty="0"/>
              <a:t>: </a:t>
            </a:r>
            <a:endParaRPr lang="zh-CN" altLang="en-US" sz="2000" dirty="0"/>
          </a:p>
          <a:p>
            <a:r>
              <a:rPr lang="en-US" altLang="zh-CN" sz="2000" dirty="0">
                <a:latin typeface="黑体"/>
                <a:ea typeface="黑体"/>
                <a:cs typeface="黑体"/>
              </a:rPr>
              <a:t>1.</a:t>
            </a:r>
            <a:r>
              <a:rPr lang="zh-CN" altLang="en-US" sz="2000" dirty="0">
                <a:latin typeface="黑体"/>
                <a:ea typeface="黑体"/>
                <a:cs typeface="黑体"/>
              </a:rPr>
              <a:t>每次操作的数据量不宜过多</a:t>
            </a:r>
            <a:r>
              <a:rPr lang="en-US" altLang="zh-CN" sz="2000" dirty="0">
                <a:latin typeface="黑体"/>
                <a:ea typeface="黑体"/>
                <a:cs typeface="黑体"/>
              </a:rPr>
              <a:t>,</a:t>
            </a:r>
            <a:r>
              <a:rPr lang="zh-CN" altLang="en-US" sz="2000" dirty="0">
                <a:latin typeface="黑体"/>
                <a:ea typeface="黑体"/>
                <a:cs typeface="黑体"/>
              </a:rPr>
              <a:t>可以控制在一定数量范围比如 </a:t>
            </a:r>
            <a:r>
              <a:rPr lang="en-US" altLang="zh-CN" sz="2000" dirty="0">
                <a:latin typeface="黑体"/>
                <a:ea typeface="黑体"/>
                <a:cs typeface="黑体"/>
              </a:rPr>
              <a:t>500,</a:t>
            </a:r>
            <a:r>
              <a:rPr lang="zh-CN" altLang="en-US" sz="2000" dirty="0">
                <a:latin typeface="黑体"/>
                <a:ea typeface="黑体"/>
                <a:cs typeface="黑体"/>
              </a:rPr>
              <a:t>尽可能减少表锁定资</a:t>
            </a:r>
            <a:r>
              <a:rPr lang="zh-CN" altLang="en-US" sz="2000" dirty="0" smtClean="0">
                <a:latin typeface="黑体"/>
                <a:ea typeface="黑体"/>
                <a:cs typeface="黑体"/>
              </a:rPr>
              <a:t>源的时间和</a:t>
            </a:r>
            <a:r>
              <a:rPr lang="zh-CN" altLang="en-US" sz="2000" dirty="0">
                <a:latin typeface="黑体"/>
                <a:ea typeface="黑体"/>
                <a:cs typeface="黑体"/>
              </a:rPr>
              <a:t>消耗的资源</a:t>
            </a:r>
            <a:r>
              <a:rPr lang="zh-CN" altLang="en-US" sz="2000" dirty="0" smtClean="0">
                <a:latin typeface="黑体"/>
                <a:ea typeface="黑体"/>
                <a:cs typeface="黑体"/>
              </a:rPr>
              <a:t>。（第一类）</a:t>
            </a:r>
            <a:endParaRPr lang="en-US" altLang="zh-CN" sz="2000" dirty="0" smtClean="0">
              <a:latin typeface="黑体"/>
              <a:ea typeface="黑体"/>
              <a:cs typeface="黑体"/>
            </a:endParaRPr>
          </a:p>
          <a:p>
            <a:r>
              <a:rPr lang="zh-CN" altLang="zh-CN" sz="2000" dirty="0">
                <a:latin typeface="黑体"/>
                <a:ea typeface="黑体"/>
                <a:cs typeface="黑体"/>
              </a:rPr>
              <a:t>2</a:t>
            </a:r>
            <a:r>
              <a:rPr lang="en-US" altLang="zh-CN" sz="2000" dirty="0" smtClean="0">
                <a:latin typeface="黑体"/>
                <a:ea typeface="黑体"/>
                <a:cs typeface="黑体"/>
              </a:rPr>
              <a:t>. </a:t>
            </a:r>
            <a:r>
              <a:rPr lang="en-US" altLang="zh-CN" sz="2000" dirty="0" err="1">
                <a:latin typeface="黑体"/>
                <a:ea typeface="黑体"/>
                <a:cs typeface="黑体"/>
              </a:rPr>
              <a:t>sql</a:t>
            </a:r>
            <a:r>
              <a:rPr lang="en-US" altLang="zh-CN" sz="2000" dirty="0">
                <a:latin typeface="黑体"/>
                <a:ea typeface="黑体"/>
                <a:cs typeface="黑体"/>
              </a:rPr>
              <a:t> </a:t>
            </a:r>
            <a:r>
              <a:rPr lang="zh-CN" altLang="en-US" sz="2000" dirty="0">
                <a:latin typeface="黑体"/>
                <a:ea typeface="黑体"/>
                <a:cs typeface="黑体"/>
              </a:rPr>
              <a:t>语句中涉及的表数量尽可能少</a:t>
            </a:r>
            <a:r>
              <a:rPr lang="en-US" altLang="zh-CN" sz="2000" dirty="0">
                <a:latin typeface="黑体"/>
                <a:ea typeface="黑体"/>
                <a:cs typeface="黑体"/>
              </a:rPr>
              <a:t>,</a:t>
            </a:r>
            <a:r>
              <a:rPr lang="zh-CN" altLang="en-US" sz="2000" dirty="0">
                <a:latin typeface="黑体"/>
                <a:ea typeface="黑体"/>
                <a:cs typeface="黑体"/>
              </a:rPr>
              <a:t>不要多张表联合操作</a:t>
            </a:r>
            <a:r>
              <a:rPr lang="en-US" altLang="zh-CN" sz="2000" dirty="0">
                <a:latin typeface="黑体"/>
                <a:ea typeface="黑体"/>
                <a:cs typeface="黑体"/>
              </a:rPr>
              <a:t>,</a:t>
            </a:r>
            <a:r>
              <a:rPr lang="zh-CN" altLang="en-US" sz="2000" dirty="0">
                <a:latin typeface="黑体"/>
                <a:ea typeface="黑体"/>
                <a:cs typeface="黑体"/>
              </a:rPr>
              <a:t>减小占用资源的时间。 （第一类</a:t>
            </a:r>
            <a:r>
              <a:rPr lang="zh-CN" altLang="en-US" sz="2000" dirty="0" smtClean="0">
                <a:latin typeface="黑体"/>
                <a:ea typeface="黑体"/>
                <a:cs typeface="黑体"/>
              </a:rPr>
              <a:t>）</a:t>
            </a:r>
            <a:endParaRPr lang="en-US" altLang="zh-CN" sz="2000" dirty="0">
              <a:latin typeface="黑体"/>
              <a:ea typeface="黑体"/>
              <a:cs typeface="黑体"/>
            </a:endParaRPr>
          </a:p>
          <a:p>
            <a:r>
              <a:rPr lang="en-US" altLang="zh-CN" sz="2000" dirty="0" smtClean="0">
                <a:latin typeface="黑体"/>
                <a:ea typeface="黑体"/>
                <a:cs typeface="黑体"/>
              </a:rPr>
              <a:t>3.</a:t>
            </a:r>
            <a:r>
              <a:rPr lang="zh-CN" altLang="en-US" sz="2000" dirty="0" smtClean="0">
                <a:latin typeface="黑体"/>
                <a:ea typeface="黑体"/>
                <a:cs typeface="黑体"/>
              </a:rPr>
              <a:t>优化执行计划和业务减少范围查找，尽量使用等值查询。</a:t>
            </a:r>
            <a:r>
              <a:rPr lang="zh-CN" altLang="en-US" sz="2000" dirty="0">
                <a:latin typeface="黑体"/>
                <a:ea typeface="黑体"/>
                <a:cs typeface="黑体"/>
              </a:rPr>
              <a:t>（</a:t>
            </a:r>
            <a:r>
              <a:rPr lang="zh-CN" altLang="en-US" sz="2000" dirty="0" smtClean="0">
                <a:latin typeface="黑体"/>
                <a:ea typeface="黑体"/>
                <a:cs typeface="黑体"/>
              </a:rPr>
              <a:t>第二类）</a:t>
            </a:r>
            <a:endParaRPr lang="en-US" altLang="zh-CN" sz="2000" dirty="0" smtClean="0">
              <a:latin typeface="黑体"/>
              <a:ea typeface="黑体"/>
              <a:cs typeface="黑体"/>
            </a:endParaRPr>
          </a:p>
          <a:p>
            <a:r>
              <a:rPr lang="en-US" altLang="zh-CN" sz="2000" dirty="0" smtClean="0">
                <a:latin typeface="黑体"/>
                <a:ea typeface="黑体"/>
                <a:cs typeface="黑体"/>
              </a:rPr>
              <a:t>4.</a:t>
            </a:r>
            <a:r>
              <a:rPr lang="zh-CN" altLang="en-US" sz="2000" dirty="0" smtClean="0">
                <a:latin typeface="黑体"/>
                <a:ea typeface="黑体"/>
                <a:cs typeface="黑体"/>
              </a:rPr>
              <a:t>使用两个不同的二级索引时，考虑字段的数据类型和分布规律。</a:t>
            </a:r>
            <a:r>
              <a:rPr lang="zh-CN" altLang="en-US" sz="2000" dirty="0">
                <a:latin typeface="黑体"/>
                <a:ea typeface="黑体"/>
                <a:cs typeface="黑体"/>
              </a:rPr>
              <a:t>（第二类</a:t>
            </a:r>
            <a:r>
              <a:rPr lang="zh-CN" altLang="en-US" sz="2000" dirty="0" smtClean="0">
                <a:latin typeface="黑体"/>
                <a:ea typeface="黑体"/>
                <a:cs typeface="黑体"/>
              </a:rPr>
              <a:t>）</a:t>
            </a:r>
            <a:endParaRPr lang="en-US" altLang="zh-CN" sz="2000" dirty="0" smtClean="0">
              <a:latin typeface="黑体"/>
              <a:ea typeface="黑体"/>
              <a:cs typeface="黑体"/>
            </a:endParaRPr>
          </a:p>
          <a:p>
            <a:r>
              <a:rPr lang="en-US" altLang="zh-CN" sz="2000" dirty="0" smtClean="0">
                <a:latin typeface="黑体"/>
                <a:ea typeface="黑体"/>
                <a:cs typeface="黑体"/>
              </a:rPr>
              <a:t>5.</a:t>
            </a:r>
            <a:r>
              <a:rPr lang="zh-CN" altLang="en-US" sz="2000" dirty="0">
                <a:latin typeface="黑体"/>
                <a:ea typeface="黑体"/>
                <a:cs typeface="黑体"/>
              </a:rPr>
              <a:t>更新或者删除表数据时</a:t>
            </a:r>
            <a:r>
              <a:rPr lang="en-US" altLang="zh-CN" sz="2000" dirty="0">
                <a:latin typeface="黑体"/>
                <a:ea typeface="黑体"/>
                <a:cs typeface="黑体"/>
              </a:rPr>
              <a:t>,where </a:t>
            </a:r>
            <a:r>
              <a:rPr lang="zh-CN" altLang="en-US" sz="2000" dirty="0">
                <a:latin typeface="黑体"/>
                <a:ea typeface="黑体"/>
                <a:cs typeface="黑体"/>
              </a:rPr>
              <a:t>条件都是主键或都是索引</a:t>
            </a:r>
            <a:r>
              <a:rPr lang="en-US" altLang="zh-CN" sz="2000" dirty="0">
                <a:latin typeface="黑体"/>
                <a:ea typeface="黑体"/>
                <a:cs typeface="黑体"/>
              </a:rPr>
              <a:t>,</a:t>
            </a:r>
            <a:r>
              <a:rPr lang="zh-CN" altLang="en-US" sz="2000" dirty="0">
                <a:latin typeface="黑体"/>
                <a:ea typeface="黑体"/>
                <a:cs typeface="黑体"/>
              </a:rPr>
              <a:t>避免两种情况交叉</a:t>
            </a:r>
            <a:r>
              <a:rPr lang="en-US" altLang="zh-CN" sz="2000" dirty="0">
                <a:latin typeface="黑体"/>
                <a:ea typeface="黑体"/>
                <a:cs typeface="黑体"/>
              </a:rPr>
              <a:t>,</a:t>
            </a:r>
            <a:r>
              <a:rPr lang="zh-CN" altLang="en-US" sz="2000" dirty="0">
                <a:latin typeface="黑体"/>
                <a:ea typeface="黑体"/>
                <a:cs typeface="黑体"/>
              </a:rPr>
              <a:t>造成死锁。 如果 </a:t>
            </a:r>
            <a:r>
              <a:rPr lang="en-US" altLang="zh-CN" sz="2000" dirty="0">
                <a:latin typeface="黑体"/>
                <a:ea typeface="黑体"/>
                <a:cs typeface="黑体"/>
              </a:rPr>
              <a:t>where </a:t>
            </a:r>
            <a:r>
              <a:rPr lang="zh-CN" altLang="en-US" sz="2000" dirty="0">
                <a:latin typeface="黑体"/>
                <a:ea typeface="黑体"/>
                <a:cs typeface="黑体"/>
              </a:rPr>
              <a:t>子句比较复杂</a:t>
            </a:r>
            <a:r>
              <a:rPr lang="en-US" altLang="zh-CN" sz="2000" dirty="0">
                <a:latin typeface="黑体"/>
                <a:ea typeface="黑体"/>
                <a:cs typeface="黑体"/>
              </a:rPr>
              <a:t>,</a:t>
            </a:r>
            <a:r>
              <a:rPr lang="zh-CN" altLang="en-US" sz="2000" dirty="0">
                <a:latin typeface="黑体"/>
                <a:ea typeface="黑体"/>
                <a:cs typeface="黑体"/>
              </a:rPr>
              <a:t>可以先查询得到相应的主键</a:t>
            </a:r>
            <a:r>
              <a:rPr lang="en-US" altLang="zh-CN" sz="2000" dirty="0">
                <a:latin typeface="黑体"/>
                <a:ea typeface="黑体"/>
                <a:cs typeface="黑体"/>
              </a:rPr>
              <a:t>,</a:t>
            </a:r>
            <a:r>
              <a:rPr lang="zh-CN" altLang="en-US" sz="2000" dirty="0">
                <a:latin typeface="黑体"/>
                <a:ea typeface="黑体"/>
                <a:cs typeface="黑体"/>
              </a:rPr>
              <a:t>在执行 </a:t>
            </a:r>
            <a:r>
              <a:rPr lang="en-US" altLang="zh-CN" sz="2000" dirty="0">
                <a:latin typeface="黑体"/>
                <a:ea typeface="黑体"/>
                <a:cs typeface="黑体"/>
              </a:rPr>
              <a:t>update </a:t>
            </a:r>
            <a:r>
              <a:rPr lang="zh-CN" altLang="en-US" sz="2000" dirty="0">
                <a:latin typeface="黑体"/>
                <a:ea typeface="黑体"/>
                <a:cs typeface="黑体"/>
              </a:rPr>
              <a:t>和 </a:t>
            </a:r>
            <a:r>
              <a:rPr lang="en-US" altLang="zh-CN" sz="2000" dirty="0">
                <a:latin typeface="黑体"/>
                <a:ea typeface="黑体"/>
                <a:cs typeface="黑体"/>
              </a:rPr>
              <a:t>delete</a:t>
            </a:r>
            <a:r>
              <a:rPr lang="zh-CN" altLang="en-US" sz="2000" dirty="0">
                <a:latin typeface="黑体"/>
                <a:ea typeface="黑体"/>
                <a:cs typeface="黑体"/>
              </a:rPr>
              <a:t>。 </a:t>
            </a:r>
            <a:r>
              <a:rPr lang="zh-CN" altLang="en-US" sz="2000" dirty="0" smtClean="0">
                <a:latin typeface="黑体"/>
                <a:ea typeface="黑体"/>
                <a:cs typeface="黑体"/>
              </a:rPr>
              <a:t>（三类）</a:t>
            </a:r>
            <a:endParaRPr lang="zh-CN" altLang="en-US" sz="2000" dirty="0">
              <a:latin typeface="黑体"/>
              <a:ea typeface="黑体"/>
              <a:cs typeface="黑体"/>
            </a:endParaRPr>
          </a:p>
          <a:p>
            <a:r>
              <a:rPr lang="en-US" altLang="zh-CN" sz="2000" dirty="0" smtClean="0">
                <a:latin typeface="黑体"/>
                <a:ea typeface="黑体"/>
                <a:cs typeface="黑体"/>
              </a:rPr>
              <a:t>6.</a:t>
            </a:r>
            <a:r>
              <a:rPr lang="zh-CN" altLang="en-US" sz="2000" dirty="0">
                <a:latin typeface="黑体"/>
                <a:ea typeface="黑体"/>
                <a:cs typeface="黑体"/>
              </a:rPr>
              <a:t>业务端在一个事务中尽可能以主键列或者索引列按照一定顺序进行操作</a:t>
            </a:r>
            <a:r>
              <a:rPr lang="en-US" altLang="zh-CN" sz="2000" dirty="0">
                <a:latin typeface="黑体"/>
                <a:ea typeface="黑体"/>
                <a:cs typeface="黑体"/>
              </a:rPr>
              <a:t>,</a:t>
            </a:r>
            <a:r>
              <a:rPr lang="zh-CN" altLang="en-US" sz="2000" dirty="0">
                <a:latin typeface="黑体"/>
                <a:ea typeface="黑体"/>
                <a:cs typeface="黑体"/>
              </a:rPr>
              <a:t>避免交叉等待。 </a:t>
            </a:r>
            <a:r>
              <a:rPr lang="zh-CN" altLang="en-US" sz="2000" dirty="0" smtClean="0">
                <a:latin typeface="黑体"/>
                <a:ea typeface="黑体"/>
                <a:cs typeface="黑体"/>
              </a:rPr>
              <a:t>（三类）</a:t>
            </a:r>
            <a:endParaRPr lang="en-US" altLang="zh-CN" sz="2000" dirty="0" smtClean="0">
              <a:latin typeface="黑体"/>
              <a:ea typeface="黑体"/>
              <a:cs typeface="黑体"/>
            </a:endParaRPr>
          </a:p>
          <a:p>
            <a:endParaRPr kumimoji="1" lang="zh-CN" altLang="en-US" sz="2000"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p14="http://schemas.microsoft.com/office/powerpoint/2010/main" val="1952660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避免死锁</a:t>
            </a:r>
            <a:r>
              <a:rPr kumimoji="1" lang="zh-CN" altLang="zh-CN" dirty="0" smtClean="0"/>
              <a:t>1</a:t>
            </a:r>
            <a:r>
              <a:rPr kumimoji="1" lang="en-US" altLang="zh-CN" dirty="0" smtClean="0"/>
              <a:t>0</a:t>
            </a:r>
            <a:r>
              <a:rPr kumimoji="1" lang="zh-CN" altLang="en-US" dirty="0" smtClean="0"/>
              <a:t>条军规</a:t>
            </a:r>
            <a:r>
              <a:rPr kumimoji="1" lang="en-US" altLang="zh-CN" dirty="0" smtClean="0"/>
              <a:t>	</a:t>
            </a:r>
            <a:endParaRPr kumimoji="1" lang="zh-CN" altLang="en-US" dirty="0"/>
          </a:p>
        </p:txBody>
      </p:sp>
      <p:sp>
        <p:nvSpPr>
          <p:cNvPr id="3" name="内容占位符 2"/>
          <p:cNvSpPr>
            <a:spLocks noGrp="1"/>
          </p:cNvSpPr>
          <p:nvPr>
            <p:ph idx="1"/>
          </p:nvPr>
        </p:nvSpPr>
        <p:spPr/>
        <p:txBody>
          <a:bodyPr/>
          <a:lstStyle/>
          <a:p>
            <a:r>
              <a:rPr lang="en-US" altLang="zh-CN" sz="2000" dirty="0" smtClean="0">
                <a:latin typeface="黑体"/>
                <a:ea typeface="黑体"/>
                <a:cs typeface="黑体"/>
              </a:rPr>
              <a:t>7.</a:t>
            </a:r>
            <a:r>
              <a:rPr lang="zh-CN" altLang="en-US" sz="2000" dirty="0" smtClean="0">
                <a:latin typeface="黑体"/>
                <a:ea typeface="黑体"/>
                <a:cs typeface="黑体"/>
              </a:rPr>
              <a:t>在同一个事务中，避免锁升级的情况。（第四类）</a:t>
            </a:r>
            <a:endParaRPr lang="en-US" altLang="zh-CN" sz="2000" dirty="0" smtClean="0">
              <a:latin typeface="黑体"/>
              <a:ea typeface="黑体"/>
              <a:cs typeface="黑体"/>
            </a:endParaRPr>
          </a:p>
          <a:p>
            <a:r>
              <a:rPr lang="zh-CN" altLang="zh-CN" sz="2000" dirty="0" smtClean="0">
                <a:latin typeface="黑体"/>
                <a:ea typeface="黑体"/>
                <a:cs typeface="黑体"/>
              </a:rPr>
              <a:t>8</a:t>
            </a:r>
            <a:r>
              <a:rPr lang="en-US" altLang="zh-CN" sz="2000" dirty="0" smtClean="0">
                <a:latin typeface="黑体"/>
                <a:ea typeface="黑体"/>
                <a:cs typeface="黑体"/>
              </a:rPr>
              <a:t>.</a:t>
            </a:r>
            <a:r>
              <a:rPr lang="zh-CN" altLang="en-US" sz="2000" dirty="0" smtClean="0">
                <a:latin typeface="黑体"/>
                <a:ea typeface="黑体"/>
                <a:cs typeface="黑体"/>
              </a:rPr>
              <a:t>业务中存在同一主键的插入或删除时，不要轻易回滚。（第五类）</a:t>
            </a:r>
            <a:endParaRPr lang="en-US" altLang="zh-CN" sz="2000" dirty="0" smtClean="0">
              <a:latin typeface="黑体"/>
              <a:ea typeface="黑体"/>
              <a:cs typeface="黑体"/>
            </a:endParaRPr>
          </a:p>
          <a:p>
            <a:r>
              <a:rPr lang="en-US" altLang="zh-CN" sz="2000" dirty="0">
                <a:latin typeface="黑体"/>
                <a:ea typeface="黑体"/>
                <a:cs typeface="黑体"/>
              </a:rPr>
              <a:t>9</a:t>
            </a:r>
            <a:r>
              <a:rPr lang="en-US" altLang="zh-CN" sz="2000" dirty="0" smtClean="0">
                <a:latin typeface="黑体"/>
                <a:ea typeface="黑体"/>
                <a:cs typeface="黑体"/>
              </a:rPr>
              <a:t>.</a:t>
            </a:r>
            <a:r>
              <a:rPr lang="zh-CN" altLang="en-US" sz="2000" dirty="0">
                <a:latin typeface="黑体"/>
                <a:ea typeface="黑体"/>
                <a:cs typeface="黑体"/>
              </a:rPr>
              <a:t>尽量减少表上的索引</a:t>
            </a:r>
            <a:r>
              <a:rPr lang="en-US" altLang="zh-CN" sz="2000" dirty="0">
                <a:latin typeface="黑体"/>
                <a:ea typeface="黑体"/>
                <a:cs typeface="黑体"/>
              </a:rPr>
              <a:t>,</a:t>
            </a:r>
            <a:r>
              <a:rPr lang="zh-CN" altLang="en-US" sz="2000" dirty="0">
                <a:latin typeface="黑体"/>
                <a:ea typeface="黑体"/>
                <a:cs typeface="黑体"/>
              </a:rPr>
              <a:t>避免锁定的资源过多</a:t>
            </a:r>
            <a:r>
              <a:rPr lang="en-US" altLang="zh-CN" sz="2000" dirty="0">
                <a:latin typeface="黑体"/>
                <a:ea typeface="黑体"/>
                <a:cs typeface="黑体"/>
              </a:rPr>
              <a:t>,</a:t>
            </a:r>
            <a:r>
              <a:rPr lang="zh-CN" altLang="en-US" sz="2000" dirty="0">
                <a:latin typeface="黑体"/>
                <a:ea typeface="黑体"/>
                <a:cs typeface="黑体"/>
              </a:rPr>
              <a:t>或者等待的资源过多</a:t>
            </a:r>
            <a:r>
              <a:rPr lang="zh-CN" altLang="en-US" sz="2000" dirty="0" smtClean="0">
                <a:latin typeface="黑体"/>
                <a:ea typeface="黑体"/>
                <a:cs typeface="黑体"/>
              </a:rPr>
              <a:t>。 </a:t>
            </a:r>
            <a:endParaRPr lang="en-US" altLang="zh-CN" sz="2000" dirty="0" smtClean="0">
              <a:latin typeface="黑体"/>
              <a:ea typeface="黑体"/>
              <a:cs typeface="黑体"/>
            </a:endParaRPr>
          </a:p>
          <a:p>
            <a:r>
              <a:rPr lang="zh-CN" altLang="zh-CN" sz="2000" dirty="0" smtClean="0">
                <a:latin typeface="黑体"/>
                <a:ea typeface="黑体"/>
                <a:cs typeface="黑体"/>
              </a:rPr>
              <a:t>1</a:t>
            </a:r>
            <a:r>
              <a:rPr lang="en-US" altLang="zh-CN" sz="2000" dirty="0">
                <a:latin typeface="黑体"/>
                <a:ea typeface="黑体"/>
                <a:cs typeface="黑体"/>
              </a:rPr>
              <a:t>0</a:t>
            </a:r>
            <a:r>
              <a:rPr lang="en-US" altLang="zh-CN" sz="2000" dirty="0" smtClean="0">
                <a:latin typeface="黑体"/>
                <a:ea typeface="黑体"/>
                <a:cs typeface="黑体"/>
              </a:rPr>
              <a:t>.</a:t>
            </a:r>
            <a:r>
              <a:rPr lang="zh-CN" altLang="en-US" sz="2000" dirty="0" smtClean="0">
                <a:latin typeface="黑体"/>
                <a:ea typeface="黑体"/>
                <a:cs typeface="黑体"/>
              </a:rPr>
              <a:t>这个军规不止</a:t>
            </a:r>
            <a:r>
              <a:rPr lang="en-US" altLang="zh-CN" sz="2000" dirty="0" smtClean="0">
                <a:latin typeface="黑体"/>
                <a:ea typeface="黑体"/>
                <a:cs typeface="黑体"/>
              </a:rPr>
              <a:t>10</a:t>
            </a:r>
            <a:r>
              <a:rPr lang="zh-CN" altLang="en-US" sz="2000" dirty="0" smtClean="0">
                <a:latin typeface="黑体"/>
                <a:ea typeface="黑体"/>
                <a:cs typeface="黑体"/>
              </a:rPr>
              <a:t>条。。。不断学习总结</a:t>
            </a:r>
            <a:endParaRPr lang="zh-CN" altLang="en-US" sz="2000" dirty="0">
              <a:latin typeface="黑体"/>
              <a:ea typeface="黑体"/>
              <a:cs typeface="黑体"/>
            </a:endParaRPr>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extLst>
      <p:ext uri="{BB962C8B-B14F-4D97-AF65-F5344CB8AC3E}">
        <p14:creationId xmlns:p14="http://schemas.microsoft.com/office/powerpoint/2010/main" val="2436372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 &amp; A</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13" name="Rectangle 2"/>
          <p:cNvSpPr>
            <a:spLocks noChangeArrowheads="1"/>
          </p:cNvSpPr>
          <p:nvPr/>
        </p:nvSpPr>
        <p:spPr bwMode="auto">
          <a:xfrm>
            <a:off x="685800" y="3412976"/>
            <a:ext cx="78486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0" rIns="164592" bIns="0" anchor="ctr"/>
          <a:lstStyle/>
          <a:p>
            <a:pPr algn="ctr" fontAlgn="ctr">
              <a:spcBef>
                <a:spcPct val="0"/>
              </a:spcBef>
              <a:spcAft>
                <a:spcPct val="0"/>
              </a:spcAft>
            </a:pPr>
            <a:r>
              <a:rPr lang="zh-CN" altLang="en-US" sz="6000" b="1" dirty="0" smtClean="0">
                <a:latin typeface="微软雅黑" pitchFamily="34" charset="-122"/>
                <a:ea typeface="微软雅黑" pitchFamily="34" charset="-122"/>
              </a:rPr>
              <a:t>谢谢</a:t>
            </a:r>
            <a:endParaRPr lang="zh-CN" altLang="zh-CN" sz="6000" b="1" dirty="0" smtClean="0">
              <a:latin typeface="微软雅黑" pitchFamily="34" charset="-122"/>
              <a:ea typeface="微软雅黑" pitchFamily="34" charset="-122"/>
            </a:endParaRPr>
          </a:p>
        </p:txBody>
      </p:sp>
      <p:sp>
        <p:nvSpPr>
          <p:cNvPr id="14" name="Rectangle 3"/>
          <p:cNvSpPr>
            <a:spLocks/>
          </p:cNvSpPr>
          <p:nvPr/>
        </p:nvSpPr>
        <p:spPr bwMode="auto">
          <a:xfrm>
            <a:off x="3744913" y="4860776"/>
            <a:ext cx="827087" cy="1524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fontAlgn="base">
              <a:spcBef>
                <a:spcPct val="0"/>
              </a:spcBef>
              <a:spcAft>
                <a:spcPct val="0"/>
              </a:spcAft>
            </a:pPr>
            <a:endParaRPr lang="zh-CN" altLang="en-US" b="1" smtClean="0">
              <a:solidFill>
                <a:srgbClr val="000000"/>
              </a:solidFill>
              <a:latin typeface="Courier New" pitchFamily="49" charset="0"/>
            </a:endParaRPr>
          </a:p>
        </p:txBody>
      </p:sp>
      <p:sp>
        <p:nvSpPr>
          <p:cNvPr id="15" name="Rectangle 4"/>
          <p:cNvSpPr>
            <a:spLocks/>
          </p:cNvSpPr>
          <p:nvPr/>
        </p:nvSpPr>
        <p:spPr bwMode="auto">
          <a:xfrm>
            <a:off x="4572000" y="4860776"/>
            <a:ext cx="827088" cy="152400"/>
          </a:xfrm>
          <a:prstGeom prst="rect">
            <a:avLst/>
          </a:prstGeom>
          <a:solidFill>
            <a:srgbClr val="0000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fontAlgn="base">
              <a:spcBef>
                <a:spcPct val="0"/>
              </a:spcBef>
              <a:spcAft>
                <a:spcPct val="0"/>
              </a:spcAft>
            </a:pPr>
            <a:endParaRPr lang="zh-CN" altLang="en-US" b="1" smtClean="0">
              <a:solidFill>
                <a:srgbClr val="000000"/>
              </a:solidFill>
              <a:latin typeface="Courier New" pitchFamily="49" charset="0"/>
            </a:endParaRPr>
          </a:p>
        </p:txBody>
      </p:sp>
      <p:pic>
        <p:nvPicPr>
          <p:cNvPr id="16" name="Picture 5" descr="logonew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9500" y="2024137"/>
            <a:ext cx="19050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609524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加锁原则（</a:t>
            </a:r>
            <a:r>
              <a:rPr kumimoji="1" lang="en-US" altLang="zh-CN" dirty="0" smtClean="0"/>
              <a:t>RR</a:t>
            </a:r>
            <a:r>
              <a:rPr kumimoji="1" lang="zh-CN" altLang="en-US" dirty="0" smtClean="0"/>
              <a:t>）</a:t>
            </a:r>
            <a:endParaRPr kumimoji="1" lang="zh-CN" altLang="en-US" dirty="0"/>
          </a:p>
        </p:txBody>
      </p:sp>
      <p:sp>
        <p:nvSpPr>
          <p:cNvPr id="3" name="内容占位符 2"/>
          <p:cNvSpPr>
            <a:spLocks noGrp="1"/>
          </p:cNvSpPr>
          <p:nvPr>
            <p:ph idx="1"/>
          </p:nvPr>
        </p:nvSpPr>
        <p:spPr>
          <a:xfrm>
            <a:off x="457200" y="1052736"/>
            <a:ext cx="8229600" cy="5627956"/>
          </a:xfrm>
        </p:spPr>
        <p:txBody>
          <a:bodyPr>
            <a:noAutofit/>
          </a:bodyPr>
          <a:lstStyle/>
          <a:p>
            <a:r>
              <a:rPr lang="en-US" altLang="zh-CN" sz="1600" dirty="0" smtClean="0"/>
              <a:t>1.</a:t>
            </a:r>
            <a:r>
              <a:rPr lang="zh-CN" altLang="en-US" sz="1600" dirty="0" smtClean="0"/>
              <a:t>对于加锁读</a:t>
            </a:r>
            <a:r>
              <a:rPr lang="en-US" altLang="zh-CN" sz="1600" dirty="0"/>
              <a:t>,</a:t>
            </a:r>
            <a:r>
              <a:rPr lang="en-US" altLang="zh-CN" sz="1600" dirty="0" err="1"/>
              <a:t>Innodb</a:t>
            </a:r>
            <a:r>
              <a:rPr lang="zh-CN" altLang="en-US" sz="1600" dirty="0"/>
              <a:t>在它</a:t>
            </a:r>
            <a:r>
              <a:rPr lang="en-US" altLang="zh-CN" sz="1600" dirty="0" smtClean="0"/>
              <a:t>scan</a:t>
            </a:r>
            <a:r>
              <a:rPr lang="zh-CN" altLang="en-US" sz="1600" dirty="0"/>
              <a:t>到的所有索引记录上加锁</a:t>
            </a:r>
            <a:r>
              <a:rPr lang="en-US" altLang="zh-CN" sz="1600" dirty="0" smtClean="0"/>
              <a:t>,</a:t>
            </a:r>
            <a:r>
              <a:rPr lang="zh-CN" altLang="en-US" sz="1600" dirty="0" smtClean="0"/>
              <a:t> 如果有索引则</a:t>
            </a:r>
            <a:r>
              <a:rPr lang="en-US" altLang="zh-CN" sz="1600" dirty="0" err="1" smtClean="0"/>
              <a:t>innodb</a:t>
            </a:r>
            <a:r>
              <a:rPr lang="zh-CN" altLang="en-US" sz="1600" dirty="0" smtClean="0"/>
              <a:t>层过滤，否则全部加锁交给</a:t>
            </a:r>
            <a:r>
              <a:rPr lang="en-US" altLang="zh-CN" sz="1600" dirty="0" smtClean="0"/>
              <a:t>MySQL</a:t>
            </a:r>
            <a:r>
              <a:rPr lang="zh-CN" altLang="en-US" sz="1600" dirty="0" smtClean="0"/>
              <a:t> </a:t>
            </a:r>
            <a:r>
              <a:rPr lang="en-US" altLang="zh-CN" sz="1600" dirty="0" smtClean="0"/>
              <a:t>Server</a:t>
            </a:r>
            <a:r>
              <a:rPr lang="zh-CN" altLang="en-US" sz="1600" dirty="0" smtClean="0"/>
              <a:t>过滤 。 </a:t>
            </a:r>
            <a:endParaRPr lang="zh-CN" altLang="en-US" sz="1600" dirty="0"/>
          </a:p>
          <a:p>
            <a:r>
              <a:rPr lang="en-US" altLang="zh-CN" sz="1600" dirty="0" smtClean="0"/>
              <a:t>2</a:t>
            </a:r>
            <a:r>
              <a:rPr lang="zh-CN" altLang="zh-CN" sz="1600" dirty="0" smtClean="0"/>
              <a:t>.</a:t>
            </a:r>
            <a:r>
              <a:rPr lang="zh-CN" altLang="en-US" sz="1600" dirty="0" smtClean="0"/>
              <a:t>加锁逻辑</a:t>
            </a:r>
            <a:endParaRPr lang="en-US" altLang="zh-CN" sz="1600" dirty="0" smtClean="0"/>
          </a:p>
          <a:p>
            <a:pPr marL="400050" lvl="1" indent="0">
              <a:buNone/>
            </a:pPr>
            <a:r>
              <a:rPr lang="en-US" altLang="zh-CN" sz="1600" dirty="0" smtClean="0"/>
              <a:t>If</a:t>
            </a:r>
            <a:r>
              <a:rPr lang="zh-CN" altLang="en-US" sz="1600" dirty="0" smtClean="0"/>
              <a:t>（有索引）</a:t>
            </a:r>
            <a:r>
              <a:rPr lang="zh-CN" altLang="zh-CN" sz="1600" dirty="0" smtClean="0"/>
              <a:t>{</a:t>
            </a:r>
            <a:endParaRPr lang="en-US" altLang="zh-CN" sz="1600" dirty="0" smtClean="0"/>
          </a:p>
          <a:p>
            <a:pPr marL="800100" lvl="2" indent="0">
              <a:buNone/>
            </a:pPr>
            <a:r>
              <a:rPr lang="en-US" altLang="zh-CN" sz="1600" dirty="0" smtClean="0"/>
              <a:t>if </a:t>
            </a:r>
            <a:r>
              <a:rPr lang="en-US" altLang="en-US" sz="1600" dirty="0" smtClean="0"/>
              <a:t>(</a:t>
            </a:r>
            <a:r>
              <a:rPr lang="zh-CN" altLang="en-US" sz="1600" dirty="0" smtClean="0"/>
              <a:t>唯一索引</a:t>
            </a:r>
            <a:r>
              <a:rPr lang="en-US" altLang="zh-CN" sz="1600" dirty="0" smtClean="0"/>
              <a:t>)</a:t>
            </a:r>
            <a:r>
              <a:rPr lang="zh-CN" altLang="zh-CN" sz="1600" dirty="0" smtClean="0"/>
              <a:t>{</a:t>
            </a:r>
            <a:r>
              <a:rPr lang="en-US" altLang="zh-CN" sz="1600" dirty="0" smtClean="0"/>
              <a:t> </a:t>
            </a:r>
          </a:p>
          <a:p>
            <a:pPr marL="800100" lvl="2" indent="0">
              <a:buNone/>
            </a:pPr>
            <a:r>
              <a:rPr lang="zh-CN" altLang="zh-CN" sz="1600" dirty="0"/>
              <a:t> </a:t>
            </a:r>
            <a:r>
              <a:rPr lang="zh-CN" altLang="en-US" sz="1600" dirty="0" smtClean="0"/>
              <a:t>   </a:t>
            </a:r>
            <a:r>
              <a:rPr lang="en-US" altLang="zh-CN" sz="1600" dirty="0" smtClean="0"/>
              <a:t>if(</a:t>
            </a:r>
            <a:r>
              <a:rPr lang="zh-CN" altLang="en-US" sz="1600" dirty="0" smtClean="0"/>
              <a:t>等值查询命中</a:t>
            </a:r>
            <a:r>
              <a:rPr lang="en-US" altLang="zh-CN" sz="1600" dirty="0" smtClean="0"/>
              <a:t>){</a:t>
            </a:r>
          </a:p>
          <a:p>
            <a:pPr marL="800100" lvl="2" indent="0">
              <a:buNone/>
            </a:pPr>
            <a:r>
              <a:rPr lang="zh-CN" altLang="zh-CN" sz="1600" dirty="0"/>
              <a:t> </a:t>
            </a:r>
            <a:r>
              <a:rPr lang="zh-CN" altLang="en-US" sz="1600" dirty="0" smtClean="0"/>
              <a:t>      </a:t>
            </a:r>
            <a:r>
              <a:rPr lang="en-US" altLang="zh-CN" sz="1600" dirty="0" smtClean="0"/>
              <a:t>if</a:t>
            </a:r>
            <a:r>
              <a:rPr lang="zh-CN" altLang="en-US" sz="1600" dirty="0" smtClean="0"/>
              <a:t> </a:t>
            </a:r>
            <a:r>
              <a:rPr lang="en-US" altLang="zh-CN" sz="1600" dirty="0" smtClean="0"/>
              <a:t>(</a:t>
            </a:r>
            <a:r>
              <a:rPr lang="en-US" altLang="zh-CN" sz="1600" dirty="0" err="1" smtClean="0"/>
              <a:t>delete_flag</a:t>
            </a:r>
            <a:r>
              <a:rPr lang="zh-CN" altLang="en-US" sz="1600" dirty="0" smtClean="0"/>
              <a:t> </a:t>
            </a:r>
            <a:r>
              <a:rPr lang="en-US" altLang="zh-CN" sz="1600" dirty="0" smtClean="0"/>
              <a:t>==</a:t>
            </a:r>
            <a:r>
              <a:rPr lang="zh-CN" altLang="en-US" sz="1600" dirty="0" smtClean="0"/>
              <a:t> </a:t>
            </a:r>
            <a:r>
              <a:rPr lang="en-US" altLang="zh-CN" sz="1600" dirty="0" smtClean="0"/>
              <a:t>0)</a:t>
            </a:r>
          </a:p>
          <a:p>
            <a:pPr marL="800100" lvl="2" indent="0">
              <a:buNone/>
            </a:pPr>
            <a:r>
              <a:rPr lang="zh-CN" altLang="en-US" sz="1600" dirty="0"/>
              <a:t> </a:t>
            </a:r>
            <a:r>
              <a:rPr lang="zh-CN" altLang="en-US" sz="1600" dirty="0" smtClean="0"/>
              <a:t>          加</a:t>
            </a:r>
            <a:r>
              <a:rPr lang="en-US" altLang="zh-CN" sz="1600" dirty="0" smtClean="0"/>
              <a:t>REC</a:t>
            </a:r>
            <a:r>
              <a:rPr lang="zh-CN" altLang="en-US" sz="1600" dirty="0"/>
              <a:t>锁</a:t>
            </a:r>
            <a:r>
              <a:rPr lang="zh-CN" altLang="en-US" sz="1600" dirty="0" smtClean="0"/>
              <a:t>；</a:t>
            </a:r>
            <a:endParaRPr lang="en-US" altLang="zh-CN" sz="1600" dirty="0" smtClean="0"/>
          </a:p>
          <a:p>
            <a:pPr marL="800100" lvl="2" indent="0">
              <a:buNone/>
            </a:pPr>
            <a:r>
              <a:rPr lang="zh-CN" altLang="zh-CN" sz="1600" dirty="0"/>
              <a:t> </a:t>
            </a:r>
            <a:r>
              <a:rPr lang="zh-CN" altLang="en-US" sz="1600" dirty="0" smtClean="0"/>
              <a:t>      </a:t>
            </a:r>
            <a:r>
              <a:rPr lang="en-US" altLang="zh-CN" sz="1600" dirty="0" smtClean="0"/>
              <a:t>else</a:t>
            </a:r>
            <a:r>
              <a:rPr lang="zh-CN" altLang="en-US" sz="1600" dirty="0" smtClean="0"/>
              <a:t> </a:t>
            </a:r>
            <a:r>
              <a:rPr lang="en-US" altLang="zh-CN" sz="1600" dirty="0" smtClean="0"/>
              <a:t>//</a:t>
            </a:r>
            <a:r>
              <a:rPr lang="zh-CN" altLang="en-US" sz="1600" dirty="0" smtClean="0"/>
              <a:t> 加</a:t>
            </a:r>
            <a:r>
              <a:rPr lang="en-US" altLang="zh-CN" sz="1600" dirty="0" smtClean="0"/>
              <a:t>NK</a:t>
            </a:r>
          </a:p>
          <a:p>
            <a:pPr marL="800100" lvl="2" indent="0">
              <a:buNone/>
            </a:pPr>
            <a:r>
              <a:rPr lang="en-US" altLang="zh-CN" sz="1600" dirty="0"/>
              <a:t> </a:t>
            </a:r>
            <a:r>
              <a:rPr lang="en-US" altLang="zh-CN" sz="1600" dirty="0" smtClean="0"/>
              <a:t>     }</a:t>
            </a:r>
          </a:p>
          <a:p>
            <a:pPr marL="400050" lvl="1" indent="0">
              <a:buNone/>
            </a:pPr>
            <a:r>
              <a:rPr lang="zh-CN" altLang="en-US" sz="1600" dirty="0" smtClean="0"/>
              <a:t>          </a:t>
            </a:r>
            <a:r>
              <a:rPr lang="en-US" altLang="zh-CN" sz="1600" dirty="0" smtClean="0"/>
              <a:t>  </a:t>
            </a:r>
            <a:r>
              <a:rPr lang="zh-CN" altLang="en-US" sz="1600" dirty="0" smtClean="0"/>
              <a:t>  </a:t>
            </a:r>
            <a:r>
              <a:rPr lang="en-US" altLang="zh-CN" sz="1600" dirty="0" smtClean="0"/>
              <a:t>else</a:t>
            </a:r>
            <a:r>
              <a:rPr lang="zh-CN" altLang="en-US" sz="1600" dirty="0" smtClean="0"/>
              <a:t> </a:t>
            </a:r>
            <a:r>
              <a:rPr lang="en-US" altLang="zh-CN" sz="1600" dirty="0" smtClean="0"/>
              <a:t>if</a:t>
            </a:r>
            <a:r>
              <a:rPr lang="zh-CN" altLang="en-US" sz="1600" dirty="0" smtClean="0"/>
              <a:t>（等值查询未命中）</a:t>
            </a:r>
            <a:endParaRPr lang="en-US" altLang="zh-CN" sz="1600" dirty="0" smtClean="0"/>
          </a:p>
          <a:p>
            <a:pPr marL="400050" lvl="1" indent="0">
              <a:buNone/>
            </a:pPr>
            <a:r>
              <a:rPr lang="zh-CN" altLang="zh-CN" sz="1600" dirty="0" smtClean="0"/>
              <a:t> </a:t>
            </a:r>
            <a:r>
              <a:rPr lang="zh-CN" altLang="en-US" sz="1600" dirty="0" smtClean="0"/>
              <a:t>           加</a:t>
            </a:r>
            <a:r>
              <a:rPr lang="en-US" altLang="zh-CN" sz="1600" dirty="0" smtClean="0"/>
              <a:t>GAP</a:t>
            </a:r>
            <a:r>
              <a:rPr lang="zh-CN" altLang="en-US" sz="1600" dirty="0" smtClean="0"/>
              <a:t>锁。</a:t>
            </a:r>
            <a:endParaRPr lang="en-US" altLang="zh-CN" sz="1600" dirty="0" smtClean="0"/>
          </a:p>
          <a:p>
            <a:pPr marL="400050" lvl="1" indent="0">
              <a:buNone/>
            </a:pPr>
            <a:r>
              <a:rPr lang="zh-CN" altLang="zh-CN" sz="1600" dirty="0"/>
              <a:t> </a:t>
            </a:r>
            <a:r>
              <a:rPr lang="zh-CN" altLang="en-US" sz="1600" dirty="0" smtClean="0"/>
              <a:t>       </a:t>
            </a:r>
            <a:r>
              <a:rPr lang="en-US" altLang="zh-CN" sz="1600" dirty="0" smtClean="0"/>
              <a:t>else</a:t>
            </a:r>
            <a:r>
              <a:rPr lang="zh-CN" altLang="en-US" sz="1600" dirty="0" smtClean="0"/>
              <a:t>/</a:t>
            </a:r>
            <a:r>
              <a:rPr lang="en-US" altLang="zh-CN" sz="1600" dirty="0" smtClean="0"/>
              <a:t>/</a:t>
            </a:r>
            <a:r>
              <a:rPr lang="zh-CN" altLang="en-US" sz="1600" dirty="0" smtClean="0"/>
              <a:t>非等值</a:t>
            </a:r>
            <a:endParaRPr lang="en-US" altLang="zh-CN" sz="1600" dirty="0" smtClean="0"/>
          </a:p>
          <a:p>
            <a:pPr marL="400050" lvl="1" indent="0">
              <a:buNone/>
            </a:pPr>
            <a:r>
              <a:rPr lang="zh-CN" altLang="zh-CN" sz="1600" dirty="0"/>
              <a:t> </a:t>
            </a:r>
            <a:r>
              <a:rPr lang="zh-CN" altLang="en-US" sz="1600" dirty="0" smtClean="0"/>
              <a:t>           范围查询，加</a:t>
            </a:r>
            <a:r>
              <a:rPr lang="en-US" altLang="zh-CN" sz="1600" dirty="0" smtClean="0"/>
              <a:t>NK</a:t>
            </a:r>
            <a:r>
              <a:rPr lang="zh-CN" altLang="en-US" sz="1600" dirty="0" smtClean="0"/>
              <a:t>锁。</a:t>
            </a:r>
            <a:endParaRPr lang="en-US" altLang="zh-CN" sz="1600" dirty="0" smtClean="0"/>
          </a:p>
          <a:p>
            <a:pPr marL="400050" lvl="1" indent="0">
              <a:buNone/>
            </a:pPr>
            <a:r>
              <a:rPr lang="zh-CN" altLang="zh-CN" sz="1600" dirty="0"/>
              <a:t> </a:t>
            </a:r>
            <a:r>
              <a:rPr lang="zh-CN" altLang="en-US" sz="1600" dirty="0" smtClean="0"/>
              <a:t>    </a:t>
            </a:r>
            <a:r>
              <a:rPr lang="en-US" altLang="zh-CN" sz="1600" dirty="0" smtClean="0"/>
              <a:t>}else</a:t>
            </a:r>
            <a:r>
              <a:rPr lang="zh-CN" altLang="en-US" sz="1600" dirty="0" smtClean="0"/>
              <a:t>/</a:t>
            </a:r>
            <a:r>
              <a:rPr lang="en-US" altLang="zh-CN" sz="1600" dirty="0" smtClean="0"/>
              <a:t>/</a:t>
            </a:r>
            <a:r>
              <a:rPr lang="zh-CN" altLang="en-US" sz="1600" dirty="0" smtClean="0"/>
              <a:t>非唯一索引</a:t>
            </a:r>
            <a:endParaRPr lang="en-US" altLang="zh-CN" sz="1600" dirty="0" smtClean="0"/>
          </a:p>
          <a:p>
            <a:pPr marL="400050" lvl="1" indent="0">
              <a:buNone/>
            </a:pPr>
            <a:r>
              <a:rPr lang="zh-CN" altLang="zh-CN" sz="1600" dirty="0" smtClean="0"/>
              <a:t> </a:t>
            </a:r>
            <a:r>
              <a:rPr lang="zh-CN" altLang="en-US" sz="1600" dirty="0" smtClean="0"/>
              <a:t>       范围查询，加</a:t>
            </a:r>
            <a:r>
              <a:rPr lang="en-US" altLang="zh-CN" sz="1600" dirty="0" smtClean="0"/>
              <a:t>NK</a:t>
            </a:r>
            <a:r>
              <a:rPr lang="zh-CN" altLang="en-US" sz="1600" dirty="0" smtClean="0"/>
              <a:t>锁</a:t>
            </a:r>
            <a:endParaRPr lang="en-US" altLang="zh-CN" sz="1600" dirty="0" smtClean="0"/>
          </a:p>
          <a:p>
            <a:pPr marL="0" indent="0">
              <a:buNone/>
            </a:pPr>
            <a:r>
              <a:rPr lang="zh-CN" altLang="en-US" sz="1600" dirty="0" smtClean="0"/>
              <a:t>       </a:t>
            </a:r>
            <a:r>
              <a:rPr lang="zh-CN" altLang="zh-CN" sz="1600" dirty="0" smtClean="0"/>
              <a:t>}</a:t>
            </a:r>
            <a:r>
              <a:rPr lang="en-US" altLang="zh-CN" sz="1600" dirty="0" smtClean="0"/>
              <a:t>else//</a:t>
            </a:r>
            <a:r>
              <a:rPr lang="zh-CN" altLang="en-US" sz="1600" dirty="0" smtClean="0"/>
              <a:t>没索引</a:t>
            </a:r>
            <a:endParaRPr lang="en-US" altLang="zh-CN" sz="1600" dirty="0" smtClean="0"/>
          </a:p>
          <a:p>
            <a:pPr marL="0" indent="0">
              <a:buNone/>
            </a:pPr>
            <a:r>
              <a:rPr lang="zh-CN" altLang="zh-CN" sz="1600" dirty="0"/>
              <a:t> </a:t>
            </a:r>
            <a:r>
              <a:rPr lang="zh-CN" altLang="en-US" sz="1600" dirty="0" smtClean="0"/>
              <a:t>      全表扫描，加</a:t>
            </a:r>
            <a:r>
              <a:rPr lang="en-US" altLang="zh-CN" sz="1600" dirty="0" smtClean="0"/>
              <a:t>NK</a:t>
            </a:r>
            <a:r>
              <a:rPr lang="zh-CN" altLang="en-US" sz="1600" dirty="0" smtClean="0"/>
              <a:t>锁。</a:t>
            </a:r>
            <a:endParaRPr lang="en-US" altLang="zh-CN" sz="1600" dirty="0" smtClean="0"/>
          </a:p>
          <a:p>
            <a:r>
              <a:rPr lang="en-US" altLang="zh-CN" sz="1600" dirty="0" smtClean="0"/>
              <a:t>3.</a:t>
            </a:r>
            <a:r>
              <a:rPr lang="zh-CN" altLang="en-US" sz="1600" dirty="0" smtClean="0"/>
              <a:t>使用二级索引扫􏰀时</a:t>
            </a:r>
            <a:r>
              <a:rPr lang="en-US" altLang="zh-CN" sz="1600" dirty="0" smtClean="0"/>
              <a:t>,</a:t>
            </a:r>
            <a:r>
              <a:rPr lang="zh-CN" altLang="en-US" sz="1600" dirty="0" smtClean="0"/>
              <a:t>同时会获取主键</a:t>
            </a:r>
            <a:r>
              <a:rPr lang="en-US" altLang="zh-CN" sz="1600" dirty="0" smtClean="0"/>
              <a:t>,</a:t>
            </a:r>
            <a:r>
              <a:rPr lang="zh-CN" altLang="en-US" sz="1600" dirty="0" smtClean="0"/>
              <a:t>并对应的主键上加锁</a:t>
            </a:r>
            <a:r>
              <a:rPr lang="en-US" altLang="zh-CN" sz="1600" dirty="0" smtClean="0"/>
              <a:t>REC</a:t>
            </a:r>
            <a:r>
              <a:rPr lang="zh-CN" altLang="en-US" sz="1600" dirty="0" smtClean="0"/>
              <a:t>。 </a:t>
            </a:r>
          </a:p>
          <a:p>
            <a:r>
              <a:rPr lang="en-US" altLang="zh-CN" sz="1600" dirty="0" smtClean="0"/>
              <a:t>4,Innodb</a:t>
            </a:r>
            <a:r>
              <a:rPr lang="zh-CN" altLang="en-US" sz="1600" dirty="0" smtClean="0"/>
              <a:t>加锁遵循先来先得原则。 有时候你需要等待一个处在等待状态的锁 </a:t>
            </a:r>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extLst>
      <p:ext uri="{BB962C8B-B14F-4D97-AF65-F5344CB8AC3E}">
        <p14:creationId xmlns:p14="http://schemas.microsoft.com/office/powerpoint/2010/main" val="59592663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延迟加锁</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sz="2400" b="1" dirty="0" smtClean="0">
                <a:latin typeface="微软雅黑" pitchFamily="34" charset="-122"/>
                <a:ea typeface="微软雅黑" pitchFamily="34" charset="-122"/>
              </a:rPr>
              <a:t>隐式锁（</a:t>
            </a:r>
            <a:r>
              <a:rPr lang="en-US" altLang="zh-CN" sz="2400" b="1" dirty="0" err="1" smtClean="0">
                <a:latin typeface="微软雅黑" pitchFamily="34" charset="-122"/>
                <a:ea typeface="微软雅黑" pitchFamily="34" charset="-122"/>
              </a:rPr>
              <a:t>implict</a:t>
            </a:r>
            <a:r>
              <a:rPr lang="en-US" altLang="zh-CN" sz="2400" b="1" dirty="0" smtClean="0">
                <a:latin typeface="微软雅黑" pitchFamily="34" charset="-122"/>
                <a:ea typeface="微软雅黑" pitchFamily="34" charset="-122"/>
              </a:rPr>
              <a:t> lock</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lvl="1">
              <a:buFont typeface="Wingdings" pitchFamily="2" charset="2"/>
              <a:buChar char="l"/>
            </a:pPr>
            <a:r>
              <a:rPr lang="en-US" altLang="zh-CN" sz="2000" b="1"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innodb</a:t>
            </a:r>
            <a:r>
              <a:rPr lang="zh-CN" altLang="en-US" sz="2000" dirty="0" smtClean="0">
                <a:latin typeface="微软雅黑" pitchFamily="34" charset="-122"/>
                <a:ea typeface="微软雅黑" pitchFamily="34" charset="-122"/>
              </a:rPr>
              <a:t>通过隐性锁来实现延迟加锁，从而减少了锁数量</a:t>
            </a:r>
            <a:endParaRPr lang="en-US" altLang="zh-CN" sz="2000" dirty="0" smtClean="0">
              <a:latin typeface="微软雅黑" pitchFamily="34" charset="-122"/>
              <a:ea typeface="微软雅黑" pitchFamily="34" charset="-122"/>
            </a:endParaRPr>
          </a:p>
          <a:p>
            <a:pPr lvl="1">
              <a:buFont typeface="Wingdings" pitchFamily="2" charset="2"/>
              <a:buChar char="l"/>
            </a:pPr>
            <a:endParaRPr lang="en-US" altLang="zh-CN" sz="2000" dirty="0" smtClean="0">
              <a:latin typeface="微软雅黑" pitchFamily="34" charset="-122"/>
              <a:ea typeface="微软雅黑" pitchFamily="34" charset="-122"/>
            </a:endParaRPr>
          </a:p>
          <a:p>
            <a:pPr>
              <a:buFont typeface="Wingdings" pitchFamily="2" charset="2"/>
              <a:buChar char="Ø"/>
            </a:pPr>
            <a:r>
              <a:rPr lang="zh-CN" altLang="en-US" sz="2400" b="1" dirty="0" smtClean="0">
                <a:latin typeface="微软雅黑" pitchFamily="34" charset="-122"/>
                <a:ea typeface="微软雅黑" pitchFamily="34" charset="-122"/>
              </a:rPr>
              <a:t>隐性锁定义：</a:t>
            </a:r>
            <a:endParaRPr lang="en-US" altLang="zh-CN" sz="2400" b="1" dirty="0" smtClean="0">
              <a:latin typeface="微软雅黑" pitchFamily="34" charset="-122"/>
              <a:ea typeface="微软雅黑" pitchFamily="34" charset="-122"/>
            </a:endParaRPr>
          </a:p>
          <a:p>
            <a:pPr lvl="1">
              <a:buFont typeface="Wingdings" pitchFamily="2" charset="2"/>
              <a:buChar char="l"/>
            </a:pPr>
            <a:r>
              <a:rPr lang="zh-CN" altLang="en-US" sz="2000" dirty="0" smtClean="0">
                <a:latin typeface="微软雅黑" pitchFamily="34" charset="-122"/>
                <a:ea typeface="微软雅黑" pitchFamily="34" charset="-122"/>
              </a:rPr>
              <a:t>如果事务在上锁之前发现</a:t>
            </a:r>
            <a:r>
              <a:rPr lang="en-US" altLang="zh-CN" sz="2000" dirty="0" smtClean="0">
                <a:latin typeface="微软雅黑" pitchFamily="34" charset="-122"/>
                <a:ea typeface="微软雅黑" pitchFamily="34" charset="-122"/>
              </a:rPr>
              <a:t>page</a:t>
            </a:r>
            <a:r>
              <a:rPr lang="zh-CN" altLang="en-US" sz="2000" dirty="0" smtClean="0">
                <a:latin typeface="微软雅黑" pitchFamily="34" charset="-122"/>
                <a:ea typeface="微软雅黑" pitchFamily="34" charset="-122"/>
              </a:rPr>
              <a:t>无上锁，或是给</a:t>
            </a:r>
            <a:r>
              <a:rPr lang="en-US" altLang="zh-CN" sz="2000" dirty="0" smtClean="0">
                <a:latin typeface="微软雅黑" pitchFamily="34" charset="-122"/>
                <a:ea typeface="微软雅黑" pitchFamily="34" charset="-122"/>
              </a:rPr>
              <a:t>page</a:t>
            </a:r>
            <a:r>
              <a:rPr lang="zh-CN" altLang="en-US" sz="2000" dirty="0" smtClean="0">
                <a:latin typeface="微软雅黑" pitchFamily="34" charset="-122"/>
                <a:ea typeface="微软雅黑" pitchFamily="34" charset="-122"/>
              </a:rPr>
              <a:t>加的行锁的事务就是当前事务，亦或者不会跟其他加在记录上的锁不冲突，那么就无需给记录加锁，从而降低了锁数量。</a:t>
            </a:r>
            <a:endParaRPr lang="en-US" altLang="zh-CN" sz="2000" dirty="0" smtClean="0">
              <a:latin typeface="微软雅黑" pitchFamily="34" charset="-122"/>
              <a:ea typeface="微软雅黑" pitchFamily="34" charset="-122"/>
            </a:endParaRPr>
          </a:p>
          <a:p>
            <a:pPr>
              <a:buFont typeface="Wingdings" pitchFamily="2" charset="2"/>
              <a:buChar char="Ø"/>
            </a:pPr>
            <a:r>
              <a:rPr lang="zh-CN" altLang="en-US" sz="2400" b="1" dirty="0" smtClean="0">
                <a:latin typeface="微软雅黑" pitchFamily="34" charset="-122"/>
                <a:ea typeface="微软雅黑" pitchFamily="34" charset="-122"/>
              </a:rPr>
              <a:t>隐性锁实现方式：</a:t>
            </a:r>
            <a:endParaRPr lang="en-US" altLang="zh-CN" sz="2400" b="1" dirty="0" smtClean="0">
              <a:latin typeface="微软雅黑" pitchFamily="34" charset="-122"/>
              <a:ea typeface="微软雅黑" pitchFamily="34" charset="-122"/>
            </a:endParaRPr>
          </a:p>
          <a:p>
            <a:pPr>
              <a:buNone/>
            </a:pPr>
            <a:r>
              <a:rPr lang="en-US" altLang="zh-CN" sz="2400" b="1" dirty="0" smtClean="0">
                <a:latin typeface="微软雅黑" pitchFamily="34" charset="-122"/>
                <a:ea typeface="微软雅黑" pitchFamily="34" charset="-122"/>
              </a:rPr>
              <a:t>	</a:t>
            </a:r>
            <a:r>
              <a:rPr lang="en-US" altLang="zh-CN" sz="2400" b="1" dirty="0" smtClean="0">
                <a:latin typeface="微软雅黑" pitchFamily="34" charset="-122"/>
                <a:ea typeface="微软雅黑" pitchFamily="34" charset="-122"/>
                <a:hlinkClick r:id="rId2" action="ppaction://hlinkfile"/>
              </a:rPr>
              <a:t>1</a:t>
            </a:r>
            <a:r>
              <a:rPr lang="zh-CN" altLang="en-US" sz="2400" b="1" dirty="0" smtClean="0">
                <a:latin typeface="微软雅黑" pitchFamily="34" charset="-122"/>
                <a:ea typeface="微软雅黑" pitchFamily="34" charset="-122"/>
                <a:hlinkClick r:id="rId2" action="ppaction://hlinkfile"/>
              </a:rPr>
              <a:t>、隐性锁加锁时</a:t>
            </a:r>
            <a:r>
              <a:rPr lang="en-US" altLang="zh-CN" sz="2400" b="1" dirty="0" smtClean="0">
                <a:latin typeface="微软雅黑" pitchFamily="34" charset="-122"/>
                <a:ea typeface="微软雅黑" pitchFamily="34" charset="-122"/>
                <a:hlinkClick r:id="rId2" action="ppaction://hlinkfile"/>
              </a:rPr>
              <a:t>	   </a:t>
            </a:r>
            <a:r>
              <a:rPr lang="en-US" altLang="zh-CN" sz="2400" b="1" dirty="0" smtClean="0">
                <a:latin typeface="微软雅黑" pitchFamily="34" charset="-122"/>
                <a:ea typeface="微软雅黑" pitchFamily="34" charset="-122"/>
              </a:rPr>
              <a:t>	        </a:t>
            </a:r>
            <a:r>
              <a:rPr lang="en-US" altLang="zh-CN" sz="2400" b="1" dirty="0" smtClean="0">
                <a:latin typeface="微软雅黑" pitchFamily="34" charset="-122"/>
                <a:ea typeface="微软雅黑" pitchFamily="34" charset="-122"/>
                <a:hlinkClick r:id="rId3" action="ppaction://hlinkfile"/>
              </a:rPr>
              <a:t>2</a:t>
            </a:r>
            <a:r>
              <a:rPr lang="zh-CN" altLang="en-US" sz="2400" b="1" dirty="0" smtClean="0">
                <a:latin typeface="微软雅黑" pitchFamily="34" charset="-122"/>
                <a:ea typeface="微软雅黑" pitchFamily="34" charset="-122"/>
                <a:hlinkClick r:id="rId3" action="ppaction://hlinkfile"/>
              </a:rPr>
              <a:t>、隐性锁变为显性锁</a:t>
            </a:r>
            <a:endParaRPr lang="en-US" altLang="zh-CN" sz="2400" b="1" dirty="0" smtClean="0">
              <a:latin typeface="微软雅黑" pitchFamily="34" charset="-122"/>
              <a:ea typeface="微软雅黑" pitchFamily="34" charset="-122"/>
            </a:endParaRPr>
          </a:p>
          <a:p>
            <a:pPr>
              <a:buFont typeface="Wingdings" pitchFamily="2" charset="2"/>
              <a:buChar char="Ø"/>
            </a:pPr>
            <a:r>
              <a:rPr lang="zh-CN" altLang="en-US" sz="2400" b="1" dirty="0" smtClean="0">
                <a:latin typeface="微软雅黑" pitchFamily="34" charset="-122"/>
                <a:ea typeface="微软雅黑" pitchFamily="34" charset="-122"/>
              </a:rPr>
              <a:t>隐性锁特点：</a:t>
            </a:r>
            <a:endParaRPr lang="en-US" altLang="zh-CN" sz="2400" b="1" dirty="0" smtClean="0">
              <a:latin typeface="微软雅黑" pitchFamily="34" charset="-122"/>
              <a:ea typeface="微软雅黑" pitchFamily="34" charset="-122"/>
            </a:endParaRPr>
          </a:p>
          <a:p>
            <a:pPr lvl="1">
              <a:buFont typeface="Wingdings" pitchFamily="2" charset="2"/>
              <a:buChar char="l"/>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锁类型为</a:t>
            </a:r>
            <a:r>
              <a:rPr lang="en-US" altLang="zh-CN" sz="2000" dirty="0" smtClean="0">
                <a:latin typeface="微软雅黑" pitchFamily="34" charset="-122"/>
                <a:ea typeface="微软雅黑" pitchFamily="34" charset="-122"/>
              </a:rPr>
              <a:t>LOCK_REC|LOCK_NO_GAP|LOCK_X</a:t>
            </a:r>
          </a:p>
          <a:p>
            <a:pPr lvl="1">
              <a:buFont typeface="Wingdings" pitchFamily="2" charset="2"/>
              <a:buChar char="l"/>
            </a:pPr>
            <a:r>
              <a:rPr lang="en-US" altLang="zh-CN" sz="2000" dirty="0" smtClean="0">
                <a:latin typeface="微软雅黑" pitchFamily="34" charset="-122"/>
                <a:ea typeface="微软雅黑" pitchFamily="34" charset="-122"/>
              </a:rPr>
              <a:t>   where</a:t>
            </a:r>
            <a:r>
              <a:rPr lang="zh-CN" altLang="en-US" sz="2000" dirty="0" smtClean="0">
                <a:latin typeface="微软雅黑" pitchFamily="34" charset="-122"/>
                <a:ea typeface="微软雅黑" pitchFamily="34" charset="-122"/>
              </a:rPr>
              <a:t>条件索引以及主键索引加显性锁</a:t>
            </a:r>
            <a:endParaRPr lang="zh-CN" altLang="en-US" sz="1600"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背景</a:t>
            </a:r>
            <a:r>
              <a:rPr kumimoji="1" lang="en-US" altLang="zh-CN" dirty="0"/>
              <a:t>——</a:t>
            </a:r>
            <a:r>
              <a:rPr kumimoji="1" lang="zh-CN" altLang="en-US" dirty="0" smtClean="0"/>
              <a:t>快照读</a:t>
            </a:r>
            <a:r>
              <a:rPr kumimoji="1" lang="en-US" altLang="zh-CN" dirty="0" smtClean="0"/>
              <a:t> </a:t>
            </a:r>
            <a:r>
              <a:rPr kumimoji="1" lang="en-US" altLang="zh-CN" dirty="0" err="1" smtClean="0"/>
              <a:t>vs</a:t>
            </a:r>
            <a:r>
              <a:rPr kumimoji="1" lang="en-US" altLang="zh-CN" dirty="0" smtClean="0"/>
              <a:t> </a:t>
            </a:r>
            <a:r>
              <a:rPr kumimoji="1" lang="zh-CN" altLang="en-US" dirty="0" smtClean="0"/>
              <a:t>当前读</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5" name="文本框 4"/>
          <p:cNvSpPr txBox="1"/>
          <p:nvPr/>
        </p:nvSpPr>
        <p:spPr>
          <a:xfrm>
            <a:off x="559302" y="1724330"/>
            <a:ext cx="184666" cy="369332"/>
          </a:xfrm>
          <a:prstGeom prst="rect">
            <a:avLst/>
          </a:prstGeom>
          <a:noFill/>
        </p:spPr>
        <p:txBody>
          <a:bodyPr wrap="none" rtlCol="0">
            <a:spAutoFit/>
          </a:bodyPr>
          <a:lstStyle/>
          <a:p>
            <a:endParaRPr kumimoji="1" lang="zh-CN" altLang="en-US" dirty="0"/>
          </a:p>
        </p:txBody>
      </p:sp>
      <p:sp>
        <p:nvSpPr>
          <p:cNvPr id="6" name="文本框 5"/>
          <p:cNvSpPr txBox="1"/>
          <p:nvPr/>
        </p:nvSpPr>
        <p:spPr>
          <a:xfrm>
            <a:off x="467544" y="1484784"/>
            <a:ext cx="8424936" cy="4001095"/>
          </a:xfrm>
          <a:prstGeom prst="rect">
            <a:avLst/>
          </a:prstGeom>
          <a:noFill/>
        </p:spPr>
        <p:txBody>
          <a:bodyPr wrap="square" rtlCol="0">
            <a:spAutoFit/>
          </a:bodyPr>
          <a:lstStyle/>
          <a:p>
            <a:r>
              <a:rPr kumimoji="1" lang="zh-CN" altLang="en-US" sz="2800" b="1" dirty="0"/>
              <a:t>快照读</a:t>
            </a:r>
            <a:r>
              <a:rPr kumimoji="1" lang="zh-CN" altLang="en-US" sz="2800" b="1" dirty="0" smtClean="0"/>
              <a:t>：</a:t>
            </a:r>
            <a:endParaRPr kumimoji="1" lang="en-US" altLang="zh-CN" sz="2800" b="1" dirty="0" smtClean="0"/>
          </a:p>
          <a:p>
            <a:r>
              <a:rPr kumimoji="1" lang="zh-CN" altLang="en-US" sz="2000" dirty="0" smtClean="0"/>
              <a:t>简单</a:t>
            </a:r>
            <a:r>
              <a:rPr kumimoji="1" lang="zh-CN" altLang="en-US" sz="2000" dirty="0"/>
              <a:t>的</a:t>
            </a:r>
            <a:r>
              <a:rPr kumimoji="1" lang="en-US" altLang="zh-CN" sz="2000" dirty="0"/>
              <a:t>select</a:t>
            </a:r>
            <a:r>
              <a:rPr kumimoji="1" lang="zh-CN" altLang="en-US" sz="2000" dirty="0"/>
              <a:t>操作，属于快照读，不加锁</a:t>
            </a:r>
            <a:r>
              <a:rPr kumimoji="1" lang="zh-CN" altLang="en-US" sz="2000" dirty="0" smtClean="0"/>
              <a:t>。</a:t>
            </a:r>
            <a:endParaRPr kumimoji="1" lang="en-US" altLang="zh-CN" sz="2000" dirty="0"/>
          </a:p>
          <a:p>
            <a:pPr marL="342900" indent="-342900">
              <a:buFont typeface="Arial"/>
              <a:buChar char="•"/>
            </a:pPr>
            <a:r>
              <a:rPr kumimoji="1" lang="en-US" altLang="zh-CN" sz="2000" dirty="0" smtClean="0"/>
              <a:t>select </a:t>
            </a:r>
            <a:r>
              <a:rPr kumimoji="1" lang="en-US" altLang="zh-CN" sz="2000" dirty="0"/>
              <a:t>* from table where ?</a:t>
            </a:r>
            <a:r>
              <a:rPr kumimoji="1" lang="en-US" altLang="zh-CN" sz="2000" dirty="0" smtClean="0"/>
              <a:t>;</a:t>
            </a:r>
          </a:p>
          <a:p>
            <a:endParaRPr kumimoji="1" lang="en-US" altLang="zh-CN" dirty="0"/>
          </a:p>
          <a:p>
            <a:r>
              <a:rPr kumimoji="1" lang="zh-CN" altLang="en-US" sz="2800" b="1" dirty="0" smtClean="0"/>
              <a:t>当前读：</a:t>
            </a:r>
            <a:endParaRPr kumimoji="1" lang="en-US" altLang="zh-CN" sz="2800" b="1" dirty="0" smtClean="0"/>
          </a:p>
          <a:p>
            <a:r>
              <a:rPr kumimoji="1" lang="zh-CN" altLang="en-US" sz="2000" dirty="0" smtClean="0"/>
              <a:t>特殊的读</a:t>
            </a:r>
            <a:r>
              <a:rPr kumimoji="1" lang="zh-CN" altLang="en-US" sz="2000" dirty="0"/>
              <a:t>操作，插入</a:t>
            </a:r>
            <a:r>
              <a:rPr kumimoji="1" lang="en-US" altLang="zh-CN" sz="2000" dirty="0"/>
              <a:t>/</a:t>
            </a:r>
            <a:r>
              <a:rPr kumimoji="1" lang="zh-CN" altLang="en-US" sz="2000" dirty="0"/>
              <a:t>更新</a:t>
            </a:r>
            <a:r>
              <a:rPr kumimoji="1" lang="en-US" altLang="zh-CN" sz="2000" dirty="0"/>
              <a:t>/</a:t>
            </a:r>
            <a:r>
              <a:rPr kumimoji="1" lang="zh-CN" altLang="en-US" sz="2000" dirty="0"/>
              <a:t>删除操作，属于当前读，需要加锁</a:t>
            </a:r>
            <a:r>
              <a:rPr kumimoji="1" lang="zh-CN" altLang="en-US" sz="2000" dirty="0" smtClean="0"/>
              <a:t>。</a:t>
            </a:r>
            <a:endParaRPr kumimoji="1" lang="en-US" altLang="zh-CN" sz="2000" dirty="0" smtClean="0"/>
          </a:p>
          <a:p>
            <a:endParaRPr kumimoji="1" lang="en-US" altLang="zh-CN" sz="2000" dirty="0"/>
          </a:p>
          <a:p>
            <a:pPr marL="342900" indent="-342900">
              <a:buFont typeface="Arial"/>
              <a:buChar char="•"/>
            </a:pPr>
            <a:r>
              <a:rPr kumimoji="1" lang="en-US" altLang="zh-CN" sz="2000" dirty="0" smtClean="0"/>
              <a:t>select </a:t>
            </a:r>
            <a:r>
              <a:rPr kumimoji="1" lang="en-US" altLang="zh-CN" sz="2000" dirty="0"/>
              <a:t>* from table where ? lock in share mode</a:t>
            </a:r>
            <a:r>
              <a:rPr kumimoji="1" lang="en-US" altLang="zh-CN" sz="2000" dirty="0" smtClean="0"/>
              <a:t>;</a:t>
            </a:r>
          </a:p>
          <a:p>
            <a:pPr marL="342900" indent="-342900">
              <a:buFont typeface="Arial"/>
              <a:buChar char="•"/>
            </a:pPr>
            <a:r>
              <a:rPr kumimoji="1" lang="en-US" altLang="zh-CN" sz="2000" dirty="0" smtClean="0"/>
              <a:t>select </a:t>
            </a:r>
            <a:r>
              <a:rPr kumimoji="1" lang="en-US" altLang="zh-CN" sz="2000" dirty="0"/>
              <a:t>* from table where ? for update</a:t>
            </a:r>
            <a:r>
              <a:rPr kumimoji="1" lang="en-US" altLang="zh-CN" sz="2000" dirty="0" smtClean="0"/>
              <a:t>;</a:t>
            </a:r>
          </a:p>
          <a:p>
            <a:pPr marL="342900" indent="-342900">
              <a:buFont typeface="Arial"/>
              <a:buChar char="•"/>
            </a:pPr>
            <a:r>
              <a:rPr kumimoji="1" lang="en-US" altLang="zh-CN" sz="2000" dirty="0" smtClean="0"/>
              <a:t>insert </a:t>
            </a:r>
            <a:r>
              <a:rPr kumimoji="1" lang="en-US" altLang="zh-CN" sz="2000" dirty="0"/>
              <a:t>into table values (…)</a:t>
            </a:r>
            <a:r>
              <a:rPr kumimoji="1" lang="en-US" altLang="zh-CN" sz="2000" dirty="0" smtClean="0"/>
              <a:t>;</a:t>
            </a:r>
          </a:p>
          <a:p>
            <a:pPr marL="342900" indent="-342900">
              <a:buFont typeface="Arial"/>
              <a:buChar char="•"/>
            </a:pPr>
            <a:r>
              <a:rPr kumimoji="1" lang="en-US" altLang="zh-CN" sz="2000" dirty="0" smtClean="0"/>
              <a:t>update </a:t>
            </a:r>
            <a:r>
              <a:rPr kumimoji="1" lang="en-US" altLang="zh-CN" sz="2000" dirty="0"/>
              <a:t>table set ? where ?</a:t>
            </a:r>
            <a:r>
              <a:rPr kumimoji="1" lang="en-US" altLang="zh-CN" sz="2000" dirty="0" smtClean="0"/>
              <a:t>;</a:t>
            </a:r>
          </a:p>
          <a:p>
            <a:pPr marL="342900" indent="-342900">
              <a:buFont typeface="Arial"/>
              <a:buChar char="•"/>
            </a:pPr>
            <a:r>
              <a:rPr kumimoji="1" lang="en-US" altLang="zh-CN" sz="2000" dirty="0" smtClean="0"/>
              <a:t>delete </a:t>
            </a:r>
            <a:r>
              <a:rPr kumimoji="1" lang="en-US" altLang="zh-CN" sz="2000" dirty="0"/>
              <a:t>from table where ?;</a:t>
            </a:r>
            <a:endParaRPr kumimoji="1" lang="zh-CN" altLang="en-US" sz="2000" dirty="0"/>
          </a:p>
        </p:txBody>
      </p:sp>
    </p:spTree>
    <p:extLst>
      <p:ext uri="{BB962C8B-B14F-4D97-AF65-F5344CB8AC3E}">
        <p14:creationId xmlns:p14="http://schemas.microsoft.com/office/powerpoint/2010/main" val="2038565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表锁兼容性矩阵</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611560" y="1412776"/>
            <a:ext cx="8229600" cy="5267916"/>
          </a:xfrm>
        </p:spPr>
        <p:txBody>
          <a:bodyPr/>
          <a:lstStyle/>
          <a:p>
            <a:pPr>
              <a:buFont typeface="Wingdings" pitchFamily="2" charset="2"/>
              <a:buChar char="Ø"/>
            </a:pPr>
            <a:r>
              <a:rPr lang="zh-CN" altLang="en-US" dirty="0" smtClean="0">
                <a:latin typeface="微软雅黑" pitchFamily="34" charset="-122"/>
                <a:ea typeface="微软雅黑" pitchFamily="34" charset="-122"/>
              </a:rPr>
              <a:t>表锁兼容性矩阵</a:t>
            </a:r>
            <a:endParaRPr lang="en-US" altLang="zh-CN" dirty="0" smtClean="0">
              <a:latin typeface="微软雅黑" pitchFamily="34" charset="-122"/>
              <a:ea typeface="微软雅黑" pitchFamily="34" charset="-122"/>
            </a:endParaRPr>
          </a:p>
          <a:p>
            <a:pPr>
              <a:buNone/>
            </a:pPr>
            <a:r>
              <a:rPr lang="en-US" altLang="zh-CN" dirty="0" smtClean="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graphicFrame>
        <p:nvGraphicFramePr>
          <p:cNvPr id="6" name="表格 5"/>
          <p:cNvGraphicFramePr>
            <a:graphicFrameLocks noGrp="1"/>
          </p:cNvGraphicFramePr>
          <p:nvPr/>
        </p:nvGraphicFramePr>
        <p:xfrm>
          <a:off x="1187624" y="2276872"/>
          <a:ext cx="6696744" cy="4235112"/>
        </p:xfrm>
        <a:graphic>
          <a:graphicData uri="http://schemas.openxmlformats.org/drawingml/2006/table">
            <a:tbl>
              <a:tblPr firstRow="1" bandRow="1">
                <a:tableStyleId>{5C22544A-7EE6-4342-B048-85BDC9FD1C3A}</a:tableStyleId>
              </a:tblPr>
              <a:tblGrid>
                <a:gridCol w="1116124"/>
                <a:gridCol w="1116124"/>
                <a:gridCol w="1116124"/>
                <a:gridCol w="1116124"/>
                <a:gridCol w="1116124"/>
                <a:gridCol w="1116124"/>
              </a:tblGrid>
              <a:tr h="579161">
                <a:tc>
                  <a:txBody>
                    <a:bodyPr/>
                    <a:lstStyle/>
                    <a:p>
                      <a:endParaRPr lang="zh-CN" altLang="en-US" sz="2800" dirty="0"/>
                    </a:p>
                  </a:txBody>
                  <a:tcPr/>
                </a:tc>
                <a:tc>
                  <a:txBody>
                    <a:bodyPr/>
                    <a:lstStyle/>
                    <a:p>
                      <a:pPr algn="ctr"/>
                      <a:r>
                        <a:rPr lang="en-US" altLang="zh-CN" sz="2400" dirty="0" smtClean="0"/>
                        <a:t>IS</a:t>
                      </a:r>
                      <a:endParaRPr lang="zh-CN" altLang="en-US" sz="2400" dirty="0"/>
                    </a:p>
                  </a:txBody>
                  <a:tcPr/>
                </a:tc>
                <a:tc>
                  <a:txBody>
                    <a:bodyPr/>
                    <a:lstStyle/>
                    <a:p>
                      <a:pPr algn="ctr"/>
                      <a:r>
                        <a:rPr lang="en-US" altLang="zh-CN" sz="2400" dirty="0" smtClean="0"/>
                        <a:t>IX</a:t>
                      </a:r>
                      <a:endParaRPr lang="zh-CN" altLang="en-US" sz="2400" dirty="0"/>
                    </a:p>
                  </a:txBody>
                  <a:tcPr/>
                </a:tc>
                <a:tc>
                  <a:txBody>
                    <a:bodyPr/>
                    <a:lstStyle/>
                    <a:p>
                      <a:pPr algn="ctr"/>
                      <a:r>
                        <a:rPr lang="en-US" altLang="zh-CN" sz="2400" dirty="0" smtClean="0"/>
                        <a:t>AUTO_INC</a:t>
                      </a:r>
                      <a:endParaRPr lang="zh-CN" altLang="en-US" sz="2400" dirty="0"/>
                    </a:p>
                  </a:txBody>
                  <a:tcPr/>
                </a:tc>
                <a:tc>
                  <a:txBody>
                    <a:bodyPr/>
                    <a:lstStyle/>
                    <a:p>
                      <a:pPr algn="ctr"/>
                      <a:r>
                        <a:rPr lang="en-US" altLang="zh-CN" sz="2400" dirty="0" smtClean="0"/>
                        <a:t>S</a:t>
                      </a:r>
                      <a:endParaRPr lang="zh-CN" altLang="en-US" sz="2400" dirty="0"/>
                    </a:p>
                  </a:txBody>
                  <a:tcPr/>
                </a:tc>
                <a:tc>
                  <a:txBody>
                    <a:bodyPr/>
                    <a:lstStyle/>
                    <a:p>
                      <a:pPr algn="ctr"/>
                      <a:r>
                        <a:rPr lang="en-US" altLang="zh-CN" sz="2400" dirty="0" smtClean="0"/>
                        <a:t>X</a:t>
                      </a:r>
                      <a:endParaRPr lang="zh-CN" altLang="en-US" sz="2400" dirty="0"/>
                    </a:p>
                  </a:txBody>
                  <a:tcPr/>
                </a:tc>
              </a:tr>
              <a:tr h="647298">
                <a:tc>
                  <a:txBody>
                    <a:bodyPr/>
                    <a:lstStyle/>
                    <a:p>
                      <a:pPr algn="ctr"/>
                      <a:r>
                        <a:rPr lang="en-US" altLang="zh-CN" sz="2800" dirty="0" smtClean="0"/>
                        <a:t>IS</a:t>
                      </a:r>
                      <a:endParaRPr lang="zh-CN" altLang="en-US" sz="28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r>
              <a:tr h="647298">
                <a:tc>
                  <a:txBody>
                    <a:bodyPr/>
                    <a:lstStyle/>
                    <a:p>
                      <a:pPr algn="ctr"/>
                      <a:r>
                        <a:rPr lang="en-US" altLang="zh-CN" sz="2800" dirty="0" smtClean="0"/>
                        <a:t>IX</a:t>
                      </a:r>
                      <a:endParaRPr lang="zh-CN" altLang="en-US" sz="28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r>
              <a:tr h="647298">
                <a:tc>
                  <a:txBody>
                    <a:bodyPr/>
                    <a:lstStyle/>
                    <a:p>
                      <a:pPr algn="ctr"/>
                      <a:r>
                        <a:rPr lang="en-US" altLang="zh-CN" sz="2400" dirty="0" smtClean="0"/>
                        <a:t>AUTO_INC</a:t>
                      </a:r>
                      <a:endParaRPr lang="zh-CN" altLang="en-US" sz="24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r>
              <a:tr h="647298">
                <a:tc>
                  <a:txBody>
                    <a:bodyPr/>
                    <a:lstStyle/>
                    <a:p>
                      <a:pPr algn="ctr"/>
                      <a:r>
                        <a:rPr lang="en-US" altLang="zh-CN" sz="2800" dirty="0" smtClean="0">
                          <a:hlinkClick r:id="rId3" action="ppaction://hlinksldjump"/>
                        </a:rPr>
                        <a:t>S</a:t>
                      </a:r>
                      <a:endParaRPr lang="zh-CN" altLang="en-US" sz="28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r>
              <a:tr h="647298">
                <a:tc>
                  <a:txBody>
                    <a:bodyPr/>
                    <a:lstStyle/>
                    <a:p>
                      <a:pPr algn="ctr"/>
                      <a:r>
                        <a:rPr lang="en-US" altLang="zh-CN" sz="2800" dirty="0" smtClean="0"/>
                        <a:t>X</a:t>
                      </a:r>
                      <a:endParaRPr lang="zh-CN" altLang="en-US" sz="28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c>
                  <a:txBody>
                    <a:bodyPr/>
                    <a:lstStyle/>
                    <a:p>
                      <a:pPr algn="ctr"/>
                      <a:r>
                        <a:rPr lang="en-US" altLang="zh-CN" sz="3200" dirty="0" smtClean="0"/>
                        <a:t>-</a:t>
                      </a:r>
                      <a:endParaRPr lang="zh-CN" altLang="en-US" sz="3200" dirty="0"/>
                    </a:p>
                  </a:txBody>
                  <a:tcPr/>
                </a:tc>
              </a:tr>
            </a:tbl>
          </a:graphicData>
        </a:graphic>
      </p:graphicFrame>
    </p:spTree>
    <p:extLst>
      <p:ext uri="{BB962C8B-B14F-4D97-AF65-F5344CB8AC3E}">
        <p14:creationId xmlns:p14="http://schemas.microsoft.com/office/powerpoint/2010/main" val="406814862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行锁兼容性矩阵</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a:buFont typeface="Wingdings" pitchFamily="2" charset="2"/>
              <a:buChar char="Ø"/>
            </a:pPr>
            <a:r>
              <a:rPr lang="en-US" altLang="zh-CN" dirty="0" smtClean="0"/>
              <a:t> </a:t>
            </a:r>
            <a:r>
              <a:rPr lang="zh-CN" altLang="en-US" dirty="0" smtClean="0">
                <a:latin typeface="微软雅黑" pitchFamily="34" charset="-122"/>
                <a:ea typeface="微软雅黑" pitchFamily="34" charset="-122"/>
              </a:rPr>
              <a:t>行锁兼容性矩阵</a:t>
            </a:r>
            <a:endParaRPr lang="en-US" altLang="zh-CN" dirty="0" smtClean="0">
              <a:latin typeface="微软雅黑" pitchFamily="34" charset="-122"/>
              <a:ea typeface="微软雅黑" pitchFamily="34" charset="-122"/>
            </a:endParaRPr>
          </a:p>
          <a:p>
            <a:pPr>
              <a:buNone/>
            </a:pP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023649969"/>
              </p:ext>
            </p:extLst>
          </p:nvPr>
        </p:nvGraphicFramePr>
        <p:xfrm>
          <a:off x="395536" y="2564904"/>
          <a:ext cx="8352928" cy="3479559"/>
        </p:xfrm>
        <a:graphic>
          <a:graphicData uri="http://schemas.openxmlformats.org/drawingml/2006/table">
            <a:tbl>
              <a:tblPr firstRow="1" bandRow="1">
                <a:tableStyleId>{5C22544A-7EE6-4342-B048-85BDC9FD1C3A}</a:tableStyleId>
              </a:tblPr>
              <a:tblGrid>
                <a:gridCol w="1656184"/>
                <a:gridCol w="1360602"/>
                <a:gridCol w="1663734"/>
                <a:gridCol w="1440160"/>
                <a:gridCol w="2232248"/>
              </a:tblGrid>
              <a:tr h="633670">
                <a:tc>
                  <a:txBody>
                    <a:bodyPr/>
                    <a:lstStyle/>
                    <a:p>
                      <a:endParaRPr lang="zh-CN" altLang="en-US" dirty="0"/>
                    </a:p>
                  </a:txBody>
                  <a:tcPr/>
                </a:tc>
                <a:tc>
                  <a:txBody>
                    <a:bodyPr/>
                    <a:lstStyle/>
                    <a:p>
                      <a:pPr algn="ctr"/>
                      <a:r>
                        <a:rPr lang="en-US" altLang="zh-CN" sz="2800" dirty="0" smtClean="0"/>
                        <a:t>GAP</a:t>
                      </a:r>
                      <a:endParaRPr lang="zh-CN" altLang="en-US" sz="2800" dirty="0"/>
                    </a:p>
                  </a:txBody>
                  <a:tcPr/>
                </a:tc>
                <a:tc>
                  <a:txBody>
                    <a:bodyPr/>
                    <a:lstStyle/>
                    <a:p>
                      <a:pPr algn="ctr"/>
                      <a:r>
                        <a:rPr lang="en-US" altLang="zh-CN" sz="2800" dirty="0" smtClean="0"/>
                        <a:t>I(Insert</a:t>
                      </a:r>
                      <a:r>
                        <a:rPr lang="zh-CN" altLang="en-US" sz="2800" dirty="0" smtClean="0"/>
                        <a:t> </a:t>
                      </a:r>
                      <a:r>
                        <a:rPr lang="en-US" altLang="zh-CN" sz="2800" dirty="0" smtClean="0"/>
                        <a:t>Intention)</a:t>
                      </a:r>
                      <a:endParaRPr lang="zh-CN" altLang="en-US" sz="2800" dirty="0"/>
                    </a:p>
                  </a:txBody>
                  <a:tcPr/>
                </a:tc>
                <a:tc>
                  <a:txBody>
                    <a:bodyPr/>
                    <a:lstStyle/>
                    <a:p>
                      <a:pPr algn="ctr"/>
                      <a:r>
                        <a:rPr lang="en-US" altLang="zh-CN" sz="2800" dirty="0" smtClean="0"/>
                        <a:t>REC</a:t>
                      </a:r>
                      <a:endParaRPr lang="zh-CN" altLang="en-US" sz="2800" dirty="0"/>
                    </a:p>
                  </a:txBody>
                  <a:tcPr/>
                </a:tc>
                <a:tc>
                  <a:txBody>
                    <a:bodyPr/>
                    <a:lstStyle/>
                    <a:p>
                      <a:pPr algn="ctr"/>
                      <a:r>
                        <a:rPr lang="en-US" altLang="zh-CN" sz="2800" dirty="0" smtClean="0"/>
                        <a:t>NK</a:t>
                      </a:r>
                      <a:endParaRPr lang="zh-CN" altLang="en-US" sz="2800" dirty="0"/>
                    </a:p>
                  </a:txBody>
                  <a:tcPr/>
                </a:tc>
              </a:tr>
              <a:tr h="633670">
                <a:tc>
                  <a:txBody>
                    <a:bodyPr/>
                    <a:lstStyle/>
                    <a:p>
                      <a:pPr algn="ctr"/>
                      <a:r>
                        <a:rPr lang="en-US" altLang="zh-CN" sz="2800" dirty="0" smtClean="0"/>
                        <a:t>GAP</a:t>
                      </a:r>
                      <a:endParaRPr lang="zh-CN" altLang="en-US" sz="2800" dirty="0"/>
                    </a:p>
                  </a:txBody>
                  <a:tcPr/>
                </a:tc>
                <a:tc>
                  <a:txBody>
                    <a:bodyPr/>
                    <a:lstStyle/>
                    <a:p>
                      <a:pPr algn="ctr"/>
                      <a:r>
                        <a:rPr lang="en-US" altLang="zh-CN" sz="2800" dirty="0" smtClean="0"/>
                        <a:t>+</a:t>
                      </a:r>
                      <a:endParaRPr lang="zh-CN" altLang="en-US" sz="2800" dirty="0"/>
                    </a:p>
                  </a:txBody>
                  <a:tcPr/>
                </a:tc>
                <a:tc>
                  <a:txBody>
                    <a:bodyPr/>
                    <a:lstStyle/>
                    <a:p>
                      <a:pPr algn="ctr"/>
                      <a:r>
                        <a:rPr lang="en-US" altLang="zh-CN" sz="2800" dirty="0" smtClean="0"/>
                        <a:t>+</a:t>
                      </a:r>
                      <a:endParaRPr lang="zh-CN" altLang="en-US" sz="2800" dirty="0"/>
                    </a:p>
                  </a:txBody>
                  <a:tcPr/>
                </a:tc>
                <a:tc>
                  <a:txBody>
                    <a:bodyPr/>
                    <a:lstStyle/>
                    <a:p>
                      <a:pPr algn="ctr"/>
                      <a:r>
                        <a:rPr lang="en-US" altLang="zh-CN" sz="2800" dirty="0" smtClean="0"/>
                        <a:t>+</a:t>
                      </a:r>
                      <a:endParaRPr lang="zh-CN" altLang="en-US" sz="2800" dirty="0"/>
                    </a:p>
                  </a:txBody>
                  <a:tcPr/>
                </a:tc>
                <a:tc>
                  <a:txBody>
                    <a:bodyPr/>
                    <a:lstStyle/>
                    <a:p>
                      <a:pPr algn="ctr"/>
                      <a:r>
                        <a:rPr lang="en-US" altLang="zh-CN" sz="2800" dirty="0" smtClean="0"/>
                        <a:t>+</a:t>
                      </a:r>
                      <a:endParaRPr lang="zh-CN" altLang="en-US" sz="2800" dirty="0"/>
                    </a:p>
                  </a:txBody>
                  <a:tcPr/>
                </a:tc>
              </a:tr>
              <a:tr h="633670">
                <a:tc>
                  <a:txBody>
                    <a:bodyPr/>
                    <a:lstStyle/>
                    <a:p>
                      <a:pPr algn="ctr"/>
                      <a:r>
                        <a:rPr lang="en-US" altLang="zh-CN" sz="2800" dirty="0" smtClean="0"/>
                        <a:t>I</a:t>
                      </a:r>
                      <a:endParaRPr lang="zh-CN" altLang="en-US" sz="2800" dirty="0"/>
                    </a:p>
                  </a:txBody>
                  <a:tcPr/>
                </a:tc>
                <a:tc>
                  <a:txBody>
                    <a:bodyPr/>
                    <a:lstStyle/>
                    <a:p>
                      <a:pPr algn="ctr"/>
                      <a:r>
                        <a:rPr lang="en-US" altLang="zh-CN" sz="2800" dirty="0" smtClean="0"/>
                        <a:t>-</a:t>
                      </a:r>
                      <a:endParaRPr lang="zh-CN" altLang="en-US" sz="2800" dirty="0"/>
                    </a:p>
                  </a:txBody>
                  <a:tcPr/>
                </a:tc>
                <a:tc>
                  <a:txBody>
                    <a:bodyPr/>
                    <a:lstStyle/>
                    <a:p>
                      <a:pPr algn="ctr"/>
                      <a:r>
                        <a:rPr lang="en-US" altLang="zh-CN" sz="2800" dirty="0" smtClean="0"/>
                        <a:t>+</a:t>
                      </a:r>
                      <a:endParaRPr lang="zh-CN" altLang="en-US" sz="2800" dirty="0"/>
                    </a:p>
                  </a:txBody>
                  <a:tcPr/>
                </a:tc>
                <a:tc>
                  <a:txBody>
                    <a:bodyPr/>
                    <a:lstStyle/>
                    <a:p>
                      <a:pPr algn="ctr"/>
                      <a:r>
                        <a:rPr lang="en-US" altLang="zh-CN" sz="2800" dirty="0" smtClean="0"/>
                        <a:t>+</a:t>
                      </a:r>
                      <a:endParaRPr lang="zh-CN" altLang="en-US" sz="2800" dirty="0"/>
                    </a:p>
                  </a:txBody>
                  <a:tcPr/>
                </a:tc>
                <a:tc>
                  <a:txBody>
                    <a:bodyPr/>
                    <a:lstStyle/>
                    <a:p>
                      <a:pPr algn="ctr"/>
                      <a:r>
                        <a:rPr lang="en-US" altLang="zh-CN" sz="2800" dirty="0" smtClean="0"/>
                        <a:t>-</a:t>
                      </a:r>
                      <a:endParaRPr lang="zh-CN" altLang="en-US" sz="2800" dirty="0"/>
                    </a:p>
                  </a:txBody>
                  <a:tcPr/>
                </a:tc>
              </a:tr>
              <a:tr h="633670">
                <a:tc>
                  <a:txBody>
                    <a:bodyPr/>
                    <a:lstStyle/>
                    <a:p>
                      <a:pPr algn="ctr"/>
                      <a:r>
                        <a:rPr lang="en-US" altLang="zh-CN" sz="2800" dirty="0" smtClean="0"/>
                        <a:t>REC</a:t>
                      </a:r>
                      <a:endParaRPr lang="zh-CN" altLang="en-US" sz="2800" dirty="0"/>
                    </a:p>
                  </a:txBody>
                  <a:tcPr/>
                </a:tc>
                <a:tc>
                  <a:txBody>
                    <a:bodyPr/>
                    <a:lstStyle/>
                    <a:p>
                      <a:pPr algn="ctr"/>
                      <a:r>
                        <a:rPr lang="en-US" altLang="zh-CN" sz="2800" dirty="0" smtClean="0"/>
                        <a:t>+</a:t>
                      </a:r>
                      <a:endParaRPr lang="zh-CN" altLang="en-US" sz="2800" dirty="0"/>
                    </a:p>
                  </a:txBody>
                  <a:tcPr/>
                </a:tc>
                <a:tc>
                  <a:txBody>
                    <a:bodyPr/>
                    <a:lstStyle/>
                    <a:p>
                      <a:pPr algn="ctr"/>
                      <a:r>
                        <a:rPr lang="en-US" altLang="zh-CN" sz="2800" dirty="0" smtClean="0"/>
                        <a:t>+</a:t>
                      </a:r>
                      <a:endParaRPr lang="zh-CN" altLang="en-US" sz="2800" dirty="0"/>
                    </a:p>
                  </a:txBody>
                  <a:tcPr/>
                </a:tc>
                <a:tc>
                  <a:txBody>
                    <a:bodyPr/>
                    <a:lstStyle/>
                    <a:p>
                      <a:pPr algn="ctr"/>
                      <a:r>
                        <a:rPr lang="en-US" altLang="zh-CN" sz="2800" dirty="0" smtClean="0"/>
                        <a:t>-</a:t>
                      </a:r>
                      <a:endParaRPr lang="zh-CN" altLang="en-US" sz="2800" dirty="0"/>
                    </a:p>
                  </a:txBody>
                  <a:tcPr/>
                </a:tc>
                <a:tc>
                  <a:txBody>
                    <a:bodyPr/>
                    <a:lstStyle/>
                    <a:p>
                      <a:pPr algn="ctr"/>
                      <a:r>
                        <a:rPr lang="en-US" altLang="zh-CN" sz="2800" dirty="0" smtClean="0"/>
                        <a:t>-</a:t>
                      </a:r>
                      <a:endParaRPr lang="zh-CN" altLang="en-US" sz="2800" dirty="0"/>
                    </a:p>
                  </a:txBody>
                  <a:tcPr/>
                </a:tc>
              </a:tr>
              <a:tr h="633670">
                <a:tc>
                  <a:txBody>
                    <a:bodyPr/>
                    <a:lstStyle/>
                    <a:p>
                      <a:pPr algn="ctr"/>
                      <a:r>
                        <a:rPr lang="en-US" altLang="zh-CN" sz="2800" dirty="0" smtClean="0"/>
                        <a:t>NK</a:t>
                      </a:r>
                      <a:endParaRPr lang="zh-CN" altLang="en-US" sz="2800" dirty="0"/>
                    </a:p>
                  </a:txBody>
                  <a:tcPr/>
                </a:tc>
                <a:tc>
                  <a:txBody>
                    <a:bodyPr/>
                    <a:lstStyle/>
                    <a:p>
                      <a:pPr algn="ctr"/>
                      <a:r>
                        <a:rPr lang="en-US" altLang="zh-CN" sz="2800" dirty="0" smtClean="0"/>
                        <a:t>+</a:t>
                      </a:r>
                      <a:endParaRPr lang="zh-CN" altLang="en-US" sz="2800" dirty="0"/>
                    </a:p>
                  </a:txBody>
                  <a:tcPr/>
                </a:tc>
                <a:tc>
                  <a:txBody>
                    <a:bodyPr/>
                    <a:lstStyle/>
                    <a:p>
                      <a:pPr algn="ctr"/>
                      <a:r>
                        <a:rPr lang="en-US" altLang="zh-CN" sz="2800" dirty="0" smtClean="0"/>
                        <a:t>+</a:t>
                      </a:r>
                      <a:endParaRPr lang="zh-CN" altLang="en-US" sz="2800" dirty="0"/>
                    </a:p>
                  </a:txBody>
                  <a:tcPr/>
                </a:tc>
                <a:tc>
                  <a:txBody>
                    <a:bodyPr/>
                    <a:lstStyle/>
                    <a:p>
                      <a:pPr algn="ctr"/>
                      <a:r>
                        <a:rPr lang="en-US" altLang="zh-CN" sz="2800" dirty="0" smtClean="0"/>
                        <a:t>-</a:t>
                      </a:r>
                      <a:endParaRPr lang="zh-CN" altLang="en-US" sz="2800" dirty="0"/>
                    </a:p>
                  </a:txBody>
                  <a:tcPr/>
                </a:tc>
                <a:tc>
                  <a:txBody>
                    <a:bodyPr/>
                    <a:lstStyle/>
                    <a:p>
                      <a:pPr algn="ctr"/>
                      <a:r>
                        <a:rPr lang="en-US" altLang="zh-CN" sz="2800" dirty="0" smtClean="0"/>
                        <a:t>-</a:t>
                      </a:r>
                      <a:endParaRPr lang="zh-CN" altLang="en-US" sz="28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b="0" dirty="0" smtClean="0"/>
              <a:t>背景——</a:t>
            </a:r>
            <a:r>
              <a:rPr kumimoji="1" lang="zh-CN" altLang="en-US" b="0" dirty="0" smtClean="0"/>
              <a:t>隔离级别</a:t>
            </a:r>
            <a:endParaRPr kumimoji="1" lang="zh-CN" altLang="en-US" b="0" dirty="0"/>
          </a:p>
        </p:txBody>
      </p:sp>
      <p:sp>
        <p:nvSpPr>
          <p:cNvPr id="3" name="内容占位符 2"/>
          <p:cNvSpPr>
            <a:spLocks noGrp="1"/>
          </p:cNvSpPr>
          <p:nvPr>
            <p:ph idx="1"/>
          </p:nvPr>
        </p:nvSpPr>
        <p:spPr/>
        <p:txBody>
          <a:bodyPr>
            <a:normAutofit fontScale="92500"/>
          </a:bodyPr>
          <a:lstStyle/>
          <a:p>
            <a:r>
              <a:rPr kumimoji="1" lang="en-US" altLang="zh-CN" dirty="0" smtClean="0"/>
              <a:t>Read </a:t>
            </a:r>
            <a:r>
              <a:rPr kumimoji="1" lang="en-US" altLang="zh-CN" dirty="0" err="1" smtClean="0"/>
              <a:t>Uncommited</a:t>
            </a:r>
            <a:endParaRPr kumimoji="1" lang="en-US" altLang="zh-CN" dirty="0" smtClean="0"/>
          </a:p>
          <a:p>
            <a:pPr lvl="1"/>
            <a:r>
              <a:rPr kumimoji="1" lang="zh-CN" altLang="en-US" sz="2200" dirty="0"/>
              <a:t>可以读取未提交记录。此隔离级别，不会使用，忽略。</a:t>
            </a:r>
            <a:endParaRPr kumimoji="1" lang="en-US" altLang="zh-CN" sz="2200" dirty="0"/>
          </a:p>
          <a:p>
            <a:r>
              <a:rPr kumimoji="1" lang="en-US" altLang="zh-CN" dirty="0" smtClean="0"/>
              <a:t>Read </a:t>
            </a:r>
            <a:r>
              <a:rPr kumimoji="1" lang="en-US" altLang="zh-CN" dirty="0"/>
              <a:t>Committed (RC</a:t>
            </a:r>
            <a:r>
              <a:rPr kumimoji="1" lang="en-US" altLang="zh-CN" dirty="0" smtClean="0"/>
              <a:t>)</a:t>
            </a:r>
          </a:p>
          <a:p>
            <a:pPr lvl="1"/>
            <a:r>
              <a:rPr kumimoji="1" lang="zh-CN" altLang="en-US" sz="2200" dirty="0" smtClean="0"/>
              <a:t>快照读忽</a:t>
            </a:r>
            <a:r>
              <a:rPr kumimoji="1" lang="zh-CN" altLang="en-US" sz="2200" dirty="0"/>
              <a:t>略，本文不考虑。针对当前读，</a:t>
            </a:r>
            <a:r>
              <a:rPr kumimoji="1" lang="en-US" altLang="zh-CN" sz="2200" dirty="0"/>
              <a:t>RC</a:t>
            </a:r>
            <a:r>
              <a:rPr kumimoji="1" lang="zh-CN" altLang="en-US" sz="2200" dirty="0"/>
              <a:t>隔离级别保证对读取到的记录加锁 </a:t>
            </a:r>
            <a:r>
              <a:rPr kumimoji="1" lang="en-US" altLang="zh-CN" sz="2200" dirty="0"/>
              <a:t>(</a:t>
            </a:r>
            <a:r>
              <a:rPr kumimoji="1" lang="zh-CN" altLang="en-US" sz="2200" dirty="0"/>
              <a:t>记录锁</a:t>
            </a:r>
            <a:r>
              <a:rPr kumimoji="1" lang="en-US" altLang="zh-CN" sz="2200" dirty="0"/>
              <a:t>)</a:t>
            </a:r>
            <a:r>
              <a:rPr kumimoji="1" lang="zh-CN" altLang="en-US" sz="2200" dirty="0"/>
              <a:t>，存在幻读现象</a:t>
            </a:r>
            <a:r>
              <a:rPr kumimoji="1" lang="zh-CN" altLang="en-US" sz="2200" dirty="0" smtClean="0"/>
              <a:t>。</a:t>
            </a:r>
            <a:endParaRPr kumimoji="1" lang="en-US" altLang="zh-CN" sz="2200" dirty="0" smtClean="0"/>
          </a:p>
          <a:p>
            <a:r>
              <a:rPr kumimoji="1" lang="en-US" altLang="zh-CN" dirty="0" smtClean="0"/>
              <a:t>Repeatable </a:t>
            </a:r>
            <a:r>
              <a:rPr kumimoji="1" lang="en-US" altLang="zh-CN" dirty="0"/>
              <a:t>Read (RR</a:t>
            </a:r>
            <a:r>
              <a:rPr kumimoji="1" lang="en-US" altLang="zh-CN" dirty="0" smtClean="0"/>
              <a:t>)</a:t>
            </a:r>
          </a:p>
          <a:p>
            <a:pPr lvl="1"/>
            <a:r>
              <a:rPr kumimoji="1" lang="zh-CN" altLang="en-US" sz="2200" dirty="0"/>
              <a:t>针对当前读，</a:t>
            </a:r>
            <a:r>
              <a:rPr kumimoji="1" lang="en-US" altLang="zh-CN" sz="2200" dirty="0"/>
              <a:t>RR</a:t>
            </a:r>
            <a:r>
              <a:rPr kumimoji="1" lang="zh-CN" altLang="en-US" sz="2200" dirty="0"/>
              <a:t>隔离级别保证对读取到的记录加锁 </a:t>
            </a:r>
            <a:r>
              <a:rPr kumimoji="1" lang="en-US" altLang="zh-CN" sz="2200" dirty="0"/>
              <a:t>(</a:t>
            </a:r>
            <a:r>
              <a:rPr kumimoji="1" lang="zh-CN" altLang="en-US" sz="2200" dirty="0"/>
              <a:t>记录锁</a:t>
            </a:r>
            <a:r>
              <a:rPr kumimoji="1" lang="en-US" altLang="zh-CN" sz="2200" dirty="0"/>
              <a:t>)</a:t>
            </a:r>
            <a:r>
              <a:rPr kumimoji="1" lang="zh-CN" altLang="en-US" sz="2200" dirty="0"/>
              <a:t>，同时保证对读取的范围加锁，新的满足查询条件的记录不能够插入 </a:t>
            </a:r>
            <a:r>
              <a:rPr kumimoji="1" lang="en-US" altLang="zh-CN" sz="2200" dirty="0"/>
              <a:t>(</a:t>
            </a:r>
            <a:r>
              <a:rPr kumimoji="1" lang="zh-CN" altLang="en-US" sz="2200" dirty="0"/>
              <a:t>间隙锁</a:t>
            </a:r>
            <a:r>
              <a:rPr kumimoji="1" lang="en-US" altLang="zh-CN" sz="2200" dirty="0"/>
              <a:t>)</a:t>
            </a:r>
            <a:r>
              <a:rPr kumimoji="1" lang="zh-CN" altLang="en-US" sz="2200" dirty="0"/>
              <a:t>，不存在幻读现象</a:t>
            </a:r>
            <a:r>
              <a:rPr kumimoji="1" lang="zh-CN" altLang="en-US" sz="2200" dirty="0" smtClean="0"/>
              <a:t>。</a:t>
            </a:r>
            <a:endParaRPr kumimoji="1" lang="en-US" altLang="zh-CN" sz="2200" dirty="0" smtClean="0"/>
          </a:p>
          <a:p>
            <a:pPr marL="342900" lvl="1" indent="-342900">
              <a:buFont typeface="Arial" pitchFamily="34" charset="0"/>
              <a:buChar char="•"/>
            </a:pPr>
            <a:r>
              <a:rPr kumimoji="1" lang="en-US" altLang="zh-CN" sz="2800" dirty="0" err="1"/>
              <a:t>Serializable</a:t>
            </a:r>
            <a:endParaRPr kumimoji="1" lang="en-US" altLang="zh-CN" sz="2800" dirty="0"/>
          </a:p>
          <a:p>
            <a:pPr lvl="1"/>
            <a:r>
              <a:rPr kumimoji="1" lang="zh-CN" altLang="en-US" sz="2200" dirty="0" smtClean="0"/>
              <a:t>从</a:t>
            </a:r>
            <a:r>
              <a:rPr kumimoji="1" lang="en-US" altLang="zh-CN" sz="2200" dirty="0"/>
              <a:t>MVCC</a:t>
            </a:r>
            <a:r>
              <a:rPr kumimoji="1" lang="zh-CN" altLang="en-US" sz="2200" dirty="0"/>
              <a:t>并发控制退化为基于锁的并发控制。不区别快照读与当前读，所有的读操作均为当前读，读加读锁 </a:t>
            </a:r>
            <a:r>
              <a:rPr kumimoji="1" lang="en-US" altLang="zh-CN" sz="2200" dirty="0"/>
              <a:t>(S</a:t>
            </a:r>
            <a:r>
              <a:rPr kumimoji="1" lang="zh-CN" altLang="en-US" sz="2200" dirty="0"/>
              <a:t>锁</a:t>
            </a:r>
            <a:r>
              <a:rPr kumimoji="1" lang="en-US" altLang="zh-CN" sz="2200" dirty="0"/>
              <a:t>)</a:t>
            </a:r>
            <a:r>
              <a:rPr kumimoji="1" lang="zh-CN" altLang="en-US" sz="2200" dirty="0"/>
              <a:t>，写加写锁 </a:t>
            </a:r>
            <a:r>
              <a:rPr kumimoji="1" lang="en-US" altLang="zh-CN" sz="2200" dirty="0"/>
              <a:t>(X</a:t>
            </a:r>
            <a:r>
              <a:rPr kumimoji="1" lang="zh-CN" altLang="en-US" sz="2200" dirty="0"/>
              <a:t>锁</a:t>
            </a:r>
            <a:r>
              <a:rPr kumimoji="1" lang="en-US" altLang="zh-CN" sz="2200" dirty="0"/>
              <a:t>)</a:t>
            </a:r>
            <a:r>
              <a:rPr kumimoji="1" lang="zh-CN" altLang="en-US" sz="2200" dirty="0"/>
              <a:t>。</a:t>
            </a:r>
            <a:endParaRPr kumimoji="1" lang="en-US" altLang="zh-CN" sz="2200" dirty="0"/>
          </a:p>
          <a:p>
            <a:pPr lvl="1"/>
            <a:r>
              <a:rPr kumimoji="1" lang="zh-CN" altLang="en-US" sz="2200" dirty="0" smtClean="0"/>
              <a:t>所有读写冲突</a:t>
            </a:r>
            <a:r>
              <a:rPr kumimoji="1" lang="zh-CN" altLang="en-US" sz="2200" dirty="0"/>
              <a:t>，因此并发度急剧下降，在</a:t>
            </a:r>
            <a:r>
              <a:rPr kumimoji="1" lang="en-US" altLang="zh-CN" sz="2200" dirty="0"/>
              <a:t>MySQL/</a:t>
            </a:r>
            <a:r>
              <a:rPr kumimoji="1" lang="en-US" altLang="zh-CN" sz="2200" dirty="0" err="1"/>
              <a:t>InnoDB</a:t>
            </a:r>
            <a:r>
              <a:rPr kumimoji="1" lang="zh-CN" altLang="en-US" sz="2200" dirty="0"/>
              <a:t>下不建议使用。</a:t>
            </a:r>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extLst>
      <p:ext uri="{BB962C8B-B14F-4D97-AF65-F5344CB8AC3E}">
        <p14:creationId xmlns:p14="http://schemas.microsoft.com/office/powerpoint/2010/main" val="202036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背景</a:t>
            </a:r>
            <a:r>
              <a:rPr lang="en-US" altLang="zh-CN" dirty="0" smtClean="0"/>
              <a:t>——</a:t>
            </a:r>
            <a:r>
              <a:rPr lang="en-US" altLang="zh-CN" dirty="0" err="1" smtClean="0"/>
              <a:t>Innodb</a:t>
            </a:r>
            <a:r>
              <a:rPr lang="zh-CN" altLang="en-US" dirty="0" smtClean="0"/>
              <a:t>索引结构 </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pic>
        <p:nvPicPr>
          <p:cNvPr id="9" name="图片 8"/>
          <p:cNvPicPr>
            <a:picLocks noChangeAspect="1"/>
          </p:cNvPicPr>
          <p:nvPr/>
        </p:nvPicPr>
        <p:blipFill>
          <a:blip r:embed="rId2"/>
          <a:stretch>
            <a:fillRect/>
          </a:stretch>
        </p:blipFill>
        <p:spPr>
          <a:xfrm>
            <a:off x="2339752" y="1340768"/>
            <a:ext cx="6804248" cy="4616028"/>
          </a:xfrm>
          <a:prstGeom prst="rect">
            <a:avLst/>
          </a:prstGeom>
        </p:spPr>
      </p:pic>
      <p:sp>
        <p:nvSpPr>
          <p:cNvPr id="10" name="文本框 9"/>
          <p:cNvSpPr txBox="1"/>
          <p:nvPr/>
        </p:nvSpPr>
        <p:spPr>
          <a:xfrm>
            <a:off x="335732" y="1556792"/>
            <a:ext cx="3732212" cy="2215991"/>
          </a:xfrm>
          <a:prstGeom prst="rect">
            <a:avLst/>
          </a:prstGeom>
          <a:noFill/>
        </p:spPr>
        <p:txBody>
          <a:bodyPr wrap="none" rtlCol="0">
            <a:spAutoFit/>
          </a:bodyPr>
          <a:lstStyle/>
          <a:p>
            <a:r>
              <a:rPr lang="en-US" altLang="zh-CN" sz="2400" dirty="0"/>
              <a:t>1, </a:t>
            </a:r>
            <a:r>
              <a:rPr lang="zh-CN" altLang="en-US" sz="2400" dirty="0"/>
              <a:t>所有的数据都组织成</a:t>
            </a:r>
            <a:r>
              <a:rPr lang="en-US" altLang="zh-CN" sz="2400" dirty="0"/>
              <a:t>B</a:t>
            </a:r>
            <a:r>
              <a:rPr lang="zh-CN" altLang="en-US" sz="2400" dirty="0"/>
              <a:t>树 </a:t>
            </a:r>
            <a:endParaRPr lang="en-US" altLang="zh-CN" sz="2400" dirty="0" smtClean="0"/>
          </a:p>
          <a:p>
            <a:endParaRPr lang="en-US" altLang="zh-CN" sz="2400" dirty="0"/>
          </a:p>
          <a:p>
            <a:r>
              <a:rPr lang="en-US" altLang="zh-CN" sz="2400" dirty="0" smtClean="0"/>
              <a:t>2</a:t>
            </a:r>
            <a:r>
              <a:rPr lang="en-US" altLang="zh-CN" sz="2400" dirty="0"/>
              <a:t>,</a:t>
            </a:r>
            <a:r>
              <a:rPr lang="zh-CN" altLang="en-US" sz="2400" dirty="0"/>
              <a:t>一个索引一个</a:t>
            </a:r>
            <a:r>
              <a:rPr lang="en-US" altLang="zh-CN" sz="2400" dirty="0"/>
              <a:t>B</a:t>
            </a:r>
            <a:r>
              <a:rPr lang="zh-CN" altLang="en-US" sz="2400" dirty="0"/>
              <a:t>树 </a:t>
            </a:r>
            <a:endParaRPr lang="en-US" altLang="zh-CN" sz="2400" dirty="0" smtClean="0"/>
          </a:p>
          <a:p>
            <a:endParaRPr lang="en-US" altLang="zh-CN" sz="2400" dirty="0"/>
          </a:p>
          <a:p>
            <a:r>
              <a:rPr lang="en-US" altLang="zh-CN" sz="2400" dirty="0" smtClean="0"/>
              <a:t>3</a:t>
            </a:r>
            <a:r>
              <a:rPr lang="en-US" altLang="zh-CN" sz="2400" dirty="0"/>
              <a:t>,</a:t>
            </a:r>
            <a:r>
              <a:rPr lang="zh-CN" altLang="en-US" sz="2400" dirty="0"/>
              <a:t>页节点组织成双向链表 </a:t>
            </a:r>
          </a:p>
          <a:p>
            <a:endParaRPr kumimoji="1" lang="zh-CN" altLang="en-US" dirty="0"/>
          </a:p>
        </p:txBody>
      </p:sp>
    </p:spTree>
    <p:extLst>
      <p:ext uri="{BB962C8B-B14F-4D97-AF65-F5344CB8AC3E}">
        <p14:creationId xmlns:p14="http://schemas.microsoft.com/office/powerpoint/2010/main" val="135858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讨论的范围</a:t>
            </a:r>
            <a:endParaRPr kumimoji="1" lang="zh-CN" altLang="en-US" dirty="0"/>
          </a:p>
        </p:txBody>
      </p:sp>
      <p:sp>
        <p:nvSpPr>
          <p:cNvPr id="3" name="内容占位符 2"/>
          <p:cNvSpPr>
            <a:spLocks noGrp="1"/>
          </p:cNvSpPr>
          <p:nvPr>
            <p:ph idx="1"/>
          </p:nvPr>
        </p:nvSpPr>
        <p:spPr/>
        <p:txBody>
          <a:bodyPr/>
          <a:lstStyle/>
          <a:p>
            <a:r>
              <a:rPr kumimoji="1" lang="zh-CN" altLang="zh-CN" dirty="0" smtClean="0"/>
              <a:t>1</a:t>
            </a:r>
            <a:r>
              <a:rPr kumimoji="1" lang="en-US" altLang="zh-CN" dirty="0" smtClean="0"/>
              <a:t>.</a:t>
            </a:r>
            <a:r>
              <a:rPr kumimoji="1" lang="en-US" altLang="zh-CN" dirty="0"/>
              <a:t>MySQL </a:t>
            </a:r>
            <a:r>
              <a:rPr kumimoji="1" lang="en-US" altLang="zh-CN" dirty="0" err="1" smtClean="0"/>
              <a:t>innodb</a:t>
            </a:r>
            <a:r>
              <a:rPr kumimoji="1" lang="zh-CN" altLang="en-US" dirty="0" smtClean="0"/>
              <a:t>事务锁</a:t>
            </a:r>
            <a:endParaRPr kumimoji="1" lang="en-US" altLang="zh-CN" dirty="0" smtClean="0"/>
          </a:p>
          <a:p>
            <a:r>
              <a:rPr kumimoji="1" lang="zh-CN" altLang="zh-CN" dirty="0"/>
              <a:t>2</a:t>
            </a:r>
            <a:r>
              <a:rPr kumimoji="1" lang="en-US" altLang="zh-CN" dirty="0" smtClean="0"/>
              <a:t>.RR</a:t>
            </a:r>
            <a:r>
              <a:rPr kumimoji="1" lang="zh-CN" altLang="en-US" dirty="0" smtClean="0"/>
              <a:t>隔离级别</a:t>
            </a:r>
            <a:endParaRPr kumimoji="1" lang="en-US" altLang="zh-CN" dirty="0" smtClean="0"/>
          </a:p>
          <a:p>
            <a:r>
              <a:rPr kumimoji="1" lang="zh-CN" altLang="zh-CN" dirty="0"/>
              <a:t>3</a:t>
            </a:r>
            <a:r>
              <a:rPr kumimoji="1" lang="en-US" altLang="zh-CN" dirty="0" smtClean="0"/>
              <a:t>.</a:t>
            </a:r>
            <a:r>
              <a:rPr kumimoji="1" lang="zh-CN" altLang="en-US" dirty="0" smtClean="0"/>
              <a:t>当前读而不是快照读</a:t>
            </a:r>
            <a:endParaRPr kumimoji="1" lang="en-US" altLang="zh-CN" dirty="0" smtClean="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9605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Songti SC Regular"/>
                <a:cs typeface="Songti SC Regular"/>
              </a:rPr>
              <a:t>锁</a:t>
            </a:r>
            <a:r>
              <a:rPr lang="zh-CN" altLang="en-US" dirty="0">
                <a:latin typeface="Songti SC Regular"/>
                <a:cs typeface="Songti SC Regular"/>
              </a:rPr>
              <a:t>类型（</a:t>
            </a:r>
            <a:r>
              <a:rPr lang="en-US" altLang="zh-CN" dirty="0">
                <a:latin typeface="Songti SC Regular"/>
                <a:cs typeface="Songti SC Regular"/>
              </a:rPr>
              <a:t>lock</a:t>
            </a:r>
            <a:r>
              <a:rPr lang="zh-CN" altLang="en-US" dirty="0">
                <a:latin typeface="Songti SC Regular"/>
                <a:cs typeface="Songti SC Regular"/>
              </a:rPr>
              <a:t> </a:t>
            </a:r>
            <a:r>
              <a:rPr lang="en-US" altLang="zh-CN" dirty="0">
                <a:latin typeface="Songti SC Regular"/>
                <a:cs typeface="Songti SC Regular"/>
              </a:rPr>
              <a:t>type</a:t>
            </a:r>
            <a:r>
              <a:rPr lang="zh-CN" altLang="en-US" dirty="0">
                <a:latin typeface="Songti SC Regular"/>
                <a:cs typeface="Songti SC Regular"/>
              </a:rPr>
              <a:t>）</a:t>
            </a:r>
            <a:endParaRPr kumimoji="1" lang="zh-CN" altLang="en-US" dirty="0"/>
          </a:p>
        </p:txBody>
      </p:sp>
      <p:sp>
        <p:nvSpPr>
          <p:cNvPr id="3" name="内容占位符 2"/>
          <p:cNvSpPr>
            <a:spLocks noGrp="1"/>
          </p:cNvSpPr>
          <p:nvPr>
            <p:ph idx="1"/>
          </p:nvPr>
        </p:nvSpPr>
        <p:spPr/>
        <p:txBody>
          <a:bodyPr/>
          <a:lstStyle/>
          <a:p>
            <a:r>
              <a:rPr kumimoji="1" lang="zh-CN" altLang="zh-CN" dirty="0"/>
              <a:t>L</a:t>
            </a:r>
            <a:r>
              <a:rPr kumimoji="1" lang="en-US" altLang="zh-CN" dirty="0"/>
              <a:t>OCK_TABLE</a:t>
            </a:r>
          </a:p>
          <a:p>
            <a:r>
              <a:rPr kumimoji="1" lang="zh-CN" altLang="zh-CN" dirty="0" smtClean="0"/>
              <a:t>L</a:t>
            </a:r>
            <a:r>
              <a:rPr kumimoji="1" lang="en-US" altLang="zh-CN" dirty="0" smtClean="0"/>
              <a:t>OCK_REC</a:t>
            </a:r>
          </a:p>
          <a:p>
            <a:endParaRPr kumimoji="1" lang="en-US" altLang="zh-CN" dirty="0"/>
          </a:p>
          <a:p>
            <a:r>
              <a:rPr kumimoji="1" lang="zh-CN" altLang="en-US" dirty="0" smtClean="0"/>
              <a:t>这里的锁指的是事务锁，和内部锁区别</a:t>
            </a:r>
            <a:endParaRPr kumimoji="1" lang="en-US" altLang="zh-CN" dirty="0" smtClean="0"/>
          </a:p>
          <a:p>
            <a:pPr lvl="1"/>
            <a:r>
              <a:rPr kumimoji="1" lang="en-US" altLang="zh-CN" dirty="0" smtClean="0"/>
              <a:t>Page</a:t>
            </a:r>
            <a:r>
              <a:rPr kumimoji="1" lang="zh-CN" altLang="en-US" dirty="0" smtClean="0"/>
              <a:t> </a:t>
            </a:r>
            <a:r>
              <a:rPr kumimoji="1" lang="en-US" altLang="zh-CN" dirty="0" smtClean="0"/>
              <a:t>lock</a:t>
            </a:r>
          </a:p>
          <a:p>
            <a:pPr lvl="1"/>
            <a:r>
              <a:rPr kumimoji="1" lang="en-US" altLang="zh-CN" dirty="0" err="1" smtClean="0"/>
              <a:t>Mutex</a:t>
            </a:r>
            <a:endParaRPr kumimoji="1" lang="en-US" altLang="zh-CN" dirty="0" smtClean="0"/>
          </a:p>
          <a:p>
            <a:pPr lvl="1"/>
            <a:r>
              <a:rPr kumimoji="1" lang="zh-CN" altLang="zh-CN" dirty="0" smtClean="0"/>
              <a:t>r</a:t>
            </a:r>
            <a:r>
              <a:rPr kumimoji="1" lang="en-US" altLang="zh-CN" dirty="0" err="1" smtClean="0"/>
              <a:t>wlock</a:t>
            </a:r>
            <a:endParaRPr kumimoji="1" lang="zh-CN" altLang="en-US" dirty="0"/>
          </a:p>
          <a:p>
            <a:r>
              <a:rPr kumimoji="1" lang="zh-CN" altLang="en-US" dirty="0" smtClean="0"/>
              <a:t>和</a:t>
            </a:r>
            <a:r>
              <a:rPr kumimoji="1" lang="en-US" altLang="zh-CN" dirty="0" smtClean="0"/>
              <a:t>MDL</a:t>
            </a:r>
            <a:r>
              <a:rPr kumimoji="1" lang="zh-CN" altLang="en-US" dirty="0" smtClean="0"/>
              <a:t>锁区别</a:t>
            </a:r>
            <a:endParaRPr kumimoji="1" lang="en-US" altLang="zh-CN" dirty="0" smtClean="0"/>
          </a:p>
          <a:p>
            <a:pPr lvl="1"/>
            <a:r>
              <a:rPr kumimoji="1" lang="zh-CN" altLang="en-US" dirty="0" smtClean="0"/>
              <a:t>数据字典锁，解决</a:t>
            </a:r>
            <a:r>
              <a:rPr kumimoji="1" lang="en-US" altLang="zh-CN" dirty="0" smtClean="0"/>
              <a:t>DDL/DML</a:t>
            </a:r>
            <a:r>
              <a:rPr kumimoji="1" lang="zh-CN" altLang="en-US" dirty="0" smtClean="0"/>
              <a:t>冲突。</a:t>
            </a:r>
            <a:endParaRPr kumimoji="1" lang="en-US" altLang="zh-CN" dirty="0" smtClean="0"/>
          </a:p>
          <a:p>
            <a:pPr lvl="1"/>
            <a:r>
              <a:rPr kumimoji="1" lang="zh-CN" altLang="en-US" dirty="0" smtClean="0"/>
              <a:t>不在事务边界释放</a:t>
            </a:r>
            <a:endParaRPr kumimoji="1" lang="en-US" altLang="zh-CN" dirty="0" smtClean="0"/>
          </a:p>
          <a:p>
            <a:pPr lvl="1"/>
            <a:r>
              <a:rPr kumimoji="1" lang="en-US" altLang="zh-CN" dirty="0" smtClean="0"/>
              <a:t>Server</a:t>
            </a:r>
            <a:r>
              <a:rPr kumimoji="1" lang="zh-CN" altLang="en-US" dirty="0" smtClean="0"/>
              <a:t>层实现</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1825204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b="1" dirty="0" smtClean="0">
                <a:latin typeface="Songti SC Regular"/>
                <a:cs typeface="Songti SC Regular"/>
              </a:rPr>
              <a:t>锁模式（</a:t>
            </a:r>
            <a:r>
              <a:rPr lang="en-US" altLang="zh-CN" sz="4000" b="1" dirty="0" smtClean="0">
                <a:latin typeface="Songti SC Regular"/>
                <a:cs typeface="Songti SC Regular"/>
              </a:rPr>
              <a:t>lock</a:t>
            </a:r>
            <a:r>
              <a:rPr lang="zh-CN" altLang="en-US" sz="4000" b="1" dirty="0" smtClean="0">
                <a:latin typeface="Songti SC Regular"/>
                <a:cs typeface="Songti SC Regular"/>
              </a:rPr>
              <a:t> </a:t>
            </a:r>
            <a:r>
              <a:rPr lang="zh-CN" altLang="zh-CN" sz="4000" b="1" dirty="0" smtClean="0">
                <a:latin typeface="Songti SC Regular"/>
                <a:cs typeface="Songti SC Regular"/>
              </a:rPr>
              <a:t>m</a:t>
            </a:r>
            <a:r>
              <a:rPr lang="en-US" altLang="zh-CN" sz="4000" b="1" dirty="0" smtClean="0">
                <a:latin typeface="Songti SC Regular"/>
                <a:cs typeface="Songti SC Regular"/>
              </a:rPr>
              <a:t>ode</a:t>
            </a:r>
            <a:r>
              <a:rPr lang="zh-CN" altLang="en-US" sz="4000" b="1" dirty="0" smtClean="0">
                <a:latin typeface="Songti SC Regular"/>
                <a:cs typeface="Songti SC Regular"/>
              </a:rPr>
              <a:t>）</a:t>
            </a:r>
            <a:endParaRPr kumimoji="1" lang="zh-CN" altLang="en-US" sz="4000" b="1" dirty="0">
              <a:latin typeface="Songti SC Regular"/>
              <a:cs typeface="Songti SC Regular"/>
            </a:endParaRPr>
          </a:p>
        </p:txBody>
      </p:sp>
      <p:pic>
        <p:nvPicPr>
          <p:cNvPr id="4" name="内容占位符 3"/>
          <p:cNvPicPr>
            <a:picLocks noGrp="1" noChangeAspect="1"/>
          </p:cNvPicPr>
          <p:nvPr>
            <p:ph idx="1"/>
          </p:nvPr>
        </p:nvPicPr>
        <p:blipFill>
          <a:blip r:embed="rId3"/>
          <a:srcRect t="-35354" b="-35354"/>
          <a:stretch>
            <a:fillRect/>
          </a:stretch>
        </p:blipFill>
        <p:spPr/>
      </p:pic>
    </p:spTree>
    <p:extLst>
      <p:ext uri="{BB962C8B-B14F-4D97-AF65-F5344CB8AC3E}">
        <p14:creationId xmlns:p14="http://schemas.microsoft.com/office/powerpoint/2010/main" val="328324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pPr algn="l"/>
            <a:r>
              <a:rPr kumimoji="1" lang="zh-CN" altLang="en-US" dirty="0" smtClean="0"/>
              <a:t>锁模式</a:t>
            </a:r>
            <a:r>
              <a:rPr kumimoji="1" lang="en-US" altLang="zh-CN" dirty="0" smtClean="0"/>
              <a:t>2</a:t>
            </a:r>
            <a:r>
              <a:rPr kumimoji="1" lang="zh-CN" altLang="en-US" dirty="0" smtClean="0"/>
              <a:t>（</a:t>
            </a:r>
            <a:r>
              <a:rPr kumimoji="1" lang="en-US" altLang="zh-CN" dirty="0" smtClean="0"/>
              <a:t>Lock</a:t>
            </a:r>
            <a:r>
              <a:rPr kumimoji="1" lang="zh-CN" altLang="en-US" dirty="0" smtClean="0"/>
              <a:t> </a:t>
            </a:r>
            <a:r>
              <a:rPr kumimoji="1" lang="en-US" altLang="zh-CN" dirty="0" smtClean="0"/>
              <a:t>mod</a:t>
            </a:r>
            <a:r>
              <a:rPr kumimoji="1" lang="zh-CN" altLang="en-US" dirty="0" smtClean="0"/>
              <a:t>）</a:t>
            </a:r>
            <a:endParaRPr kumimoji="1" lang="zh-CN" altLang="en-US" dirty="0"/>
          </a:p>
        </p:txBody>
      </p:sp>
      <p:pic>
        <p:nvPicPr>
          <p:cNvPr id="4" name="内容占位符 3"/>
          <p:cNvPicPr>
            <a:picLocks noGrp="1" noChangeAspect="1"/>
          </p:cNvPicPr>
          <p:nvPr>
            <p:ph idx="1"/>
          </p:nvPr>
        </p:nvPicPr>
        <p:blipFill>
          <a:blip r:embed="rId2"/>
          <a:srcRect l="3380" r="3380"/>
          <a:stretch>
            <a:fillRect/>
          </a:stretch>
        </p:blipFill>
        <p:spPr>
          <a:xfrm>
            <a:off x="457200" y="1196752"/>
            <a:ext cx="8229600" cy="4525963"/>
          </a:xfrm>
        </p:spPr>
      </p:pic>
      <p:sp>
        <p:nvSpPr>
          <p:cNvPr id="5" name="文本框 4"/>
          <p:cNvSpPr txBox="1"/>
          <p:nvPr/>
        </p:nvSpPr>
        <p:spPr>
          <a:xfrm>
            <a:off x="467544" y="5589240"/>
            <a:ext cx="5814587" cy="646331"/>
          </a:xfrm>
          <a:prstGeom prst="rect">
            <a:avLst/>
          </a:prstGeom>
          <a:noFill/>
        </p:spPr>
        <p:txBody>
          <a:bodyPr wrap="none" rtlCol="0">
            <a:spAutoFit/>
          </a:bodyPr>
          <a:lstStyle/>
          <a:p>
            <a:r>
              <a:rPr lang="en-US" altLang="zh-CN" dirty="0"/>
              <a:t>GAP</a:t>
            </a:r>
            <a:r>
              <a:rPr lang="zh-CN" altLang="en-US" dirty="0"/>
              <a:t>并不是一个实际存在的记录</a:t>
            </a:r>
            <a:r>
              <a:rPr lang="en-US" altLang="zh-CN" dirty="0"/>
              <a:t>,</a:t>
            </a:r>
            <a:r>
              <a:rPr lang="zh-CN" altLang="en-US" dirty="0"/>
              <a:t>其依附在后面的记录上 </a:t>
            </a:r>
          </a:p>
          <a:p>
            <a:endParaRPr kumimoji="1" lang="zh-CN" altLang="en-US" dirty="0"/>
          </a:p>
        </p:txBody>
      </p:sp>
    </p:spTree>
    <p:extLst>
      <p:ext uri="{BB962C8B-B14F-4D97-AF65-F5344CB8AC3E}">
        <p14:creationId xmlns:p14="http://schemas.microsoft.com/office/powerpoint/2010/main" val="37723956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9688</TotalTime>
  <Words>1334</Words>
  <Application>Microsoft Macintosh PowerPoint</Application>
  <PresentationFormat>全屏显示(4:3)</PresentationFormat>
  <Paragraphs>312</Paragraphs>
  <Slides>31</Slides>
  <Notes>12</Notes>
  <HiddenSlides>0</HiddenSlides>
  <MMClips>0</MMClips>
  <ScaleCrop>false</ScaleCrop>
  <HeadingPairs>
    <vt:vector size="4" baseType="variant">
      <vt:variant>
        <vt:lpstr>主题</vt:lpstr>
      </vt:variant>
      <vt:variant>
        <vt:i4>3</vt:i4>
      </vt:variant>
      <vt:variant>
        <vt:lpstr>幻灯片标题</vt:lpstr>
      </vt:variant>
      <vt:variant>
        <vt:i4>31</vt:i4>
      </vt:variant>
    </vt:vector>
  </HeadingPairs>
  <TitlesOfParts>
    <vt:vector size="34" baseType="lpstr">
      <vt:lpstr>Office 主题</vt:lpstr>
      <vt:lpstr>自定义设计方案</vt:lpstr>
      <vt:lpstr>默认设计模板</vt:lpstr>
      <vt:lpstr>PowerPoint 演示文稿</vt:lpstr>
      <vt:lpstr>Agenda</vt:lpstr>
      <vt:lpstr>背景——快照读 vs 当前读</vt:lpstr>
      <vt:lpstr>背景——隔离级别</vt:lpstr>
      <vt:lpstr>背景——Innodb索引结构 </vt:lpstr>
      <vt:lpstr>讨论的范围</vt:lpstr>
      <vt:lpstr>锁类型（lock type）</vt:lpstr>
      <vt:lpstr>锁模式（lock mode）</vt:lpstr>
      <vt:lpstr>锁模式2（Lock mod）</vt:lpstr>
      <vt:lpstr>MySQL加锁流程</vt:lpstr>
      <vt:lpstr>范围查找和精确查找</vt:lpstr>
      <vt:lpstr>范围查找</vt:lpstr>
      <vt:lpstr>精确查找</vt:lpstr>
      <vt:lpstr>􏰄􏰴􏰵锁模式适用范围</vt:lpstr>
      <vt:lpstr>二级索引加锁过程</vt:lpstr>
      <vt:lpstr>死锁</vt:lpstr>
      <vt:lpstr>死锁类型总结</vt:lpstr>
      <vt:lpstr>类型一（两条记录交叉申请锁）</vt:lpstr>
      <vt:lpstr>类型二（主键索引冲突）</vt:lpstr>
      <vt:lpstr>类型三（主键、二级索引死锁） </vt:lpstr>
      <vt:lpstr>类型四（两张表死锁）</vt:lpstr>
      <vt:lpstr>类型五（锁升级导致的锁等待队列阻塞）</vt:lpstr>
      <vt:lpstr>加锁流程 </vt:lpstr>
      <vt:lpstr>类型六（三事务死锁）</vt:lpstr>
      <vt:lpstr>避免死锁10条军规</vt:lpstr>
      <vt:lpstr>避免死锁10条军规 </vt:lpstr>
      <vt:lpstr>Q &amp; A</vt:lpstr>
      <vt:lpstr>加锁原则（RR）</vt:lpstr>
      <vt:lpstr>延迟加锁</vt:lpstr>
      <vt:lpstr>表锁兼容性矩阵</vt:lpstr>
      <vt:lpstr>行锁兼容性矩阵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liuzhijun</dc:creator>
  <cp:lastModifiedBy>Hui Chen</cp:lastModifiedBy>
  <cp:revision>485</cp:revision>
  <dcterms:created xsi:type="dcterms:W3CDTF">2012-03-01T03:06:25Z</dcterms:created>
  <dcterms:modified xsi:type="dcterms:W3CDTF">2017-12-13T02:42:15Z</dcterms:modified>
</cp:coreProperties>
</file>