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3" r:id="rId2"/>
    <p:sldId id="256" r:id="rId3"/>
    <p:sldId id="264" r:id="rId4"/>
    <p:sldId id="307" r:id="rId5"/>
    <p:sldId id="287" r:id="rId6"/>
    <p:sldId id="306" r:id="rId7"/>
    <p:sldId id="268" r:id="rId8"/>
    <p:sldId id="288" r:id="rId9"/>
    <p:sldId id="300" r:id="rId10"/>
    <p:sldId id="290" r:id="rId11"/>
    <p:sldId id="291" r:id="rId12"/>
    <p:sldId id="292" r:id="rId13"/>
    <p:sldId id="275" r:id="rId14"/>
    <p:sldId id="302" r:id="rId15"/>
    <p:sldId id="301" r:id="rId16"/>
    <p:sldId id="294" r:id="rId17"/>
    <p:sldId id="295" r:id="rId18"/>
    <p:sldId id="308" r:id="rId19"/>
    <p:sldId id="309" r:id="rId20"/>
    <p:sldId id="280" r:id="rId21"/>
    <p:sldId id="303" r:id="rId22"/>
    <p:sldId id="296" r:id="rId23"/>
    <p:sldId id="283" r:id="rId24"/>
    <p:sldId id="297" r:id="rId25"/>
    <p:sldId id="260" r:id="rId2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5"/>
    <p:restoredTop sz="94666"/>
  </p:normalViewPr>
  <p:slideViewPr>
    <p:cSldViewPr snapToObjects="1">
      <p:cViewPr varScale="1">
        <p:scale>
          <a:sx n="169" d="100"/>
          <a:sy n="169" d="100"/>
        </p:scale>
        <p:origin x="-104" y="-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61ADE-FA40-B442-BE26-77161E95A21F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7B5798-6472-FD45-93AE-1CB5F3E33F7D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EBF936D3-2E16-7A44-A7DD-0C004268F7FF}" type="par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09EA603-D66E-4B46-AC59-5D35C17C8165}" type="sibTrans" cxnId="{C0255316-A00C-8048-96E4-E39D8AEB3372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C7723E4-6155-6B41-83F1-7D592D0D5514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DD17192D-0F04-6942-B44C-2BA75C77054C}" type="par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F5CE2D13-51CB-F045-AE38-257941FB75F5}" type="sibTrans" cxnId="{843FEA6F-3BF0-AE4E-B4A4-80EF3A0C567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CC03A85-34CB-ED42-B20B-B62A176C670A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集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群健康</a:t>
          </a:r>
          <a:r>
            <a:rPr lang="zh-CN" altLang="en-US" sz="1800" dirty="0" smtClean="0">
              <a:latin typeface="微软雅黑"/>
              <a:ea typeface="微软雅黑"/>
              <a:cs typeface="微软雅黑"/>
            </a:rPr>
            <a:t>检查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4C56B64A-715E-A042-845B-C268C9DD7E9F}" type="par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D2C2E158-057F-BD40-9554-6D486B5CB12C}" type="sibTrans" cxnId="{D53F310B-4D9D-FA48-B83B-FE992370E327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CF3908B5-7649-A948-B27A-4B148473F5C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BB6F747A-B787-6B4E-9899-433C27CE4C22}" type="par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9B65B7B4-19EA-F644-8ABC-0CCE5B56AC83}" type="sibTrans" cxnId="{145F40E1-3C95-0F41-B01B-FFCDB0BEAE25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6CC7DB55-1936-0D45-9682-C57A975948DE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D3450320-BEAA-F14F-87AB-C472ACE060C4}" type="par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2E97B358-90EC-9A43-AD6D-EDF3F2F9F759}" type="sibTrans" cxnId="{A678B111-AB7E-C440-97FF-148CE493C85B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15E03642-571A-D149-B807-F1DB20C38C07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A54927D9-C277-DD40-B454-C6B5BC566BEF}" type="par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7896869-092B-814B-A0A2-80B38E2F0B55}" type="sibTrans" cxnId="{D1AB9331-59DE-6440-BCFE-ABE117A6F66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38D02501-8D28-1C4C-9F80-FFC81A1FF0C7}">
      <dgm:prSet phldrT="[文本]" custT="1"/>
      <dgm:spPr>
        <a:solidFill>
          <a:srgbClr val="0F03AF"/>
        </a:solidFill>
      </dgm:spPr>
      <dgm:t>
        <a:bodyPr/>
        <a:lstStyle/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上线</a:t>
          </a:r>
        </a:p>
        <a:p>
          <a:r>
            <a:rPr lang="zh-CN" altLang="en-US" sz="18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dirty="0">
            <a:latin typeface="微软雅黑"/>
            <a:ea typeface="微软雅黑"/>
            <a:cs typeface="微软雅黑"/>
          </a:endParaRPr>
        </a:p>
      </dgm:t>
    </dgm:pt>
    <dgm:pt modelId="{22D6402A-8FD4-3044-9A32-CC60CDF4154E}" type="par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40BC8B14-C434-0946-977B-A7F1B793FB66}" type="sibTrans" cxnId="{7C27597A-AC22-F646-B7EA-4DAEA905D88D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8F813107-49F4-9347-8CFF-280C7026987D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BABDC5A6-AB64-B641-84F0-4BEFF0C1EEF3}" type="par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FECC9E9-BF92-0049-94C6-C1C1BFDF8527}" type="sibTrans" cxnId="{571FC3E7-2A80-8749-A858-BBC9BF96A718}">
      <dgm:prSet/>
      <dgm:spPr/>
      <dgm:t>
        <a:bodyPr/>
        <a:lstStyle/>
        <a:p>
          <a:endParaRPr lang="zh-CN" altLang="en-US" sz="800">
            <a:latin typeface="微软雅黑"/>
            <a:ea typeface="微软雅黑"/>
            <a:cs typeface="微软雅黑"/>
          </a:endParaRPr>
        </a:p>
      </dgm:t>
    </dgm:pt>
    <dgm:pt modelId="{EB9F8A05-9550-CA4F-9164-8BCCFF6C39A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1E92C4B3-DB2F-3F44-BDF1-9F299931D6B3}" type="par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1CB82F39-C1E8-DD4D-A88A-ADDC2EAA56A0}" type="sibTrans" cxnId="{640C881A-316A-7A42-96D5-0CA3FAFB9AA6}">
      <dgm:prSet/>
      <dgm:spPr/>
      <dgm:t>
        <a:bodyPr/>
        <a:lstStyle/>
        <a:p>
          <a:endParaRPr lang="zh-CN" altLang="en-US"/>
        </a:p>
      </dgm:t>
    </dgm:pt>
    <dgm:pt modelId="{354BB5D5-2ED5-AB4E-9DC4-FB39A7BF6D35}">
      <dgm:prSet phldrT="[文本]" custT="1"/>
      <dgm:spPr/>
      <dgm:t>
        <a:bodyPr/>
        <a:lstStyle/>
        <a:p>
          <a:endParaRPr lang="zh-CN" altLang="en-US" sz="800" dirty="0">
            <a:latin typeface="微软雅黑"/>
            <a:ea typeface="微软雅黑"/>
            <a:cs typeface="微软雅黑"/>
          </a:endParaRPr>
        </a:p>
      </dgm:t>
    </dgm:pt>
    <dgm:pt modelId="{D100D735-5405-1749-836B-FD84A3E7524B}" type="par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F4349180-1336-D142-AB72-3B4158DC19C2}" type="sibTrans" cxnId="{A007A258-C4C2-C545-BCF4-AF77A2F061F2}">
      <dgm:prSet/>
      <dgm:spPr/>
      <dgm:t>
        <a:bodyPr/>
        <a:lstStyle/>
        <a:p>
          <a:endParaRPr lang="zh-CN" altLang="en-US"/>
        </a:p>
      </dgm:t>
    </dgm:pt>
    <dgm:pt modelId="{2116605A-7C89-2843-91C6-9650C1BBF859}">
      <dgm:prSet phldrT="[文本]" custT="1"/>
      <dgm:spPr/>
      <dgm:t>
        <a:bodyPr/>
        <a:lstStyle/>
        <a:p>
          <a:r>
            <a:rPr lang="en-US" altLang="zh-CN" sz="14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dirty="0">
            <a:latin typeface="微软雅黑"/>
            <a:ea typeface="微软雅黑"/>
            <a:cs typeface="微软雅黑"/>
          </a:endParaRPr>
        </a:p>
      </dgm:t>
    </dgm:pt>
    <dgm:pt modelId="{C96D4747-2829-5A40-9A7A-018AB0FD2975}" type="par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00106B-DF4B-6E47-84D6-2D8B49719E12}" type="sibTrans" cxnId="{524D79A5-07B7-294E-9725-1075EBD3E087}">
      <dgm:prSet/>
      <dgm:spPr/>
      <dgm:t>
        <a:bodyPr/>
        <a:lstStyle/>
        <a:p>
          <a:endParaRPr lang="zh-CN" altLang="en-US"/>
        </a:p>
      </dgm:t>
    </dgm:pt>
    <dgm:pt modelId="{93793526-CBB9-1B46-91EC-26A7C786856A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5A50D802-4A80-D140-830D-637DDC84914A}" type="par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033D1C4F-DE9D-9E49-B668-870D1F604B55}" type="sibTrans" cxnId="{87EBED9C-C1B7-4646-9A01-B8EC661960E4}">
      <dgm:prSet/>
      <dgm:spPr/>
      <dgm:t>
        <a:bodyPr/>
        <a:lstStyle/>
        <a:p>
          <a:endParaRPr lang="zh-CN" altLang="en-US"/>
        </a:p>
      </dgm:t>
    </dgm:pt>
    <dgm:pt modelId="{EA26E2D7-1093-1F47-864D-2A945931AB5B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dirty="0">
            <a:latin typeface="微软雅黑"/>
            <a:ea typeface="微软雅黑"/>
            <a:cs typeface="微软雅黑"/>
          </a:endParaRPr>
        </a:p>
      </dgm:t>
    </dgm:pt>
    <dgm:pt modelId="{F5AB3D8C-66FD-7A48-A2CF-C3C961B09935}" type="par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247C0796-56D0-E54D-93E4-DEC4CA62E52E}" type="sibTrans" cxnId="{F0C9043F-B595-1C44-A9C3-AC3B1C3ABB5B}">
      <dgm:prSet/>
      <dgm:spPr/>
      <dgm:t>
        <a:bodyPr/>
        <a:lstStyle/>
        <a:p>
          <a:endParaRPr lang="zh-CN" altLang="en-US"/>
        </a:p>
      </dgm:t>
    </dgm:pt>
    <dgm:pt modelId="{CF744757-6118-9441-BB41-94578A8F7911}" type="pres">
      <dgm:prSet presAssocID="{CC161ADE-FA40-B442-BE26-77161E95A21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CA5528-BFF9-A842-A68E-D978593F1129}" type="pres">
      <dgm:prSet presAssocID="{CC161ADE-FA40-B442-BE26-77161E95A21F}" presName="children" presStyleCnt="0"/>
      <dgm:spPr/>
    </dgm:pt>
    <dgm:pt modelId="{C8923E3A-0D05-B94E-A5DF-46FC099B44E3}" type="pres">
      <dgm:prSet presAssocID="{CC161ADE-FA40-B442-BE26-77161E95A21F}" presName="child1group" presStyleCnt="0"/>
      <dgm:spPr/>
    </dgm:pt>
    <dgm:pt modelId="{79FB4C25-7D4C-EB4A-B0ED-21E5839750E6}" type="pres">
      <dgm:prSet presAssocID="{CC161ADE-FA40-B442-BE26-77161E95A21F}" presName="child1" presStyleLbl="bgAcc1" presStyleIdx="0" presStyleCnt="4" custScaleX="130392" custScaleY="145525" custLinFactNeighborX="-27869" custLinFactNeighborY="19357"/>
      <dgm:spPr/>
      <dgm:t>
        <a:bodyPr/>
        <a:lstStyle/>
        <a:p>
          <a:endParaRPr lang="zh-CN" altLang="en-US"/>
        </a:p>
      </dgm:t>
    </dgm:pt>
    <dgm:pt modelId="{35AB94AE-E324-1047-82A5-64DB1483B25F}" type="pres">
      <dgm:prSet presAssocID="{CC161ADE-FA40-B442-BE26-77161E95A21F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009EF-5E4A-3E47-B8E7-5BDEE5D95711}" type="pres">
      <dgm:prSet presAssocID="{CC161ADE-FA40-B442-BE26-77161E95A21F}" presName="child2group" presStyleCnt="0"/>
      <dgm:spPr/>
    </dgm:pt>
    <dgm:pt modelId="{C44673D2-6FA6-C849-B6F4-F20EEFC3E871}" type="pres">
      <dgm:prSet presAssocID="{CC161ADE-FA40-B442-BE26-77161E95A21F}" presName="child2" presStyleLbl="bgAcc1" presStyleIdx="1" presStyleCnt="4" custScaleX="126302" custScaleY="140650" custLinFactNeighborX="31853" custLinFactNeighborY="14871"/>
      <dgm:spPr/>
      <dgm:t>
        <a:bodyPr/>
        <a:lstStyle/>
        <a:p>
          <a:endParaRPr lang="zh-CN" altLang="en-US"/>
        </a:p>
      </dgm:t>
    </dgm:pt>
    <dgm:pt modelId="{A810A641-B165-6B42-BF0D-3E20E52F3ABB}" type="pres">
      <dgm:prSet presAssocID="{CC161ADE-FA40-B442-BE26-77161E95A21F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9A495D-6DDC-434A-8AB0-37F18713AD30}" type="pres">
      <dgm:prSet presAssocID="{CC161ADE-FA40-B442-BE26-77161E95A21F}" presName="child3group" presStyleCnt="0"/>
      <dgm:spPr/>
    </dgm:pt>
    <dgm:pt modelId="{00B0AEC9-CF91-DD4B-AC97-274B43856973}" type="pres">
      <dgm:prSet presAssocID="{CC161ADE-FA40-B442-BE26-77161E95A21F}" presName="child3" presStyleLbl="bgAcc1" presStyleIdx="2" presStyleCnt="4" custScaleX="126302" custScaleY="140650" custLinFactNeighborX="28950" custLinFactNeighborY="-21085"/>
      <dgm:spPr/>
      <dgm:t>
        <a:bodyPr/>
        <a:lstStyle/>
        <a:p>
          <a:endParaRPr lang="zh-CN" altLang="en-US"/>
        </a:p>
      </dgm:t>
    </dgm:pt>
    <dgm:pt modelId="{F47949B4-D5AF-F443-8833-201D34A7B309}" type="pres">
      <dgm:prSet presAssocID="{CC161ADE-FA40-B442-BE26-77161E95A21F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4C0337-CC19-2648-B225-CEECF027452A}" type="pres">
      <dgm:prSet presAssocID="{CC161ADE-FA40-B442-BE26-77161E95A21F}" presName="child4group" presStyleCnt="0"/>
      <dgm:spPr/>
    </dgm:pt>
    <dgm:pt modelId="{9E7EFFC5-73E8-F442-80B6-EFB5F23E1EE1}" type="pres">
      <dgm:prSet presAssocID="{CC161ADE-FA40-B442-BE26-77161E95A21F}" presName="child4" presStyleLbl="bgAcc1" presStyleIdx="3" presStyleCnt="4" custScaleX="154590" custScaleY="140718" custLinFactNeighborX="-26529" custLinFactNeighborY="-21298"/>
      <dgm:spPr/>
      <dgm:t>
        <a:bodyPr/>
        <a:lstStyle/>
        <a:p>
          <a:endParaRPr lang="zh-CN" altLang="en-US"/>
        </a:p>
      </dgm:t>
    </dgm:pt>
    <dgm:pt modelId="{D5D4DA3F-6AE1-5F40-8B79-32A6AD9B0BF4}" type="pres">
      <dgm:prSet presAssocID="{CC161ADE-FA40-B442-BE26-77161E95A21F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9C4C5E-88AB-8044-BE21-88717574D7CA}" type="pres">
      <dgm:prSet presAssocID="{CC161ADE-FA40-B442-BE26-77161E95A21F}" presName="childPlaceholder" presStyleCnt="0"/>
      <dgm:spPr/>
    </dgm:pt>
    <dgm:pt modelId="{F15D33D5-44D6-9F46-8F81-EA9BB3B3FB0B}" type="pres">
      <dgm:prSet presAssocID="{CC161ADE-FA40-B442-BE26-77161E95A21F}" presName="circle" presStyleCnt="0"/>
      <dgm:spPr/>
    </dgm:pt>
    <dgm:pt modelId="{960317A4-7419-8A41-939A-22280E7D9461}" type="pres">
      <dgm:prSet presAssocID="{CC161ADE-FA40-B442-BE26-77161E95A21F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50FC8E-D96C-384C-BC03-E9C95C01B0FF}" type="pres">
      <dgm:prSet presAssocID="{CC161ADE-FA40-B442-BE26-77161E95A21F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462EC8-60A7-AC41-82CA-3484816C4F8F}" type="pres">
      <dgm:prSet presAssocID="{CC161ADE-FA40-B442-BE26-77161E95A21F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C26844-70F2-5441-8A4E-6FCA9F97CFB4}" type="pres">
      <dgm:prSet presAssocID="{CC161ADE-FA40-B442-BE26-77161E95A21F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7F9A06-B7D3-954F-8714-EDD96CDBB2E0}" type="pres">
      <dgm:prSet presAssocID="{CC161ADE-FA40-B442-BE26-77161E95A21F}" presName="quadrantPlaceholder" presStyleCnt="0"/>
      <dgm:spPr/>
    </dgm:pt>
    <dgm:pt modelId="{C560622E-D279-5E4E-8185-A14CA9A07D30}" type="pres">
      <dgm:prSet presAssocID="{CC161ADE-FA40-B442-BE26-77161E95A21F}" presName="center1" presStyleLbl="fgShp" presStyleIdx="0" presStyleCnt="2"/>
      <dgm:spPr/>
    </dgm:pt>
    <dgm:pt modelId="{7CA9A99C-C5F7-3D47-BE8F-C6DCDFA3CFAB}" type="pres">
      <dgm:prSet presAssocID="{CC161ADE-FA40-B442-BE26-77161E95A21F}" presName="center2" presStyleLbl="fgShp" presStyleIdx="1" presStyleCnt="2"/>
      <dgm:spPr/>
    </dgm:pt>
  </dgm:ptLst>
  <dgm:cxnLst>
    <dgm:cxn modelId="{3A2C20AE-DE14-ED4A-A86F-C43E40D4CAA1}" type="presOf" srcId="{38D02501-8D28-1C4C-9F80-FFC81A1FF0C7}" destId="{17C26844-70F2-5441-8A4E-6FCA9F97CFB4}" srcOrd="0" destOrd="0" presId="urn:microsoft.com/office/officeart/2005/8/layout/cycle4"/>
    <dgm:cxn modelId="{A678B111-AB7E-C440-97FF-148CE493C85B}" srcId="{CC161ADE-FA40-B442-BE26-77161E95A21F}" destId="{6CC7DB55-1936-0D45-9682-C57A975948DE}" srcOrd="2" destOrd="0" parTransId="{D3450320-BEAA-F14F-87AB-C472ACE060C4}" sibTransId="{2E97B358-90EC-9A43-AD6D-EDF3F2F9F759}"/>
    <dgm:cxn modelId="{C9BD193C-050F-7349-A2DC-F4D13EC97D1D}" type="presOf" srcId="{93793526-CBB9-1B46-91EC-26A7C786856A}" destId="{00B0AEC9-CF91-DD4B-AC97-274B43856973}" srcOrd="0" destOrd="1" presId="urn:microsoft.com/office/officeart/2005/8/layout/cycle4"/>
    <dgm:cxn modelId="{9BC0C8F1-BB91-034F-B59B-21116C4D6734}" type="presOf" srcId="{DC7723E4-6155-6B41-83F1-7D592D0D5514}" destId="{79FB4C25-7D4C-EB4A-B0ED-21E5839750E6}" srcOrd="0" destOrd="0" presId="urn:microsoft.com/office/officeart/2005/8/layout/cycle4"/>
    <dgm:cxn modelId="{3147D367-3D52-8C47-A61E-04AE4D9B3E4A}" type="presOf" srcId="{93793526-CBB9-1B46-91EC-26A7C786856A}" destId="{F47949B4-D5AF-F443-8833-201D34A7B309}" srcOrd="1" destOrd="1" presId="urn:microsoft.com/office/officeart/2005/8/layout/cycle4"/>
    <dgm:cxn modelId="{145F40E1-3C95-0F41-B01B-FFCDB0BEAE25}" srcId="{9CC03A85-34CB-ED42-B20B-B62A176C670A}" destId="{CF3908B5-7649-A948-B27A-4B148473F5CE}" srcOrd="0" destOrd="0" parTransId="{BB6F747A-B787-6B4E-9899-433C27CE4C22}" sibTransId="{9B65B7B4-19EA-F644-8ABC-0CCE5B56AC83}"/>
    <dgm:cxn modelId="{F2556421-9FEC-3947-96EF-217F6782E9AB}" type="presOf" srcId="{8F813107-49F4-9347-8CFF-280C7026987D}" destId="{9E7EFFC5-73E8-F442-80B6-EFB5F23E1EE1}" srcOrd="0" destOrd="0" presId="urn:microsoft.com/office/officeart/2005/8/layout/cycle4"/>
    <dgm:cxn modelId="{A007A258-C4C2-C545-BCF4-AF77A2F061F2}" srcId="{9CC03A85-34CB-ED42-B20B-B62A176C670A}" destId="{354BB5D5-2ED5-AB4E-9DC4-FB39A7BF6D35}" srcOrd="2" destOrd="0" parTransId="{D100D735-5405-1749-836B-FD84A3E7524B}" sibTransId="{F4349180-1336-D142-AB72-3B4158DC19C2}"/>
    <dgm:cxn modelId="{F9725ABB-A9A2-974E-9A28-BC299474EF67}" type="presOf" srcId="{354BB5D5-2ED5-AB4E-9DC4-FB39A7BF6D35}" destId="{A810A641-B165-6B42-BF0D-3E20E52F3ABB}" srcOrd="1" destOrd="2" presId="urn:microsoft.com/office/officeart/2005/8/layout/cycle4"/>
    <dgm:cxn modelId="{AFC5073C-E73B-A942-A17B-A0BF959A04F5}" type="presOf" srcId="{9CC03A85-34CB-ED42-B20B-B62A176C670A}" destId="{F150FC8E-D96C-384C-BC03-E9C95C01B0FF}" srcOrd="0" destOrd="0" presId="urn:microsoft.com/office/officeart/2005/8/layout/cycle4"/>
    <dgm:cxn modelId="{74904A32-6E7D-044D-9311-98BBE8EC7292}" type="presOf" srcId="{CF3908B5-7649-A948-B27A-4B148473F5CE}" destId="{C44673D2-6FA6-C849-B6F4-F20EEFC3E871}" srcOrd="0" destOrd="0" presId="urn:microsoft.com/office/officeart/2005/8/layout/cycle4"/>
    <dgm:cxn modelId="{C1E0425E-4C4B-1343-9152-2505AA0825D0}" type="presOf" srcId="{2116605A-7C89-2843-91C6-9650C1BBF859}" destId="{C44673D2-6FA6-C849-B6F4-F20EEFC3E871}" srcOrd="0" destOrd="1" presId="urn:microsoft.com/office/officeart/2005/8/layout/cycle4"/>
    <dgm:cxn modelId="{67486509-79BB-4240-B5C6-E46B00F4C14B}" type="presOf" srcId="{8F813107-49F4-9347-8CFF-280C7026987D}" destId="{D5D4DA3F-6AE1-5F40-8B79-32A6AD9B0BF4}" srcOrd="1" destOrd="0" presId="urn:microsoft.com/office/officeart/2005/8/layout/cycle4"/>
    <dgm:cxn modelId="{18190BE0-C065-ED45-9331-A8EF8020395B}" type="presOf" srcId="{2116605A-7C89-2843-91C6-9650C1BBF859}" destId="{A810A641-B165-6B42-BF0D-3E20E52F3ABB}" srcOrd="1" destOrd="1" presId="urn:microsoft.com/office/officeart/2005/8/layout/cycle4"/>
    <dgm:cxn modelId="{D53F310B-4D9D-FA48-B83B-FE992370E327}" srcId="{CC161ADE-FA40-B442-BE26-77161E95A21F}" destId="{9CC03A85-34CB-ED42-B20B-B62A176C670A}" srcOrd="1" destOrd="0" parTransId="{4C56B64A-715E-A042-845B-C268C9DD7E9F}" sibTransId="{D2C2E158-057F-BD40-9554-6D486B5CB12C}"/>
    <dgm:cxn modelId="{2301DCBA-1F0B-1C48-8E4D-EBABC71655F8}" type="presOf" srcId="{057B5798-6472-FD45-93AE-1CB5F3E33F7D}" destId="{960317A4-7419-8A41-939A-22280E7D9461}" srcOrd="0" destOrd="0" presId="urn:microsoft.com/office/officeart/2005/8/layout/cycle4"/>
    <dgm:cxn modelId="{E0E032C7-BE8E-AF4F-AAFD-6409F6CF3933}" type="presOf" srcId="{CC161ADE-FA40-B442-BE26-77161E95A21F}" destId="{CF744757-6118-9441-BB41-94578A8F7911}" srcOrd="0" destOrd="0" presId="urn:microsoft.com/office/officeart/2005/8/layout/cycle4"/>
    <dgm:cxn modelId="{7C27597A-AC22-F646-B7EA-4DAEA905D88D}" srcId="{CC161ADE-FA40-B442-BE26-77161E95A21F}" destId="{38D02501-8D28-1C4C-9F80-FFC81A1FF0C7}" srcOrd="3" destOrd="0" parTransId="{22D6402A-8FD4-3044-9A32-CC60CDF4154E}" sibTransId="{40BC8B14-C434-0946-977B-A7F1B793FB66}"/>
    <dgm:cxn modelId="{4A68F20B-D5E5-274F-B87B-2E23F17D4994}" type="presOf" srcId="{15E03642-571A-D149-B807-F1DB20C38C07}" destId="{00B0AEC9-CF91-DD4B-AC97-274B43856973}" srcOrd="0" destOrd="0" presId="urn:microsoft.com/office/officeart/2005/8/layout/cycle4"/>
    <dgm:cxn modelId="{832836E1-AE04-BA45-89EF-E7BA830B8650}" type="presOf" srcId="{EB9F8A05-9550-CA4F-9164-8BCCFF6C39A1}" destId="{79FB4C25-7D4C-EB4A-B0ED-21E5839750E6}" srcOrd="0" destOrd="1" presId="urn:microsoft.com/office/officeart/2005/8/layout/cycle4"/>
    <dgm:cxn modelId="{D4763751-EF6A-2B47-9D8F-1C9F37055FA6}" type="presOf" srcId="{DC7723E4-6155-6B41-83F1-7D592D0D5514}" destId="{35AB94AE-E324-1047-82A5-64DB1483B25F}" srcOrd="1" destOrd="0" presId="urn:microsoft.com/office/officeart/2005/8/layout/cycle4"/>
    <dgm:cxn modelId="{D34B9E1D-3D49-8E47-B24B-79402C01FDCC}" type="presOf" srcId="{6CC7DB55-1936-0D45-9682-C57A975948DE}" destId="{44462EC8-60A7-AC41-82CA-3484816C4F8F}" srcOrd="0" destOrd="0" presId="urn:microsoft.com/office/officeart/2005/8/layout/cycle4"/>
    <dgm:cxn modelId="{D1AB9331-59DE-6440-BCFE-ABE117A6F668}" srcId="{6CC7DB55-1936-0D45-9682-C57A975948DE}" destId="{15E03642-571A-D149-B807-F1DB20C38C07}" srcOrd="0" destOrd="0" parTransId="{A54927D9-C277-DD40-B454-C6B5BC566BEF}" sibTransId="{87896869-092B-814B-A0A2-80B38E2F0B55}"/>
    <dgm:cxn modelId="{571FC3E7-2A80-8749-A858-BBC9BF96A718}" srcId="{38D02501-8D28-1C4C-9F80-FFC81A1FF0C7}" destId="{8F813107-49F4-9347-8CFF-280C7026987D}" srcOrd="0" destOrd="0" parTransId="{BABDC5A6-AB64-B641-84F0-4BEFF0C1EEF3}" sibTransId="{EFECC9E9-BF92-0049-94C6-C1C1BFDF8527}"/>
    <dgm:cxn modelId="{3CF7D3B2-865E-DB42-809B-EAEEB3FF8EEA}" type="presOf" srcId="{EA26E2D7-1093-1F47-864D-2A945931AB5B}" destId="{D5D4DA3F-6AE1-5F40-8B79-32A6AD9B0BF4}" srcOrd="1" destOrd="1" presId="urn:microsoft.com/office/officeart/2005/8/layout/cycle4"/>
    <dgm:cxn modelId="{1CCC83D0-92D5-0E43-BEAC-2866354E953D}" type="presOf" srcId="{EA26E2D7-1093-1F47-864D-2A945931AB5B}" destId="{9E7EFFC5-73E8-F442-80B6-EFB5F23E1EE1}" srcOrd="0" destOrd="1" presId="urn:microsoft.com/office/officeart/2005/8/layout/cycle4"/>
    <dgm:cxn modelId="{843FEA6F-3BF0-AE4E-B4A4-80EF3A0C5675}" srcId="{057B5798-6472-FD45-93AE-1CB5F3E33F7D}" destId="{DC7723E4-6155-6B41-83F1-7D592D0D5514}" srcOrd="0" destOrd="0" parTransId="{DD17192D-0F04-6942-B44C-2BA75C77054C}" sibTransId="{F5CE2D13-51CB-F045-AE38-257941FB75F5}"/>
    <dgm:cxn modelId="{D21ABBCD-CB79-B34D-8C8D-8A1A66932A9C}" type="presOf" srcId="{EB9F8A05-9550-CA4F-9164-8BCCFF6C39A1}" destId="{35AB94AE-E324-1047-82A5-64DB1483B25F}" srcOrd="1" destOrd="1" presId="urn:microsoft.com/office/officeart/2005/8/layout/cycle4"/>
    <dgm:cxn modelId="{36BC21C5-6F0A-7E40-B120-16FF0625EEA2}" type="presOf" srcId="{15E03642-571A-D149-B807-F1DB20C38C07}" destId="{F47949B4-D5AF-F443-8833-201D34A7B309}" srcOrd="1" destOrd="0" presId="urn:microsoft.com/office/officeart/2005/8/layout/cycle4"/>
    <dgm:cxn modelId="{524D79A5-07B7-294E-9725-1075EBD3E087}" srcId="{9CC03A85-34CB-ED42-B20B-B62A176C670A}" destId="{2116605A-7C89-2843-91C6-9650C1BBF859}" srcOrd="1" destOrd="0" parTransId="{C96D4747-2829-5A40-9A7A-018AB0FD2975}" sibTransId="{9300106B-DF4B-6E47-84D6-2D8B49719E12}"/>
    <dgm:cxn modelId="{1FC7AA52-F211-984D-910A-9E3DC2377F0A}" type="presOf" srcId="{CF3908B5-7649-A948-B27A-4B148473F5CE}" destId="{A810A641-B165-6B42-BF0D-3E20E52F3ABB}" srcOrd="1" destOrd="0" presId="urn:microsoft.com/office/officeart/2005/8/layout/cycle4"/>
    <dgm:cxn modelId="{F0C9043F-B595-1C44-A9C3-AC3B1C3ABB5B}" srcId="{38D02501-8D28-1C4C-9F80-FFC81A1FF0C7}" destId="{EA26E2D7-1093-1F47-864D-2A945931AB5B}" srcOrd="1" destOrd="0" parTransId="{F5AB3D8C-66FD-7A48-A2CF-C3C961B09935}" sibTransId="{247C0796-56D0-E54D-93E4-DEC4CA62E52E}"/>
    <dgm:cxn modelId="{D06F685A-7EB1-F94C-B66C-B12F53054AA3}" type="presOf" srcId="{354BB5D5-2ED5-AB4E-9DC4-FB39A7BF6D35}" destId="{C44673D2-6FA6-C849-B6F4-F20EEFC3E871}" srcOrd="0" destOrd="2" presId="urn:microsoft.com/office/officeart/2005/8/layout/cycle4"/>
    <dgm:cxn modelId="{640C881A-316A-7A42-96D5-0CA3FAFB9AA6}" srcId="{057B5798-6472-FD45-93AE-1CB5F3E33F7D}" destId="{EB9F8A05-9550-CA4F-9164-8BCCFF6C39A1}" srcOrd="1" destOrd="0" parTransId="{1E92C4B3-DB2F-3F44-BDF1-9F299931D6B3}" sibTransId="{1CB82F39-C1E8-DD4D-A88A-ADDC2EAA56A0}"/>
    <dgm:cxn modelId="{87EBED9C-C1B7-4646-9A01-B8EC661960E4}" srcId="{6CC7DB55-1936-0D45-9682-C57A975948DE}" destId="{93793526-CBB9-1B46-91EC-26A7C786856A}" srcOrd="1" destOrd="0" parTransId="{5A50D802-4A80-D140-830D-637DDC84914A}" sibTransId="{033D1C4F-DE9D-9E49-B668-870D1F604B55}"/>
    <dgm:cxn modelId="{C0255316-A00C-8048-96E4-E39D8AEB3372}" srcId="{CC161ADE-FA40-B442-BE26-77161E95A21F}" destId="{057B5798-6472-FD45-93AE-1CB5F3E33F7D}" srcOrd="0" destOrd="0" parTransId="{EBF936D3-2E16-7A44-A7DD-0C004268F7FF}" sibTransId="{309EA603-D66E-4B46-AC59-5D35C17C8165}"/>
    <dgm:cxn modelId="{B78A3752-F96A-4E4D-9F60-E24D00F1F5D2}" type="presParOf" srcId="{CF744757-6118-9441-BB41-94578A8F7911}" destId="{E2CA5528-BFF9-A842-A68E-D978593F1129}" srcOrd="0" destOrd="0" presId="urn:microsoft.com/office/officeart/2005/8/layout/cycle4"/>
    <dgm:cxn modelId="{9FEF7C62-6C9C-7440-BC2A-9DF483CCF4A9}" type="presParOf" srcId="{E2CA5528-BFF9-A842-A68E-D978593F1129}" destId="{C8923E3A-0D05-B94E-A5DF-46FC099B44E3}" srcOrd="0" destOrd="0" presId="urn:microsoft.com/office/officeart/2005/8/layout/cycle4"/>
    <dgm:cxn modelId="{76F28C91-4175-9E49-BCF9-AABF8FD245C4}" type="presParOf" srcId="{C8923E3A-0D05-B94E-A5DF-46FC099B44E3}" destId="{79FB4C25-7D4C-EB4A-B0ED-21E5839750E6}" srcOrd="0" destOrd="0" presId="urn:microsoft.com/office/officeart/2005/8/layout/cycle4"/>
    <dgm:cxn modelId="{E18E6707-0660-F847-A341-D614FA797F01}" type="presParOf" srcId="{C8923E3A-0D05-B94E-A5DF-46FC099B44E3}" destId="{35AB94AE-E324-1047-82A5-64DB1483B25F}" srcOrd="1" destOrd="0" presId="urn:microsoft.com/office/officeart/2005/8/layout/cycle4"/>
    <dgm:cxn modelId="{E88B07F9-9EB0-EA4A-950F-59CAECC879AD}" type="presParOf" srcId="{E2CA5528-BFF9-A842-A68E-D978593F1129}" destId="{EBE009EF-5E4A-3E47-B8E7-5BDEE5D95711}" srcOrd="1" destOrd="0" presId="urn:microsoft.com/office/officeart/2005/8/layout/cycle4"/>
    <dgm:cxn modelId="{A3DDCDB1-F980-194B-8EAF-C4FD8B478BED}" type="presParOf" srcId="{EBE009EF-5E4A-3E47-B8E7-5BDEE5D95711}" destId="{C44673D2-6FA6-C849-B6F4-F20EEFC3E871}" srcOrd="0" destOrd="0" presId="urn:microsoft.com/office/officeart/2005/8/layout/cycle4"/>
    <dgm:cxn modelId="{E68B6723-D56A-0045-AED5-75DB06FB4FCA}" type="presParOf" srcId="{EBE009EF-5E4A-3E47-B8E7-5BDEE5D95711}" destId="{A810A641-B165-6B42-BF0D-3E20E52F3ABB}" srcOrd="1" destOrd="0" presId="urn:microsoft.com/office/officeart/2005/8/layout/cycle4"/>
    <dgm:cxn modelId="{3BE1B0CB-7FAC-8F4A-9446-22520C48B67B}" type="presParOf" srcId="{E2CA5528-BFF9-A842-A68E-D978593F1129}" destId="{D99A495D-6DDC-434A-8AB0-37F18713AD30}" srcOrd="2" destOrd="0" presId="urn:microsoft.com/office/officeart/2005/8/layout/cycle4"/>
    <dgm:cxn modelId="{FBE3BC67-B0F4-6943-AD00-D008A1EE8896}" type="presParOf" srcId="{D99A495D-6DDC-434A-8AB0-37F18713AD30}" destId="{00B0AEC9-CF91-DD4B-AC97-274B43856973}" srcOrd="0" destOrd="0" presId="urn:microsoft.com/office/officeart/2005/8/layout/cycle4"/>
    <dgm:cxn modelId="{81A1DDA6-8136-6749-BE85-B17ED262AC2D}" type="presParOf" srcId="{D99A495D-6DDC-434A-8AB0-37F18713AD30}" destId="{F47949B4-D5AF-F443-8833-201D34A7B309}" srcOrd="1" destOrd="0" presId="urn:microsoft.com/office/officeart/2005/8/layout/cycle4"/>
    <dgm:cxn modelId="{57D077B9-F6AA-EB41-83A0-C263015E51CB}" type="presParOf" srcId="{E2CA5528-BFF9-A842-A68E-D978593F1129}" destId="{F44C0337-CC19-2648-B225-CEECF027452A}" srcOrd="3" destOrd="0" presId="urn:microsoft.com/office/officeart/2005/8/layout/cycle4"/>
    <dgm:cxn modelId="{9CB41E23-6FE1-0F46-A78E-A84458564410}" type="presParOf" srcId="{F44C0337-CC19-2648-B225-CEECF027452A}" destId="{9E7EFFC5-73E8-F442-80B6-EFB5F23E1EE1}" srcOrd="0" destOrd="0" presId="urn:microsoft.com/office/officeart/2005/8/layout/cycle4"/>
    <dgm:cxn modelId="{0FFD8B80-357B-B743-9AD3-0BFE17CD4BCF}" type="presParOf" srcId="{F44C0337-CC19-2648-B225-CEECF027452A}" destId="{D5D4DA3F-6AE1-5F40-8B79-32A6AD9B0BF4}" srcOrd="1" destOrd="0" presId="urn:microsoft.com/office/officeart/2005/8/layout/cycle4"/>
    <dgm:cxn modelId="{FCEDB3BE-10F2-224A-987C-39A04CD7EFC4}" type="presParOf" srcId="{E2CA5528-BFF9-A842-A68E-D978593F1129}" destId="{929C4C5E-88AB-8044-BE21-88717574D7CA}" srcOrd="4" destOrd="0" presId="urn:microsoft.com/office/officeart/2005/8/layout/cycle4"/>
    <dgm:cxn modelId="{8A3F1BAF-3C86-1244-A6CD-061FF37ED851}" type="presParOf" srcId="{CF744757-6118-9441-BB41-94578A8F7911}" destId="{F15D33D5-44D6-9F46-8F81-EA9BB3B3FB0B}" srcOrd="1" destOrd="0" presId="urn:microsoft.com/office/officeart/2005/8/layout/cycle4"/>
    <dgm:cxn modelId="{1B10A74E-F6FE-804F-9E3A-7A4EBCAF7542}" type="presParOf" srcId="{F15D33D5-44D6-9F46-8F81-EA9BB3B3FB0B}" destId="{960317A4-7419-8A41-939A-22280E7D9461}" srcOrd="0" destOrd="0" presId="urn:microsoft.com/office/officeart/2005/8/layout/cycle4"/>
    <dgm:cxn modelId="{5B7D0A5F-B179-E74B-84EE-6B3D854091D0}" type="presParOf" srcId="{F15D33D5-44D6-9F46-8F81-EA9BB3B3FB0B}" destId="{F150FC8E-D96C-384C-BC03-E9C95C01B0FF}" srcOrd="1" destOrd="0" presId="urn:microsoft.com/office/officeart/2005/8/layout/cycle4"/>
    <dgm:cxn modelId="{11186821-6276-CD45-AC64-D3150B407C1A}" type="presParOf" srcId="{F15D33D5-44D6-9F46-8F81-EA9BB3B3FB0B}" destId="{44462EC8-60A7-AC41-82CA-3484816C4F8F}" srcOrd="2" destOrd="0" presId="urn:microsoft.com/office/officeart/2005/8/layout/cycle4"/>
    <dgm:cxn modelId="{3E1AE75E-4AC8-FA44-9D70-83B0450E2D32}" type="presParOf" srcId="{F15D33D5-44D6-9F46-8F81-EA9BB3B3FB0B}" destId="{17C26844-70F2-5441-8A4E-6FCA9F97CFB4}" srcOrd="3" destOrd="0" presId="urn:microsoft.com/office/officeart/2005/8/layout/cycle4"/>
    <dgm:cxn modelId="{E40A4F2C-4DE1-D946-9FD8-81AB1E60EA1B}" type="presParOf" srcId="{F15D33D5-44D6-9F46-8F81-EA9BB3B3FB0B}" destId="{D17F9A06-B7D3-954F-8714-EDD96CDBB2E0}" srcOrd="4" destOrd="0" presId="urn:microsoft.com/office/officeart/2005/8/layout/cycle4"/>
    <dgm:cxn modelId="{B0AF9444-DE36-7843-81E3-DE24E2398A22}" type="presParOf" srcId="{CF744757-6118-9441-BB41-94578A8F7911}" destId="{C560622E-D279-5E4E-8185-A14CA9A07D30}" srcOrd="2" destOrd="0" presId="urn:microsoft.com/office/officeart/2005/8/layout/cycle4"/>
    <dgm:cxn modelId="{E057B78D-949D-064D-8118-42B2F0C6FE00}" type="presParOf" srcId="{CF744757-6118-9441-BB41-94578A8F7911}" destId="{7CA9A99C-C5F7-3D47-BE8F-C6DCDFA3CFA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0AEC9-CF91-DD4B-AC97-274B43856973}">
      <dsp:nvSpPr>
        <dsp:cNvPr id="0" name=""/>
        <dsp:cNvSpPr/>
      </dsp:nvSpPr>
      <dsp:spPr>
        <a:xfrm>
          <a:off x="4488580" y="1971967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每个分片保存异构的存储引擎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批量主从切换程序开发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5190982" y="2408260"/>
        <a:ext cx="1486234" cy="1132684"/>
      </dsp:txXfrm>
    </dsp:sp>
    <dsp:sp modelId="{9E7EFFC5-73E8-F442-80B6-EFB5F23E1EE1}">
      <dsp:nvSpPr>
        <dsp:cNvPr id="0" name=""/>
        <dsp:cNvSpPr/>
      </dsp:nvSpPr>
      <dsp:spPr>
        <a:xfrm>
          <a:off x="389866" y="1969150"/>
          <a:ext cx="2721959" cy="16049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调整读请求流量权重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定时统计请求耗时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425122" y="2405654"/>
        <a:ext cx="1834859" cy="1133232"/>
      </dsp:txXfrm>
    </dsp:sp>
    <dsp:sp modelId="{C44673D2-6FA6-C849-B6F4-F20EEFC3E871}">
      <dsp:nvSpPr>
        <dsp:cNvPr id="0" name=""/>
        <dsp:cNvSpPr/>
      </dsp:nvSpPr>
      <dsp:spPr>
        <a:xfrm>
          <a:off x="4539695" y="-41646"/>
          <a:ext cx="2223875" cy="16042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集群分片级拓扑信息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err="1" smtClean="0">
              <a:latin typeface="微软雅黑"/>
              <a:ea typeface="微软雅黑"/>
              <a:cs typeface="微软雅黑"/>
            </a:rPr>
            <a:t>dbproxy</a:t>
          </a:r>
          <a:r>
            <a:rPr lang="zh-CN" altLang="en-US" sz="1400" kern="1200" dirty="0" smtClean="0">
              <a:latin typeface="微软雅黑"/>
              <a:ea typeface="微软雅黑"/>
              <a:cs typeface="微软雅黑"/>
            </a:rPr>
            <a:t>加载信息一致性</a:t>
          </a:r>
          <a:endParaRPr lang="zh-CN" altLang="en-US" sz="1400" kern="1200" dirty="0">
            <a:latin typeface="微软雅黑"/>
            <a:ea typeface="微软雅黑"/>
            <a:cs typeface="微软雅黑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800" kern="1200" dirty="0">
            <a:latin typeface="微软雅黑"/>
            <a:ea typeface="微软雅黑"/>
            <a:cs typeface="微软雅黑"/>
          </a:endParaRPr>
        </a:p>
      </dsp:txBody>
      <dsp:txXfrm>
        <a:off x="5242097" y="-6407"/>
        <a:ext cx="1486234" cy="1132684"/>
      </dsp:txXfrm>
    </dsp:sp>
    <dsp:sp modelId="{79FB4C25-7D4C-EB4A-B0ED-21E5839750E6}">
      <dsp:nvSpPr>
        <dsp:cNvPr id="0" name=""/>
        <dsp:cNvSpPr/>
      </dsp:nvSpPr>
      <dsp:spPr>
        <a:xfrm>
          <a:off x="579307" y="-18281"/>
          <a:ext cx="2295890" cy="165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临时关闭集群配置下发进程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/>
              <a:ea typeface="微软雅黑"/>
              <a:cs typeface="微软雅黑"/>
            </a:rPr>
            <a:t>实例上下线通过程序批量操作</a:t>
          </a:r>
          <a:endParaRPr lang="zh-CN" altLang="en-US" sz="1200" kern="1200" dirty="0">
            <a:latin typeface="微软雅黑"/>
            <a:ea typeface="微软雅黑"/>
            <a:cs typeface="微软雅黑"/>
          </a:endParaRPr>
        </a:p>
      </dsp:txBody>
      <dsp:txXfrm>
        <a:off x="615768" y="18180"/>
        <a:ext cx="1534201" cy="1171942"/>
      </dsp:txXfrm>
    </dsp:sp>
    <dsp:sp modelId="{960317A4-7419-8A41-939A-22280E7D9461}">
      <dsp:nvSpPr>
        <dsp:cNvPr id="0" name=""/>
        <dsp:cNvSpPr/>
      </dsp:nvSpPr>
      <dsp:spPr>
        <a:xfrm>
          <a:off x="1950866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实例角色变更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>
        <a:off x="2402899" y="662051"/>
        <a:ext cx="1091305" cy="1091305"/>
      </dsp:txXfrm>
    </dsp:sp>
    <dsp:sp modelId="{F150FC8E-D96C-384C-BC03-E9C95C01B0FF}">
      <dsp:nvSpPr>
        <dsp:cNvPr id="0" name=""/>
        <dsp:cNvSpPr/>
      </dsp:nvSpPr>
      <dsp:spPr>
        <a:xfrm rot="5400000">
          <a:off x="3565490" y="210018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集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群健康</a:t>
          </a: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检查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-5400000">
        <a:off x="3565490" y="662051"/>
        <a:ext cx="1091305" cy="1091305"/>
      </dsp:txXfrm>
    </dsp:sp>
    <dsp:sp modelId="{44462EC8-60A7-AC41-82CA-3484816C4F8F}">
      <dsp:nvSpPr>
        <dsp:cNvPr id="0" name=""/>
        <dsp:cNvSpPr/>
      </dsp:nvSpPr>
      <dsp:spPr>
        <a:xfrm rot="10800000">
          <a:off x="3565490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快速回滚方案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10800000">
        <a:off x="3565490" y="1824642"/>
        <a:ext cx="1091305" cy="1091305"/>
      </dsp:txXfrm>
    </dsp:sp>
    <dsp:sp modelId="{17C26844-70F2-5441-8A4E-6FCA9F97CFB4}">
      <dsp:nvSpPr>
        <dsp:cNvPr id="0" name=""/>
        <dsp:cNvSpPr/>
      </dsp:nvSpPr>
      <dsp:spPr>
        <a:xfrm rot="16200000">
          <a:off x="1950866" y="1824642"/>
          <a:ext cx="1543338" cy="1543338"/>
        </a:xfrm>
        <a:prstGeom prst="pieWedge">
          <a:avLst/>
        </a:prstGeom>
        <a:solidFill>
          <a:srgbClr val="0F03A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上线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/>
              <a:ea typeface="微软雅黑"/>
              <a:cs typeface="微软雅黑"/>
            </a:rPr>
            <a:t>预热</a:t>
          </a:r>
          <a:endParaRPr lang="zh-CN" altLang="en-US" sz="1800" kern="1200" dirty="0">
            <a:latin typeface="微软雅黑"/>
            <a:ea typeface="微软雅黑"/>
            <a:cs typeface="微软雅黑"/>
          </a:endParaRPr>
        </a:p>
      </dsp:txBody>
      <dsp:txXfrm rot="5400000">
        <a:off x="2402899" y="1824642"/>
        <a:ext cx="1091305" cy="1091305"/>
      </dsp:txXfrm>
    </dsp:sp>
    <dsp:sp modelId="{C560622E-D279-5E4E-8185-A14CA9A07D30}">
      <dsp:nvSpPr>
        <dsp:cNvPr id="0" name=""/>
        <dsp:cNvSpPr/>
      </dsp:nvSpPr>
      <dsp:spPr>
        <a:xfrm>
          <a:off x="3263416" y="1468213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CA9A99C-C5F7-3D47-BE8F-C6DCDFA3CFAB}">
      <dsp:nvSpPr>
        <dsp:cNvPr id="0" name=""/>
        <dsp:cNvSpPr/>
      </dsp:nvSpPr>
      <dsp:spPr>
        <a:xfrm rot="10800000">
          <a:off x="3263416" y="1646427"/>
          <a:ext cx="532861" cy="463357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17C5-7B3C-D448-872D-0D33EFBCF3D8}" type="datetimeFigureOut">
              <a:rPr kumimoji="1" lang="zh-CN" altLang="en-US" smtClean="0"/>
              <a:t>19/4/30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B7D-ADC6-5142-8B19-B354120EC6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8539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1.tokudb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2.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dirty="0" err="1" smtClean="0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crash</a:t>
            </a: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执行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4.TokuDB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dirty="0" smtClean="0">
              <a:latin typeface="黑体"/>
              <a:ea typeface="黑体"/>
              <a:cs typeface="黑体"/>
            </a:endParaRPr>
          </a:p>
          <a:p>
            <a:r>
              <a:rPr kumimoji="1" lang="en-US" altLang="zh-TW" dirty="0" smtClean="0">
                <a:latin typeface="黑体"/>
                <a:ea typeface="黑体"/>
                <a:cs typeface="黑体"/>
              </a:rPr>
              <a:t>5.jemalloc</a:t>
            </a:r>
            <a:r>
              <a:rPr kumimoji="1" lang="zh-TW" altLang="en-US" dirty="0" smtClean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dirty="0" smtClean="0">
                <a:latin typeface="黑体"/>
                <a:ea typeface="黑体"/>
                <a:cs typeface="黑体"/>
              </a:rPr>
              <a:t>bug </a:t>
            </a:r>
          </a:p>
          <a:p>
            <a:r>
              <a:rPr kumimoji="1" lang="zh-CN" altLang="zh-TW" dirty="0" smtClean="0">
                <a:latin typeface="黑体"/>
                <a:ea typeface="黑体"/>
                <a:cs typeface="黑体"/>
              </a:rPr>
              <a:t>6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.etc.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52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压缩后数据量减少，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I/O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减少，对读性能有帮助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由于压缩页变小，同样的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pool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，缓存的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page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数增加，对读性能有帮助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54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增加异步线程在后台进行压缩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写入时可以快速返回，无需等待同步压缩操作。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pPr>
              <a:spcBef>
                <a:spcPts val="600"/>
              </a:spcBef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异步压缩：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异步线程根据预先设定的阈值，异步压缩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写入时判断剩余</a:t>
            </a:r>
            <a:r>
              <a:rPr lang="en-US" altLang="zh-CN" sz="1200" dirty="0" err="1" smtClean="0">
                <a:latin typeface="黑体"/>
                <a:ea typeface="黑体"/>
                <a:cs typeface="黑体"/>
              </a:rPr>
              <a:t>mlog</a:t>
            </a:r>
            <a:r>
              <a:rPr lang="zh-CN" altLang="en-US" sz="1200" dirty="0" smtClean="0">
                <a:latin typeface="黑体"/>
                <a:ea typeface="黑体"/>
                <a:cs typeface="黑体"/>
              </a:rPr>
              <a:t>空间是否足够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足够则返回写入成功</a:t>
            </a:r>
            <a:endParaRPr lang="en-US" altLang="zh-CN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sz="1200" dirty="0" smtClean="0">
                <a:latin typeface="黑体"/>
                <a:ea typeface="黑体"/>
                <a:cs typeface="黑体"/>
              </a:rPr>
              <a:t>不够，则交给异步线程处理</a:t>
            </a:r>
            <a:endParaRPr lang="zh-CN" altLang="en-US" sz="120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4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会议笔记(19/4/28 23:24) -----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压缩失败？页分裂为什么会慢？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官方版本为了避免每次插入都进行一次压缩，插入时，直接向压缩页中写入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的数据）。同时插入非压缩页（非压缩插入流程）。只有压缩页上的空闲空间不够写入一条</a:t>
            </a:r>
            <a:r>
              <a:rPr kumimoji="1" lang="en-US" altLang="zh-CN" dirty="0" err="1" smtClean="0"/>
              <a:t>mlog</a:t>
            </a:r>
            <a:r>
              <a:rPr kumimoji="1" lang="zh-CN" altLang="en-US" dirty="0" smtClean="0"/>
              <a:t>时，才对非压缩页进行压缩生成新的压缩页。虽然这样能够减少压缩次数，但是相比于非压缩还是引入了比较重的压缩处理。同时官方版本的实现还存在着压缩失败的问题：由于不能压缩而引起的页面分裂。这个代价很高。一方面本次压缩操作无效。另一方面，分裂必须对</a:t>
            </a:r>
            <a:r>
              <a:rPr kumimoji="1" lang="en-US" altLang="zh-CN" dirty="0" err="1" smtClean="0"/>
              <a:t>btree</a:t>
            </a:r>
            <a:r>
              <a:rPr kumimoji="1" lang="zh-CN" altLang="en-US" dirty="0" smtClean="0"/>
              <a:t>上锁，造成并发等待的问题。测试中发现压缩的</a:t>
            </a:r>
            <a:r>
              <a:rPr kumimoji="1" lang="en-US" altLang="zh-CN" dirty="0" smtClean="0"/>
              <a:t>insert </a:t>
            </a:r>
            <a:r>
              <a:rPr kumimoji="1" lang="en-US" altLang="zh-CN" dirty="0" err="1" smtClean="0"/>
              <a:t>qps</a:t>
            </a:r>
            <a:r>
              <a:rPr kumimoji="1" lang="zh-CN" altLang="en-US" dirty="0" smtClean="0"/>
              <a:t>只有非压缩的</a:t>
            </a:r>
            <a:r>
              <a:rPr kumimoji="1" lang="en-US" altLang="zh-CN" dirty="0" smtClean="0"/>
              <a:t>1/3</a:t>
            </a:r>
            <a:r>
              <a:rPr kumimoji="1" lang="zh-CN" altLang="en-US" dirty="0" smtClean="0"/>
              <a:t>。在线上使用时出现同步延迟的问题，所以必须提高压缩版本的写入性能。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99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会议笔记(19/4/28 23:24) -----</a:t>
            </a:r>
          </a:p>
          <a:p>
            <a:r>
              <a:rPr kumimoji="1" lang="zh-CN" altLang="en-US"/>
              <a:t>做了哪些优化？？？细节？？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173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存储引擎采用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分型树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存储结构，优化了写入行为（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同步改异步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），添加异步消息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缓存，写入性能比</a:t>
            </a:r>
            <a:r>
              <a:rPr kumimoji="1" lang="en-US" altLang="zh-CN" sz="1200" dirty="0" err="1" smtClean="0">
                <a:latin typeface="微软雅黑"/>
                <a:ea typeface="微软雅黑"/>
                <a:cs typeface="微软雅黑"/>
              </a:rPr>
              <a:t>innodb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引擎提升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25%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，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但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由于每次查询请求都需要对同条链路上的</a:t>
            </a: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异步消</a:t>
            </a:r>
          </a:p>
          <a:p>
            <a:pPr>
              <a:spcBef>
                <a:spcPts val="300"/>
              </a:spcBef>
            </a:pPr>
            <a:r>
              <a:rPr kumimoji="1" lang="zh-CN" altLang="en-US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息缓存消息进行下推，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从而导致查询</a:t>
            </a:r>
            <a:r>
              <a:rPr kumimoji="1" lang="en-US" altLang="zh-CN" sz="1200" dirty="0" smtClean="0">
                <a:latin typeface="微软雅黑"/>
                <a:ea typeface="微软雅黑"/>
                <a:cs typeface="微软雅黑"/>
              </a:rPr>
              <a:t>SQL</a:t>
            </a:r>
            <a:r>
              <a:rPr kumimoji="1" lang="zh-CN" altLang="en-US" sz="1200" dirty="0" smtClean="0">
                <a:latin typeface="微软雅黑"/>
                <a:ea typeface="微软雅黑"/>
                <a:cs typeface="微软雅黑"/>
              </a:rPr>
              <a:t>响应耗时增加</a:t>
            </a:r>
            <a:r>
              <a:rPr kumimoji="1" lang="en-US" altLang="zh-CN" sz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3.5%</a:t>
            </a:r>
            <a:endParaRPr kumimoji="1" lang="zh-CN" altLang="en-US" sz="12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solidFill>
                <a:srgbClr val="3366FF"/>
              </a:solidFill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59.5%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34.5%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tokudb_lzma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压缩算法压缩率最高，但同时导致批量写入性能降低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CPU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消耗严重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采用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引擎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zlib,</a:t>
            </a: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压缩算法批量写入性能比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15+% 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Tokudb_ZSTD</a:t>
            </a:r>
            <a:r>
              <a:rPr kumimoji="1" lang="en-US" altLang="en-US" dirty="0" err="1" smtClean="0">
                <a:latin typeface="黑体"/>
                <a:ea typeface="黑体"/>
                <a:cs typeface="黑体"/>
              </a:rPr>
              <a:t>算法压缩率比</a:t>
            </a: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tokudb_quicklz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压缩率提升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17.5%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，性能提升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主要的问题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读性能相比</a:t>
            </a:r>
            <a:r>
              <a:rPr kumimoji="1" lang="en-US" altLang="zh-CN" dirty="0" err="1" smtClean="0"/>
              <a:t>innodb</a:t>
            </a:r>
            <a:r>
              <a:rPr kumimoji="1" lang="zh-CN" altLang="en-US" dirty="0" smtClean="0"/>
              <a:t>，下降明显。</a:t>
            </a:r>
            <a:endParaRPr kumimoji="1" lang="en-US" altLang="zh-CN" dirty="0" smtClean="0"/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在线</a:t>
            </a:r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修改（</a:t>
            </a:r>
            <a:r>
              <a:rPr kumimoji="1" lang="en-US" altLang="zh-CN" dirty="0" smtClean="0"/>
              <a:t>2017</a:t>
            </a:r>
            <a:r>
              <a:rPr kumimoji="1" lang="zh-CN" altLang="en-US" dirty="0" smtClean="0"/>
              <a:t>年）</a:t>
            </a:r>
          </a:p>
          <a:p>
            <a:pPr marL="800100" lvl="1" indent="-342900">
              <a:buFont typeface="Arial"/>
              <a:buChar char="•"/>
            </a:pP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复杂的场景下对</a:t>
            </a:r>
            <a:r>
              <a:rPr kumimoji="1" lang="en-US" altLang="zh-CN" dirty="0" err="1" smtClean="0"/>
              <a:t>MyRocks</a:t>
            </a:r>
            <a:r>
              <a:rPr kumimoji="1" lang="zh-CN" altLang="en-US" dirty="0" smtClean="0"/>
              <a:t>还没有足够信心。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02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D7B7D-ADC6-5142-8B19-B354120EC6DE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16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E26C3-BAF9-4E44-8EE3-5441427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2FFCB5E-7F05-F140-9D46-DE2FFA1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E00FACC-DC5D-D941-B07B-D1713604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CA7269-4430-C44D-84E9-C8BDB63F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6104A28-1441-AE4C-9016-247481D96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2EADE89-2B53-D14B-A245-66F13308E3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D6FE84-8A3A-1D45-9087-ABAABC113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F702B5-97DF-1747-9261-267AFC8A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83B6B97-2D86-354E-8C87-5AC56DC87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7F370BF-C70D-1E48-B99B-D92715EC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19/4/30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5" r:id="rId3"/>
    <p:sldLayoutId id="2147483658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12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727280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864852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原因：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ssd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上读取速度和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innodb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解压速度相当。节省的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io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被解压操作抵消了。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解决方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案：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替换压缩算法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LZ4        </a:t>
            </a: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86834"/>
              </p:ext>
            </p:extLst>
          </p:nvPr>
        </p:nvGraphicFramePr>
        <p:xfrm>
          <a:off x="827584" y="2283718"/>
          <a:ext cx="7416824" cy="178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/>
                <a:gridCol w="1854206"/>
                <a:gridCol w="1854206"/>
                <a:gridCol w="1854206"/>
              </a:tblGrid>
              <a:tr h="3564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算法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压缩率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压缩速度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解压速度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zlib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0.211724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29.060595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236.911942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lzo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0.306656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387.374542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711.443909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snappy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0.314193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241.024979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859.810669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  <a:tr h="3564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lz4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0.297518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385.175537</a:t>
                      </a:r>
                      <a:endParaRPr lang="zh-CN" altLang="en-US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1618.197998</a:t>
                      </a:r>
                      <a:endParaRPr lang="zh-CN" altLang="en-US" sz="1400" dirty="0"/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90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745" y="51470"/>
            <a:ext cx="5519543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问题：提升读性能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915566"/>
            <a:ext cx="4057521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LZ4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基于块压缩，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ZLIB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基于流式压缩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需要将流式记录压缩转化为块压缩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       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7654"/>
            <a:ext cx="3841497" cy="247650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491880" y="2643758"/>
            <a:ext cx="622999" cy="3600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9893"/>
            <a:ext cx="4445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7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-20538"/>
            <a:ext cx="5976664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优化成果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508104" y="2859782"/>
            <a:ext cx="8229600" cy="344041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23528" y="1131590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压测（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read/write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9662"/>
            <a:ext cx="374441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805144"/>
            <a:ext cx="3816424" cy="250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075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13692"/>
            <a:ext cx="583264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1520" y="1362273"/>
            <a:ext cx="2952328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特点：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Fractal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sz="1400" dirty="0" smtClean="0">
                <a:latin typeface="黑体"/>
                <a:ea typeface="黑体"/>
                <a:cs typeface="黑体"/>
              </a:rPr>
              <a:t>B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tree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+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Message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Big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nodes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（</a:t>
            </a:r>
            <a:r>
              <a:rPr lang="en-US" altLang="zh-CN" sz="1400" dirty="0"/>
              <a:t>4MB vs. ~16KB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）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>
              <a:spcBef>
                <a:spcPts val="300"/>
              </a:spcBef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性能：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优化了写入行为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同步改异步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。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2857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读性能下降，每次查询请求都需要对同条链路上的异步消息缓存消息进行下推。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831544"/>
            <a:ext cx="4384228" cy="37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4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-20538"/>
            <a:ext cx="656307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主要的工作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059582"/>
            <a:ext cx="561662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压缩比和性能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测试</a:t>
            </a:r>
            <a:endParaRPr kumimoji="1" lang="en-US" altLang="zh-CN" dirty="0">
              <a:latin typeface="黑体"/>
              <a:ea typeface="黑体"/>
              <a:cs typeface="黑体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新压缩算法引入</a:t>
            </a: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海量数据迁移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稳定性工作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709491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.</a:t>
            </a:r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压缩比和性能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测试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01992"/>
              </p:ext>
            </p:extLst>
          </p:nvPr>
        </p:nvGraphicFramePr>
        <p:xfrm>
          <a:off x="529211" y="1590279"/>
          <a:ext cx="8219253" cy="240486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率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.5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.5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8225" y="915566"/>
            <a:ext cx="71481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压缩测试：模拟线上环境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采用的是网盘</a:t>
            </a:r>
            <a:r>
              <a:rPr kumimoji="1" lang="en-US" altLang="zh-CN" sz="1600" dirty="0" smtClean="0">
                <a:latin typeface="黑体"/>
                <a:ea typeface="黑体"/>
                <a:cs typeface="黑体"/>
              </a:rPr>
              <a:t>PCS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表的数据</a:t>
            </a:r>
            <a:endParaRPr kumimoji="1" lang="en-US" altLang="zh-CN" sz="1600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性能测试：</a:t>
            </a:r>
            <a:r>
              <a:rPr kumimoji="1" lang="en-US" altLang="zh-CN" sz="1600" dirty="0" err="1" smtClean="0">
                <a:latin typeface="黑体"/>
                <a:ea typeface="黑体"/>
                <a:cs typeface="黑体"/>
              </a:rPr>
              <a:t>sysbench</a:t>
            </a:r>
            <a:r>
              <a:rPr kumimoji="1" lang="zh-CN" altLang="en-US" sz="1600" dirty="0" smtClean="0">
                <a:latin typeface="黑体"/>
                <a:ea typeface="黑体"/>
                <a:cs typeface="黑体"/>
              </a:rPr>
              <a:t>压测，表个数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是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张，每张表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1000W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行记录，</a:t>
            </a:r>
            <a:r>
              <a:rPr kumimoji="1" lang="en-US" altLang="zh-CN" sz="1600" dirty="0">
                <a:latin typeface="黑体"/>
                <a:ea typeface="黑体"/>
                <a:cs typeface="黑体"/>
              </a:rPr>
              <a:t>OLTP</a:t>
            </a:r>
            <a:r>
              <a:rPr kumimoji="1" lang="zh-CN" altLang="en-US" sz="1600" dirty="0">
                <a:latin typeface="黑体"/>
                <a:ea typeface="黑体"/>
                <a:cs typeface="黑体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353406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20538"/>
            <a:ext cx="6264696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引擎优势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1505565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的压缩受到页对齐影响，理论上线不会超过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引擎的压缩率接近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5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8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.5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引擎压缩率可达到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34.5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，空间节省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70%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。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 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在低并发（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&lt;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=20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）场景下性能有明显优势。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2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2.ZSTD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压缩算法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引入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12065"/>
              </p:ext>
            </p:extLst>
          </p:nvPr>
        </p:nvGraphicFramePr>
        <p:xfrm>
          <a:off x="192850" y="1059582"/>
          <a:ext cx="4595173" cy="2928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730"/>
                <a:gridCol w="1069838"/>
                <a:gridCol w="1139009"/>
                <a:gridCol w="1048596"/>
              </a:tblGrid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压缩名称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压缩比例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压缩速度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解压速度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ZSTD</a:t>
                      </a:r>
                      <a:r>
                        <a:rPr lang="zh-CN" altLang="en-US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1.3.4-1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2.877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470MB/S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FF0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1380MB/S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6026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Z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LIB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1.2.11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-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2.743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110MB/S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008000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rgbClr val="008000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521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QUICKLZ 1.5.0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2.238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550MB/S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710MB/S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4188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LZ4</a:t>
                      </a:r>
                      <a:r>
                        <a:rPr lang="zh-CN" altLang="en-US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1.8.1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2.101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750MB/S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rgbClr val="3366FF"/>
                          </a:solidFill>
                          <a:latin typeface="微软雅黑"/>
                          <a:ea typeface="微软雅黑"/>
                          <a:cs typeface="微软雅黑"/>
                        </a:rPr>
                        <a:t>3700MB/S</a:t>
                      </a:r>
                      <a:endParaRPr lang="zh-CN" altLang="en-US" sz="1200" dirty="0">
                        <a:solidFill>
                          <a:srgbClr val="3366FF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SNAPPU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1.1.4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2.091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530MB/S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1800MB/S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  <a:tr h="3819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LZF</a:t>
                      </a:r>
                      <a:r>
                        <a:rPr lang="zh-CN" altLang="en-US" sz="1200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3.6-1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2.077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400MB/S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/>
                          <a:ea typeface="微软雅黑"/>
                          <a:cs typeface="微软雅黑"/>
                        </a:rPr>
                        <a:t>860MB/S</a:t>
                      </a:r>
                      <a:endParaRPr lang="zh-CN" altLang="en-US" sz="1200" dirty="0">
                        <a:solidFill>
                          <a:schemeClr val="bg1"/>
                        </a:solidFill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004048" y="1044409"/>
            <a:ext cx="403244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zh-CN" altLang="x-none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综合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权衡压缩率和性能，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最优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en-US" altLang="zh-CN" dirty="0" smtClean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>
              <a:solidFill>
                <a:srgbClr val="FF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ZSTD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和</a:t>
            </a:r>
            <a:r>
              <a:rPr kumimoji="1" lang="en-US" altLang="zh-CN" sz="1400" dirty="0" err="1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tokudb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默认</a:t>
            </a:r>
            <a:r>
              <a:rPr kumimoji="1" lang="en-US" altLang="zh-CN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QUICKLZ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算法相比，压缩率提升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20%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左右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，性能提升</a:t>
            </a:r>
            <a:r>
              <a:rPr kumimoji="1" lang="en-US" altLang="zh-CN" sz="14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7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%</a:t>
            </a:r>
            <a:r>
              <a:rPr kumimoji="1" lang="zh-CN" altLang="en-US" sz="1400" dirty="0" smtClean="0">
                <a:solidFill>
                  <a:srgbClr val="000000"/>
                </a:solidFill>
                <a:latin typeface="微软雅黑"/>
                <a:ea typeface="微软雅黑"/>
                <a:cs typeface="微软雅黑"/>
              </a:rPr>
              <a:t>左右。</a:t>
            </a: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en-US" altLang="zh-CN" sz="1400" dirty="0" smtClean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  <a:p>
            <a:pPr marL="342900" indent="-342900">
              <a:spcBef>
                <a:spcPts val="300"/>
              </a:spcBef>
              <a:buFont typeface="+mj-lt"/>
              <a:buAutoNum type="arabicPeriod"/>
            </a:pPr>
            <a:endParaRPr kumimoji="1" lang="zh-CN" altLang="en-US" sz="1400" dirty="0">
              <a:solidFill>
                <a:srgbClr val="000000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05645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18168"/>
              </p:ext>
            </p:extLst>
          </p:nvPr>
        </p:nvGraphicFramePr>
        <p:xfrm>
          <a:off x="529211" y="1059582"/>
          <a:ext cx="8219253" cy="29230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引擎名称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存储容量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.5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.5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ZSTD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(TokuDB)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28.5%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10%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10%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——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1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51470"/>
            <a:ext cx="6131024" cy="857250"/>
          </a:xfrm>
        </p:spPr>
        <p:txBody>
          <a:bodyPr/>
          <a:lstStyle/>
          <a:p>
            <a:r>
              <a:rPr kumimoji="1" lang="zh-CN" altLang="en-US" dirty="0" smtClean="0">
                <a:latin typeface="黑体"/>
                <a:ea typeface="黑体"/>
                <a:cs typeface="黑体"/>
              </a:rPr>
              <a:t>  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 </a:t>
            </a:r>
            <a:r>
              <a:rPr kumimoji="1" lang="x-none" altLang="zh-CN" sz="3600" dirty="0" smtClean="0">
                <a:latin typeface="黑体"/>
                <a:ea typeface="黑体"/>
                <a:cs typeface="黑体"/>
              </a:rPr>
              <a:t>ZSTD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效果</a:t>
            </a:r>
            <a:endParaRPr kumimoji="1" lang="zh-CN" altLang="en-US" sz="36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224228"/>
              </p:ext>
            </p:extLst>
          </p:nvPr>
        </p:nvGraphicFramePr>
        <p:xfrm>
          <a:off x="529211" y="1059582"/>
          <a:ext cx="8219253" cy="292302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22509"/>
                <a:gridCol w="1296144"/>
                <a:gridCol w="864096"/>
                <a:gridCol w="1013967"/>
                <a:gridCol w="1174179"/>
                <a:gridCol w="1174179"/>
                <a:gridCol w="1174179"/>
              </a:tblGrid>
              <a:tr h="576064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压缩算法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数据库版本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压缩</a:t>
                      </a:r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率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并发数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+mn-ea"/>
                          <a:ea typeface="+mn-ea"/>
                        </a:rPr>
                        <a:t>TPS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读写请求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+mn-ea"/>
                          <a:ea typeface="+mn-ea"/>
                        </a:rPr>
                        <a:t>平均耗时</a:t>
                      </a:r>
                      <a:endParaRPr lang="zh-CN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162432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LZ4(</a:t>
                      </a:r>
                      <a:r>
                        <a:rPr lang="en-US" altLang="zh-CN" sz="1400" b="0" i="0" dirty="0" err="1" smtClean="0">
                          <a:latin typeface="Calibri"/>
                          <a:ea typeface="+mn-ea"/>
                          <a:cs typeface="Calibri"/>
                        </a:rPr>
                        <a:t>InnoDB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58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.5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243</a:t>
                      </a:r>
                      <a:r>
                        <a:rPr lang="en-US" altLang="zh-CN" sz="1400" b="0" i="0" dirty="0" smtClean="0">
                          <a:latin typeface="Calibri"/>
                          <a:ea typeface="宋体"/>
                          <a:cs typeface="Calibri"/>
                        </a:rPr>
                        <a:t>/s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	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4474/s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41.3ms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033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485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8481/s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162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156</a:t>
                      </a:r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 smtClean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20813/s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43.6ms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QUICKLZ(TokuDB)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Percona5.6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34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.5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%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785/s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15141/s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11.6ms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239/s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22309/s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16.2ms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50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1248</a:t>
                      </a:r>
                      <a:r>
                        <a:rPr lang="zh-CN" altLang="en-US" sz="1400" b="0" i="0" dirty="0" smtClean="0">
                          <a:latin typeface="Calibri"/>
                          <a:ea typeface="+mn-ea"/>
                          <a:cs typeface="Calibri"/>
                        </a:rPr>
                        <a:t>/</a:t>
                      </a:r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22470/s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latin typeface="Calibri"/>
                          <a:ea typeface="+mn-ea"/>
                          <a:cs typeface="Calibri"/>
                        </a:rPr>
                        <a:t>40.1ms</a:t>
                      </a:r>
                      <a:endParaRPr lang="zh-CN" altLang="en-US" sz="1400" b="0" i="0" dirty="0"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ZSTD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(TokuDB)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MySQL5.6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28.5%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Calibri"/>
                          <a:ea typeface="+mn-ea"/>
                          <a:cs typeface="Calibri"/>
                        </a:rPr>
                        <a:t>10</a:t>
                      </a:r>
                      <a:endParaRPr lang="zh-CN" altLang="en-US" sz="1400" b="0" i="0" dirty="0">
                        <a:solidFill>
                          <a:srgbClr val="FF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10%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比</a:t>
                      </a:r>
                      <a:r>
                        <a:rPr lang="en-US" altLang="zh-CN" sz="1400" b="0" i="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QuickLZ</a:t>
                      </a:r>
                      <a:r>
                        <a:rPr lang="zh-CN" altLang="en-US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提升</a:t>
                      </a:r>
                      <a:r>
                        <a:rPr lang="en-US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10%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b="0" i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alibri"/>
                        </a:rPr>
                        <a:t>——</a:t>
                      </a:r>
                      <a:endParaRPr lang="zh-CN" altLang="en-US" sz="1400" b="0" i="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82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8062664" cy="110251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黑体"/>
                <a:ea typeface="黑体"/>
                <a:cs typeface="黑体"/>
              </a:rPr>
              <a:t>数据库压缩技术在百度网盘</a:t>
            </a:r>
            <a:r>
              <a:rPr lang="zh-CN" altLang="en-US" dirty="0">
                <a:latin typeface="黑体"/>
                <a:ea typeface="黑体"/>
                <a:cs typeface="黑体"/>
              </a:rPr>
              <a:t>的应用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黑体"/>
                <a:ea typeface="黑体"/>
                <a:cs typeface="黑体"/>
              </a:rPr>
              <a:t>百度资深数据库架构师：陈辉 高佳</a:t>
            </a:r>
            <a:endParaRPr lang="zh-CN" altLang="en-US" sz="28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6398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3.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数据迁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移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cxnSp>
        <p:nvCxnSpPr>
          <p:cNvPr id="7" name="直线连接符 6"/>
          <p:cNvCxnSpPr/>
          <p:nvPr/>
        </p:nvCxnSpPr>
        <p:spPr bwMode="auto">
          <a:xfrm>
            <a:off x="148801" y="4667316"/>
            <a:ext cx="8783457" cy="57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组 2"/>
          <p:cNvGrpSpPr/>
          <p:nvPr/>
        </p:nvGrpSpPr>
        <p:grpSpPr>
          <a:xfrm>
            <a:off x="392625" y="836712"/>
            <a:ext cx="7059695" cy="3607246"/>
            <a:chOff x="4520655" y="1121368"/>
            <a:chExt cx="4467407" cy="2162480"/>
          </a:xfrm>
        </p:grpSpPr>
        <p:graphicFrame>
          <p:nvGraphicFramePr>
            <p:cNvPr id="29" name="图表 28"/>
            <p:cNvGraphicFramePr/>
            <p:nvPr>
              <p:extLst>
                <p:ext uri="{D42A27DB-BD31-4B8C-83A1-F6EECF244321}">
                  <p14:modId xmlns:p14="http://schemas.microsoft.com/office/powerpoint/2010/main" val="3968388723"/>
                </p:ext>
              </p:extLst>
            </p:nvPr>
          </p:nvGraphicFramePr>
          <p:xfrm>
            <a:off x="4520655" y="1121368"/>
            <a:ext cx="4467407" cy="214494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0" name="圆角矩形 29"/>
            <p:cNvSpPr/>
            <p:nvPr/>
          </p:nvSpPr>
          <p:spPr bwMode="auto">
            <a:xfrm>
              <a:off x="4659198" y="1853572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减少业务断链</a:t>
              </a: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561729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稳定请求耗时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7842911" y="1815247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/>
                  <a:ea typeface="微软雅黑"/>
                  <a:cs typeface="微软雅黑"/>
                </a:rPr>
                <a:t>避免请求异常</a:t>
              </a:r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6800929" y="3019095"/>
              <a:ext cx="1089347" cy="264753"/>
            </a:xfrm>
            <a:prstGeom prst="roundRect">
              <a:avLst/>
            </a:prstGeom>
            <a:solidFill>
              <a:srgbClr val="66006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降低业务损失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1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-20538"/>
            <a:ext cx="649106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4.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稳定性相关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915566"/>
            <a:ext cx="698477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Bug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修复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一致性约束失效</a:t>
            </a:r>
            <a:endParaRPr kumimoji="1" lang="en-US" altLang="zh-TW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引擎统计信息失效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关闭</a:t>
            </a:r>
            <a:r>
              <a:rPr kumimoji="1" lang="en-US" altLang="zh-TW" sz="1400" dirty="0" err="1">
                <a:latin typeface="黑体"/>
                <a:ea typeface="黑体"/>
                <a:cs typeface="黑体"/>
              </a:rPr>
              <a:t>binlog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导致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实例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crash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TW" altLang="en-US" sz="1400" dirty="0" smtClean="0">
                <a:latin typeface="黑体"/>
                <a:ea typeface="黑体"/>
                <a:cs typeface="黑体"/>
              </a:rPr>
              <a:t>执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行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MySQL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部分操作慢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中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ALTER TABLE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可能产生的线程阻塞</a:t>
            </a:r>
            <a:endParaRPr kumimoji="1" lang="en-US" altLang="zh-TW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TW" sz="1400" dirty="0" err="1" smtClean="0">
                <a:latin typeface="黑体"/>
                <a:ea typeface="黑体"/>
                <a:cs typeface="黑体"/>
              </a:rPr>
              <a:t>jemalloc</a:t>
            </a:r>
            <a:r>
              <a:rPr kumimoji="1" lang="zh-TW" altLang="en-US" sz="1400" dirty="0">
                <a:latin typeface="黑体"/>
                <a:ea typeface="黑体"/>
                <a:cs typeface="黑体"/>
              </a:rPr>
              <a:t>库版本</a:t>
            </a:r>
            <a:r>
              <a:rPr kumimoji="1" lang="en-US" altLang="zh-TW" sz="1400" dirty="0">
                <a:latin typeface="黑体"/>
                <a:ea typeface="黑体"/>
                <a:cs typeface="黑体"/>
              </a:rPr>
              <a:t>bug 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Etc..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监控项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黑体"/>
                <a:ea typeface="黑体"/>
                <a:cs typeface="黑体"/>
              </a:rPr>
              <a:t>xtrabackup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506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总体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收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益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4057" y="985837"/>
            <a:ext cx="1626777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  <a:p>
            <a:pPr marL="285750" indent="-285750">
              <a:buFont typeface="Wingdings" charset="2"/>
              <a:buChar char="Ø"/>
            </a:pPr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0016" y="1131590"/>
            <a:ext cx="77403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存储容量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网盘数据库数据量减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少</a:t>
            </a:r>
            <a:r>
              <a:rPr kumimoji="1" lang="en-US" altLang="zh-CN" dirty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级别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成本节省</a:t>
            </a:r>
            <a:r>
              <a:rPr kumimoji="1" lang="zh-CN" altLang="zh-CN" dirty="0" smtClean="0">
                <a:latin typeface="黑体"/>
                <a:ea typeface="黑体"/>
                <a:cs typeface="黑体"/>
              </a:rPr>
              <a:t>：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数据库压缩技术每年为网盘节省</a:t>
            </a:r>
            <a:r>
              <a:rPr kumimoji="1" lang="zh-CN" altLang="en-US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近千台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服务器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网盘数据库单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存储成本减少</a:t>
            </a:r>
            <a:r>
              <a:rPr kumimoji="1" lang="en-US" altLang="zh-CN" sz="1400" dirty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70</a:t>
            </a:r>
            <a:r>
              <a:rPr kumimoji="1" lang="en-US" altLang="zh-CN" sz="1400" dirty="0" smtClean="0">
                <a:solidFill>
                  <a:srgbClr val="FF0000"/>
                </a:solidFill>
                <a:latin typeface="黑体"/>
                <a:ea typeface="黑体"/>
                <a:cs typeface="黑体"/>
              </a:rPr>
              <a:t>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。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其他收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益：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已上线公有云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BOS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zh-CN" altLang="en-US" dirty="0">
                <a:latin typeface="黑体"/>
                <a:ea typeface="黑体"/>
                <a:cs typeface="黑体"/>
              </a:rPr>
              <a:t>百度输入法，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智能相册业务等</a:t>
            </a:r>
            <a:endParaRPr kumimoji="1" lang="zh-CN" altLang="en-US" sz="1000" dirty="0" smtClean="0">
              <a:latin typeface="微软雅黑"/>
              <a:ea typeface="微软雅黑"/>
              <a:cs typeface="微软雅黑"/>
            </a:endParaRPr>
          </a:p>
          <a:p>
            <a:endParaRPr kumimoji="1" lang="zh-CN" altLang="en-US" sz="1000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6623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20538"/>
            <a:ext cx="627504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下一步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2680"/>
              </p:ext>
            </p:extLst>
          </p:nvPr>
        </p:nvGraphicFramePr>
        <p:xfrm>
          <a:off x="4572000" y="3003798"/>
          <a:ext cx="3906341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968"/>
                <a:gridCol w="918102"/>
                <a:gridCol w="926726"/>
                <a:gridCol w="1503545"/>
              </a:tblGrid>
              <a:tr h="19835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介质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（非易失性内存）</a:t>
                      </a:r>
                      <a:endParaRPr lang="zh-CN" altLang="en-US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易失性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非易失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  <a:tr h="198352"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成本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  <a:endParaRPr lang="en-US" altLang="zh-CN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SSD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NVM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6023" y="824245"/>
            <a:ext cx="4067945" cy="33316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69" indent="-257169" defTabSz="685784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x-none" altLang="zh-CN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MyRocks</a:t>
            </a:r>
            <a:r>
              <a:rPr kumimoji="1" lang="zh-CN" altLang="x-none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15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优势：</a:t>
            </a:r>
            <a:endParaRPr kumimoji="1" lang="zh-CN" altLang="en-US" sz="15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MyRocks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不断成熟，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Online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DDL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XA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binlog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/redo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log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zh-CN" altLang="en-US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LSM-Tree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性能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大大优于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B+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树，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FTL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树。</a:t>
            </a: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-US" altLang="zh-CN" sz="11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RocksDB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的压缩率和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TokuDB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接近。</a:t>
            </a: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社区非常活跃，各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厂商纷纷采用。</a:t>
            </a:r>
            <a:endParaRPr kumimoji="1" lang="zh-CN" altLang="en-US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学术界不断有各种论文和研究成果推出：读写性能，和空间放大都有提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升</a:t>
            </a:r>
            <a:endParaRPr kumimoji="1" lang="en-US" altLang="zh-CN" sz="1100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257169" indent="-257169" defTabSz="685784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新硬件推动了数据库分层存储模式</a:t>
            </a:r>
            <a:endParaRPr kumimoji="1" lang="en-US" altLang="zh-CN" sz="15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经常被访问的数据存储在内存、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NVM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中，提供最高的性能。</a:t>
            </a: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历史数据存储在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SSD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HDD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磁盘上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甚至是云存储上。</a:t>
            </a:r>
          </a:p>
          <a:p>
            <a:pPr marL="557198" lvl="1" indent="-214307" defTabSz="685784"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zh-CN" altLang="en-US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自动分析数据的冷热特征，动态调度，弹性扩缩容量</a:t>
            </a:r>
            <a:r>
              <a:rPr kumimoji="1" lang="zh-CN" altLang="zh-CN" sz="11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891" lvl="1" defTabSz="685784">
              <a:spcBef>
                <a:spcPct val="20000"/>
              </a:spcBef>
            </a:pPr>
            <a:endParaRPr kumimoji="1" lang="en-US" altLang="zh-CN" sz="11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499992" y="123478"/>
            <a:ext cx="4536504" cy="2592288"/>
            <a:chOff x="4806026" y="1815666"/>
            <a:chExt cx="4158462" cy="2106234"/>
          </a:xfrm>
        </p:grpSpPr>
        <p:grpSp>
          <p:nvGrpSpPr>
            <p:cNvPr id="8" name="组 7"/>
            <p:cNvGrpSpPr/>
            <p:nvPr/>
          </p:nvGrpSpPr>
          <p:grpSpPr>
            <a:xfrm>
              <a:off x="4806026" y="1815666"/>
              <a:ext cx="4158462" cy="2106234"/>
              <a:chOff x="1145641" y="1268760"/>
              <a:chExt cx="7614656" cy="4824536"/>
            </a:xfrm>
          </p:grpSpPr>
          <p:grpSp>
            <p:nvGrpSpPr>
              <p:cNvPr id="11" name="组 10"/>
              <p:cNvGrpSpPr/>
              <p:nvPr/>
            </p:nvGrpSpPr>
            <p:grpSpPr>
              <a:xfrm>
                <a:off x="4223793" y="1268760"/>
                <a:ext cx="4536504" cy="4824534"/>
                <a:chOff x="4223793" y="1268760"/>
                <a:chExt cx="4536504" cy="4824534"/>
              </a:xfrm>
            </p:grpSpPr>
            <p:sp>
              <p:nvSpPr>
                <p:cNvPr id="18" name="任意形状 17"/>
                <p:cNvSpPr/>
                <p:nvPr/>
              </p:nvSpPr>
              <p:spPr>
                <a:xfrm>
                  <a:off x="5924982" y="1268760"/>
                  <a:ext cx="1134126" cy="1206133"/>
                </a:xfrm>
                <a:custGeom>
                  <a:avLst/>
                  <a:gdLst>
                    <a:gd name="connsiteX0" fmla="*/ 0 w 1134126"/>
                    <a:gd name="connsiteY0" fmla="*/ 1206133 h 1206133"/>
                    <a:gd name="connsiteX1" fmla="*/ 567063 w 1134126"/>
                    <a:gd name="connsiteY1" fmla="*/ 0 h 1206133"/>
                    <a:gd name="connsiteX2" fmla="*/ 567063 w 1134126"/>
                    <a:gd name="connsiteY2" fmla="*/ 0 h 1206133"/>
                    <a:gd name="connsiteX3" fmla="*/ 1134126 w 1134126"/>
                    <a:gd name="connsiteY3" fmla="*/ 1206133 h 1206133"/>
                    <a:gd name="connsiteX4" fmla="*/ 0 w 1134126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4126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567063" y="0"/>
                      </a:lnTo>
                      <a:lnTo>
                        <a:pt x="1134126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7780" tIns="17780" rIns="17780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Data</a:t>
                  </a:r>
                  <a:r>
                    <a:rPr lang="zh-CN" altLang="en-US" sz="1100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DRAM</a:t>
                  </a:r>
                  <a:endParaRPr lang="zh-CN" altLang="en-US" sz="11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任意形状 18"/>
                <p:cNvSpPr/>
                <p:nvPr/>
              </p:nvSpPr>
              <p:spPr>
                <a:xfrm>
                  <a:off x="5357919" y="2474893"/>
                  <a:ext cx="2268252" cy="1206133"/>
                </a:xfrm>
                <a:custGeom>
                  <a:avLst/>
                  <a:gdLst>
                    <a:gd name="connsiteX0" fmla="*/ 0 w 2268252"/>
                    <a:gd name="connsiteY0" fmla="*/ 1206133 h 1206133"/>
                    <a:gd name="connsiteX1" fmla="*/ 567063 w 2268252"/>
                    <a:gd name="connsiteY1" fmla="*/ 0 h 1206133"/>
                    <a:gd name="connsiteX2" fmla="*/ 1701189 w 2268252"/>
                    <a:gd name="connsiteY2" fmla="*/ 0 h 1206133"/>
                    <a:gd name="connsiteX3" fmla="*/ 2268252 w 2268252"/>
                    <a:gd name="connsiteY3" fmla="*/ 1206133 h 1206133"/>
                    <a:gd name="connsiteX4" fmla="*/ 0 w 2268252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252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1701189" y="0"/>
                      </a:lnTo>
                      <a:lnTo>
                        <a:pt x="2268252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414724" tIns="17780" rIns="414725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NVM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任意形状 19"/>
                <p:cNvSpPr/>
                <p:nvPr/>
              </p:nvSpPr>
              <p:spPr>
                <a:xfrm>
                  <a:off x="4790856" y="3681027"/>
                  <a:ext cx="3402378" cy="1206133"/>
                </a:xfrm>
                <a:custGeom>
                  <a:avLst/>
                  <a:gdLst>
                    <a:gd name="connsiteX0" fmla="*/ 0 w 3402378"/>
                    <a:gd name="connsiteY0" fmla="*/ 1206133 h 1206133"/>
                    <a:gd name="connsiteX1" fmla="*/ 567063 w 3402378"/>
                    <a:gd name="connsiteY1" fmla="*/ 0 h 1206133"/>
                    <a:gd name="connsiteX2" fmla="*/ 2835315 w 3402378"/>
                    <a:gd name="connsiteY2" fmla="*/ 0 h 1206133"/>
                    <a:gd name="connsiteX3" fmla="*/ 3402378 w 3402378"/>
                    <a:gd name="connsiteY3" fmla="*/ 1206133 h 1206133"/>
                    <a:gd name="connsiteX4" fmla="*/ 0 w 3402378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378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2835315" y="0"/>
                      </a:lnTo>
                      <a:lnTo>
                        <a:pt x="3402378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613196" tIns="17780" rIns="613197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Not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So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Hot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SSD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任意形状 20"/>
                <p:cNvSpPr/>
                <p:nvPr/>
              </p:nvSpPr>
              <p:spPr>
                <a:xfrm>
                  <a:off x="4223793" y="4887161"/>
                  <a:ext cx="4536504" cy="1206133"/>
                </a:xfrm>
                <a:custGeom>
                  <a:avLst/>
                  <a:gdLst>
                    <a:gd name="connsiteX0" fmla="*/ 0 w 4536504"/>
                    <a:gd name="connsiteY0" fmla="*/ 1206133 h 1206133"/>
                    <a:gd name="connsiteX1" fmla="*/ 567063 w 4536504"/>
                    <a:gd name="connsiteY1" fmla="*/ 0 h 1206133"/>
                    <a:gd name="connsiteX2" fmla="*/ 3969441 w 4536504"/>
                    <a:gd name="connsiteY2" fmla="*/ 0 h 1206133"/>
                    <a:gd name="connsiteX3" fmla="*/ 4536504 w 4536504"/>
                    <a:gd name="connsiteY3" fmla="*/ 1206133 h 1206133"/>
                    <a:gd name="connsiteX4" fmla="*/ 0 w 4536504"/>
                    <a:gd name="connsiteY4" fmla="*/ 1206133 h 12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36504" h="1206133">
                      <a:moveTo>
                        <a:pt x="0" y="1206133"/>
                      </a:moveTo>
                      <a:lnTo>
                        <a:pt x="567063" y="0"/>
                      </a:lnTo>
                      <a:lnTo>
                        <a:pt x="3969441" y="0"/>
                      </a:lnTo>
                      <a:lnTo>
                        <a:pt x="4536504" y="1206133"/>
                      </a:lnTo>
                      <a:lnTo>
                        <a:pt x="0" y="1206133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11668" tIns="17780" rIns="811669" bIns="17780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Cold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Data: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HDD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b="1" dirty="0">
                      <a:solidFill>
                        <a:srgbClr val="000000"/>
                      </a:solidFill>
                    </a:rPr>
                    <a:t>&amp;</a:t>
                  </a:r>
                  <a:r>
                    <a:rPr lang="zh-CN" altLang="en-US" sz="1100" b="1" dirty="0">
                      <a:solidFill>
                        <a:srgbClr val="000000"/>
                      </a:solidFill>
                    </a:rPr>
                    <a:t> </a:t>
                  </a:r>
                  <a:r>
                    <a:rPr lang="en-US" altLang="zh-CN" sz="1100" dirty="0">
                      <a:solidFill>
                        <a:srgbClr val="000000"/>
                      </a:solidFill>
                    </a:rPr>
                    <a:t>Cloud Storage</a:t>
                  </a:r>
                  <a:endParaRPr lang="zh-CN" altLang="en-US" sz="1100" b="1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2" name="组 11"/>
              <p:cNvGrpSpPr/>
              <p:nvPr/>
            </p:nvGrpSpPr>
            <p:grpSpPr>
              <a:xfrm>
                <a:off x="1145641" y="1297828"/>
                <a:ext cx="2934135" cy="4795468"/>
                <a:chOff x="2009735" y="1846919"/>
                <a:chExt cx="1403776" cy="4289316"/>
              </a:xfrm>
            </p:grpSpPr>
            <p:sp>
              <p:nvSpPr>
                <p:cNvPr id="13" name="任意形状 12"/>
                <p:cNvSpPr/>
                <p:nvPr/>
              </p:nvSpPr>
              <p:spPr>
                <a:xfrm>
                  <a:off x="2009735" y="1846919"/>
                  <a:ext cx="1403776" cy="772807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sz="1200" b="1" dirty="0"/>
                    <a:t>Index</a:t>
                  </a:r>
                  <a:r>
                    <a:rPr lang="zh-CN" altLang="en-US" sz="1200" b="1" dirty="0"/>
                    <a:t>/</a:t>
                  </a:r>
                  <a:r>
                    <a:rPr lang="en-US" altLang="zh-CN" sz="1200" b="1" dirty="0"/>
                    <a:t>Cache</a:t>
                  </a:r>
                  <a:endParaRPr lang="zh-CN" altLang="en-US" sz="1200" b="1" dirty="0"/>
                </a:p>
              </p:txBody>
            </p:sp>
            <p:sp>
              <p:nvSpPr>
                <p:cNvPr id="14" name="任意形状 13"/>
                <p:cNvSpPr/>
                <p:nvPr/>
              </p:nvSpPr>
              <p:spPr>
                <a:xfrm>
                  <a:off x="2595397" y="2649404"/>
                  <a:ext cx="172237" cy="356854"/>
                </a:xfrm>
                <a:custGeom>
                  <a:avLst/>
                  <a:gdLst>
                    <a:gd name="connsiteX0" fmla="*/ 0 w 292453"/>
                    <a:gd name="connsiteY0" fmla="*/ 70189 h 350944"/>
                    <a:gd name="connsiteX1" fmla="*/ 146227 w 292453"/>
                    <a:gd name="connsiteY1" fmla="*/ 70189 h 350944"/>
                    <a:gd name="connsiteX2" fmla="*/ 146227 w 292453"/>
                    <a:gd name="connsiteY2" fmla="*/ 0 h 350944"/>
                    <a:gd name="connsiteX3" fmla="*/ 292453 w 292453"/>
                    <a:gd name="connsiteY3" fmla="*/ 175472 h 350944"/>
                    <a:gd name="connsiteX4" fmla="*/ 146227 w 292453"/>
                    <a:gd name="connsiteY4" fmla="*/ 350944 h 350944"/>
                    <a:gd name="connsiteX5" fmla="*/ 146227 w 292453"/>
                    <a:gd name="connsiteY5" fmla="*/ 280755 h 350944"/>
                    <a:gd name="connsiteX6" fmla="*/ 0 w 292453"/>
                    <a:gd name="connsiteY6" fmla="*/ 280755 h 350944"/>
                    <a:gd name="connsiteX7" fmla="*/ 0 w 292453"/>
                    <a:gd name="connsiteY7" fmla="*/ 70189 h 350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2453" h="350944">
                      <a:moveTo>
                        <a:pt x="233962" y="1"/>
                      </a:moveTo>
                      <a:lnTo>
                        <a:pt x="233962" y="175473"/>
                      </a:lnTo>
                      <a:lnTo>
                        <a:pt x="292453" y="175473"/>
                      </a:lnTo>
                      <a:lnTo>
                        <a:pt x="146227" y="350943"/>
                      </a:lnTo>
                      <a:lnTo>
                        <a:pt x="0" y="175473"/>
                      </a:lnTo>
                      <a:lnTo>
                        <a:pt x="58491" y="175473"/>
                      </a:lnTo>
                      <a:lnTo>
                        <a:pt x="58491" y="1"/>
                      </a:lnTo>
                      <a:lnTo>
                        <a:pt x="233962" y="1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70190" tIns="0" rIns="70189" bIns="87737" numCol="1" spcCol="1270" anchor="ctr" anchorCtr="0">
                  <a:noAutofit/>
                </a:bodyPr>
                <a:lstStyle/>
                <a:p>
                  <a:pPr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100"/>
                </a:p>
              </p:txBody>
            </p:sp>
            <p:sp>
              <p:nvSpPr>
                <p:cNvPr id="15" name="任意形状 14"/>
                <p:cNvSpPr/>
                <p:nvPr/>
              </p:nvSpPr>
              <p:spPr>
                <a:xfrm>
                  <a:off x="2009735" y="3016733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二级缓存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,uncompressed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6" name="任意形状 15"/>
                <p:cNvSpPr/>
                <p:nvPr/>
              </p:nvSpPr>
              <p:spPr>
                <a:xfrm>
                  <a:off x="2009735" y="4186547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48572" tIns="148572" rIns="148572" bIns="148572" numCol="1" spcCol="1270" anchor="ctr" anchorCtr="0">
                  <a:noAutofit/>
                </a:bodyPr>
                <a:lstStyle/>
                <a:p>
                  <a:pPr algn="ctr" defTabSz="110013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本地磁盘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  <p:sp>
              <p:nvSpPr>
                <p:cNvPr id="17" name="任意形状 16"/>
                <p:cNvSpPr/>
                <p:nvPr/>
              </p:nvSpPr>
              <p:spPr>
                <a:xfrm>
                  <a:off x="2009735" y="5356360"/>
                  <a:ext cx="1403776" cy="779875"/>
                </a:xfrm>
                <a:custGeom>
                  <a:avLst/>
                  <a:gdLst>
                    <a:gd name="connsiteX0" fmla="*/ 0 w 1403776"/>
                    <a:gd name="connsiteY0" fmla="*/ 77988 h 779875"/>
                    <a:gd name="connsiteX1" fmla="*/ 77988 w 1403776"/>
                    <a:gd name="connsiteY1" fmla="*/ 0 h 779875"/>
                    <a:gd name="connsiteX2" fmla="*/ 1325789 w 1403776"/>
                    <a:gd name="connsiteY2" fmla="*/ 0 h 779875"/>
                    <a:gd name="connsiteX3" fmla="*/ 1403777 w 1403776"/>
                    <a:gd name="connsiteY3" fmla="*/ 77988 h 779875"/>
                    <a:gd name="connsiteX4" fmla="*/ 1403776 w 1403776"/>
                    <a:gd name="connsiteY4" fmla="*/ 701888 h 779875"/>
                    <a:gd name="connsiteX5" fmla="*/ 1325788 w 1403776"/>
                    <a:gd name="connsiteY5" fmla="*/ 779876 h 779875"/>
                    <a:gd name="connsiteX6" fmla="*/ 77988 w 1403776"/>
                    <a:gd name="connsiteY6" fmla="*/ 779875 h 779875"/>
                    <a:gd name="connsiteX7" fmla="*/ 0 w 1403776"/>
                    <a:gd name="connsiteY7" fmla="*/ 701887 h 779875"/>
                    <a:gd name="connsiteX8" fmla="*/ 0 w 1403776"/>
                    <a:gd name="connsiteY8" fmla="*/ 77988 h 77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3776" h="779875">
                      <a:moveTo>
                        <a:pt x="0" y="77988"/>
                      </a:moveTo>
                      <a:cubicBezTo>
                        <a:pt x="0" y="34916"/>
                        <a:pt x="34916" y="0"/>
                        <a:pt x="77988" y="0"/>
                      </a:cubicBezTo>
                      <a:lnTo>
                        <a:pt x="1325789" y="0"/>
                      </a:lnTo>
                      <a:cubicBezTo>
                        <a:pt x="1368861" y="0"/>
                        <a:pt x="1403777" y="34916"/>
                        <a:pt x="1403777" y="77988"/>
                      </a:cubicBezTo>
                      <a:cubicBezTo>
                        <a:pt x="1403777" y="285955"/>
                        <a:pt x="1403776" y="493921"/>
                        <a:pt x="1403776" y="701888"/>
                      </a:cubicBezTo>
                      <a:cubicBezTo>
                        <a:pt x="1403776" y="744960"/>
                        <a:pt x="1368860" y="779876"/>
                        <a:pt x="1325788" y="779876"/>
                      </a:cubicBezTo>
                      <a:lnTo>
                        <a:pt x="77988" y="779875"/>
                      </a:lnTo>
                      <a:cubicBezTo>
                        <a:pt x="34916" y="779875"/>
                        <a:pt x="0" y="744959"/>
                        <a:pt x="0" y="701887"/>
                      </a:cubicBezTo>
                      <a:lnTo>
                        <a:pt x="0" y="77988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spcFirstLastPara="0" vert="horz" wrap="square" lIns="152382" tIns="152382" rIns="152382" bIns="152382" numCol="1" spcCol="1270" anchor="ctr" anchorCtr="0">
                  <a:noAutofit/>
                </a:bodyPr>
                <a:lstStyle/>
                <a:p>
                  <a:pPr algn="ctr" defTabSz="113347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黑体"/>
                      <a:ea typeface="黑体"/>
                      <a:cs typeface="黑体"/>
                    </a:rPr>
                    <a:t>冷存储</a:t>
                  </a:r>
                  <a:r>
                    <a:rPr lang="en-US" altLang="zh-CN" sz="1200" b="1" dirty="0">
                      <a:latin typeface="黑体"/>
                      <a:ea typeface="黑体"/>
                      <a:cs typeface="黑体"/>
                    </a:rPr>
                    <a:t>,compressed, column encoded</a:t>
                  </a:r>
                  <a:endParaRPr lang="zh-CN" altLang="en-US" sz="1200" b="1" dirty="0">
                    <a:latin typeface="黑体"/>
                    <a:ea typeface="黑体"/>
                    <a:cs typeface="黑体"/>
                  </a:endParaRPr>
                </a:p>
              </p:txBody>
            </p:sp>
          </p:grpSp>
        </p:grpSp>
        <p:sp>
          <p:nvSpPr>
            <p:cNvPr id="9" name="任意形状 8"/>
            <p:cNvSpPr/>
            <p:nvPr/>
          </p:nvSpPr>
          <p:spPr>
            <a:xfrm>
              <a:off x="5508104" y="2787774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5508104" y="3363838"/>
              <a:ext cx="196604" cy="174175"/>
            </a:xfrm>
            <a:custGeom>
              <a:avLst/>
              <a:gdLst>
                <a:gd name="connsiteX0" fmla="*/ 0 w 292453"/>
                <a:gd name="connsiteY0" fmla="*/ 70189 h 350944"/>
                <a:gd name="connsiteX1" fmla="*/ 146227 w 292453"/>
                <a:gd name="connsiteY1" fmla="*/ 70189 h 350944"/>
                <a:gd name="connsiteX2" fmla="*/ 146227 w 292453"/>
                <a:gd name="connsiteY2" fmla="*/ 0 h 350944"/>
                <a:gd name="connsiteX3" fmla="*/ 292453 w 292453"/>
                <a:gd name="connsiteY3" fmla="*/ 175472 h 350944"/>
                <a:gd name="connsiteX4" fmla="*/ 146227 w 292453"/>
                <a:gd name="connsiteY4" fmla="*/ 350944 h 350944"/>
                <a:gd name="connsiteX5" fmla="*/ 146227 w 292453"/>
                <a:gd name="connsiteY5" fmla="*/ 280755 h 350944"/>
                <a:gd name="connsiteX6" fmla="*/ 0 w 292453"/>
                <a:gd name="connsiteY6" fmla="*/ 280755 h 350944"/>
                <a:gd name="connsiteX7" fmla="*/ 0 w 292453"/>
                <a:gd name="connsiteY7" fmla="*/ 70189 h 350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453" h="350944">
                  <a:moveTo>
                    <a:pt x="233962" y="1"/>
                  </a:moveTo>
                  <a:lnTo>
                    <a:pt x="233962" y="175473"/>
                  </a:lnTo>
                  <a:lnTo>
                    <a:pt x="292453" y="175473"/>
                  </a:lnTo>
                  <a:lnTo>
                    <a:pt x="146227" y="350943"/>
                  </a:lnTo>
                  <a:lnTo>
                    <a:pt x="0" y="175473"/>
                  </a:lnTo>
                  <a:lnTo>
                    <a:pt x="58491" y="175473"/>
                  </a:lnTo>
                  <a:lnTo>
                    <a:pt x="58491" y="1"/>
                  </a:lnTo>
                  <a:lnTo>
                    <a:pt x="233962" y="1"/>
                  </a:ln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52643" tIns="0" rIns="52642" bIns="65803" numCol="1" spcCol="953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82646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-20538"/>
            <a:ext cx="655549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/>
              <a:t>未来规划</a:t>
            </a:r>
            <a:endParaRPr kumimoji="1" lang="zh-CN" altLang="en-US" sz="3600" dirty="0"/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220392" y="4600988"/>
            <a:ext cx="596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组 3"/>
          <p:cNvGrpSpPr/>
          <p:nvPr/>
        </p:nvGrpSpPr>
        <p:grpSpPr>
          <a:xfrm>
            <a:off x="220392" y="908720"/>
            <a:ext cx="5969907" cy="3679254"/>
            <a:chOff x="220392" y="1354261"/>
            <a:chExt cx="5969907" cy="3246728"/>
          </a:xfrm>
        </p:grpSpPr>
        <p:cxnSp>
          <p:nvCxnSpPr>
            <p:cNvPr id="7" name="直线连接符 6"/>
            <p:cNvCxnSpPr/>
            <p:nvPr/>
          </p:nvCxnSpPr>
          <p:spPr bwMode="auto">
            <a:xfrm flipV="1">
              <a:off x="220392" y="1670949"/>
              <a:ext cx="5969907" cy="2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矩形 7"/>
            <p:cNvSpPr/>
            <p:nvPr/>
          </p:nvSpPr>
          <p:spPr>
            <a:xfrm>
              <a:off x="1504513" y="1354261"/>
              <a:ext cx="28803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200" dirty="0" smtClean="0">
                  <a:latin typeface="微软雅黑"/>
                  <a:ea typeface="微软雅黑"/>
                  <a:cs typeface="微软雅黑"/>
                </a:rPr>
                <a:t>    </a:t>
              </a:r>
              <a:r>
                <a:rPr kumimoji="1" lang="zh-CN" altLang="en-US" sz="1400" dirty="0" smtClean="0">
                  <a:latin typeface="黑体"/>
                  <a:ea typeface="黑体"/>
                  <a:cs typeface="黑体"/>
                </a:rPr>
                <a:t>不同存储引擎压缩算法适配场景</a:t>
              </a:r>
              <a:endParaRPr kumimoji="1" lang="zh-CN" altLang="en-US" sz="1400" dirty="0">
                <a:latin typeface="黑体"/>
                <a:ea typeface="黑体"/>
                <a:cs typeface="黑体"/>
              </a:endParaRPr>
            </a:p>
          </p:txBody>
        </p:sp>
        <p:sp>
          <p:nvSpPr>
            <p:cNvPr id="9" name="对角圆角矩形 8"/>
            <p:cNvSpPr/>
            <p:nvPr/>
          </p:nvSpPr>
          <p:spPr bwMode="gray">
            <a:xfrm>
              <a:off x="2283547" y="2148550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数据压缩效果最佳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表字段以字符串为主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数据碎片化少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3867" y="1670950"/>
              <a:ext cx="11033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i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nnodb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LZ4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90276" y="1674609"/>
              <a:ext cx="1206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t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okudb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49636" y="1675669"/>
              <a:ext cx="1251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1000" dirty="0" err="1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r</a:t>
              </a:r>
              <a:r>
                <a:rPr kumimoji="1" lang="en-US" altLang="zh-CN" sz="1000" dirty="0" err="1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ocksdb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（</a:t>
              </a:r>
              <a:r>
                <a:rPr kumimoji="1" lang="en-US" altLang="zh-CN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ZSTD</a:t>
              </a:r>
              <a:r>
                <a:rPr kumimoji="1" lang="zh-CN" altLang="en-US" sz="10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）</a:t>
              </a:r>
              <a:endParaRPr kumimoji="1" lang="zh-CN" altLang="en-US" sz="10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cxnSp>
          <p:nvCxnSpPr>
            <p:cNvPr id="13" name="直线连接符 12"/>
            <p:cNvCxnSpPr/>
            <p:nvPr/>
          </p:nvCxnSpPr>
          <p:spPr bwMode="auto">
            <a:xfrm>
              <a:off x="220392" y="1939654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线连接符 13"/>
            <p:cNvCxnSpPr/>
            <p:nvPr/>
          </p:nvCxnSpPr>
          <p:spPr bwMode="auto">
            <a:xfrm>
              <a:off x="220392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对角圆角矩形 14"/>
            <p:cNvSpPr/>
            <p:nvPr/>
          </p:nvSpPr>
          <p:spPr bwMode="gray">
            <a:xfrm>
              <a:off x="284365" y="2152606"/>
              <a:ext cx="1846945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数据压缩效果一般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请求类型支持广泛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事务支持完善</a:t>
              </a:r>
              <a:endParaRPr lang="en-US" altLang="zh-CN" sz="1200" dirty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对角圆角矩形 15"/>
            <p:cNvSpPr/>
            <p:nvPr/>
          </p:nvSpPr>
          <p:spPr bwMode="gray">
            <a:xfrm>
              <a:off x="284364" y="3382275"/>
              <a:ext cx="1906152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随机写性能较差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kern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实例崩溃恢复速度慢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回滚段存在空间浪费</a:t>
              </a:r>
              <a:endParaRPr lang="zh-CN" altLang="en-US" sz="1200" kern="1200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对角圆角矩形 16"/>
            <p:cNvSpPr/>
            <p:nvPr/>
          </p:nvSpPr>
          <p:spPr bwMode="gray">
            <a:xfrm>
              <a:off x="4234851" y="2148550"/>
              <a:ext cx="1919924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优势：</a:t>
              </a:r>
              <a:endParaRPr lang="en-US" altLang="zh-CN" sz="1200" kern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数据压缩效果较好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数据类型基于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KV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/>
                  <a:ea typeface="微软雅黑"/>
                  <a:cs typeface="微软雅黑"/>
                </a:rPr>
                <a:t>存储</a:t>
              </a:r>
              <a:endParaRPr lang="en-US" altLang="zh-CN" sz="1200" dirty="0">
                <a:solidFill>
                  <a:schemeClr val="tx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8" name="对角圆角矩形 17"/>
            <p:cNvSpPr/>
            <p:nvPr/>
          </p:nvSpPr>
          <p:spPr bwMode="gray">
            <a:xfrm>
              <a:off x="2283547" y="3386164"/>
              <a:ext cx="1837011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不支持外键约束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读请求耗时稍长</a:t>
              </a: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不适合范围查询</a:t>
              </a:r>
              <a:endParaRPr lang="en-US" altLang="zh-CN" sz="1200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9" name="对角圆角矩形 18"/>
            <p:cNvSpPr/>
            <p:nvPr/>
          </p:nvSpPr>
          <p:spPr bwMode="gray">
            <a:xfrm>
              <a:off x="4234851" y="3377282"/>
              <a:ext cx="1908083" cy="812694"/>
            </a:xfrm>
            <a:prstGeom prst="round2DiagRect">
              <a:avLst/>
            </a:prstGeom>
            <a:ln>
              <a:prstDash val="sysDash"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rtl="0"/>
              <a:r>
                <a:rPr lang="zh-CN" altLang="en-US" sz="1200" kern="1200" dirty="0" smtClean="0">
                  <a:solidFill>
                    <a:prstClr val="black"/>
                  </a:solidFill>
                  <a:latin typeface="微软雅黑"/>
                  <a:ea typeface="微软雅黑"/>
                  <a:cs typeface="微软雅黑"/>
                </a:rPr>
                <a:t>劣势：</a:t>
              </a:r>
              <a:endParaRPr lang="zh-CN" altLang="en-US" sz="1200" dirty="0" smtClean="0">
                <a:solidFill>
                  <a:prstClr val="black"/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indent="-285750" algn="ctr" rtl="0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事务支持不完善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排序操作性能差</a:t>
              </a:r>
            </a:p>
            <a:p>
              <a:pPr marL="285750" indent="-285750" algn="ctr">
                <a:buFont typeface="Wingdings" charset="2"/>
                <a:buChar char="²"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/>
                  <a:ea typeface="微软雅黑"/>
                  <a:cs typeface="微软雅黑"/>
                </a:rPr>
                <a:t>不支持在线表变更</a:t>
              </a:r>
            </a:p>
          </p:txBody>
        </p:sp>
        <p:cxnSp>
          <p:nvCxnSpPr>
            <p:cNvPr id="20" name="直线连接符 19"/>
            <p:cNvCxnSpPr/>
            <p:nvPr/>
          </p:nvCxnSpPr>
          <p:spPr bwMode="auto">
            <a:xfrm>
              <a:off x="6190299" y="1670950"/>
              <a:ext cx="0" cy="2930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线连接符 20"/>
            <p:cNvCxnSpPr/>
            <p:nvPr/>
          </p:nvCxnSpPr>
          <p:spPr bwMode="auto">
            <a:xfrm>
              <a:off x="220392" y="4600988"/>
              <a:ext cx="596990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矩形 21"/>
          <p:cNvSpPr/>
          <p:nvPr/>
        </p:nvSpPr>
        <p:spPr>
          <a:xfrm>
            <a:off x="6228184" y="1262246"/>
            <a:ext cx="28083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多种引擎并存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：对事务要求较高的业务：金融类、商业订单类。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Tokudb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： 已经成熟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 err="1" smtClean="0">
                <a:latin typeface="黑体"/>
                <a:ea typeface="黑体"/>
                <a:cs typeface="黑体"/>
              </a:rPr>
              <a:t>MyRocks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 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正在成熟落地</a:t>
            </a:r>
            <a:endParaRPr kumimoji="1" lang="en-US" altLang="zh-CN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r>
              <a:rPr kumimoji="1" lang="en-US" altLang="zh-CN" sz="1400" dirty="0" err="1">
                <a:latin typeface="黑体"/>
                <a:ea typeface="黑体"/>
                <a:cs typeface="黑体"/>
              </a:rPr>
              <a:t>MyRocks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是未来方向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高性能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冷热分离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硬件优化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59249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0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大纲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1166430"/>
            <a:ext cx="5429692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dirty="0">
                <a:latin typeface="黑体"/>
                <a:ea typeface="黑体"/>
                <a:cs typeface="黑体"/>
              </a:rPr>
              <a:t>百度网盘简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介</a:t>
            </a:r>
            <a:endParaRPr kumimoji="1" lang="en-US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问题与挑战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阶段一：InnoDB（100G压缩到60G）（2014~2015）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阶段二：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TokuDB（100G压缩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到35G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）（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2016~2018）</a:t>
            </a:r>
            <a:endParaRPr kumimoji="1" lang="en-US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en-US" altLang="en-US" dirty="0" smtClean="0">
                <a:latin typeface="黑体"/>
                <a:ea typeface="黑体"/>
                <a:cs typeface="黑体"/>
              </a:rPr>
              <a:t>阶段三：下一步（冷热分离）（201</a:t>
            </a:r>
            <a:r>
              <a:rPr kumimoji="1" lang="en-US" altLang="en-US" dirty="0">
                <a:latin typeface="黑体"/>
                <a:ea typeface="黑体"/>
                <a:cs typeface="黑体"/>
              </a:rPr>
              <a:t>8</a:t>
            </a:r>
            <a:r>
              <a:rPr kumimoji="1" lang="en-US" altLang="en-US" dirty="0" smtClean="0">
                <a:latin typeface="黑体"/>
                <a:ea typeface="黑体"/>
                <a:cs typeface="黑体"/>
              </a:rPr>
              <a:t>~2019）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6258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42264" y="987574"/>
            <a:ext cx="1918068" cy="680813"/>
            <a:chOff x="3666731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任意多边形 3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35"/>
            <p:cNvSpPr txBox="1"/>
            <p:nvPr/>
          </p:nvSpPr>
          <p:spPr>
            <a:xfrm>
              <a:off x="3971726" y="2364755"/>
              <a:ext cx="2230360" cy="68723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快速发展期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5576" y="987574"/>
            <a:ext cx="1918068" cy="680813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43"/>
            <p:cNvSpPr txBox="1"/>
            <p:nvPr/>
          </p:nvSpPr>
          <p:spPr>
            <a:xfrm>
              <a:off x="1709209" y="2304760"/>
              <a:ext cx="2293960" cy="807229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萌芽探索期</a:t>
              </a:r>
              <a:endParaRPr lang="zh-CN" altLang="en-US" sz="16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9"/>
          <p:cNvGrpSpPr/>
          <p:nvPr/>
        </p:nvGrpSpPr>
        <p:grpSpPr>
          <a:xfrm>
            <a:off x="6180594" y="987574"/>
            <a:ext cx="1918068" cy="680813"/>
            <a:chOff x="8127453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10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6"/>
            <p:cNvSpPr txBox="1"/>
            <p:nvPr/>
          </p:nvSpPr>
          <p:spPr>
            <a:xfrm>
              <a:off x="8439016" y="2323848"/>
              <a:ext cx="2230360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成熟理性期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2"/>
          <p:cNvGrpSpPr/>
          <p:nvPr/>
        </p:nvGrpSpPr>
        <p:grpSpPr>
          <a:xfrm>
            <a:off x="4361428" y="987574"/>
            <a:ext cx="1918068" cy="680813"/>
            <a:chOff x="5897092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3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buFont typeface="Arial" panose="020B0604020202020204" pitchFamily="34" charset="0"/>
                <a:buNone/>
                <a:defRPr/>
              </a:pPr>
              <a:endParaRPr lang="zh-CN" altLang="en-US" sz="1900" b="1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49"/>
            <p:cNvSpPr txBox="1"/>
            <p:nvPr/>
          </p:nvSpPr>
          <p:spPr>
            <a:xfrm>
              <a:off x="6227711" y="2323852"/>
              <a:ext cx="2205655" cy="769048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500" b="1" noProof="1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瓶颈洗牌期</a:t>
              </a:r>
              <a:endParaRPr lang="zh-CN" altLang="en-US" sz="1500" b="1" baseline="-300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74301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897294" y="2351815"/>
            <a:ext cx="1685925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2005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年，在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GmailDrive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，网易邮箱个人文件夹功能成为云盘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的雏形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；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2009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Dropbox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用户数突破百万，华为网盘、</a:t>
            </a: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115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网盘等产品出现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223923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47"/>
          <p:cNvSpPr>
            <a:spLocks noChangeArrowheads="1"/>
          </p:cNvSpPr>
          <p:nvPr/>
        </p:nvSpPr>
        <p:spPr bwMode="auto">
          <a:xfrm>
            <a:off x="2679659" y="2351815"/>
            <a:ext cx="1656160" cy="117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2012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，各厂商纷纷进入个人云盘领域，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竞争日趋白热化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b="1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百度网盘发布。</a:t>
            </a:r>
            <a:endParaRPr lang="zh-CN" altLang="en-US" sz="1200" b="1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34865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47"/>
          <p:cNvSpPr>
            <a:spLocks noChangeArrowheads="1"/>
          </p:cNvSpPr>
          <p:nvPr/>
        </p:nvSpPr>
        <p:spPr bwMode="auto">
          <a:xfrm>
            <a:off x="4497744" y="2351815"/>
            <a:ext cx="1672828" cy="183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2016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年，行业政策监管趋严，个人云盘盈利困难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，包括</a:t>
            </a:r>
            <a:r>
              <a:rPr lang="en-US" altLang="zh-CN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360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等多家服务商关停网盘服务。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200" noProof="1" smtClean="0">
                <a:solidFill>
                  <a:srgbClr val="0000FF"/>
                </a:solidFill>
                <a:sym typeface="微软雅黑" panose="020B0503020204020204" pitchFamily="34" charset="-122"/>
              </a:rPr>
              <a:t>百度云坚持下来，大量用户转到百度云。</a:t>
            </a:r>
            <a:endParaRPr lang="zh-CN" altLang="en-US" sz="1200" noProof="1">
              <a:solidFill>
                <a:srgbClr val="0000FF"/>
              </a:solidFill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814849" y="1992246"/>
            <a:ext cx="561678" cy="2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endParaRPr lang="en-US" altLang="zh-CN" sz="14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47"/>
          <p:cNvSpPr>
            <a:spLocks noChangeArrowheads="1"/>
          </p:cNvSpPr>
          <p:nvPr/>
        </p:nvSpPr>
        <p:spPr bwMode="auto">
          <a:xfrm>
            <a:off x="6297969" y="2351815"/>
            <a:ext cx="1656159" cy="15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CN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2017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年，行业洗牌逐渐完成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，商业</a:t>
            </a:r>
            <a:r>
              <a:rPr lang="zh-CN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模式</a:t>
            </a:r>
            <a:r>
              <a:rPr lang="zh-CN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anose="020B0503020204020204" pitchFamily="34" charset="-122"/>
              </a:rPr>
              <a:t>形成。</a:t>
            </a:r>
            <a:endParaRPr lang="en-US" altLang="zh-CN" sz="1200" noProof="1" smtClean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百度网盘（</a:t>
            </a:r>
            <a:r>
              <a:rPr kumimoji="1" lang="en-US" altLang="zh-CN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6</a:t>
            </a:r>
            <a:r>
              <a:rPr kumimoji="1" lang="zh-CN" altLang="en-US" sz="1200" dirty="0">
                <a:solidFill>
                  <a:srgbClr val="0000FF"/>
                </a:solidFill>
                <a:latin typeface="黑体"/>
                <a:ea typeface="黑体"/>
                <a:cs typeface="黑体"/>
              </a:rPr>
              <a:t>亿用户）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、</a:t>
            </a:r>
            <a:r>
              <a:rPr kumimoji="1" lang="en-US" altLang="zh-CN" sz="1200" dirty="0">
                <a:latin typeface="黑体"/>
                <a:ea typeface="黑体"/>
                <a:cs typeface="黑体"/>
              </a:rPr>
              <a:t>DropBox（5</a:t>
            </a:r>
            <a:r>
              <a:rPr kumimoji="1" lang="zh-CN" altLang="en-US" sz="1200" dirty="0">
                <a:latin typeface="黑体"/>
                <a:ea typeface="黑体"/>
                <a:cs typeface="黑体"/>
              </a:rPr>
              <a:t>亿用户</a:t>
            </a:r>
            <a:r>
              <a:rPr kumimoji="1" lang="en-US" altLang="zh-CN" sz="1200" dirty="0" smtClean="0">
                <a:latin typeface="黑体"/>
                <a:ea typeface="黑体"/>
                <a:cs typeface="黑体"/>
              </a:rPr>
              <a:t>）</a:t>
            </a:r>
            <a:r>
              <a:rPr kumimoji="1" lang="en-US" altLang="en-US" sz="1200" dirty="0">
                <a:latin typeface="黑体"/>
                <a:ea typeface="黑体"/>
                <a:cs typeface="黑体"/>
              </a:rPr>
              <a:t>。</a:t>
            </a:r>
            <a:endParaRPr kumimoji="1" lang="zh-CN" altLang="en-US" sz="1200" dirty="0">
              <a:latin typeface="黑体"/>
              <a:ea typeface="黑体"/>
              <a:cs typeface="黑体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  <a:defRPr/>
            </a:pPr>
            <a:endParaRPr lang="zh-CN" altLang="en-US" sz="1000" noProof="1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2483768" y="195486"/>
            <a:ext cx="5004245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buFont typeface="Arial" panose="020B0604020202020204" pitchFamily="34" charset="0"/>
              <a:buNone/>
              <a:defRPr/>
            </a:pPr>
            <a:r>
              <a:rPr lang="zh-CN" altLang="en-US" sz="3600" noProof="1" smtClean="0">
                <a:solidFill>
                  <a:srgbClr val="333333"/>
                </a:solidFill>
                <a:latin typeface="黑体"/>
                <a:ea typeface="黑体"/>
                <a:cs typeface="黑体"/>
              </a:rPr>
              <a:t>百度网盘发展历史</a:t>
            </a:r>
            <a:endParaRPr lang="zh-CN" altLang="en-US" sz="3600" noProof="1">
              <a:solidFill>
                <a:srgbClr val="333333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52808" y="1714993"/>
            <a:ext cx="877163" cy="2838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b="1" baseline="-3000" noProof="1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萌芽探索期</a:t>
            </a:r>
          </a:p>
        </p:txBody>
      </p:sp>
    </p:spTree>
    <p:extLst>
      <p:ext uri="{BB962C8B-B14F-4D97-AF65-F5344CB8AC3E}">
        <p14:creationId xmlns:p14="http://schemas.microsoft.com/office/powerpoint/2010/main" val="171761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51470"/>
            <a:ext cx="8229600" cy="857250"/>
          </a:xfrm>
        </p:spPr>
        <p:txBody>
          <a:bodyPr>
            <a:normAutofit/>
          </a:bodyPr>
          <a:lstStyle/>
          <a:p>
            <a:r>
              <a:rPr kumimoji="1" lang="en-US" altLang="en-US" sz="3600" dirty="0" smtClean="0">
                <a:latin typeface="黑体"/>
                <a:ea typeface="黑体"/>
                <a:cs typeface="黑体"/>
              </a:rPr>
              <a:t>百度网盘架构介绍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0435" y="937271"/>
            <a:ext cx="1609254" cy="51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 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40435" y="1825037"/>
            <a:ext cx="1588515" cy="514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0435" y="2727825"/>
            <a:ext cx="1588515" cy="5963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POMS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44208" y="3723878"/>
            <a:ext cx="1588515" cy="514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70020" y="937271"/>
            <a:ext cx="4762020" cy="4192052"/>
          </a:xfrm>
          <a:prstGeom prst="rect">
            <a:avLst/>
          </a:prstGeom>
        </p:spPr>
        <p:txBody>
          <a:bodyPr wrap="square" lIns="67190" tIns="33595" rIns="67190" bIns="33595">
            <a:spAutoFit/>
          </a:bodyPr>
          <a:lstStyle/>
          <a:p>
            <a:endParaRPr lang="en-US" altLang="zh-CN" sz="14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PCS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管理用户和文件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POMS</a:t>
            </a:r>
            <a:r>
              <a:rPr lang="zh-CN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管理文件和</a:t>
            </a:r>
            <a:r>
              <a:rPr lang="en-US" altLang="zh-CN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dirty="0" smtClean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OBJECT</a:t>
            </a:r>
            <a:r>
              <a:rPr lang="zh-CN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分布式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r>
              <a:rPr lang="en-US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，存储最终的文件块</a:t>
            </a:r>
            <a:r>
              <a:rPr lang="en-US" altLang="en-US" kern="1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en-US" altLang="zh-CN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 smtClean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>
              <a:buFont typeface="Arial"/>
              <a:buChar char="•"/>
            </a:pP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1.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存储用户目录信息（用户与文件的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MAP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信息）</a:t>
            </a:r>
          </a:p>
          <a:p>
            <a:pPr marL="742950" lvl="1" indent="-285750">
              <a:buFont typeface="Arial"/>
              <a:buChar char="•"/>
            </a:pP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2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.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存储文件拆分后的索引信息（按照</a:t>
            </a:r>
            <a:r>
              <a:rPr kumimoji="1" lang="en-US" altLang="zh-CN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4MB</a:t>
            </a:r>
            <a:r>
              <a:rPr kumimoji="1" lang="zh-CN" altLang="en-US" sz="1400" dirty="0">
                <a:solidFill>
                  <a:srgbClr val="3366FF"/>
                </a:solidFill>
                <a:latin typeface="黑体"/>
                <a:ea typeface="黑体"/>
                <a:cs typeface="黑体"/>
              </a:rPr>
              <a:t>拆分的小文件）</a:t>
            </a:r>
          </a:p>
          <a:p>
            <a:pPr marL="285750" indent="-285750"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为什么要用</a:t>
            </a:r>
            <a:r>
              <a:rPr lang="en-US" altLang="zh-CN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kern="100" dirty="0">
              <a:solidFill>
                <a:srgbClr val="3366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>
                <a:latin typeface="黑体"/>
                <a:ea typeface="黑体"/>
                <a:cs typeface="黑体"/>
              </a:rPr>
              <a:t>需要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SQL</a:t>
            </a:r>
            <a:r>
              <a:rPr kumimoji="1" lang="zh-CN" altLang="en-US" sz="1400" dirty="0">
                <a:latin typeface="黑体"/>
                <a:ea typeface="黑体"/>
                <a:cs typeface="黑体"/>
              </a:rPr>
              <a:t>接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口</a:t>
            </a:r>
            <a:endParaRPr kumimoji="1" lang="en-US" altLang="zh-CN" sz="1400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大量</a:t>
            </a:r>
            <a:r>
              <a:rPr kumimoji="1" lang="en-US" altLang="zh-CN" sz="1400" dirty="0">
                <a:latin typeface="黑体"/>
                <a:ea typeface="黑体"/>
                <a:cs typeface="黑体"/>
              </a:rPr>
              <a:t>group 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order by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，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distinct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等</a:t>
            </a:r>
            <a:endParaRPr kumimoji="1" lang="zh-CN" altLang="en-US" sz="1400" dirty="0">
              <a:latin typeface="黑体"/>
              <a:ea typeface="黑体"/>
              <a:cs typeface="黑体"/>
            </a:endParaRPr>
          </a:p>
          <a:p>
            <a:pPr marL="285750" indent="-285750">
              <a:lnSpc>
                <a:spcPct val="150000"/>
              </a:lnSpc>
              <a:spcBef>
                <a:spcPts val="220"/>
              </a:spcBef>
              <a:spcAft>
                <a:spcPts val="220"/>
              </a:spcAft>
              <a:buFont typeface="Arial"/>
              <a:buChar char="•"/>
            </a:pPr>
            <a:endParaRPr lang="zh-CN" altLang="zh-CN" sz="1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6" y="3651870"/>
            <a:ext cx="1588515" cy="59638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240635" y="105958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产品</a:t>
            </a:r>
          </a:p>
        </p:txBody>
      </p:sp>
      <p:sp>
        <p:nvSpPr>
          <p:cNvPr id="24" name="矩形 23"/>
          <p:cNvSpPr/>
          <p:nvPr/>
        </p:nvSpPr>
        <p:spPr>
          <a:xfrm>
            <a:off x="7096619" y="1923678"/>
            <a:ext cx="1853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/>
              <a:t>用户与文件关</a:t>
            </a:r>
            <a:r>
              <a:rPr lang="zh-CN" altLang="en-US" dirty="0"/>
              <a:t>系</a:t>
            </a:r>
          </a:p>
        </p:txBody>
      </p:sp>
      <p:sp>
        <p:nvSpPr>
          <p:cNvPr id="25" name="矩形 24"/>
          <p:cNvSpPr/>
          <p:nvPr/>
        </p:nvSpPr>
        <p:spPr>
          <a:xfrm>
            <a:off x="7225815" y="285049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文件与块的关</a:t>
            </a:r>
            <a:r>
              <a:rPr lang="zh-CN" altLang="en-US" dirty="0"/>
              <a:t>系</a:t>
            </a:r>
          </a:p>
        </p:txBody>
      </p:sp>
      <p:sp>
        <p:nvSpPr>
          <p:cNvPr id="26" name="矩形 25"/>
          <p:cNvSpPr/>
          <p:nvPr/>
        </p:nvSpPr>
        <p:spPr>
          <a:xfrm>
            <a:off x="8082165" y="3786594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KV</a:t>
            </a:r>
            <a:r>
              <a:rPr lang="zh-CN" altLang="en-US" dirty="0" smtClean="0"/>
              <a:t>存储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7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1470"/>
            <a:ext cx="6645424" cy="857250"/>
          </a:xfrm>
        </p:spPr>
        <p:txBody>
          <a:bodyPr>
            <a:normAutofit/>
          </a:bodyPr>
          <a:lstStyle/>
          <a:p>
            <a:r>
              <a:rPr kumimoji="1" lang="en-US" altLang="zh-CN" sz="3600" dirty="0" smtClean="0">
                <a:latin typeface="黑体"/>
                <a:ea typeface="黑体"/>
                <a:cs typeface="黑体"/>
              </a:rPr>
              <a:t>      MySQL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问题和挑战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537" y="1088613"/>
            <a:ext cx="3960439" cy="2923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问题与挑战：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数据量大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整个网盘估算：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10G*6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亿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 = </a:t>
            </a:r>
          </a:p>
          <a:p>
            <a:pPr lvl="1">
              <a:spcBef>
                <a:spcPts val="300"/>
              </a:spcBef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10G * 600,000</a:t>
            </a:r>
            <a:r>
              <a:rPr kumimoji="1" lang="en-US" altLang="en-US" sz="1400" dirty="0" smtClean="0">
                <a:latin typeface="黑体"/>
                <a:ea typeface="黑体"/>
                <a:cs typeface="黑体"/>
              </a:rPr>
              <a:t>,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000 = 6ZB??</a:t>
            </a: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数据库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PB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级别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集群规模大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千级别机器和实例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en-US" altLang="zh-CN" dirty="0" smtClean="0">
                <a:latin typeface="黑体"/>
                <a:ea typeface="黑体"/>
                <a:cs typeface="黑体"/>
              </a:rPr>
              <a:t>MySQL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磁盘利用率高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达到</a:t>
            </a:r>
            <a:r>
              <a:rPr kumimoji="1" lang="en-US" altLang="zh-CN" sz="1400" dirty="0" smtClean="0">
                <a:latin typeface="黑体"/>
                <a:ea typeface="黑体"/>
                <a:cs typeface="黑体"/>
              </a:rPr>
              <a:t>60%</a:t>
            </a:r>
            <a:r>
              <a:rPr kumimoji="1" lang="zh-CN" altLang="en-US" sz="1400" dirty="0" smtClean="0">
                <a:latin typeface="黑体"/>
                <a:ea typeface="黑体"/>
                <a:cs typeface="黑体"/>
              </a:rPr>
              <a:t>左右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不断快速增长！</a:t>
            </a:r>
            <a:endParaRPr kumimoji="1" lang="zh-CN" altLang="en-US" dirty="0">
              <a:latin typeface="黑体"/>
              <a:ea typeface="黑体"/>
              <a:cs typeface="黑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915566"/>
            <a:ext cx="5294572" cy="35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51470"/>
            <a:ext cx="7488832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阶段一：</a:t>
            </a:r>
            <a:r>
              <a:rPr kumimoji="1" lang="en-US" altLang="zh-CN" sz="3600" dirty="0" err="1" smtClean="0">
                <a:latin typeface="黑体"/>
                <a:ea typeface="黑体"/>
                <a:cs typeface="黑体"/>
              </a:rPr>
              <a:t>InnoDB</a:t>
            </a:r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压缩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1362995"/>
            <a:ext cx="6801862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社区版压缩功能不能直接使用。</a:t>
            </a:r>
            <a:endParaRPr kumimoji="1" lang="en-US" altLang="zh-CN" dirty="0" smtClean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：压缩后写性能是未开启压缩性能的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1/3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，业务无法接收。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kumimoji="1" lang="zh-CN" altLang="en-US" dirty="0" smtClean="0">
                <a:latin typeface="黑体"/>
                <a:ea typeface="黑体"/>
                <a:cs typeface="黑体"/>
              </a:rPr>
              <a:t>问题</a:t>
            </a:r>
            <a:r>
              <a:rPr kumimoji="1" lang="en-US" altLang="zh-CN" dirty="0" smtClean="0">
                <a:latin typeface="黑体"/>
                <a:ea typeface="黑体"/>
                <a:cs typeface="黑体"/>
              </a:rPr>
              <a:t>2</a:t>
            </a:r>
            <a:r>
              <a:rPr kumimoji="1" lang="zh-CN" altLang="en-US" dirty="0" smtClean="0">
                <a:latin typeface="黑体"/>
                <a:ea typeface="黑体"/>
                <a:cs typeface="黑体"/>
              </a:rPr>
              <a:t>：压缩后读性能没有提升。</a:t>
            </a: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47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-13692"/>
            <a:ext cx="4320480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843558"/>
            <a:ext cx="71287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 smtClean="0">
                <a:latin typeface="黑体"/>
                <a:ea typeface="黑体"/>
                <a:cs typeface="黑体"/>
              </a:rPr>
              <a:t>1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r>
              <a:rPr lang="zh-CN" altLang="en-US" dirty="0">
                <a:latin typeface="黑体"/>
                <a:ea typeface="黑体"/>
                <a:cs typeface="黑体"/>
              </a:rPr>
              <a:t>写入时增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加的同步压缩操作。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kumimoji="1" lang="zh-CN" altLang="en-US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解决方</a:t>
            </a:r>
            <a:r>
              <a:rPr lang="zh-CN" altLang="en-US" dirty="0">
                <a:latin typeface="黑体"/>
                <a:ea typeface="黑体"/>
                <a:cs typeface="黑体"/>
              </a:rPr>
              <a:t>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：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latin typeface="黑体"/>
                <a:ea typeface="黑体"/>
                <a:cs typeface="黑体"/>
              </a:rPr>
              <a:t>   异步压缩</a:t>
            </a: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742950" lvl="1" indent="-285750">
              <a:spcBef>
                <a:spcPts val="600"/>
              </a:spcBef>
              <a:buFont typeface="Arial"/>
              <a:buChar char="•"/>
            </a:pPr>
            <a:endParaRPr lang="en-US" altLang="zh-CN" dirty="0" smtClean="0">
              <a:latin typeface="黑体"/>
              <a:ea typeface="黑体"/>
              <a:cs typeface="黑体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275606"/>
            <a:ext cx="4464496" cy="13912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844" y="2899089"/>
            <a:ext cx="6545974" cy="18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3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-20538"/>
            <a:ext cx="6192688" cy="85725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>
                <a:latin typeface="黑体"/>
                <a:ea typeface="黑体"/>
                <a:cs typeface="黑体"/>
              </a:rPr>
              <a:t>问题：写性能差</a:t>
            </a:r>
            <a:endParaRPr kumimoji="1" lang="zh-CN" altLang="en-US" sz="3600" dirty="0">
              <a:latin typeface="黑体"/>
              <a:ea typeface="黑体"/>
              <a:cs typeface="黑体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972" y="1158172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原因</a:t>
            </a:r>
            <a:r>
              <a:rPr lang="en-US" altLang="zh-CN" dirty="0">
                <a:latin typeface="黑体"/>
                <a:ea typeface="黑体"/>
                <a:cs typeface="黑体"/>
              </a:rPr>
              <a:t>2</a:t>
            </a:r>
            <a:r>
              <a:rPr lang="zh-CN" altLang="en-US" dirty="0">
                <a:latin typeface="黑体"/>
                <a:ea typeface="黑体"/>
                <a:cs typeface="黑体"/>
              </a:rPr>
              <a:t>：压缩失败。</a:t>
            </a:r>
            <a:endParaRPr lang="en-US" altLang="zh-CN" dirty="0">
              <a:latin typeface="黑体"/>
              <a:ea typeface="黑体"/>
              <a:cs typeface="黑体"/>
            </a:endParaRPr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0914" y="264375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/>
                <a:ea typeface="黑体"/>
                <a:cs typeface="黑体"/>
              </a:rPr>
              <a:t>解决方案：提前分裂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2808639"/>
            <a:ext cx="4870028" cy="19953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771549"/>
            <a:ext cx="5086052" cy="198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0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1657</Words>
  <Application>Microsoft Macintosh PowerPoint</Application>
  <PresentationFormat>全屏显示(16:9)</PresentationFormat>
  <Paragraphs>480</Paragraphs>
  <Slides>25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数据库压缩技术在百度网盘的应用</vt:lpstr>
      <vt:lpstr>大纲</vt:lpstr>
      <vt:lpstr>PowerPoint 演示文稿</vt:lpstr>
      <vt:lpstr>百度网盘架构介绍</vt:lpstr>
      <vt:lpstr>      MySQL问题和挑战</vt:lpstr>
      <vt:lpstr>阶段一：InnoDB压缩</vt:lpstr>
      <vt:lpstr>问题：写性能差</vt:lpstr>
      <vt:lpstr>问题：写性能差</vt:lpstr>
      <vt:lpstr>问题：提升读性能</vt:lpstr>
      <vt:lpstr>问题：提升读性能</vt:lpstr>
      <vt:lpstr>优化成果</vt:lpstr>
      <vt:lpstr>阶段二：tokudb</vt:lpstr>
      <vt:lpstr>主要的工作</vt:lpstr>
      <vt:lpstr>   1.压缩比和性能测试</vt:lpstr>
      <vt:lpstr>Tokudb引擎优势</vt:lpstr>
      <vt:lpstr>2.ZSTD压缩算法引入</vt:lpstr>
      <vt:lpstr>   ZSTD效果</vt:lpstr>
      <vt:lpstr>   ZSTD效果</vt:lpstr>
      <vt:lpstr>3.数据迁移</vt:lpstr>
      <vt:lpstr>4.稳定性相关</vt:lpstr>
      <vt:lpstr>总体收益</vt:lpstr>
      <vt:lpstr>下一步</vt:lpstr>
      <vt:lpstr>未来规划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SXL</dc:creator>
  <cp:lastModifiedBy>Hui Chen</cp:lastModifiedBy>
  <cp:revision>414</cp:revision>
  <dcterms:created xsi:type="dcterms:W3CDTF">2017-08-30T01:01:40Z</dcterms:created>
  <dcterms:modified xsi:type="dcterms:W3CDTF">2019-04-30T09:15:45Z</dcterms:modified>
</cp:coreProperties>
</file>