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7210046" y="3109188"/>
            <a:ext cx="5235774" cy="168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D694D9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(TestCaseName, test_name)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u="sng">
                <a:latin typeface="Monaco"/>
                <a:ea typeface="Monaco"/>
                <a:cs typeface="Monaco"/>
                <a:sym typeface="Monaco"/>
              </a:rPr>
              <a:t>... test body ...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D694D9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(FactorialTest, handles_zero_input)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D694D9"/>
                </a:solidFill>
                <a:latin typeface="Monaco"/>
                <a:ea typeface="Monaco"/>
                <a:cs typeface="Monaco"/>
                <a:sym typeface="Monaco"/>
              </a:rPr>
              <a:t>EXPECT_EQ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(1, Factorial(0));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3" name="Shape 33"/>
          <p:cNvSpPr/>
          <p:nvPr/>
        </p:nvSpPr>
        <p:spPr>
          <a:xfrm>
            <a:off x="4347926" y="666750"/>
            <a:ext cx="4255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GoogleTest使用说明</a:t>
            </a:r>
          </a:p>
        </p:txBody>
      </p:sp>
      <p:sp>
        <p:nvSpPr>
          <p:cNvPr id="34" name="Shape 34"/>
          <p:cNvSpPr/>
          <p:nvPr/>
        </p:nvSpPr>
        <p:spPr>
          <a:xfrm>
            <a:off x="437040" y="3096895"/>
            <a:ext cx="4277587" cy="71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/>
              <a:t>新建 TestXxx.cpp 作为测试文件，</a:t>
            </a:r>
            <a:br>
              <a:rPr sz="2000"/>
            </a:br>
            <a:r>
              <a:rPr sz="2000"/>
              <a:t>需要包含头文件"gtest/gtest.h"</a:t>
            </a:r>
          </a:p>
        </p:txBody>
      </p:sp>
      <p:sp>
        <p:nvSpPr>
          <p:cNvPr id="35" name="Shape 35"/>
          <p:cNvSpPr/>
          <p:nvPr/>
        </p:nvSpPr>
        <p:spPr>
          <a:xfrm>
            <a:off x="437040" y="4208145"/>
            <a:ext cx="5056125" cy="71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  <a:lvl2pPr algn="l">
              <a:defRPr sz="2000"/>
            </a:lvl2pPr>
          </a:lstStyle>
          <a:p>
            <a:pPr lvl="0">
              <a:defRPr sz="1800"/>
            </a:pPr>
            <a:r>
              <a:rPr sz="2000"/>
              <a:t>2. 采用 TEST() 宏来创建一个测试</a:t>
            </a:r>
            <a:endParaRPr sz="2000"/>
          </a:p>
          <a:p>
            <a:pPr lvl="1">
              <a:defRPr sz="1800"/>
            </a:pPr>
            <a:r>
              <a:rPr sz="2000"/>
              <a:t>测试的成功和失败取决于 TEST() 中的断言</a:t>
            </a:r>
          </a:p>
        </p:txBody>
      </p:sp>
      <p:sp>
        <p:nvSpPr>
          <p:cNvPr id="36" name="Shape 36"/>
          <p:cNvSpPr/>
          <p:nvPr/>
        </p:nvSpPr>
        <p:spPr>
          <a:xfrm>
            <a:off x="437040" y="5292725"/>
            <a:ext cx="5867996" cy="259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3. 当有2个或更多的测试要操作相似的数据，可以使用 Test Fixtures</a:t>
            </a:r>
            <a:endParaRPr sz="2000"/>
          </a:p>
          <a:p>
            <a:pPr lvl="1" marL="482600" indent="-228600" algn="l">
              <a:buSzPct val="50000"/>
              <a:buChar char="✦"/>
              <a:defRPr sz="1800"/>
            </a:pPr>
            <a:r>
              <a:rPr sz="2000"/>
              <a:t>建一个新类，从 ::testing::Test 继承</a:t>
            </a:r>
            <a:endParaRPr sz="2000"/>
          </a:p>
          <a:p>
            <a:pPr lvl="1" marL="482600" indent="-228600" algn="l">
              <a:buSzPct val="50000"/>
              <a:buChar char="✦"/>
              <a:defRPr sz="1800"/>
            </a:pPr>
            <a:r>
              <a:rPr sz="2000"/>
              <a:t>如果必要，实现 ::testing::Test 类中的 SetUp 和 TearDown 准备和销毁数据。SetUp 和 TearDown是在每个测试用例执行前后都会调用</a:t>
            </a:r>
            <a:endParaRPr sz="2000"/>
          </a:p>
          <a:p>
            <a:pPr lvl="1" marL="482600" indent="-228600" algn="l">
              <a:buSzPct val="50000"/>
              <a:buChar char="✦"/>
              <a:defRPr sz="1800"/>
            </a:pPr>
            <a:r>
              <a:rPr sz="2000"/>
              <a:t>使用 TEST_F() 而不是  TEST() 来创建一个测试</a:t>
            </a:r>
            <a:endParaRPr sz="2000"/>
          </a:p>
        </p:txBody>
      </p:sp>
      <p:sp>
        <p:nvSpPr>
          <p:cNvPr id="37" name="Shape 37"/>
          <p:cNvSpPr/>
          <p:nvPr/>
        </p:nvSpPr>
        <p:spPr>
          <a:xfrm>
            <a:off x="7210046" y="5505678"/>
            <a:ext cx="5357714" cy="275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006141"/>
                </a:solidFill>
                <a:latin typeface="Monaco"/>
                <a:ea typeface="Monaco"/>
                <a:cs typeface="Monaco"/>
                <a:sym typeface="Monaco"/>
              </a:rPr>
              <a:t>QueueTest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::testing::</a:t>
            </a:r>
            <a:r>
              <a:rPr sz="1600">
                <a:solidFill>
                  <a:srgbClr val="006141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virtual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SetUp() {</a:t>
            </a:r>
            <a:r>
              <a:rPr sz="1600" u="sng">
                <a:latin typeface="Monaco"/>
                <a:ea typeface="Monaco"/>
                <a:cs typeface="Monaco"/>
                <a:sym typeface="Monaco"/>
              </a:rPr>
              <a:t>...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virtual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TearDown() {</a:t>
            </a:r>
            <a:r>
              <a:rPr sz="1600" u="sng">
                <a:latin typeface="Monaco"/>
                <a:ea typeface="Monaco"/>
                <a:cs typeface="Monaco"/>
                <a:sym typeface="Monaco"/>
              </a:rPr>
              <a:t>...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Queue* </a:t>
            </a:r>
            <a:r>
              <a: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_queue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};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D694D9"/>
                </a:solidFill>
                <a:latin typeface="Monaco"/>
                <a:ea typeface="Monaco"/>
                <a:cs typeface="Monaco"/>
                <a:sym typeface="Monaco"/>
              </a:rPr>
              <a:t>TEST_F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06141"/>
                </a:solidFill>
                <a:latin typeface="Monaco"/>
                <a:ea typeface="Monaco"/>
                <a:cs typeface="Monaco"/>
                <a:sym typeface="Monaco"/>
              </a:rPr>
              <a:t>QueueTest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IsEmptyInitially)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u="sng">
                <a:solidFill>
                  <a:srgbClr val="D694D9"/>
                </a:solidFill>
                <a:latin typeface="Monaco"/>
                <a:ea typeface="Monaco"/>
                <a:cs typeface="Monaco"/>
                <a:sym typeface="Monaco"/>
              </a:rPr>
              <a:t>EXPECT_EQ</a:t>
            </a:r>
            <a:r>
              <a:rPr sz="1600" u="sng">
                <a:latin typeface="Monaco"/>
                <a:ea typeface="Monaco"/>
                <a:cs typeface="Monaco"/>
                <a:sym typeface="Monaco"/>
              </a:rPr>
              <a:t>(0, </a:t>
            </a:r>
            <a:r>
              <a:rPr sz="1600" u="sng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_queue</a:t>
            </a:r>
            <a:r>
              <a:rPr sz="1600" u="sng">
                <a:latin typeface="Monaco"/>
                <a:ea typeface="Monaco"/>
                <a:cs typeface="Monaco"/>
                <a:sym typeface="Monaco"/>
              </a:rPr>
              <a:t>-&gt;size())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8" name="Shape 38"/>
          <p:cNvSpPr/>
          <p:nvPr/>
        </p:nvSpPr>
        <p:spPr>
          <a:xfrm>
            <a:off x="437040" y="8138795"/>
            <a:ext cx="6239257" cy="71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4. 编写 Makefile （本课程已经编写完成）</a:t>
            </a:r>
            <a:endParaRPr sz="2000"/>
          </a:p>
          <a:p>
            <a:pPr lvl="0" algn="l">
              <a:defRPr sz="1800"/>
            </a:pPr>
            <a:r>
              <a:rPr sz="2000"/>
              <a:t>    在 Makefile 所在目录运行 make，运行测试查看结果</a:t>
            </a:r>
          </a:p>
        </p:txBody>
      </p:sp>
      <p:sp>
        <p:nvSpPr>
          <p:cNvPr id="39" name="Shape 39"/>
          <p:cNvSpPr/>
          <p:nvPr/>
        </p:nvSpPr>
        <p:spPr>
          <a:xfrm>
            <a:off x="437040" y="2254884"/>
            <a:ext cx="5194301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在本次课程中，创建一个测试需要如下准备：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28491" y="726821"/>
            <a:ext cx="11747819" cy="278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gtest中，断言分为两类：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1. ASSERT_* 系列的断言，当检查点失败时，测试失败，并且立刻退出当前的测试函数，后面的语句不执行。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2. EXPECT_* 系列的断言，当检查点失败时，测试失败，但会继续往下执行完测试函数的所有语句。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常用的基本断言：</a:t>
            </a:r>
          </a:p>
        </p:txBody>
      </p:sp>
      <p:graphicFrame>
        <p:nvGraphicFramePr>
          <p:cNvPr id="42" name="Table 42"/>
          <p:cNvGraphicFramePr/>
          <p:nvPr/>
        </p:nvGraphicFramePr>
        <p:xfrm>
          <a:off x="723900" y="3830065"/>
          <a:ext cx="11569700" cy="53054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852333"/>
                <a:gridCol w="3852333"/>
                <a:gridCol w="3852333"/>
              </a:tblGrid>
              <a:tr h="75610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Fatal断言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Non-Fatal断言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检查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ASSERT_TRUE(condition);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EXPECT_TRUE(condition);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condition is true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ASSERT_FALSE(condition);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EXPECT_FALSE(condition); 	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condition is false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ASSERT_EQ(expected, actual);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EXPECT_EQ(expected, actual);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expected == actual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ASSERT_NE(val1, val2);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EXPECT_NE(val1, val2);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val1 != val2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ASSERT_STREQ(expected_str, actual_str);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EXPECT_STREQ(expected_str, actual_str);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字符串相同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56103"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ASSERT_STRNE(str1, str2);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EXPECT_STRNE(str1, str2);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900"/>
                        <a:t>字符串不同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387850" y="1892807"/>
            <a:ext cx="4229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编写单元测试的原则</a:t>
            </a:r>
          </a:p>
        </p:txBody>
      </p:sp>
      <p:sp>
        <p:nvSpPr>
          <p:cNvPr id="45" name="Shape 45"/>
          <p:cNvSpPr/>
          <p:nvPr/>
        </p:nvSpPr>
        <p:spPr>
          <a:xfrm>
            <a:off x="2210117" y="3759200"/>
            <a:ext cx="858456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spcBef>
                <a:spcPts val="2000"/>
              </a:spcBef>
              <a:buSzPct val="50000"/>
              <a:buChar char="•"/>
              <a:defRPr sz="1800"/>
            </a:pPr>
            <a:r>
              <a:rPr sz="2500"/>
              <a:t>给测试用例取一个描述性的、准确的名字</a:t>
            </a:r>
            <a:endParaRPr sz="2500"/>
          </a:p>
          <a:p>
            <a:pPr lvl="0" marL="444500" indent="-444500" algn="l">
              <a:spcBef>
                <a:spcPts val="2000"/>
              </a:spcBef>
              <a:buSzPct val="50000"/>
              <a:buChar char="•"/>
              <a:defRPr sz="1800"/>
            </a:pPr>
            <a:r>
              <a:rPr sz="2500"/>
              <a:t>消除测试用例之间的重复 </a:t>
            </a:r>
            <a:endParaRPr sz="2500"/>
          </a:p>
          <a:p>
            <a:pPr lvl="0" marL="444500" indent="-444500" algn="l">
              <a:spcBef>
                <a:spcPts val="2000"/>
              </a:spcBef>
              <a:buSzPct val="50000"/>
              <a:buChar char="•"/>
              <a:defRPr sz="1800"/>
            </a:pPr>
            <a:r>
              <a:rPr sz="2500"/>
              <a:t>测试用例彼此之间需要独立，测试用例之间不能互相依赖</a:t>
            </a:r>
            <a:endParaRPr sz="2500"/>
          </a:p>
          <a:p>
            <a:pPr lvl="0" marL="444500" indent="-444500" algn="l">
              <a:spcBef>
                <a:spcPts val="2000"/>
              </a:spcBef>
              <a:buSzPct val="50000"/>
              <a:buChar char="•"/>
              <a:defRPr sz="1800"/>
            </a:pPr>
            <a:r>
              <a:rPr sz="2500"/>
              <a:t>测试用例需要尽可能的简单，隐藏意图无关的代码细节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