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7" r:id="rId2"/>
    <p:sldId id="272" r:id="rId3"/>
    <p:sldId id="258" r:id="rId4"/>
    <p:sldId id="262" r:id="rId5"/>
    <p:sldId id="279" r:id="rId6"/>
    <p:sldId id="260" r:id="rId7"/>
    <p:sldId id="283" r:id="rId8"/>
    <p:sldId id="261" r:id="rId9"/>
    <p:sldId id="259" r:id="rId10"/>
    <p:sldId id="281" r:id="rId11"/>
    <p:sldId id="285" r:id="rId12"/>
    <p:sldId id="263" r:id="rId13"/>
    <p:sldId id="265" r:id="rId14"/>
    <p:sldId id="269" r:id="rId15"/>
    <p:sldId id="286" r:id="rId16"/>
    <p:sldId id="268" r:id="rId17"/>
    <p:sldId id="274" r:id="rId18"/>
    <p:sldId id="280" r:id="rId19"/>
    <p:sldId id="275" r:id="rId20"/>
    <p:sldId id="276" r:id="rId21"/>
    <p:sldId id="287" r:id="rId22"/>
    <p:sldId id="288" r:id="rId23"/>
    <p:sldId id="28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77" autoAdjust="0"/>
  </p:normalViewPr>
  <p:slideViewPr>
    <p:cSldViewPr>
      <p:cViewPr>
        <p:scale>
          <a:sx n="66" d="100"/>
          <a:sy n="66" d="100"/>
        </p:scale>
        <p:origin x="-634" y="-3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3C1809-5F66-442C-B168-30241E5BE6A6}" type="datetimeFigureOut">
              <a:rPr lang="en-US" smtClean="0"/>
              <a:t>7/8/2013</a:t>
            </a:fld>
            <a:endParaRPr lang="en-US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978B63-C097-400C-A053-1277F1E17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77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78B63-C097-400C-A053-1277F1E170A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390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 smtClean="0"/>
              <a:t>Key</a:t>
            </a:r>
            <a:r>
              <a:rPr lang="tr-TR" dirty="0" smtClean="0"/>
              <a:t> </a:t>
            </a:r>
            <a:r>
              <a:rPr lang="tr-TR" dirty="0" err="1" smtClean="0"/>
              <a:t>block</a:t>
            </a:r>
            <a:r>
              <a:rPr lang="tr-TR" dirty="0" smtClean="0"/>
              <a:t> istenildiği uzunlukta üretilir</a:t>
            </a:r>
            <a:r>
              <a:rPr lang="tr-TR" baseline="0" dirty="0" smtClean="0"/>
              <a:t> ve gerekli uzunluktaki anahtarla buradan alınır.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78B63-C097-400C-A053-1277F1E170A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4776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Ego.gov.tr tarafından </a:t>
            </a:r>
            <a:r>
              <a:rPr lang="tr-TR" dirty="0" err="1" smtClean="0"/>
              <a:t>google</a:t>
            </a:r>
            <a:r>
              <a:rPr lang="tr-TR" dirty="0" smtClean="0"/>
              <a:t> sertifikası üretilmiş. Bunun sebebi </a:t>
            </a:r>
            <a:r>
              <a:rPr lang="tr-TR" dirty="0" err="1" smtClean="0"/>
              <a:t>turktrust</a:t>
            </a:r>
            <a:r>
              <a:rPr lang="tr-TR" baseline="0" dirty="0" smtClean="0"/>
              <a:t> firmasının sertifika üretebilecek bir sertifikayı göndermiş olması. Aynı olay 2011 yılında </a:t>
            </a:r>
            <a:r>
              <a:rPr lang="tr-TR" baseline="0" dirty="0" err="1" smtClean="0"/>
              <a:t>kktc</a:t>
            </a:r>
            <a:r>
              <a:rPr lang="tr-TR" baseline="0" dirty="0" smtClean="0"/>
              <a:t> merkez bankası için de olmuş fakat farkına varılınca hemen düzeltilmiş</a:t>
            </a:r>
          </a:p>
          <a:p>
            <a:r>
              <a:rPr lang="tr-TR" baseline="0" dirty="0" smtClean="0"/>
              <a:t>Ve </a:t>
            </a:r>
            <a:r>
              <a:rPr lang="tr-TR" baseline="0" dirty="0" err="1" smtClean="0"/>
              <a:t>diginotar</a:t>
            </a:r>
            <a:r>
              <a:rPr lang="tr-TR" baseline="0" dirty="0" smtClean="0"/>
              <a:t> olayı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78B63-C097-400C-A053-1277F1E170A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45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78B63-C097-400C-A053-1277F1E170A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4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78B63-C097-400C-A053-1277F1E170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77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Ö</a:t>
            </a:r>
            <a:r>
              <a:rPr lang="en-US" dirty="0" err="1" smtClean="0"/>
              <a:t>ncel</a:t>
            </a:r>
            <a:r>
              <a:rPr lang="tr-TR" dirty="0" err="1" smtClean="0"/>
              <a:t>ikle</a:t>
            </a:r>
            <a:r>
              <a:rPr lang="tr-TR" baseline="0" dirty="0" smtClean="0"/>
              <a:t>  TCP 3 </a:t>
            </a:r>
            <a:r>
              <a:rPr lang="tr-TR" baseline="0" dirty="0" err="1" smtClean="0"/>
              <a:t>way</a:t>
            </a:r>
            <a:r>
              <a:rPr lang="tr-TR" baseline="0" dirty="0" smtClean="0"/>
              <a:t> </a:t>
            </a:r>
            <a:r>
              <a:rPr lang="tr-TR" baseline="0" dirty="0" err="1" smtClean="0"/>
              <a:t>handshake</a:t>
            </a:r>
            <a:r>
              <a:rPr lang="tr-TR" baseline="0" dirty="0" smtClean="0"/>
              <a:t> tamamlanır sonra SSL </a:t>
            </a:r>
            <a:r>
              <a:rPr lang="tr-TR" baseline="0" dirty="0" err="1" smtClean="0"/>
              <a:t>handshake</a:t>
            </a:r>
            <a:r>
              <a:rPr lang="tr-TR" baseline="0" dirty="0" smtClean="0"/>
              <a:t> geçilir.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78B63-C097-400C-A053-1277F1E170A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340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Client</a:t>
            </a:r>
            <a:r>
              <a:rPr lang="tr-TR" baseline="0" dirty="0" smtClean="0"/>
              <a:t> 36 adet </a:t>
            </a:r>
            <a:r>
              <a:rPr lang="tr-TR" baseline="0" dirty="0" err="1" smtClean="0"/>
              <a:t>cipher</a:t>
            </a:r>
            <a:r>
              <a:rPr lang="tr-TR" baseline="0" dirty="0" smtClean="0"/>
              <a:t> </a:t>
            </a:r>
            <a:r>
              <a:rPr lang="tr-TR" baseline="0" dirty="0" err="1" smtClean="0"/>
              <a:t>suite</a:t>
            </a:r>
            <a:r>
              <a:rPr lang="tr-TR" baseline="0" dirty="0" smtClean="0"/>
              <a:t> göndermiş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78B63-C097-400C-A053-1277F1E170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84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Sunucular genelde bir tane</a:t>
            </a:r>
            <a:r>
              <a:rPr lang="tr-TR" baseline="0" dirty="0" smtClean="0"/>
              <a:t> </a:t>
            </a:r>
            <a:r>
              <a:rPr lang="tr-TR" baseline="0" dirty="0" err="1" smtClean="0"/>
              <a:t>default</a:t>
            </a:r>
            <a:r>
              <a:rPr lang="tr-TR" baseline="0" dirty="0" smtClean="0"/>
              <a:t> </a:t>
            </a:r>
            <a:r>
              <a:rPr lang="tr-TR" baseline="0" dirty="0" err="1" smtClean="0"/>
              <a:t>cipher</a:t>
            </a:r>
            <a:r>
              <a:rPr lang="tr-TR" baseline="0" dirty="0" smtClean="0"/>
              <a:t> </a:t>
            </a:r>
            <a:r>
              <a:rPr lang="tr-TR" baseline="0" dirty="0" err="1" smtClean="0"/>
              <a:t>suiteleri</a:t>
            </a:r>
            <a:r>
              <a:rPr lang="tr-TR" baseline="0" dirty="0" smtClean="0"/>
              <a:t> vardır. Eğer </a:t>
            </a:r>
            <a:r>
              <a:rPr lang="tr-TR" baseline="0" dirty="0" err="1" smtClean="0"/>
              <a:t>client</a:t>
            </a:r>
            <a:r>
              <a:rPr lang="tr-TR" baseline="0" dirty="0" smtClean="0"/>
              <a:t> bunu desteklerse onu seçer yoksa en kuvvetli olanı tercih eder.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78B63-C097-400C-A053-1277F1E170A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89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 smtClean="0"/>
              <a:t>Verify</a:t>
            </a:r>
            <a:r>
              <a:rPr lang="tr-TR" baseline="0" dirty="0" smtClean="0"/>
              <a:t> edilmeyen bir site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78B63-C097-400C-A053-1277F1E170A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057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Explorer ve </a:t>
            </a:r>
            <a:r>
              <a:rPr lang="tr-TR" dirty="0" err="1" smtClean="0"/>
              <a:t>chrome</a:t>
            </a:r>
            <a:r>
              <a:rPr lang="tr-TR" baseline="0" dirty="0" smtClean="0"/>
              <a:t> sizin devamlı uyarır devam etseniz bile. Ama </a:t>
            </a:r>
            <a:r>
              <a:rPr lang="tr-TR" baseline="0" dirty="0" err="1" smtClean="0"/>
              <a:t>Firefox</a:t>
            </a:r>
            <a:r>
              <a:rPr lang="tr-TR" baseline="0" dirty="0" smtClean="0"/>
              <a:t> sadece sizi uyarır, kabul ettikten sonra adres bar da sadece kilitli bir kilit görürsünüz. 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78B63-C097-400C-A053-1277F1E170A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51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 smtClean="0"/>
              <a:t>Extended</a:t>
            </a:r>
            <a:r>
              <a:rPr lang="tr-TR" baseline="0" dirty="0" smtClean="0"/>
              <a:t> </a:t>
            </a:r>
            <a:r>
              <a:rPr lang="tr-TR" baseline="0" dirty="0" err="1" smtClean="0"/>
              <a:t>Validated</a:t>
            </a:r>
            <a:r>
              <a:rPr lang="tr-TR" baseline="0" dirty="0" smtClean="0"/>
              <a:t> SSL. Browserların desteklediği bu </a:t>
            </a:r>
            <a:r>
              <a:rPr lang="tr-TR" baseline="0" dirty="0" err="1" smtClean="0"/>
              <a:t>extension</a:t>
            </a:r>
            <a:r>
              <a:rPr lang="tr-TR" baseline="0" dirty="0" smtClean="0"/>
              <a:t> kullanıcının dikkatini daha çok çekmeye yönelik. Global bir </a:t>
            </a:r>
            <a:r>
              <a:rPr lang="tr-TR" baseline="0" dirty="0" err="1" smtClean="0"/>
              <a:t>türk</a:t>
            </a:r>
            <a:r>
              <a:rPr lang="tr-TR" baseline="0" dirty="0" smtClean="0"/>
              <a:t> firması olan </a:t>
            </a:r>
            <a:r>
              <a:rPr lang="tr-TR" baseline="0" dirty="0" err="1" smtClean="0"/>
              <a:t>Comodo</a:t>
            </a:r>
            <a:r>
              <a:rPr lang="tr-TR" baseline="0" dirty="0" smtClean="0"/>
              <a:t> tarafından oluşturulan </a:t>
            </a:r>
            <a:r>
              <a:rPr lang="tr-TR" baseline="0" dirty="0" err="1" smtClean="0"/>
              <a:t>microsoft,mozilla</a:t>
            </a:r>
            <a:r>
              <a:rPr lang="tr-TR" baseline="0" dirty="0" smtClean="0"/>
              <a:t> ve </a:t>
            </a:r>
            <a:r>
              <a:rPr lang="tr-TR" baseline="0" dirty="0" err="1" smtClean="0"/>
              <a:t>google</a:t>
            </a:r>
            <a:r>
              <a:rPr lang="tr-TR" baseline="0" dirty="0" smtClean="0"/>
              <a:t> gibi büyük firmaların da katıldığı bir forum ile hayata geçirilmiştir.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78B63-C097-400C-A053-1277F1E170A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384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PRF: </a:t>
            </a:r>
            <a:r>
              <a:rPr lang="tr-TR" dirty="0" err="1" smtClean="0"/>
              <a:t>pseudo</a:t>
            </a:r>
            <a:r>
              <a:rPr lang="tr-TR" baseline="0" dirty="0" smtClean="0"/>
              <a:t> </a:t>
            </a:r>
            <a:r>
              <a:rPr lang="tr-TR" baseline="0" dirty="0" err="1" smtClean="0"/>
              <a:t>random</a:t>
            </a:r>
            <a:r>
              <a:rPr lang="tr-TR" baseline="0" dirty="0" smtClean="0"/>
              <a:t> </a:t>
            </a:r>
            <a:r>
              <a:rPr lang="tr-TR" baseline="0" dirty="0" err="1" smtClean="0"/>
              <a:t>function</a:t>
            </a:r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978B63-C097-400C-A053-1277F1E170A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40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1F21-7C4B-4793-A39E-A5FE71D394C8}" type="datetimeFigureOut">
              <a:rPr lang="en-US" smtClean="0"/>
              <a:t>7/8/2013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75DA6-F00B-47A4-804D-CF8C4836440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1F21-7C4B-4793-A39E-A5FE71D394C8}" type="datetimeFigureOut">
              <a:rPr lang="en-US" smtClean="0"/>
              <a:t>7/8/2013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75DA6-F00B-47A4-804D-CF8C483644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1F21-7C4B-4793-A39E-A5FE71D394C8}" type="datetimeFigureOut">
              <a:rPr lang="en-US" smtClean="0"/>
              <a:t>7/8/2013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75DA6-F00B-47A4-804D-CF8C483644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1F21-7C4B-4793-A39E-A5FE71D394C8}" type="datetimeFigureOut">
              <a:rPr lang="en-US" smtClean="0"/>
              <a:t>7/8/2013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75DA6-F00B-47A4-804D-CF8C4836440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1F21-7C4B-4793-A39E-A5FE71D394C8}" type="datetimeFigureOut">
              <a:rPr lang="en-US" smtClean="0"/>
              <a:t>7/8/2013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75DA6-F00B-47A4-804D-CF8C483644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1F21-7C4B-4793-A39E-A5FE71D394C8}" type="datetimeFigureOut">
              <a:rPr lang="en-US" smtClean="0"/>
              <a:t>7/8/2013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75DA6-F00B-47A4-804D-CF8C483644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1F21-7C4B-4793-A39E-A5FE71D394C8}" type="datetimeFigureOut">
              <a:rPr lang="en-US" smtClean="0"/>
              <a:t>7/8/2013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75DA6-F00B-47A4-804D-CF8C483644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1F21-7C4B-4793-A39E-A5FE71D394C8}" type="datetimeFigureOut">
              <a:rPr lang="en-US" smtClean="0"/>
              <a:t>7/8/2013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75DA6-F00B-47A4-804D-CF8C483644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1F21-7C4B-4793-A39E-A5FE71D394C8}" type="datetimeFigureOut">
              <a:rPr lang="en-US" smtClean="0"/>
              <a:t>7/8/2013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75DA6-F00B-47A4-804D-CF8C483644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1F21-7C4B-4793-A39E-A5FE71D394C8}" type="datetimeFigureOut">
              <a:rPr lang="en-US" smtClean="0"/>
              <a:t>7/8/2013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75DA6-F00B-47A4-804D-CF8C483644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1F21-7C4B-4793-A39E-A5FE71D394C8}" type="datetimeFigureOut">
              <a:rPr lang="en-US" smtClean="0"/>
              <a:t>7/8/2013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75DA6-F00B-47A4-804D-CF8C483644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2D341F21-7C4B-4793-A39E-A5FE71D394C8}" type="datetimeFigureOut">
              <a:rPr lang="en-US" smtClean="0"/>
              <a:t>7/8/2013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7C975DA6-F00B-47A4-804D-CF8C4836440F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hyperlink" Target="http://www.outlook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utlook.com:443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SSL GERÇEKTEN  </a:t>
            </a:r>
            <a:r>
              <a:rPr lang="tr-TR" dirty="0" err="1" smtClean="0"/>
              <a:t>Güvenlİ</a:t>
            </a:r>
            <a:r>
              <a:rPr lang="tr-TR" dirty="0" smtClean="0"/>
              <a:t> </a:t>
            </a:r>
            <a:r>
              <a:rPr lang="tr-TR" dirty="0" err="1" smtClean="0"/>
              <a:t>mİ</a:t>
            </a:r>
            <a:r>
              <a:rPr lang="tr-TR" dirty="0" smtClean="0"/>
              <a:t>?</a:t>
            </a:r>
            <a:endParaRPr lang="en-US" dirty="0"/>
          </a:p>
        </p:txBody>
      </p:sp>
      <p:sp>
        <p:nvSpPr>
          <p:cNvPr id="7" name="AutoShape 4" descr="data:image/jpeg;base64,/9j/4AAQSkZJRgABAQAAAQABAAD/2wCEAAkGBhQSERQUEBQWFRQVGBcVFBYYFRQVFhYYFRUVFRUVFxcYHSYfFxojGRUUIC8hIycpLDAsFh4xNTAqNSctLCkBCQoKDgwOGQ8PGikkHCQpKSwsLC0sLCwpLCkpLCwpLCkvLCwsLCwsKSwpLCwpLC0pLCk0KSwsKSwsLCw1Lio0Kf/AABEIAOQA3QMBIgACEQEDEQH/xAAcAAABBQEBAQAAAAAAAAAAAAAAAwQFBgcCAQj/xABLEAACAQICBgYECgcFCAMAAAABAgMAEQQFBhIhMUFRBxMiYXGBMpGh0RQjM0JSU2JykrEVQ4KiweHwY3OTssIXJDRUg7PS4hY1dP/EABsBAQACAwEBAAAAAAAAAAAAAAACAwEEBQYH/8QAJREAAgICAgMAAgMBAQAAAAAAAAECAwQREjEhQVEFYRMUMiLh/9oADAMBAAIRAxEAPwDcaKKKAKKKKAKKKKAKKKKAKKKKAKK5d7C53U2OJLejsHM7z4D30A6LW30mcSv0hSIjHHaeZ212HoDo4xOLAeJt+dKhwd1IM19+2mzYNd6XRuam3rG4+YoCRoqK/SjRG047P1gGwffX5viNnhUorAi42g7qA9ooooAooooAooooAooooAooooAooooAoorwmgAGvaw+Hp2MWaTiQa+BZ+rjKjtRhOx1q/TViCxXfYi3I7NluZRzxLLC6yRuLqym4I/rhQDqiiigCvGa2+vai83xG6McdreHAUAGfrDf5g9Ec/tH3VxicwVFud39eukpJAqkk2UC58qY5fgmxDdY+xfmA8BztzNAcHMp5D8UNQcyNvkOFdrk07bWlk/EF/KrJBhlQbBVczjpKy/DTrBNiUWQmxtdlQ/2jKCE86ADlGITasr+ZDVyubSxbJ12fSA2DxG8VZsPiFdQyMGVhdWUgqQeII2EV5PhVcdoUBGpi1kFjuO47x66iYsyOCmCSH/d3Ow/Vk8vsHlw/NTF4A4Zrj5Jj2h9C/zh3c6Sz7B9dhXXeyAsvltPju9lAW4Gvap3R1pD10Jhc3eK1uJKHYvqOzw1auNAFFFeE0B7XgNUfpA6VcPlqlARLiiOzCDsW+5pSPQHdvPtCnRPpq2ZYLrJiOvjdklsABtOsjAcAVIHipoC60UUUAUUUUAUUUUAVT+lTSX4Hl0rKbSy/Exc9aQG7D7qB28hVvJrCel/NGxmYx4SLaIbRgcDNLqlvUuoPxUA86FdDojhcRiMVGrJP8QqsLgxqe2fN7C/9nXGZaL4/I5GxGVO02EY60kLXcAfbUbWH21s3PmdGwuXrhsPDh4/RjRR4m28952k95pxhsYV2b15e7lXCt/MwqyXVL/K9lqrbWytaL9NmCxAC4knCybjrm8RPdKNg/aAq/4bFpIoaNldTuZSGU+BGyqNpD0a4DHEuB1Ex3sllJPNl9FvG1++qPiOhrH4ZtbBT370d4HPjqkg+ZrsV2wtW4PaK2tG6lqgo215Gbv2eA2Csmw+Bz+N0Dy4jU1l1j10bgLcXO0k7r1reAWyX8atMEPn+PTrEhkdET5SVmZUGqu5SSRvP5VHZz00ZfhV1IC2JcDdELJfvkawt93Wqu5voic2lkladYYYXIZmAO/YCCSANi3uTxqa0e6NcriVZB/vZ4OxDobHeoHYPtqq26FUeU3pGUm+imz6VZznZMeDQwQHYTGSi2+3OdreC28Knsn6BcIkZGOmaSZxsKHUWM81G3WPe2zurQzjbALGoRRsAUAWHIcvKmxNefyfz0IvVK3+2Wxq+mXT6G5vkrGTLZmnw97lANYW+3Ab/iQ38KnNHen+FrJmEDQuNheMF0vxuh7aeHarQGx4jQuzBUUazE7gBvNZ3mWd5RmLsuMgMTXIWcCxI4FmTtDwYEV2MTLWTHaRXKPE0bL9JcHjUth8RFLceiHGt5oe0PMU3wMZRtRtuqSu3iuzVPqIHlWT47oR6wdZluKjnXeAxBI/bS+3xAq09GmUYvCrJFjQ1+sVoyZOsuurqnVNyQAeGzfW6RI3JMV8DzfUvZTK0J+7IbL7ShrY71hXSZePMXKmxKxuCN4OqACORul6p82HzXF7H+Gyg8GM2r5g2WgPoHSDpFwGDB6/EJrj9Wh6yQ92qt7edqx/THp3xGIvHl6HDodnWEhp2vytsj8rnvppknQjjZiOtCQJxLEM34VNvWRWn6L9G+Cy8hwvXTj9Y9jqn7I3J5be+qrboVLc3oyk30ZxoZ0JT4tHnx7PCHVjGp+VdyDqySa19Vb7bHae6kOhLOGwWaPhZuyJ9aFlPCaMkp7Q6/tCtM016Q0wAQt25WI1YxwS/bc91rgcz4G2adLOV/B8wjxmGNlxATERuN3WLqnW8xqN5mqsbI/njzS0vX7Myjo+jQa9qN0czpcXhYcQm6VA1voncy+TAjyqSraIhRRRQBRRRQEdpDm64XDSzvtEalgPpNuRfEsVHnWNdGmVGfGtiZu0ULSM30pJCSx9RY/tCrR0wZvrdVhFP9vL4C6xL5sHb/pil9Ccv6nDAfOftN5/0BWtlXKiqVj9IzFbeixSyaxJPGuKKz/pH6TVwYaDCkNiSLMdhWG/Pm/dw3nkfn1NFuZbqC8s3G1FC/SL0jpgVMMFnxLDdsKxA/OccW5L5nZvx7B6f5hExaPGTgsSxHWMwJO0kq1x7Kg8RiGdizsWZiSzE3JJ3kk7zSVe9wsKGJXxj37f01JS5PZoeS9L2ZyTwxSYnWR5I0YGKC5VnVSLhAdxrf8AGzdXhGf6KFvUCa+TtHv+Lw/99F/3Fr6j01l1MtmP9nb1gL/Gt0iZhkWhq4+dZJ2vBD6Udz8Y52gHktt/HhWqogAAUAAbABsAA2AAcBVJ6LpLxT/fX/Kau9eD/M3znkODfhdI260kthXEsoVSzEKqglmJAAA2kkncBvr13ABJIAAJJJsABtJJ4CsN6TOkk4snD4VrYdT2mGwzEH/IOA4761cDAnlz0v8APtmZT4omNIukH4czxQXGHjYW4GU7e2RwFwbA+J27q81VrRnEWmIPzlI8xtH5GrM9fQaaYUwUIdGo3vyzyDFPG2tG7I30lYqfWK0ro3z6fEF/hErSajRhC1iQGO3bvO4b6zjCYF5pFjiUs7Gyj+tw5mtd0b0ZXApGoOs7MjStwLa6iwHBRewpK6MZqHtjXjZTOl2S2Yf9KP8A1VrkeKNhYAbOVY50zPbMj/dR/wCqtci9EeFcf8vfZUo8HosrSYq87HeTUDpZpRHgYDJJtY7I0vYu3LuA4nh5inee53FhIWmmNlXcOLNwRRxJ/nur5/0m0ikxs5llPciD0UXgo9/E37q5mDiTy587G+K++ycpKK8DDOM1kxMzzTNrO5ueQHBQOAA2AVfMvl/SGRmI7ZsA115mMgsv7uuv7C1nDVZOjrPPg+NVWPxc46l+XaPYJ8Ht6zXr4xUVpGuab0EZ7eKbCMdsZ66L7jm0gHcHsf8AqVrVfO+Vz/ozNEk3Ij2f+5l7LX+6CD4x19Dg1kHtFFFAFFFFAZdp/onKJ3xUQMqvql0tdk1FCjqwPSWy+jv32vupHI9KhZQ1rG1iNxHAitVeMEWI2Vmmm+iggY4mIfFMbzqNykn5YDhtI1hy7XA3quphdBwmtpmU9PZWOknpR+Dg4fBk9cQNeW1urDC4CX3vY+lw8d2JySFiSxJJ2knaSeJNaZpvkvXR3t8bGCUPF0HpIeZG0j+dZiaqxcSrGhxrRmUnLs8r0UAVpvR10ZiQLiseAsGwxxts6zkz33JyHzvDfPIyIY8HOb/9/QjFyekN+jvo7eXVxeIukKENENzSMpuG7kBG/j7a2PpJmtlMp5rGP30rrE4lChWNlOywCkbgNwAph0ha8mVSRxKzuersqgsxsyk7B51z/wAfmzyXOU/C34X6Jzr4+Cv9EMl4cR/eJ/kNX5nABJIAAuSdgAG8nuqhdEmBlhhxAnjeImRSodShICkEi4qC6TNIMbiS2GwmHxAw42O4ikBmPIbNifn4Wrh5ODPKzpJeI+2WxeokV0m9JnwkthsI1sONjuNhmI4DlH+dZqalToti/wDlp/8ACf3Uf/FcX/ys/wDhP7q9VRVVjwUIa0USUpPbQzyybVlQ8mHqJsfYavMOGaR1SMFmY6qqBcknhVTTRXF3/wCGm7vin91fQWhGjEeFQSSsrYhht7QIjB3op58zUcnKjTDa8sKDfoc6G6Hrg49ZrNO47bcFH0FPLmeNS2OPbj++n/cSnXXr9IesUxzCUa0ZBBtJHfuAkUknutXBw7JzylOf7LZRfHRlHTY9s0P9zF/rrWcbmUcEBlmbVRRck+wAcSTsArJ+mbBSy5kXhjeROqjGsilluC1xcbLjZ66ZaZaQz41wvVusMfycdjfkXfmx9g2c66mdjrJlBb8eyEeST8EdpjpXJjptduzGtxFHfYo5nmx4nyquNS8i2uDvpBq6Ndca4qMeitvz5EmqyaPaIa4E2KJSLeqjY78Qb/MXv3mkNGsrDv1kguqmyr9Ju/uFXXDZfLipRFH6R2sTtWNb21iOPIDieViRYYGWaucZMFijLORYKN5H0mJ2KvMnnW36KQSJg4EnIaVI1RiL2OqLDadpNrXPE3pnoxofFhUsouxsWY2LOebH+G4cKsQFAe0UUUAUV4aZT5xGjFXJDD7Lew220A+pLEYcOpVgCrAgg7iCLEHypumbxnc37re6llxqncfYaAxrPsqMSTR7zhnIU7yY7KyX5/FOPMVi+cYULO4Xde48G229tq+n9ItHJJp52jUFZIUW+sou69aLWJ5Mm2qfoX0VtFL8Ix8Q61LCJC0boLbesOqTdrnZfdbwtTdb/FBy03+kZS2V/o36KvRxOPXk0UDDfxDyj8l9fI6DpO3xduFx+dPMXn8MTFXexXYeyxsfIVX860hhmskTEnlqsN23eRXjrXl5F6sti0l69I3KuKaSDIR8aPA1ahuqq5D8qPA1ahurpVmzd2JsKaYinj0zxAqUuiEexk1eV01c1QbCOTTrBU1NO8FSPZiXQ4NcPurs1w+6rGQRE48VTMV8ofE1dMfuql4r5RvOs19l3opWM9N/vN+ZpXJsklxcywwC7Nx+ao4sx4AbPXbfTt8ild21VFix26wGwnfzrZ9A9GIcPhx1BDu/ysttUsRwAO0KL7B5767GRfKqtcI7Zxmk5PZnGRYRU6yxukNxrW32uS1uZAJ862DQHIBDh1dx8bLaR/FgLL4Ktl8jzqh5J0e41IMQskQDOTqfGxG9wRwbZ5861+OVVUDdYVuR3ryVjiimrZkg3n2GkXz2Eb2/db3VkEhRSWHxAdQy3sd1wR7DStAFQ+f5SZVupIYbj/XCpiigM2E0qEqzMCN+2nS4+QD029dWLPsjDjXTYw9tVVwRsO8UApJnMw3Sv+I0wxukMyqzGV9gv6VeytVK060gEKrGBd37XdYbBf3d1ARWbZ84u0kjEsSbX2kmmGi2PeXGoXOzVew4DsGq/IzSEsdpNSejqNHOrnsgBtvitqqujutpfCyp6mmbBkXyg8DVqG6s1yjPyjg6wt3r7qtEOld+Cn8QriwpmvRv2zi34ZPPTTEU1XPdb5n738q6bFM26M/iWsyqn8MRlH6JtXJpQYaU7om/EnvpQZXOd0Lfij/8qo/gs+MuVkfo0NO8FXpyTE/Ut+KP/wAqUgwE674T+NPfWY0Wb6MSsjrsUNJvurmQyj9UfxrTHEZhIP1YHi1TdNnwgpx+iWYVTMV8ofE1N5hmz8lHrP8AGqji8a2sSTbfwqVdE16Lf5Y67IiHP2SV1ZiBrMAeXaOw1fNFNIJRdBK1j2hZvI+y3qrKsZGddieJJ9Zp3kmkRw8i/OUHdxHO1d2PSOPLs3WLPJ/rX/Eacpmcp3yN6zUHgpw6qy7mAI8CKkIjUjAtPjZPpt6zTjJ8ukmYFidX8/5V7gMtMrd3Grpg8GI1sKAUgh1VApSiigCivDVdz7NmN4oSV4M9j6l99Ae57pHq3jhPa3M30e4d9VeRqdwZR9v2fzpV8tjAJadFA2EkrssbWPa33oCAxuICKWPD291ZtpLaSRWcAnb+YrSMzy6GU/8AFxhRuGsnrPbqiaW4FInj1JVluGuVINto32JoCEiw6DgBUz+hZI2RXhdWkAMalGDPfYNVd5pzoPmy4fFRloY5dd40BcXMetIo105Nt31reOUHOcMTt1cLMR3HrNW/qJoDMJ8ingAaaCSNTsDMuy53AkXAPcaf5blk8i60MMjqPnKuzZyJ3+V6vks5kwuaCQlgsmIVbm+qFhRlA5ANtpWKUx4fK1QlQzwqwBtrA4aRiDzBO3xoCl4BZXYrGkjMPSULtWxt2r21dvO1P4cRKCR2wygl1IsUAsCWB3bx6+NWDMCvwjGoCoeSPDlQWC6xUtrbTxsBTbN1LyzNArS9c67UFwI4VRSb7rGa47+qoBvFmDgbXIp42MxKrraswW19bU2W523geVR+ENmUsD2XXWBFj2WBYEHwq2Y/Eyo3XQgTRlACmttFiSXS3pXBsRv2bL0BXRm2LYXj6915ohYesCvVx+IbsAytJxW3aHiOHnUvo3rHBt1Ng2tJqHgDe44HZbupTJSwGKZ7dYGIYjmqcNnOgKtjsViEYLIJVY+iCNrbh2bbDv4c6j8RBii2r1U2sQW1erbW1QQC1rbrkVYsZnUcuHwqF9aZZIC1wb3uA5v51PP/APYL/wDmf/vx0BlD5ZiJNbUhmfVJVtWNjqsN6m24iofF5RIJFjeGQSN6KNGys1/og7/Ktb0d1jHmAjOq5xE4Q3tZig1Te2yxsaa6Szj4VlMchvMJVZmsbHsAOQ1rG77bD2UBkeZaKTRqXmwssaCwLPGyqLkAbTzJqBlwMY26gvW0dLSYrqiyuvwP4oOmzX6zrLg+je19T53CsdmoC96M42yqh5DV9W0VZ4jVfyrIYjGjfCowdVTa6bNgNvSq15dg4n7PwmMuOAK7bcQA1AL5fmrQNrDaD6S8x/A1dMDj1mUMhuPaDyI4Gqe+UgjZIDvFwAdxsdx51xghJh31o2uPnLbYw5H30BfKKbYHGiRAwuOYIsR3U5oAptNl6sbtc+dOaKAZfomPlWT6VRKcqUhReRxITbf1jvN/qFbIayLM4tfLI14qkdx3quofbegMilwwudgpLArYt5fxqVxeHsx9dQpxWox2XvQFkyNgJ4CdgEsRJJsABKhJPdYVrmaZ/Cma4ZzKhQwSRlw6lVLvddYg7NwHnWH4fFt9W3t91SWGnPBT7fdWOS+mdGyZjiI4MNjtaWNjiXlaJVcMT1saxgEDkQSeFuNKZdiEngwJWSMHDtG0is4UjUheMgA97A33WrLMIjHch9R91S+GwTH5rfhNOS+jTLBpHihNinMRDA6iKeBIFr3PC7b+6pfASKRNEjLZTh0juyrdYZBrsCdm0h286r2Hy4nmPI1J4fKubeyscl9GmO8dIrTyN6SmQE8bqCut47jU7gIo4pC0TxrAUHYDfPDEl7cOyQOdRUGU3+ePUPfT+DIVH6xbnjYe+nKP0afwMsjT4M8euqF2kIJI2azXGy42Unk8ioZ4WkUk+i2wBrpYkbTu8aXfRxT+uX1D/wAqZT6Lj65fw/8AtTkvo0xpnHVQwYeMdW0qNEXZApNo/SNwL7SONTZxkRnGJ66PqxC0fpC9zIsl7eC2tv7qreK0Z/tB+H/2qGxmQEfOv+z/ADpyX0aZNZPmsZwuYEuqmR8QyKzKrENF2bAm+2jNMyiP6J+NjJSWMv21Or8SAS23s7dm2qPjsuI5/hNQeKuL7CfKnKP0cX8L/wBJuBimDYmPFxkoiIIVZGLds9oEP9u/o8KyuY1ziMfb5vt/lUe+bkkDUO3jc+6pGCWweGBW5Aqx6CYYDMIDYekeHNGH8aV0E0TbGbTdYlPbfnx1V5n8qsOVYJBmrdUoWOIlVA3WRNTzN/zqpWxc+C7M6L/ozgEYYgW9HESAdwcJN+chqZ/REfKozRE3GJbniH/djijPtQ1YKtMCcMAUWG6lKKKAKKKKA8NZnNBqtiID8yWQAfZkbrk8rSAeXdWm1RtOsF1UyYgDsuBDL3G5MLnzZkP305UBlmbZO2vqqpLX1QACSbnZYcat+ivRbGlpcYoaTese9U+99Ju7cO+u5YySHjNpENxbeQPzt+VXLJ80WeO42MNjLyPuNcv8jO2MP+OvZOGhH/47B9AVWdJcqjiljMYte/5Gr1aqhpofjYvP/Ka4VTly7Nmv/SG2R/KDwNWcGqxknyg86s43Vu1tmzcv+jhqaYinbU0nqUmyMUM2FcEV29cGqG2XpHBp1gqamnWCpF+RJLQ5NJvShpJ91WNsrRFZgdlUvE/KHxNXTMN1UvFfKHxNK2y/XgaQZUhBJG0kn21PaOaAjEtdgViB7TfS+yvf38KktDdFjiFDvdYgTt3F9u5f4mtIihVFCqAqqLADYABXTyMrhFQh2cbj5bIzECPBYU9WoVUFkXmx3DvN9/nVU0Xw/Vq8snG5JPLezey9Pc8xnwqTVX5GPaT9I8/4Ck2h65o8Mn6z5S3CFSOs8Na4T9s8qtw6XXHcu2Rk9lx0MgK4SNmFmk1pmB3gzO0tj3jXt5VO1xDHqqByrut0iFFFFAFFFFAFNsxwCTRvHIAyuCrA7iCLGnNFAZBjsNJhJuqlJJ3xSfWKOf8AaKN447xvNn+X4m7a8J1ZR6ScGHEqOI5r6qvmfZDHioikgvxBBsykbmU/NYc6yrOMsmwT2luUv2JhsH2Q9vk39hvs+iIyipLTBc8VpckcRdkYuNmoOJ563BfbWbY3OpJ8dG87ADVfVF7Io1TsH9bas2C0gjk7OJ2H60C4P94vHxG3nTPP9AUnAdCNU7ivajbwI3Hu9lascOuKel2WRsaaY9yXGxiQXkTcfnr76sgzOH62P/ET31keJ0BEfpi3fa49de4Do9EzhI1uT3bAOZPAVSsKMFvkXSyHJ9GsnMYvrY/8RPfTefGx/WJ+NffUNl3Q3ho1GudZ+JtYDuA5U9/2VYXl7K0Zuvek2SVrXo8bGJ9NPxL764OLT6afiX30p/sqw3KksX0a4OJC8h1VG8n8u891V8YN+Nln9h/Dk4tPpp+JffTnB4+P6xPxr76qCaIwzu2oNWNbWvvPeeW7dXR6Oof6Fb0MD22QeU/hdTmEf1kf4199JyY+O3yifjX31Sz0dw/0K5PR5D/Qqx4C+kf7L+Fhx+Njt6afjX31UMTIOsNiN54irXlPQ7CRrzbBwW3tb3U6xOgOEQ9ntNwA3ev3VR/XSeotss/tP4WjRdwuDiLEABRfgN1Mc1zJprpH2Yh6bnZcd/d3cabYl1hRVnawX0Yl9Lu2fNHe1QGOzppCqKp2n4uJNpJ4nvPNjYDurcqxFF8pdmnKWx3i8eqCyA2uAoAu8jnYAB9IncP52t2huQmJTLNYzSWLW2hQL6saniq3O3iSx40w0T0QKkTYmxkt2QNqRg71TmTxY79wsKuyrat0ge0UUUAUUUUAUUUUAUUUUAU2xuBSVSrgEEWIIBBB4EHeO6nNFAZhpB0bMl3wR2b+qYnV/YfaU8CCPu1VcNm8+Ek1e3C53o42OPA3WQd4v5VvBFRma6Ow4hSsqKyngwBHjY7j3igM9wOmsEnZxMfVk72QayH70Z2jyv4VZsmdApOFMciHa2pa/wC0PSHmKruddFJW7YWQr9h7unk3pr+94VTMbl2Kwba0iPHq/rUJZPHXXav7VqjKCmtMG1RY1Tv2Hv8AfTgCsjyzpHmW3XBZ15mwe33wNvmD41csl00gmsEfUY/MfYfLg3lWhZgruDJ8iczXNkgW7m5PoqN5/l31Q81zOTENrOdg9FR6K+899S+b5NISZNYyA7SfnAeG63hUR1VX040a/Psw5bH+S4a0d+Z/Kw99PTHTjBYM6iqBuApbEmKFdaZ1Ud5AH8zW0RGC4YncKkcuwWqdbV1mG6+0L3+PfVYzHpFRezho9Y/SfYviEG0+dqrWK0jxOLbU1pJD9XGDqjxVNg8WrDWwaPmWkEKX66cMR+rj7Z8NnZHmaq+Y6cGxEAEK8XJBk/Edi+XrpnlmgmKltr6sK9/xj/hUhR+I1dsi6OIYSHcF3G53sxB+ytgqfsgHvoopdApOVZLicUbopRDtMsgNz3qhsW8WsPHdWjaOaGxYYXtrO1tZ22u1uZ4D7IsBwFT0GFVB2RS1ZB4BavaKKAKKKKAKKKKAKKKKAKKKKAKKKKAKKKKA8tSM+DVt4peigKPn3Rdhprsi9W5260dlJPevot5i/fWcZ9oFi8LcheujHzkB1wPtR7SfFSfKt/riWEMLEXoDAdHNP5sOQGYyR8ibkeB99X+HqsWqTYa1mYK6/RJ4277H+tlKaa9GEWJDSQ2jn36wGxrcJAPS+9vHfurLsmzyfLZpo3BVwrIyHcGI7LjmNzAjl30BftLNOkwt4cPZpBsZuAP9f1xqh4ePFY+QlA0rXsWJtGncW3DwFz3VJ6DaCPjz1+I1hCTdRchpdu/WG0R+G025bTtOWZHHAiqiqAosAAAoHIAbBQGe5F0TDY2KYyH6K3SP2HWfzI8Kv2W6OQwqFRFVRuVVCr6hUrRQHKRgbhauqKKAKKKKAKKKKAKKKKAKKKKAKKKKAKKKKAKKKKAKKKKAKKKKAKKKKALVmvSpoQMVJhHjFmaUQSkb+qYM5P7Oo1vvmtKrhowd9AIZdgVijVEAUKAABuAAsAPAWHlTqiigCiiigCiiigCiiigCiiigCiiigCiiigCiiigCiiigCiiigCiiigCiiigCiiigCiiigCiiigCiiigCiiigCiiigCiiigCiiigCiiig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data:image/jpeg;base64,/9j/4AAQSkZJRgABAQAAAQABAAD/2wCEAAkGBhQSERQUEBQWFRQVGBcVFBYYFRQVFhYYFRUVFRUVFxcYHSYfFxojGRUUIC8hIycpLDAsFh4xNTAqNSctLCkBCQoKDgwOGQ8PGikkHCQpKSwsLC0sLCwpLCkpLCwpLCkvLCwsLCwsKSwpLCwpLC0pLCk0KSwsKSwsLCw1Lio0Kf/AABEIAOQA3QMBIgACEQEDEQH/xAAcAAABBQEBAQAAAAAAAAAAAAAAAwQFBgcCAQj/xABLEAACAQICBgYECgcFCAMAAAABAgMAEQQFBhIhMUFRBxMiYXGBMpGh0RQjM0JSU2JykrEVQ4KiweHwY3OTssIXJDRUg7PS4hY1dP/EABsBAQACAwEBAAAAAAAAAAAAAAACAwEEBQYH/8QAJREAAgICAgMAAgMBAQAAAAAAAAECAwQREjEhQVEFYRMUMiLh/9oADAMBAAIRAxEAPwDcaKKKAKKKKAKKKKAKKKKAKKKKAKK5d7C53U2OJLejsHM7z4D30A6LW30mcSv0hSIjHHaeZ212HoDo4xOLAeJt+dKhwd1IM19+2mzYNd6XRuam3rG4+YoCRoqK/SjRG047P1gGwffX5viNnhUorAi42g7qA9ooooAooooAooooAooooAooooAooooAoorwmgAGvaw+Hp2MWaTiQa+BZ+rjKjtRhOx1q/TViCxXfYi3I7NluZRzxLLC6yRuLqym4I/rhQDqiiigCvGa2+vai83xG6McdreHAUAGfrDf5g9Ec/tH3VxicwVFud39eukpJAqkk2UC58qY5fgmxDdY+xfmA8BztzNAcHMp5D8UNQcyNvkOFdrk07bWlk/EF/KrJBhlQbBVczjpKy/DTrBNiUWQmxtdlQ/2jKCE86ADlGITasr+ZDVyubSxbJ12fSA2DxG8VZsPiFdQyMGVhdWUgqQeII2EV5PhVcdoUBGpi1kFjuO47x66iYsyOCmCSH/d3Ow/Vk8vsHlw/NTF4A4Zrj5Jj2h9C/zh3c6Sz7B9dhXXeyAsvltPju9lAW4Gvap3R1pD10Jhc3eK1uJKHYvqOzw1auNAFFFeE0B7XgNUfpA6VcPlqlARLiiOzCDsW+5pSPQHdvPtCnRPpq2ZYLrJiOvjdklsABtOsjAcAVIHipoC60UUUAUUUUAUUUUAVT+lTSX4Hl0rKbSy/Exc9aQG7D7qB28hVvJrCel/NGxmYx4SLaIbRgcDNLqlvUuoPxUA86FdDojhcRiMVGrJP8QqsLgxqe2fN7C/9nXGZaL4/I5GxGVO02EY60kLXcAfbUbWH21s3PmdGwuXrhsPDh4/RjRR4m28952k95pxhsYV2b15e7lXCt/MwqyXVL/K9lqrbWytaL9NmCxAC4knCybjrm8RPdKNg/aAq/4bFpIoaNldTuZSGU+BGyqNpD0a4DHEuB1Ex3sllJPNl9FvG1++qPiOhrH4ZtbBT370d4HPjqkg+ZrsV2wtW4PaK2tG6lqgo215Gbv2eA2Csmw+Bz+N0Dy4jU1l1j10bgLcXO0k7r1reAWyX8atMEPn+PTrEhkdET5SVmZUGqu5SSRvP5VHZz00ZfhV1IC2JcDdELJfvkawt93Wqu5voic2lkladYYYXIZmAO/YCCSANi3uTxqa0e6NcriVZB/vZ4OxDobHeoHYPtqq26FUeU3pGUm+imz6VZznZMeDQwQHYTGSi2+3OdreC28Knsn6BcIkZGOmaSZxsKHUWM81G3WPe2zurQzjbALGoRRsAUAWHIcvKmxNefyfz0IvVK3+2Wxq+mXT6G5vkrGTLZmnw97lANYW+3Ab/iQ38KnNHen+FrJmEDQuNheMF0vxuh7aeHarQGx4jQuzBUUazE7gBvNZ3mWd5RmLsuMgMTXIWcCxI4FmTtDwYEV2MTLWTHaRXKPE0bL9JcHjUth8RFLceiHGt5oe0PMU3wMZRtRtuqSu3iuzVPqIHlWT47oR6wdZluKjnXeAxBI/bS+3xAq09GmUYvCrJFjQ1+sVoyZOsuurqnVNyQAeGzfW6RI3JMV8DzfUvZTK0J+7IbL7ShrY71hXSZePMXKmxKxuCN4OqACORul6p82HzXF7H+Gyg8GM2r5g2WgPoHSDpFwGDB6/EJrj9Wh6yQ92qt7edqx/THp3xGIvHl6HDodnWEhp2vytsj8rnvppknQjjZiOtCQJxLEM34VNvWRWn6L9G+Cy8hwvXTj9Y9jqn7I3J5be+qrboVLc3oyk30ZxoZ0JT4tHnx7PCHVjGp+VdyDqySa19Vb7bHae6kOhLOGwWaPhZuyJ9aFlPCaMkp7Q6/tCtM016Q0wAQt25WI1YxwS/bc91rgcz4G2adLOV/B8wjxmGNlxATERuN3WLqnW8xqN5mqsbI/njzS0vX7Myjo+jQa9qN0czpcXhYcQm6VA1voncy+TAjyqSraIhRRRQBRRRQEdpDm64XDSzvtEalgPpNuRfEsVHnWNdGmVGfGtiZu0ULSM30pJCSx9RY/tCrR0wZvrdVhFP9vL4C6xL5sHb/pil9Ccv6nDAfOftN5/0BWtlXKiqVj9IzFbeixSyaxJPGuKKz/pH6TVwYaDCkNiSLMdhWG/Pm/dw3nkfn1NFuZbqC8s3G1FC/SL0jpgVMMFnxLDdsKxA/OccW5L5nZvx7B6f5hExaPGTgsSxHWMwJO0kq1x7Kg8RiGdizsWZiSzE3JJ3kk7zSVe9wsKGJXxj37f01JS5PZoeS9L2ZyTwxSYnWR5I0YGKC5VnVSLhAdxrf8AGzdXhGf6KFvUCa+TtHv+Lw/99F/3Fr6j01l1MtmP9nb1gL/Gt0iZhkWhq4+dZJ2vBD6Udz8Y52gHktt/HhWqogAAUAAbABsAA2AAcBVJ6LpLxT/fX/Kau9eD/M3znkODfhdI260kthXEsoVSzEKqglmJAAA2kkncBvr13ABJIAAJJJsABtJJ4CsN6TOkk4snD4VrYdT2mGwzEH/IOA4761cDAnlz0v8APtmZT4omNIukH4czxQXGHjYW4GU7e2RwFwbA+J27q81VrRnEWmIPzlI8xtH5GrM9fQaaYUwUIdGo3vyzyDFPG2tG7I30lYqfWK0ro3z6fEF/hErSajRhC1iQGO3bvO4b6zjCYF5pFjiUs7Gyj+tw5mtd0b0ZXApGoOs7MjStwLa6iwHBRewpK6MZqHtjXjZTOl2S2Yf9KP8A1VrkeKNhYAbOVY50zPbMj/dR/wCqtci9EeFcf8vfZUo8HosrSYq87HeTUDpZpRHgYDJJtY7I0vYu3LuA4nh5inee53FhIWmmNlXcOLNwRRxJ/nur5/0m0ikxs5llPciD0UXgo9/E37q5mDiTy587G+K++ycpKK8DDOM1kxMzzTNrO5ueQHBQOAA2AVfMvl/SGRmI7ZsA115mMgsv7uuv7C1nDVZOjrPPg+NVWPxc46l+XaPYJ8Ht6zXr4xUVpGuab0EZ7eKbCMdsZ66L7jm0gHcHsf8AqVrVfO+Vz/ozNEk3Ij2f+5l7LX+6CD4x19Dg1kHtFFFAFFFFAZdp/onKJ3xUQMqvql0tdk1FCjqwPSWy+jv32vupHI9KhZQ1rG1iNxHAitVeMEWI2Vmmm+iggY4mIfFMbzqNykn5YDhtI1hy7XA3quphdBwmtpmU9PZWOknpR+Dg4fBk9cQNeW1urDC4CX3vY+lw8d2JySFiSxJJ2knaSeJNaZpvkvXR3t8bGCUPF0HpIeZG0j+dZiaqxcSrGhxrRmUnLs8r0UAVpvR10ZiQLiseAsGwxxts6zkz33JyHzvDfPIyIY8HOb/9/QjFyekN+jvo7eXVxeIukKENENzSMpuG7kBG/j7a2PpJmtlMp5rGP30rrE4lChWNlOywCkbgNwAph0ha8mVSRxKzuersqgsxsyk7B51z/wAfmzyXOU/C34X6Jzr4+Cv9EMl4cR/eJ/kNX5nABJIAAuSdgAG8nuqhdEmBlhhxAnjeImRSodShICkEi4qC6TNIMbiS2GwmHxAw42O4ikBmPIbNifn4Wrh5ODPKzpJeI+2WxeokV0m9JnwkthsI1sONjuNhmI4DlH+dZqalToti/wDlp/8ACf3Uf/FcX/ys/wDhP7q9VRVVjwUIa0USUpPbQzyybVlQ8mHqJsfYavMOGaR1SMFmY6qqBcknhVTTRXF3/wCGm7vin91fQWhGjEeFQSSsrYhht7QIjB3op58zUcnKjTDa8sKDfoc6G6Hrg49ZrNO47bcFH0FPLmeNS2OPbj++n/cSnXXr9IesUxzCUa0ZBBtJHfuAkUknutXBw7JzylOf7LZRfHRlHTY9s0P9zF/rrWcbmUcEBlmbVRRck+wAcSTsArJ+mbBSy5kXhjeROqjGsilluC1xcbLjZ66ZaZaQz41wvVusMfycdjfkXfmx9g2c66mdjrJlBb8eyEeST8EdpjpXJjptduzGtxFHfYo5nmx4nyquNS8i2uDvpBq6Ndca4qMeitvz5EmqyaPaIa4E2KJSLeqjY78Qb/MXv3mkNGsrDv1kguqmyr9Ju/uFXXDZfLipRFH6R2sTtWNb21iOPIDieViRYYGWaucZMFijLORYKN5H0mJ2KvMnnW36KQSJg4EnIaVI1RiL2OqLDadpNrXPE3pnoxofFhUsouxsWY2LOebH+G4cKsQFAe0UUUAUV4aZT5xGjFXJDD7Lew220A+pLEYcOpVgCrAgg7iCLEHypumbxnc37re6llxqncfYaAxrPsqMSTR7zhnIU7yY7KyX5/FOPMVi+cYULO4Xde48G229tq+n9ItHJJp52jUFZIUW+sou69aLWJ5Mm2qfoX0VtFL8Ix8Q61LCJC0boLbesOqTdrnZfdbwtTdb/FBy03+kZS2V/o36KvRxOPXk0UDDfxDyj8l9fI6DpO3xduFx+dPMXn8MTFXexXYeyxsfIVX860hhmskTEnlqsN23eRXjrXl5F6sti0l69I3KuKaSDIR8aPA1ahuqq5D8qPA1ahurpVmzd2JsKaYinj0zxAqUuiEexk1eV01c1QbCOTTrBU1NO8FSPZiXQ4NcPurs1w+6rGQRE48VTMV8ofE1dMfuql4r5RvOs19l3opWM9N/vN+ZpXJsklxcywwC7Nx+ao4sx4AbPXbfTt8ild21VFix26wGwnfzrZ9A9GIcPhx1BDu/ysttUsRwAO0KL7B5767GRfKqtcI7Zxmk5PZnGRYRU6yxukNxrW32uS1uZAJ862DQHIBDh1dx8bLaR/FgLL4Ktl8jzqh5J0e41IMQskQDOTqfGxG9wRwbZ5861+OVVUDdYVuR3ryVjiimrZkg3n2GkXz2Eb2/db3VkEhRSWHxAdQy3sd1wR7DStAFQ+f5SZVupIYbj/XCpiigM2E0qEqzMCN+2nS4+QD029dWLPsjDjXTYw9tVVwRsO8UApJnMw3Sv+I0wxukMyqzGV9gv6VeytVK060gEKrGBd37XdYbBf3d1ARWbZ84u0kjEsSbX2kmmGi2PeXGoXOzVew4DsGq/IzSEsdpNSejqNHOrnsgBtvitqqujutpfCyp6mmbBkXyg8DVqG6s1yjPyjg6wt3r7qtEOld+Cn8QriwpmvRv2zi34ZPPTTEU1XPdb5n738q6bFM26M/iWsyqn8MRlH6JtXJpQYaU7om/EnvpQZXOd0Lfij/8qo/gs+MuVkfo0NO8FXpyTE/Ut+KP/wAqUgwE674T+NPfWY0Wb6MSsjrsUNJvurmQyj9UfxrTHEZhIP1YHi1TdNnwgpx+iWYVTMV8ofE1N5hmz8lHrP8AGqji8a2sSTbfwqVdE16Lf5Y67IiHP2SV1ZiBrMAeXaOw1fNFNIJRdBK1j2hZvI+y3qrKsZGddieJJ9Zp3kmkRw8i/OUHdxHO1d2PSOPLs3WLPJ/rX/Eacpmcp3yN6zUHgpw6qy7mAI8CKkIjUjAtPjZPpt6zTjJ8ukmYFidX8/5V7gMtMrd3Grpg8GI1sKAUgh1VApSiigCivDVdz7NmN4oSV4M9j6l99Ae57pHq3jhPa3M30e4d9VeRqdwZR9v2fzpV8tjAJadFA2EkrssbWPa33oCAxuICKWPD291ZtpLaSRWcAnb+YrSMzy6GU/8AFxhRuGsnrPbqiaW4FInj1JVluGuVINto32JoCEiw6DgBUz+hZI2RXhdWkAMalGDPfYNVd5pzoPmy4fFRloY5dd40BcXMetIo105Nt31reOUHOcMTt1cLMR3HrNW/qJoDMJ8ingAaaCSNTsDMuy53AkXAPcaf5blk8i60MMjqPnKuzZyJ3+V6vks5kwuaCQlgsmIVbm+qFhRlA5ANtpWKUx4fK1QlQzwqwBtrA4aRiDzBO3xoCl4BZXYrGkjMPSULtWxt2r21dvO1P4cRKCR2wygl1IsUAsCWB3bx6+NWDMCvwjGoCoeSPDlQWC6xUtrbTxsBTbN1LyzNArS9c67UFwI4VRSb7rGa47+qoBvFmDgbXIp42MxKrraswW19bU2W523geVR+ENmUsD2XXWBFj2WBYEHwq2Y/Eyo3XQgTRlACmttFiSXS3pXBsRv2bL0BXRm2LYXj6915ohYesCvVx+IbsAytJxW3aHiOHnUvo3rHBt1Ng2tJqHgDe44HZbupTJSwGKZ7dYGIYjmqcNnOgKtjsViEYLIJVY+iCNrbh2bbDv4c6j8RBii2r1U2sQW1erbW1QQC1rbrkVYsZnUcuHwqF9aZZIC1wb3uA5v51PP/APYL/wDmf/vx0BlD5ZiJNbUhmfVJVtWNjqsN6m24iofF5RIJFjeGQSN6KNGys1/og7/Ktb0d1jHmAjOq5xE4Q3tZig1Te2yxsaa6Szj4VlMchvMJVZmsbHsAOQ1rG77bD2UBkeZaKTRqXmwssaCwLPGyqLkAbTzJqBlwMY26gvW0dLSYrqiyuvwP4oOmzX6zrLg+je19T53CsdmoC96M42yqh5DV9W0VZ4jVfyrIYjGjfCowdVTa6bNgNvSq15dg4n7PwmMuOAK7bcQA1AL5fmrQNrDaD6S8x/A1dMDj1mUMhuPaDyI4Gqe+UgjZIDvFwAdxsdx51xghJh31o2uPnLbYw5H30BfKKbYHGiRAwuOYIsR3U5oAptNl6sbtc+dOaKAZfomPlWT6VRKcqUhReRxITbf1jvN/qFbIayLM4tfLI14qkdx3quofbegMilwwudgpLArYt5fxqVxeHsx9dQpxWox2XvQFkyNgJ4CdgEsRJJsABKhJPdYVrmaZ/Cma4ZzKhQwSRlw6lVLvddYg7NwHnWH4fFt9W3t91SWGnPBT7fdWOS+mdGyZjiI4MNjtaWNjiXlaJVcMT1saxgEDkQSeFuNKZdiEngwJWSMHDtG0is4UjUheMgA97A33WrLMIjHch9R91S+GwTH5rfhNOS+jTLBpHihNinMRDA6iKeBIFr3PC7b+6pfASKRNEjLZTh0juyrdYZBrsCdm0h286r2Hy4nmPI1J4fKubeyscl9GmO8dIrTyN6SmQE8bqCut47jU7gIo4pC0TxrAUHYDfPDEl7cOyQOdRUGU3+ePUPfT+DIVH6xbnjYe+nKP0afwMsjT4M8euqF2kIJI2azXGy42Unk8ioZ4WkUk+i2wBrpYkbTu8aXfRxT+uX1D/wAqZT6Lj65fw/8AtTkvo0xpnHVQwYeMdW0qNEXZApNo/SNwL7SONTZxkRnGJ66PqxC0fpC9zIsl7eC2tv7qreK0Z/tB+H/2qGxmQEfOv+z/ADpyX0aZNZPmsZwuYEuqmR8QyKzKrENF2bAm+2jNMyiP6J+NjJSWMv21Or8SAS23s7dm2qPjsuI5/hNQeKuL7CfKnKP0cX8L/wBJuBimDYmPFxkoiIIVZGLds9oEP9u/o8KyuY1ziMfb5vt/lUe+bkkDUO3jc+6pGCWweGBW5Aqx6CYYDMIDYekeHNGH8aV0E0TbGbTdYlPbfnx1V5n8qsOVYJBmrdUoWOIlVA3WRNTzN/zqpWxc+C7M6L/ozgEYYgW9HESAdwcJN+chqZ/REfKozRE3GJbniH/djijPtQ1YKtMCcMAUWG6lKKKAKKKKA8NZnNBqtiID8yWQAfZkbrk8rSAeXdWm1RtOsF1UyYgDsuBDL3G5MLnzZkP305UBlmbZO2vqqpLX1QACSbnZYcat+ivRbGlpcYoaTese9U+99Ju7cO+u5YySHjNpENxbeQPzt+VXLJ80WeO42MNjLyPuNcv8jO2MP+OvZOGhH/47B9AVWdJcqjiljMYte/5Gr1aqhpofjYvP/Ka4VTly7Nmv/SG2R/KDwNWcGqxknyg86s43Vu1tmzcv+jhqaYinbU0nqUmyMUM2FcEV29cGqG2XpHBp1gqamnWCpF+RJLQ5NJvShpJ91WNsrRFZgdlUvE/KHxNXTMN1UvFfKHxNK2y/XgaQZUhBJG0kn21PaOaAjEtdgViB7TfS+yvf38KktDdFjiFDvdYgTt3F9u5f4mtIihVFCqAqqLADYABXTyMrhFQh2cbj5bIzECPBYU9WoVUFkXmx3DvN9/nVU0Xw/Vq8snG5JPLezey9Pc8xnwqTVX5GPaT9I8/4Ck2h65o8Mn6z5S3CFSOs8Na4T9s8qtw6XXHcu2Rk9lx0MgK4SNmFmk1pmB3gzO0tj3jXt5VO1xDHqqByrut0iFFFFAFFFFAFNsxwCTRvHIAyuCrA7iCLGnNFAZBjsNJhJuqlJJ3xSfWKOf8AaKN447xvNn+X4m7a8J1ZR6ScGHEqOI5r6qvmfZDHioikgvxBBsykbmU/NYc6yrOMsmwT2luUv2JhsH2Q9vk39hvs+iIyipLTBc8VpckcRdkYuNmoOJ563BfbWbY3OpJ8dG87ADVfVF7Io1TsH9bas2C0gjk7OJ2H60C4P94vHxG3nTPP9AUnAdCNU7ivajbwI3Hu9lascOuKel2WRsaaY9yXGxiQXkTcfnr76sgzOH62P/ET31keJ0BEfpi3fa49de4Do9EzhI1uT3bAOZPAVSsKMFvkXSyHJ9GsnMYvrY/8RPfTefGx/WJ+NffUNl3Q3ho1GudZ+JtYDuA5U9/2VYXl7K0Zuvek2SVrXo8bGJ9NPxL764OLT6afiX30p/sqw3KksX0a4OJC8h1VG8n8u891V8YN+Nln9h/Dk4tPpp+JffTnB4+P6xPxr76qCaIwzu2oNWNbWvvPeeW7dXR6Oof6Fb0MD22QeU/hdTmEf1kf4199JyY+O3yifjX31Sz0dw/0K5PR5D/Qqx4C+kf7L+Fhx+Njt6afjX31UMTIOsNiN54irXlPQ7CRrzbBwW3tb3U6xOgOEQ9ntNwA3ev3VR/XSeotss/tP4WjRdwuDiLEABRfgN1Mc1zJprpH2Yh6bnZcd/d3cabYl1hRVnawX0Yl9Lu2fNHe1QGOzppCqKp2n4uJNpJ4nvPNjYDurcqxFF8pdmnKWx3i8eqCyA2uAoAu8jnYAB9IncP52t2huQmJTLNYzSWLW2hQL6saniq3O3iSx40w0T0QKkTYmxkt2QNqRg71TmTxY79wsKuyrat0ge0UUUAUUUUAUUUUAUUUUAU2xuBSVSrgEEWIIBBB4EHeO6nNFAZhpB0bMl3wR2b+qYnV/YfaU8CCPu1VcNm8+Ek1e3C53o42OPA3WQd4v5VvBFRma6Ow4hSsqKyngwBHjY7j3igM9wOmsEnZxMfVk72QayH70Z2jyv4VZsmdApOFMciHa2pa/wC0PSHmKruddFJW7YWQr9h7unk3pr+94VTMbl2Kwba0iPHq/rUJZPHXXav7VqjKCmtMG1RY1Tv2Hv8AfTgCsjyzpHmW3XBZ15mwe33wNvmD41csl00gmsEfUY/MfYfLg3lWhZgruDJ8iczXNkgW7m5PoqN5/l31Q81zOTENrOdg9FR6K+899S+b5NISZNYyA7SfnAeG63hUR1VX040a/Psw5bH+S4a0d+Z/Kw99PTHTjBYM6iqBuApbEmKFdaZ1Ud5AH8zW0RGC4YncKkcuwWqdbV1mG6+0L3+PfVYzHpFRezho9Y/SfYviEG0+dqrWK0jxOLbU1pJD9XGDqjxVNg8WrDWwaPmWkEKX66cMR+rj7Z8NnZHmaq+Y6cGxEAEK8XJBk/Edi+XrpnlmgmKltr6sK9/xj/hUhR+I1dsi6OIYSHcF3G53sxB+ytgqfsgHvoopdApOVZLicUbopRDtMsgNz3qhsW8WsPHdWjaOaGxYYXtrO1tZ22u1uZ4D7IsBwFT0GFVB2RS1ZB4BavaKKAKKKKAKKKKAKKKKAKKKKAKKKKAKKKKA8tSM+DVt4peigKPn3Rdhprsi9W5260dlJPevot5i/fWcZ9oFi8LcheujHzkB1wPtR7SfFSfKt/riWEMLEXoDAdHNP5sOQGYyR8ibkeB99X+HqsWqTYa1mYK6/RJ4277H+tlKaa9GEWJDSQ2jn36wGxrcJAPS+9vHfurLsmzyfLZpo3BVwrIyHcGI7LjmNzAjl30BftLNOkwt4cPZpBsZuAP9f1xqh4ePFY+QlA0rXsWJtGncW3DwFz3VJ6DaCPjz1+I1hCTdRchpdu/WG0R+G025bTtOWZHHAiqiqAosAAAoHIAbBQGe5F0TDY2KYyH6K3SP2HWfzI8Kv2W6OQwqFRFVRuVVCr6hUrRQHKRgbhauqKKAKKKKAKKKKAKKKKAKKKKAKKKKAKKKKAKKKKAKKKKAKKKKAKKKKALVmvSpoQMVJhHjFmaUQSkb+qYM5P7Oo1vvmtKrhowd9AIZdgVijVEAUKAABuAAsAPAWHlTqiigCiiigCiiigCiiigCiiigCiiigCiiigCiiigCiiigCiiigCiiigCiiigCiiigCiiigCiiigCiiigCiiigCiiigCiiigCiiigCiiigP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0" name="Picture 8" descr="http://businessinternetconsultant.com/images/SSL-Certificat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00808"/>
            <a:ext cx="3840361" cy="2542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www.blastsongs.com/cms/secure_shopping_blastsongs_ss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207305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51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encrypted-tbn2.gstatic.com/images?q=tbn:ANd9GcQgvc6_Jh5xfzDxUUmBXrvII0osHLR5Wlo9q5YMNYFZXwJ1_cC5VB3rQcp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04664"/>
            <a:ext cx="1262466" cy="945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etin kutusu 6"/>
          <p:cNvSpPr txBox="1"/>
          <p:nvPr/>
        </p:nvSpPr>
        <p:spPr>
          <a:xfrm>
            <a:off x="1403648" y="162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Metin kutusu 7"/>
          <p:cNvSpPr txBox="1"/>
          <p:nvPr/>
        </p:nvSpPr>
        <p:spPr>
          <a:xfrm>
            <a:off x="1115616" y="44624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>
                <a:solidFill>
                  <a:srgbClr val="00B050"/>
                </a:solidFill>
              </a:rPr>
              <a:t>client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020" y="332656"/>
            <a:ext cx="1394412" cy="108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Metin kutusu 8"/>
          <p:cNvSpPr txBox="1"/>
          <p:nvPr/>
        </p:nvSpPr>
        <p:spPr>
          <a:xfrm>
            <a:off x="7461949" y="4462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rgbClr val="00B050"/>
                </a:solidFill>
              </a:rPr>
              <a:t>s</a:t>
            </a:r>
            <a:r>
              <a:rPr lang="tr-TR" dirty="0" smtClean="0">
                <a:solidFill>
                  <a:srgbClr val="00B050"/>
                </a:solidFill>
              </a:rPr>
              <a:t>erver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3" name="Yuvarlatılmış Dikdörtgen 22"/>
          <p:cNvSpPr/>
          <p:nvPr/>
        </p:nvSpPr>
        <p:spPr>
          <a:xfrm>
            <a:off x="395536" y="4719424"/>
            <a:ext cx="1872208" cy="9418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 smtClean="0"/>
              <a:t>Şifreli Trafik</a:t>
            </a:r>
          </a:p>
        </p:txBody>
      </p:sp>
      <p:sp>
        <p:nvSpPr>
          <p:cNvPr id="14" name="Yuvarlatılmış Dikdörtgen 13"/>
          <p:cNvSpPr/>
          <p:nvPr/>
        </p:nvSpPr>
        <p:spPr>
          <a:xfrm>
            <a:off x="755576" y="1484784"/>
            <a:ext cx="7061598" cy="19921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key_block</a:t>
            </a:r>
            <a:r>
              <a:rPr lang="en-US" sz="1200" b="1" dirty="0"/>
              <a:t> = PRF(</a:t>
            </a:r>
            <a:r>
              <a:rPr lang="en-US" sz="1200" b="1" dirty="0" err="1"/>
              <a:t>SecurityParameters.master_secret</a:t>
            </a:r>
            <a:r>
              <a:rPr lang="en-US" sz="1200" b="1" dirty="0"/>
              <a:t>, "key expansion", </a:t>
            </a:r>
            <a:r>
              <a:rPr lang="en-US" sz="1200" b="1" dirty="0" err="1"/>
              <a:t>SecurityParameters.server_random</a:t>
            </a:r>
            <a:r>
              <a:rPr lang="en-US" sz="1200" b="1" dirty="0"/>
              <a:t> + </a:t>
            </a:r>
            <a:r>
              <a:rPr lang="en-US" sz="1200" b="1" dirty="0" err="1"/>
              <a:t>SecurityParameters.client_random</a:t>
            </a:r>
            <a:r>
              <a:rPr lang="en-US" sz="1200" b="1" dirty="0" smtClean="0"/>
              <a:t>);</a:t>
            </a:r>
            <a:endParaRPr lang="tr-TR" sz="1200" b="1" dirty="0" smtClean="0"/>
          </a:p>
          <a:p>
            <a:pPr algn="ctr"/>
            <a:endParaRPr lang="tr-TR" sz="1200" b="1" dirty="0" smtClean="0"/>
          </a:p>
          <a:p>
            <a:pPr algn="ctr"/>
            <a:r>
              <a:rPr lang="en-US" sz="1200" b="1" dirty="0" err="1"/>
              <a:t>client_write_MAC_secret</a:t>
            </a:r>
            <a:r>
              <a:rPr lang="en-US" sz="1200" b="1" dirty="0"/>
              <a:t>[</a:t>
            </a:r>
            <a:r>
              <a:rPr lang="en-US" sz="1200" b="1" dirty="0" err="1"/>
              <a:t>SecurityParameters.hash_size</a:t>
            </a:r>
            <a:r>
              <a:rPr lang="en-US" sz="1200" b="1" dirty="0"/>
              <a:t>]</a:t>
            </a:r>
            <a:br>
              <a:rPr lang="en-US" sz="1200" b="1" dirty="0"/>
            </a:br>
            <a:r>
              <a:rPr lang="en-US" sz="1200" b="1" dirty="0" err="1"/>
              <a:t>server_write_MAC_secret</a:t>
            </a:r>
            <a:r>
              <a:rPr lang="en-US" sz="1200" b="1" dirty="0"/>
              <a:t>[</a:t>
            </a:r>
            <a:r>
              <a:rPr lang="en-US" sz="1200" b="1" dirty="0" err="1"/>
              <a:t>SecurityParameters.hash_size</a:t>
            </a:r>
            <a:r>
              <a:rPr lang="en-US" sz="1200" b="1" dirty="0"/>
              <a:t>]</a:t>
            </a:r>
            <a:br>
              <a:rPr lang="en-US" sz="1200" b="1" dirty="0"/>
            </a:br>
            <a:r>
              <a:rPr lang="en-US" sz="1200" b="1" dirty="0" err="1"/>
              <a:t>client_write_key</a:t>
            </a:r>
            <a:r>
              <a:rPr lang="en-US" sz="1200" b="1" dirty="0"/>
              <a:t>[</a:t>
            </a:r>
            <a:r>
              <a:rPr lang="en-US" sz="1200" b="1" dirty="0" err="1"/>
              <a:t>SecurityParameters.key_material_length</a:t>
            </a:r>
            <a:r>
              <a:rPr lang="en-US" sz="1200" b="1" dirty="0"/>
              <a:t>]</a:t>
            </a:r>
            <a:br>
              <a:rPr lang="en-US" sz="1200" b="1" dirty="0"/>
            </a:br>
            <a:r>
              <a:rPr lang="en-US" sz="1200" b="1" dirty="0" err="1"/>
              <a:t>server_write_key</a:t>
            </a:r>
            <a:r>
              <a:rPr lang="en-US" sz="1200" b="1" dirty="0"/>
              <a:t>[</a:t>
            </a:r>
            <a:r>
              <a:rPr lang="en-US" sz="1200" b="1" dirty="0" err="1"/>
              <a:t>SecurityParameters.key_material_length</a:t>
            </a:r>
            <a:r>
              <a:rPr lang="en-US" sz="1200" b="1" dirty="0"/>
              <a:t>]</a:t>
            </a:r>
            <a:br>
              <a:rPr lang="en-US" sz="1200" b="1" dirty="0"/>
            </a:br>
            <a:r>
              <a:rPr lang="en-US" sz="1200" b="1" dirty="0" err="1"/>
              <a:t>client_write_IV</a:t>
            </a:r>
            <a:r>
              <a:rPr lang="en-US" sz="1200" b="1" dirty="0"/>
              <a:t>[</a:t>
            </a:r>
            <a:r>
              <a:rPr lang="en-US" sz="1200" b="1" dirty="0" err="1"/>
              <a:t>SecurityParameters.IV_size</a:t>
            </a:r>
            <a:r>
              <a:rPr lang="en-US" sz="1200" b="1" dirty="0"/>
              <a:t>]</a:t>
            </a:r>
            <a:br>
              <a:rPr lang="en-US" sz="1200" b="1" dirty="0"/>
            </a:br>
            <a:r>
              <a:rPr lang="en-US" sz="1200" b="1" dirty="0" err="1"/>
              <a:t>server_write_IV</a:t>
            </a:r>
            <a:r>
              <a:rPr lang="en-US" sz="1200" b="1" dirty="0"/>
              <a:t>[</a:t>
            </a:r>
            <a:r>
              <a:rPr lang="en-US" sz="1200" b="1" dirty="0" err="1"/>
              <a:t>SecurityParameters.IV_size</a:t>
            </a:r>
            <a:r>
              <a:rPr lang="en-US" sz="1200" b="1" dirty="0" smtClean="0"/>
              <a:t>]</a:t>
            </a:r>
            <a:endParaRPr lang="tr-TR" sz="1200" b="1" dirty="0" smtClean="0"/>
          </a:p>
          <a:p>
            <a:pPr algn="ctr"/>
            <a:r>
              <a:rPr lang="tr-TR" sz="1200" b="1" dirty="0" smtClean="0"/>
              <a:t>Sırayla parametrelerin boyutu kadar </a:t>
            </a:r>
            <a:r>
              <a:rPr lang="tr-TR" sz="1200" b="1" dirty="0" err="1" smtClean="0"/>
              <a:t>key_block</a:t>
            </a:r>
            <a:r>
              <a:rPr lang="tr-TR" sz="1200" b="1" dirty="0" smtClean="0"/>
              <a:t> tan okunur ve değeri ilgili parametreye atanır.</a:t>
            </a:r>
            <a:endParaRPr lang="tr-TR" sz="1200" b="1" dirty="0"/>
          </a:p>
          <a:p>
            <a:pPr algn="ctr"/>
            <a:endParaRPr lang="en-US" sz="1200" b="1" dirty="0"/>
          </a:p>
        </p:txBody>
      </p:sp>
      <p:sp>
        <p:nvSpPr>
          <p:cNvPr id="16" name="Aşağı Ok 15"/>
          <p:cNvSpPr/>
          <p:nvPr/>
        </p:nvSpPr>
        <p:spPr>
          <a:xfrm>
            <a:off x="1161332" y="3731884"/>
            <a:ext cx="484632" cy="4892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Yuvarlatılmış Dikdörtgen 19"/>
          <p:cNvSpPr/>
          <p:nvPr/>
        </p:nvSpPr>
        <p:spPr>
          <a:xfrm>
            <a:off x="7164288" y="4674840"/>
            <a:ext cx="172819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 smtClean="0"/>
              <a:t>Şifreli Trafik</a:t>
            </a:r>
          </a:p>
        </p:txBody>
      </p:sp>
      <p:sp>
        <p:nvSpPr>
          <p:cNvPr id="4" name="Aşağı Bükülü Ok 3"/>
          <p:cNvSpPr/>
          <p:nvPr/>
        </p:nvSpPr>
        <p:spPr>
          <a:xfrm>
            <a:off x="2452475" y="4509120"/>
            <a:ext cx="4219740" cy="64807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Yukarı Bükülü Ok 4"/>
          <p:cNvSpPr/>
          <p:nvPr/>
        </p:nvSpPr>
        <p:spPr>
          <a:xfrm flipH="1">
            <a:off x="2411759" y="5229200"/>
            <a:ext cx="4135749" cy="50405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Metin kutusu 23"/>
          <p:cNvSpPr txBox="1"/>
          <p:nvPr/>
        </p:nvSpPr>
        <p:spPr>
          <a:xfrm>
            <a:off x="2267744" y="5949280"/>
            <a:ext cx="5450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err="1" smtClean="0">
                <a:solidFill>
                  <a:srgbClr val="00B050"/>
                </a:solidFill>
              </a:rPr>
              <a:t>Change</a:t>
            </a:r>
            <a:r>
              <a:rPr lang="tr-TR" sz="1200" dirty="0">
                <a:solidFill>
                  <a:srgbClr val="00B050"/>
                </a:solidFill>
              </a:rPr>
              <a:t> </a:t>
            </a:r>
            <a:r>
              <a:rPr lang="tr-TR" sz="1200" dirty="0" err="1" smtClean="0">
                <a:solidFill>
                  <a:srgbClr val="00B050"/>
                </a:solidFill>
              </a:rPr>
              <a:t>Cipher</a:t>
            </a:r>
            <a:r>
              <a:rPr lang="tr-TR" sz="1200" dirty="0" smtClean="0">
                <a:solidFill>
                  <a:srgbClr val="00B050"/>
                </a:solidFill>
              </a:rPr>
              <a:t> </a:t>
            </a:r>
            <a:r>
              <a:rPr lang="tr-TR" sz="1200" dirty="0" err="1" smtClean="0">
                <a:solidFill>
                  <a:srgbClr val="00B050"/>
                </a:solidFill>
              </a:rPr>
              <a:t>Spec</a:t>
            </a:r>
            <a:r>
              <a:rPr lang="tr-TR" sz="1200" dirty="0" smtClean="0">
                <a:solidFill>
                  <a:srgbClr val="00B050"/>
                </a:solidFill>
              </a:rPr>
              <a:t>: Ben de tamamladım. Bundan sonra MS </a:t>
            </a:r>
            <a:r>
              <a:rPr lang="tr-TR" sz="1200" dirty="0" err="1" smtClean="0">
                <a:solidFill>
                  <a:srgbClr val="00B050"/>
                </a:solidFill>
              </a:rPr>
              <a:t>key</a:t>
            </a:r>
            <a:r>
              <a:rPr lang="tr-TR" sz="1200" dirty="0" smtClean="0">
                <a:solidFill>
                  <a:srgbClr val="00B050"/>
                </a:solidFill>
              </a:rPr>
              <a:t> </a:t>
            </a:r>
          </a:p>
          <a:p>
            <a:r>
              <a:rPr lang="tr-TR" sz="1200" dirty="0" smtClean="0">
                <a:solidFill>
                  <a:srgbClr val="00B050"/>
                </a:solidFill>
              </a:rPr>
              <a:t>Kullanarak devam edelim </a:t>
            </a:r>
            <a:endParaRPr lang="tr-TR" sz="1200" dirty="0">
              <a:solidFill>
                <a:srgbClr val="00B050"/>
              </a:solidFill>
            </a:endParaRPr>
          </a:p>
          <a:p>
            <a:r>
              <a:rPr lang="tr-TR" sz="1200" dirty="0" smtClean="0">
                <a:solidFill>
                  <a:srgbClr val="00B050"/>
                </a:solidFill>
              </a:rPr>
              <a:t>Server </a:t>
            </a:r>
            <a:r>
              <a:rPr lang="tr-TR" sz="1200" dirty="0" err="1" smtClean="0">
                <a:solidFill>
                  <a:srgbClr val="00B050"/>
                </a:solidFill>
              </a:rPr>
              <a:t>Finished</a:t>
            </a:r>
            <a:r>
              <a:rPr lang="tr-TR" sz="1200" dirty="0" smtClean="0">
                <a:solidFill>
                  <a:srgbClr val="00B050"/>
                </a:solidFill>
              </a:rPr>
              <a:t>: Tüm konuşmaların </a:t>
            </a:r>
            <a:r>
              <a:rPr lang="tr-TR" sz="1200" dirty="0" err="1" smtClean="0">
                <a:solidFill>
                  <a:srgbClr val="00B050"/>
                </a:solidFill>
              </a:rPr>
              <a:t>hashli</a:t>
            </a:r>
            <a:r>
              <a:rPr lang="tr-TR" sz="1200" dirty="0" smtClean="0">
                <a:solidFill>
                  <a:srgbClr val="00B050"/>
                </a:solidFill>
              </a:rPr>
              <a:t> halinin </a:t>
            </a:r>
            <a:r>
              <a:rPr lang="tr-TR" sz="1200" dirty="0" err="1" smtClean="0">
                <a:solidFill>
                  <a:srgbClr val="00B050"/>
                </a:solidFill>
              </a:rPr>
              <a:t>master</a:t>
            </a:r>
            <a:r>
              <a:rPr lang="tr-TR" sz="1200" dirty="0" smtClean="0">
                <a:solidFill>
                  <a:srgbClr val="00B050"/>
                </a:solidFill>
              </a:rPr>
              <a:t> </a:t>
            </a:r>
            <a:r>
              <a:rPr lang="tr-TR" sz="1200" dirty="0" err="1" smtClean="0">
                <a:solidFill>
                  <a:srgbClr val="00B050"/>
                </a:solidFill>
              </a:rPr>
              <a:t>secret</a:t>
            </a:r>
            <a:r>
              <a:rPr lang="tr-TR" sz="1200" dirty="0" smtClean="0">
                <a:solidFill>
                  <a:srgbClr val="00B050"/>
                </a:solidFill>
              </a:rPr>
              <a:t> eklenmiş hali gönderilir.</a:t>
            </a:r>
          </a:p>
          <a:p>
            <a:r>
              <a:rPr lang="tr-TR" sz="1200" dirty="0" smtClean="0">
                <a:solidFill>
                  <a:srgbClr val="00B050"/>
                </a:solidFill>
              </a:rPr>
              <a:t>Eğer Client mesajı açıp içeriği doğrulayabilirse </a:t>
            </a:r>
            <a:r>
              <a:rPr lang="tr-TR" sz="1200" dirty="0" err="1" smtClean="0">
                <a:solidFill>
                  <a:srgbClr val="00B050"/>
                </a:solidFill>
              </a:rPr>
              <a:t>handshake</a:t>
            </a:r>
            <a:r>
              <a:rPr lang="tr-TR" sz="1200" dirty="0" smtClean="0">
                <a:solidFill>
                  <a:srgbClr val="00B050"/>
                </a:solidFill>
              </a:rPr>
              <a:t> tamamlanmış olur. </a:t>
            </a:r>
          </a:p>
        </p:txBody>
      </p:sp>
      <p:sp>
        <p:nvSpPr>
          <p:cNvPr id="21" name="Metin kutusu 20"/>
          <p:cNvSpPr txBox="1"/>
          <p:nvPr/>
        </p:nvSpPr>
        <p:spPr>
          <a:xfrm>
            <a:off x="2452475" y="3429000"/>
            <a:ext cx="40551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err="1" smtClean="0">
                <a:solidFill>
                  <a:srgbClr val="00B050"/>
                </a:solidFill>
              </a:rPr>
              <a:t>Change</a:t>
            </a:r>
            <a:r>
              <a:rPr lang="tr-TR" sz="1200" dirty="0">
                <a:solidFill>
                  <a:srgbClr val="00B050"/>
                </a:solidFill>
              </a:rPr>
              <a:t> </a:t>
            </a:r>
            <a:r>
              <a:rPr lang="tr-TR" sz="1200" dirty="0" err="1" smtClean="0">
                <a:solidFill>
                  <a:srgbClr val="00B050"/>
                </a:solidFill>
              </a:rPr>
              <a:t>Cipher</a:t>
            </a:r>
            <a:r>
              <a:rPr lang="tr-TR" sz="1200" dirty="0" smtClean="0">
                <a:solidFill>
                  <a:srgbClr val="00B050"/>
                </a:solidFill>
              </a:rPr>
              <a:t> </a:t>
            </a:r>
            <a:r>
              <a:rPr lang="tr-TR" sz="1200" dirty="0" err="1" smtClean="0">
                <a:solidFill>
                  <a:srgbClr val="00B050"/>
                </a:solidFill>
              </a:rPr>
              <a:t>Spec</a:t>
            </a:r>
            <a:r>
              <a:rPr lang="tr-TR" sz="1200" dirty="0" smtClean="0">
                <a:solidFill>
                  <a:srgbClr val="00B050"/>
                </a:solidFill>
              </a:rPr>
              <a:t>: Ben tamamladım. Bundan sonra MS </a:t>
            </a:r>
            <a:r>
              <a:rPr lang="tr-TR" sz="1200" dirty="0" err="1" smtClean="0">
                <a:solidFill>
                  <a:srgbClr val="00B050"/>
                </a:solidFill>
              </a:rPr>
              <a:t>key</a:t>
            </a:r>
            <a:r>
              <a:rPr lang="tr-TR" sz="1200" dirty="0" smtClean="0">
                <a:solidFill>
                  <a:srgbClr val="00B050"/>
                </a:solidFill>
              </a:rPr>
              <a:t> </a:t>
            </a:r>
          </a:p>
          <a:p>
            <a:r>
              <a:rPr lang="tr-TR" sz="1200" dirty="0" smtClean="0">
                <a:solidFill>
                  <a:srgbClr val="00B050"/>
                </a:solidFill>
              </a:rPr>
              <a:t>Kullanarak devam edelim </a:t>
            </a:r>
            <a:endParaRPr lang="tr-TR" sz="1200" dirty="0">
              <a:solidFill>
                <a:srgbClr val="00B050"/>
              </a:solidFill>
            </a:endParaRPr>
          </a:p>
          <a:p>
            <a:r>
              <a:rPr lang="tr-TR" sz="1200" dirty="0" smtClean="0">
                <a:solidFill>
                  <a:srgbClr val="00B050"/>
                </a:solidFill>
              </a:rPr>
              <a:t>Client </a:t>
            </a:r>
            <a:r>
              <a:rPr lang="tr-TR" sz="1200" dirty="0" err="1" smtClean="0">
                <a:solidFill>
                  <a:srgbClr val="00B050"/>
                </a:solidFill>
              </a:rPr>
              <a:t>Finished</a:t>
            </a:r>
            <a:r>
              <a:rPr lang="tr-TR" sz="1200" dirty="0" smtClean="0">
                <a:solidFill>
                  <a:srgbClr val="00B050"/>
                </a:solidFill>
              </a:rPr>
              <a:t>: Tüm konuşmaların </a:t>
            </a:r>
            <a:r>
              <a:rPr lang="tr-TR" sz="1200" dirty="0" err="1" smtClean="0">
                <a:solidFill>
                  <a:srgbClr val="00B050"/>
                </a:solidFill>
              </a:rPr>
              <a:t>hashli</a:t>
            </a:r>
            <a:r>
              <a:rPr lang="tr-TR" sz="1200" dirty="0" smtClean="0">
                <a:solidFill>
                  <a:srgbClr val="00B050"/>
                </a:solidFill>
              </a:rPr>
              <a:t> halini al bakalım. (versiyon düşürme atağına karşı koruma</a:t>
            </a:r>
            <a:r>
              <a:rPr lang="tr-TR" sz="1200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22" name="Aşağı Ok 21"/>
          <p:cNvSpPr/>
          <p:nvPr/>
        </p:nvSpPr>
        <p:spPr>
          <a:xfrm>
            <a:off x="7475836" y="3824172"/>
            <a:ext cx="484632" cy="4892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2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23" grpId="0" animBg="1"/>
      <p:bldP spid="14" grpId="0" animBg="1"/>
      <p:bldP spid="16" grpId="0" animBg="1"/>
      <p:bldP spid="20" grpId="0" animBg="1"/>
      <p:bldP spid="4" grpId="0" animBg="1"/>
      <p:bldP spid="5" grpId="0" animBg="1"/>
      <p:bldP spid="24" grpId="0"/>
      <p:bldP spid="21" grpId="0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RFC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tr-TR" dirty="0" smtClean="0"/>
              <a:t>RFC 2246 TLSv1.0</a:t>
            </a:r>
          </a:p>
          <a:p>
            <a:r>
              <a:rPr lang="tr-TR" dirty="0" smtClean="0"/>
              <a:t>RFC </a:t>
            </a:r>
            <a:r>
              <a:rPr lang="tr-TR" dirty="0"/>
              <a:t>4346 </a:t>
            </a:r>
            <a:r>
              <a:rPr lang="tr-TR" dirty="0" smtClean="0"/>
              <a:t>TLSv1.1</a:t>
            </a:r>
          </a:p>
          <a:p>
            <a:r>
              <a:rPr lang="tr-TR" dirty="0" smtClean="0"/>
              <a:t>RFC 5246 TLSv1.2</a:t>
            </a:r>
          </a:p>
          <a:p>
            <a:pPr lvl="1"/>
            <a:r>
              <a:rPr lang="tr-TR" dirty="0" smtClean="0"/>
              <a:t>RFC 5746 TLS </a:t>
            </a:r>
            <a:r>
              <a:rPr lang="tr-TR" dirty="0" err="1" smtClean="0"/>
              <a:t>Renegotiation</a:t>
            </a:r>
            <a:r>
              <a:rPr lang="tr-TR" dirty="0" smtClean="0"/>
              <a:t> </a:t>
            </a:r>
            <a:r>
              <a:rPr lang="tr-TR" dirty="0"/>
              <a:t>A</a:t>
            </a:r>
            <a:r>
              <a:rPr lang="tr-TR" dirty="0" smtClean="0"/>
              <a:t>ttack</a:t>
            </a:r>
          </a:p>
          <a:p>
            <a:pPr lvl="1"/>
            <a:r>
              <a:rPr lang="tr-TR" dirty="0" smtClean="0"/>
              <a:t>RFC 5878 TLS </a:t>
            </a:r>
            <a:r>
              <a:rPr lang="tr-TR" dirty="0" err="1" smtClean="0"/>
              <a:t>Authorization</a:t>
            </a:r>
            <a:r>
              <a:rPr lang="tr-TR" dirty="0" smtClean="0"/>
              <a:t> Extensions</a:t>
            </a:r>
          </a:p>
          <a:p>
            <a:pPr lvl="1"/>
            <a:r>
              <a:rPr lang="tr-TR" dirty="0" smtClean="0"/>
              <a:t>RFC 6176 </a:t>
            </a:r>
            <a:r>
              <a:rPr lang="tr-TR" dirty="0" err="1" smtClean="0"/>
              <a:t>Disable</a:t>
            </a:r>
            <a:r>
              <a:rPr lang="tr-TR" dirty="0" smtClean="0"/>
              <a:t> SSLv2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00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634082"/>
          </a:xfrm>
        </p:spPr>
        <p:txBody>
          <a:bodyPr/>
          <a:lstStyle/>
          <a:p>
            <a:r>
              <a:rPr lang="tr-TR" dirty="0" smtClean="0">
                <a:solidFill>
                  <a:srgbClr val="00B050"/>
                </a:solidFill>
              </a:rPr>
              <a:t>SSL </a:t>
            </a:r>
            <a:r>
              <a:rPr lang="tr-TR" dirty="0" err="1" smtClean="0">
                <a:solidFill>
                  <a:srgbClr val="00B050"/>
                </a:solidFill>
              </a:rPr>
              <a:t>Trafİğİne</a:t>
            </a:r>
            <a:r>
              <a:rPr lang="tr-TR" dirty="0" smtClean="0">
                <a:solidFill>
                  <a:srgbClr val="00B050"/>
                </a:solidFill>
              </a:rPr>
              <a:t> ATAK yapmak mümkün mü?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3"/>
          </p:nvPr>
        </p:nvSpPr>
        <p:spPr>
          <a:xfrm>
            <a:off x="539552" y="1052736"/>
            <a:ext cx="7924800" cy="4752528"/>
          </a:xfrm>
        </p:spPr>
        <p:txBody>
          <a:bodyPr>
            <a:normAutofit fontScale="92500" lnSpcReduction="10000"/>
          </a:bodyPr>
          <a:lstStyle/>
          <a:p>
            <a:r>
              <a:rPr lang="tr-TR" dirty="0" smtClean="0">
                <a:solidFill>
                  <a:srgbClr val="00B050"/>
                </a:solidFill>
              </a:rPr>
              <a:t>Hem EVET hem HAYIR…</a:t>
            </a:r>
          </a:p>
          <a:p>
            <a:r>
              <a:rPr lang="tr-TR" dirty="0" smtClean="0">
                <a:solidFill>
                  <a:srgbClr val="00B050"/>
                </a:solidFill>
              </a:rPr>
              <a:t>Neden HAYIR?</a:t>
            </a:r>
          </a:p>
          <a:p>
            <a:pPr lvl="1"/>
            <a:r>
              <a:rPr lang="tr-TR" dirty="0" smtClean="0">
                <a:solidFill>
                  <a:srgbClr val="00B050"/>
                </a:solidFill>
              </a:rPr>
              <a:t>SSL MITM ve </a:t>
            </a:r>
            <a:r>
              <a:rPr lang="tr-TR" dirty="0" err="1" smtClean="0">
                <a:solidFill>
                  <a:srgbClr val="00B050"/>
                </a:solidFill>
              </a:rPr>
              <a:t>Replay</a:t>
            </a:r>
            <a:r>
              <a:rPr lang="tr-TR" dirty="0" smtClean="0">
                <a:solidFill>
                  <a:srgbClr val="00B050"/>
                </a:solidFill>
              </a:rPr>
              <a:t> ataklarına karşı korumalıdır.</a:t>
            </a:r>
          </a:p>
          <a:p>
            <a:pPr lvl="1"/>
            <a:r>
              <a:rPr lang="tr-TR" dirty="0" smtClean="0">
                <a:solidFill>
                  <a:srgbClr val="00B050"/>
                </a:solidFill>
              </a:rPr>
              <a:t>MITM:</a:t>
            </a:r>
          </a:p>
          <a:p>
            <a:pPr lvl="2"/>
            <a:r>
              <a:rPr lang="tr-TR" dirty="0" smtClean="0">
                <a:solidFill>
                  <a:srgbClr val="00B050"/>
                </a:solidFill>
              </a:rPr>
              <a:t>Sunucu başka bir otoriteden doğrulanır.</a:t>
            </a:r>
          </a:p>
          <a:p>
            <a:pPr lvl="2"/>
            <a:r>
              <a:rPr lang="tr-TR" dirty="0" smtClean="0">
                <a:solidFill>
                  <a:srgbClr val="00B050"/>
                </a:solidFill>
              </a:rPr>
              <a:t>İstemci istenirse sunucu tarafından doğrulanabilir. (</a:t>
            </a:r>
            <a:r>
              <a:rPr lang="tr-TR" dirty="0" err="1" smtClean="0">
                <a:solidFill>
                  <a:srgbClr val="00B050"/>
                </a:solidFill>
              </a:rPr>
              <a:t>mutual</a:t>
            </a:r>
            <a:r>
              <a:rPr lang="tr-TR" dirty="0" smtClean="0">
                <a:solidFill>
                  <a:srgbClr val="00B050"/>
                </a:solidFill>
              </a:rPr>
              <a:t> </a:t>
            </a:r>
            <a:r>
              <a:rPr lang="tr-TR" dirty="0" err="1" smtClean="0">
                <a:solidFill>
                  <a:srgbClr val="00B050"/>
                </a:solidFill>
              </a:rPr>
              <a:t>authentication</a:t>
            </a:r>
            <a:r>
              <a:rPr lang="tr-TR" dirty="0">
                <a:solidFill>
                  <a:srgbClr val="00B050"/>
                </a:solidFill>
              </a:rPr>
              <a:t>)</a:t>
            </a:r>
            <a:endParaRPr lang="tr-TR" dirty="0" smtClean="0">
              <a:solidFill>
                <a:srgbClr val="00B050"/>
              </a:solidFill>
            </a:endParaRPr>
          </a:p>
          <a:p>
            <a:pPr lvl="2"/>
            <a:r>
              <a:rPr lang="tr-TR" dirty="0" smtClean="0">
                <a:solidFill>
                  <a:srgbClr val="00B050"/>
                </a:solidFill>
              </a:rPr>
              <a:t>Aradaki adam trafiği izlese bile, araya bile girse bu yapıdan dolayı kendini belli etmeden araya giremez!!!!</a:t>
            </a:r>
          </a:p>
          <a:p>
            <a:pPr lvl="1"/>
            <a:r>
              <a:rPr lang="tr-TR" dirty="0" err="1" smtClean="0">
                <a:solidFill>
                  <a:srgbClr val="00B050"/>
                </a:solidFill>
              </a:rPr>
              <a:t>Replay</a:t>
            </a:r>
            <a:endParaRPr lang="tr-TR" dirty="0" smtClean="0">
              <a:solidFill>
                <a:srgbClr val="00B050"/>
              </a:solidFill>
            </a:endParaRPr>
          </a:p>
          <a:p>
            <a:pPr lvl="2"/>
            <a:r>
              <a:rPr lang="tr-TR" dirty="0" smtClean="0">
                <a:solidFill>
                  <a:srgbClr val="00B050"/>
                </a:solidFill>
              </a:rPr>
              <a:t>Sunucu ve istemci </a:t>
            </a:r>
            <a:r>
              <a:rPr lang="tr-TR" dirty="0" err="1" smtClean="0">
                <a:solidFill>
                  <a:srgbClr val="00B050"/>
                </a:solidFill>
              </a:rPr>
              <a:t>random</a:t>
            </a:r>
            <a:r>
              <a:rPr lang="tr-TR" dirty="0" smtClean="0">
                <a:solidFill>
                  <a:srgbClr val="00B050"/>
                </a:solidFill>
              </a:rPr>
              <a:t> sayılar kullanır. Araya giren bir kişi </a:t>
            </a:r>
            <a:r>
              <a:rPr lang="en-US" dirty="0" smtClean="0">
                <a:solidFill>
                  <a:srgbClr val="00B050"/>
                </a:solidFill>
              </a:rPr>
              <a:t>“client hello” ve “server hello” </a:t>
            </a:r>
            <a:r>
              <a:rPr lang="en-US" dirty="0" err="1" smtClean="0">
                <a:solidFill>
                  <a:srgbClr val="00B050"/>
                </a:solidFill>
              </a:rPr>
              <a:t>mesajlar</a:t>
            </a:r>
            <a:r>
              <a:rPr lang="tr-TR" dirty="0" smtClean="0">
                <a:solidFill>
                  <a:srgbClr val="00B050"/>
                </a:solidFill>
              </a:rPr>
              <a:t>ı</a:t>
            </a:r>
            <a:r>
              <a:rPr lang="en-US" dirty="0" err="1" smtClean="0">
                <a:solidFill>
                  <a:srgbClr val="00B050"/>
                </a:solidFill>
              </a:rPr>
              <a:t>ndaki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rastgele</a:t>
            </a:r>
            <a:r>
              <a:rPr lang="en-US" dirty="0" smtClean="0">
                <a:solidFill>
                  <a:srgbClr val="00B050"/>
                </a:solidFill>
              </a:rPr>
              <a:t> say</a:t>
            </a:r>
            <a:r>
              <a:rPr lang="tr-TR" dirty="0" err="1" smtClean="0">
                <a:solidFill>
                  <a:srgbClr val="00B050"/>
                </a:solidFill>
              </a:rPr>
              <a:t>ıları</a:t>
            </a:r>
            <a:r>
              <a:rPr lang="tr-TR" dirty="0" smtClean="0">
                <a:solidFill>
                  <a:srgbClr val="00B050"/>
                </a:solidFill>
              </a:rPr>
              <a:t> ele geçirip tekrar işletse bile her seferinde yeni bir </a:t>
            </a:r>
            <a:r>
              <a:rPr lang="tr-TR" dirty="0" err="1" smtClean="0">
                <a:solidFill>
                  <a:srgbClr val="00B050"/>
                </a:solidFill>
              </a:rPr>
              <a:t>random</a:t>
            </a:r>
            <a:r>
              <a:rPr lang="tr-TR" dirty="0" smtClean="0">
                <a:solidFill>
                  <a:srgbClr val="00B050"/>
                </a:solidFill>
              </a:rPr>
              <a:t> sayı üretilir. </a:t>
            </a:r>
            <a:r>
              <a:rPr lang="tr-TR" dirty="0" err="1" smtClean="0">
                <a:solidFill>
                  <a:srgbClr val="00B050"/>
                </a:solidFill>
              </a:rPr>
              <a:t>Random</a:t>
            </a:r>
            <a:r>
              <a:rPr lang="tr-TR" dirty="0" smtClean="0">
                <a:solidFill>
                  <a:srgbClr val="00B050"/>
                </a:solidFill>
              </a:rPr>
              <a:t> sayılar da </a:t>
            </a:r>
            <a:r>
              <a:rPr lang="tr-TR" dirty="0" err="1" smtClean="0">
                <a:solidFill>
                  <a:srgbClr val="00B050"/>
                </a:solidFill>
              </a:rPr>
              <a:t>master</a:t>
            </a:r>
            <a:r>
              <a:rPr lang="tr-TR" dirty="0" smtClean="0">
                <a:solidFill>
                  <a:srgbClr val="00B050"/>
                </a:solidFill>
              </a:rPr>
              <a:t> </a:t>
            </a:r>
            <a:r>
              <a:rPr lang="tr-TR" dirty="0" err="1" smtClean="0">
                <a:solidFill>
                  <a:srgbClr val="00B050"/>
                </a:solidFill>
              </a:rPr>
              <a:t>secret</a:t>
            </a:r>
            <a:r>
              <a:rPr lang="tr-TR" dirty="0" smtClean="0">
                <a:solidFill>
                  <a:srgbClr val="00B050"/>
                </a:solidFill>
              </a:rPr>
              <a:t> </a:t>
            </a:r>
            <a:r>
              <a:rPr lang="tr-TR" dirty="0" err="1" smtClean="0">
                <a:solidFill>
                  <a:srgbClr val="00B050"/>
                </a:solidFill>
              </a:rPr>
              <a:t>key</a:t>
            </a:r>
            <a:r>
              <a:rPr lang="tr-TR" dirty="0" smtClean="0">
                <a:solidFill>
                  <a:srgbClr val="00B050"/>
                </a:solidFill>
              </a:rPr>
              <a:t> üretiminde kullanıldığından her seferinde başka bir </a:t>
            </a:r>
            <a:r>
              <a:rPr lang="tr-TR" dirty="0" err="1" smtClean="0">
                <a:solidFill>
                  <a:srgbClr val="00B050"/>
                </a:solidFill>
              </a:rPr>
              <a:t>key</a:t>
            </a:r>
            <a:r>
              <a:rPr lang="tr-TR" dirty="0" smtClean="0">
                <a:solidFill>
                  <a:srgbClr val="00B050"/>
                </a:solidFill>
              </a:rPr>
              <a:t> ile mesajlar şifrelenir.</a:t>
            </a:r>
          </a:p>
          <a:p>
            <a:pPr lvl="2"/>
            <a:r>
              <a:rPr lang="tr-TR" dirty="0" smtClean="0">
                <a:solidFill>
                  <a:srgbClr val="00B050"/>
                </a:solidFill>
              </a:rPr>
              <a:t>Ayrıca </a:t>
            </a:r>
            <a:r>
              <a:rPr lang="tr-TR" dirty="0" err="1" smtClean="0">
                <a:solidFill>
                  <a:srgbClr val="00B050"/>
                </a:solidFill>
              </a:rPr>
              <a:t>encrypted</a:t>
            </a:r>
            <a:r>
              <a:rPr lang="tr-TR" dirty="0" smtClean="0">
                <a:solidFill>
                  <a:srgbClr val="00B050"/>
                </a:solidFill>
              </a:rPr>
              <a:t> trafik için, mesajın değiştirilip değiştirilmediğinin anlaşılması için HMAC algoritması kullanılır.</a:t>
            </a:r>
            <a:endParaRPr lang="tr-TR" dirty="0">
              <a:solidFill>
                <a:srgbClr val="00B050"/>
              </a:solidFill>
            </a:endParaRPr>
          </a:p>
          <a:p>
            <a:pPr lvl="2"/>
            <a:endParaRPr lang="tr-TR" dirty="0" smtClean="0">
              <a:solidFill>
                <a:srgbClr val="00B050"/>
              </a:solidFill>
            </a:endParaRPr>
          </a:p>
          <a:p>
            <a:pPr lvl="1"/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258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634082"/>
          </a:xfrm>
        </p:spPr>
        <p:txBody>
          <a:bodyPr/>
          <a:lstStyle/>
          <a:p>
            <a:r>
              <a:rPr lang="tr-TR" dirty="0" smtClean="0">
                <a:solidFill>
                  <a:srgbClr val="00B050"/>
                </a:solidFill>
              </a:rPr>
              <a:t>SSL </a:t>
            </a:r>
            <a:r>
              <a:rPr lang="tr-TR" dirty="0" err="1" smtClean="0">
                <a:solidFill>
                  <a:srgbClr val="00B050"/>
                </a:solidFill>
              </a:rPr>
              <a:t>Trafİğİne</a:t>
            </a:r>
            <a:r>
              <a:rPr lang="tr-TR" dirty="0" smtClean="0">
                <a:solidFill>
                  <a:srgbClr val="00B050"/>
                </a:solidFill>
              </a:rPr>
              <a:t> ATAK yapmak mümkün mü?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3"/>
          </p:nvPr>
        </p:nvSpPr>
        <p:spPr>
          <a:xfrm>
            <a:off x="539552" y="1052736"/>
            <a:ext cx="7924800" cy="4752528"/>
          </a:xfrm>
        </p:spPr>
        <p:txBody>
          <a:bodyPr>
            <a:normAutofit lnSpcReduction="10000"/>
          </a:bodyPr>
          <a:lstStyle/>
          <a:p>
            <a:r>
              <a:rPr lang="tr-TR" dirty="0" smtClean="0">
                <a:solidFill>
                  <a:srgbClr val="00B050"/>
                </a:solidFill>
              </a:rPr>
              <a:t>Neden EVET</a:t>
            </a:r>
            <a:r>
              <a:rPr lang="tr-TR" dirty="0">
                <a:solidFill>
                  <a:srgbClr val="00B050"/>
                </a:solidFill>
              </a:rPr>
              <a:t>? Her protokolün bir zafiyeti olabilir!!!</a:t>
            </a:r>
            <a:endParaRPr lang="tr-TR" dirty="0" smtClean="0">
              <a:solidFill>
                <a:srgbClr val="00B050"/>
              </a:solidFill>
            </a:endParaRPr>
          </a:p>
          <a:p>
            <a:pPr lvl="1"/>
            <a:r>
              <a:rPr lang="tr-TR" dirty="0" smtClean="0">
                <a:solidFill>
                  <a:srgbClr val="00B050"/>
                </a:solidFill>
              </a:rPr>
              <a:t>SSL MITM ataklarına karşı korumalıdır fakat </a:t>
            </a:r>
            <a:r>
              <a:rPr lang="tr-TR" dirty="0" err="1" smtClean="0">
                <a:solidFill>
                  <a:srgbClr val="00B050"/>
                </a:solidFill>
              </a:rPr>
              <a:t>kullanıdığı</a:t>
            </a:r>
            <a:r>
              <a:rPr lang="tr-TR" dirty="0" smtClean="0">
                <a:solidFill>
                  <a:srgbClr val="00B050"/>
                </a:solidFill>
              </a:rPr>
              <a:t> altyapı değildir!!!!!! </a:t>
            </a:r>
          </a:p>
          <a:p>
            <a:pPr lvl="1"/>
            <a:r>
              <a:rPr lang="tr-TR" dirty="0" smtClean="0">
                <a:solidFill>
                  <a:srgbClr val="00B050"/>
                </a:solidFill>
              </a:rPr>
              <a:t>MITM:</a:t>
            </a:r>
          </a:p>
          <a:p>
            <a:pPr lvl="2"/>
            <a:r>
              <a:rPr lang="tr-TR" dirty="0" smtClean="0">
                <a:solidFill>
                  <a:srgbClr val="00B050"/>
                </a:solidFill>
              </a:rPr>
              <a:t>Sunucu sertifikası çalınmış olabilir. İstemcinin herhangi bir şekilde bunu bilmesine imkan yoktur.</a:t>
            </a:r>
          </a:p>
          <a:p>
            <a:pPr lvl="2"/>
            <a:r>
              <a:rPr lang="tr-TR" dirty="0" smtClean="0">
                <a:solidFill>
                  <a:srgbClr val="00B050"/>
                </a:solidFill>
              </a:rPr>
              <a:t>İstemcinin güvendiği </a:t>
            </a:r>
            <a:r>
              <a:rPr lang="tr-TR" dirty="0" err="1" smtClean="0">
                <a:solidFill>
                  <a:srgbClr val="00B050"/>
                </a:solidFill>
              </a:rPr>
              <a:t>CA’ye</a:t>
            </a:r>
            <a:r>
              <a:rPr lang="tr-TR" dirty="0" smtClean="0">
                <a:solidFill>
                  <a:srgbClr val="00B050"/>
                </a:solidFill>
              </a:rPr>
              <a:t> karlar yağmış olabilir</a:t>
            </a:r>
            <a:r>
              <a:rPr lang="tr-TR" dirty="0" smtClean="0">
                <a:solidFill>
                  <a:srgbClr val="00B050"/>
                </a:solidFill>
                <a:sym typeface="Wingdings" pitchFamily="2" charset="2"/>
              </a:rPr>
              <a:t> </a:t>
            </a:r>
            <a:r>
              <a:rPr lang="tr-TR" dirty="0" err="1" smtClean="0">
                <a:solidFill>
                  <a:srgbClr val="00B050"/>
                </a:solidFill>
                <a:sym typeface="Wingdings" pitchFamily="2" charset="2"/>
              </a:rPr>
              <a:t>Calınan</a:t>
            </a:r>
            <a:r>
              <a:rPr lang="tr-TR" dirty="0" smtClean="0">
                <a:solidFill>
                  <a:srgbClr val="00B050"/>
                </a:solidFill>
                <a:sym typeface="Wingdings" pitchFamily="2" charset="2"/>
              </a:rPr>
              <a:t> </a:t>
            </a:r>
            <a:r>
              <a:rPr lang="tr-TR" dirty="0" err="1" smtClean="0">
                <a:solidFill>
                  <a:srgbClr val="00B050"/>
                </a:solidFill>
                <a:sym typeface="Wingdings" pitchFamily="2" charset="2"/>
              </a:rPr>
              <a:t>root</a:t>
            </a:r>
            <a:r>
              <a:rPr lang="tr-TR" dirty="0" smtClean="0">
                <a:solidFill>
                  <a:srgbClr val="00B050"/>
                </a:solidFill>
                <a:sym typeface="Wingdings" pitchFamily="2" charset="2"/>
              </a:rPr>
              <a:t>-CA sertifikası ile her türlü sunucu sertifikası üretilebilir. Yani </a:t>
            </a:r>
            <a:r>
              <a:rPr lang="tr-TR" dirty="0" err="1" smtClean="0">
                <a:solidFill>
                  <a:srgbClr val="00B050"/>
                </a:solidFill>
                <a:sym typeface="Wingdings" pitchFamily="2" charset="2"/>
              </a:rPr>
              <a:t>root</a:t>
            </a:r>
            <a:r>
              <a:rPr lang="tr-TR" dirty="0" smtClean="0">
                <a:solidFill>
                  <a:srgbClr val="00B050"/>
                </a:solidFill>
                <a:sym typeface="Wingdings" pitchFamily="2" charset="2"/>
              </a:rPr>
              <a:t>-CA listenizdeki tüm </a:t>
            </a:r>
            <a:r>
              <a:rPr lang="tr-TR" dirty="0" err="1" smtClean="0">
                <a:solidFill>
                  <a:srgbClr val="00B050"/>
                </a:solidFill>
                <a:sym typeface="Wingdings" pitchFamily="2" charset="2"/>
              </a:rPr>
              <a:t>CA’lere</a:t>
            </a:r>
            <a:r>
              <a:rPr lang="tr-TR" dirty="0" smtClean="0">
                <a:solidFill>
                  <a:srgbClr val="00B050"/>
                </a:solidFill>
                <a:sym typeface="Wingdings" pitchFamily="2" charset="2"/>
              </a:rPr>
              <a:t> güvenmeniz gerekmektedir</a:t>
            </a:r>
            <a:r>
              <a:rPr lang="tr-TR" dirty="0">
                <a:solidFill>
                  <a:srgbClr val="00B050"/>
                </a:solidFill>
                <a:sym typeface="Wingdings" pitchFamily="2" charset="2"/>
              </a:rPr>
              <a:t>. 358 tane </a:t>
            </a:r>
            <a:r>
              <a:rPr lang="tr-TR" dirty="0" err="1">
                <a:solidFill>
                  <a:srgbClr val="00B050"/>
                </a:solidFill>
                <a:sym typeface="Wingdings" pitchFamily="2" charset="2"/>
              </a:rPr>
              <a:t>root</a:t>
            </a:r>
            <a:r>
              <a:rPr lang="tr-TR" dirty="0">
                <a:solidFill>
                  <a:srgbClr val="00B050"/>
                </a:solidFill>
                <a:sym typeface="Wingdings" pitchFamily="2" charset="2"/>
              </a:rPr>
              <a:t>-CA mevcut IE için. Diğer browserlar için sayılar değişmektedir</a:t>
            </a:r>
            <a:r>
              <a:rPr lang="tr-TR" dirty="0" smtClean="0">
                <a:solidFill>
                  <a:srgbClr val="00B050"/>
                </a:solidFill>
                <a:sym typeface="Wingdings" pitchFamily="2" charset="2"/>
              </a:rPr>
              <a:t>.</a:t>
            </a:r>
          </a:p>
          <a:p>
            <a:pPr lvl="2"/>
            <a:r>
              <a:rPr lang="tr-TR" dirty="0" smtClean="0">
                <a:solidFill>
                  <a:srgbClr val="00B050"/>
                </a:solidFill>
                <a:sym typeface="Wingdings" pitchFamily="2" charset="2"/>
              </a:rPr>
              <a:t>İstemci browserların uyarılana aldırmaz. Aradaki adam kendi sertifikasını gönderir.</a:t>
            </a:r>
          </a:p>
          <a:p>
            <a:pPr lvl="2"/>
            <a:r>
              <a:rPr lang="tr-TR" dirty="0" smtClean="0">
                <a:solidFill>
                  <a:srgbClr val="00B050"/>
                </a:solidFill>
                <a:sym typeface="Wingdings" pitchFamily="2" charset="2"/>
              </a:rPr>
              <a:t>İstemcinin </a:t>
            </a:r>
            <a:r>
              <a:rPr lang="tr-TR" dirty="0" err="1" smtClean="0">
                <a:solidFill>
                  <a:srgbClr val="00B050"/>
                </a:solidFill>
                <a:sym typeface="Wingdings" pitchFamily="2" charset="2"/>
              </a:rPr>
              <a:t>root</a:t>
            </a:r>
            <a:r>
              <a:rPr lang="tr-TR" dirty="0" smtClean="0">
                <a:solidFill>
                  <a:srgbClr val="00B050"/>
                </a:solidFill>
                <a:sym typeface="Wingdings" pitchFamily="2" charset="2"/>
              </a:rPr>
              <a:t>-CA listesinde </a:t>
            </a:r>
            <a:r>
              <a:rPr lang="tr-TR" dirty="0" err="1" smtClean="0">
                <a:solidFill>
                  <a:srgbClr val="00B050"/>
                </a:solidFill>
                <a:sym typeface="Wingdings" pitchFamily="2" charset="2"/>
              </a:rPr>
              <a:t>fake</a:t>
            </a:r>
            <a:r>
              <a:rPr lang="tr-TR" dirty="0" smtClean="0">
                <a:solidFill>
                  <a:srgbClr val="00B050"/>
                </a:solidFill>
                <a:sym typeface="Wingdings" pitchFamily="2" charset="2"/>
              </a:rPr>
              <a:t> </a:t>
            </a:r>
            <a:r>
              <a:rPr lang="tr-TR" dirty="0" err="1" smtClean="0">
                <a:solidFill>
                  <a:srgbClr val="00B050"/>
                </a:solidFill>
                <a:sym typeface="Wingdings" pitchFamily="2" charset="2"/>
              </a:rPr>
              <a:t>sertfika</a:t>
            </a:r>
            <a:r>
              <a:rPr lang="tr-TR" dirty="0" smtClean="0">
                <a:solidFill>
                  <a:srgbClr val="00B050"/>
                </a:solidFill>
                <a:sym typeface="Wingdings" pitchFamily="2" charset="2"/>
              </a:rPr>
              <a:t> sağlayıcı eklenmiştir. Veya </a:t>
            </a:r>
            <a:r>
              <a:rPr lang="tr-TR" dirty="0" err="1" smtClean="0">
                <a:solidFill>
                  <a:srgbClr val="00B050"/>
                </a:solidFill>
                <a:sym typeface="Wingdings" pitchFamily="2" charset="2"/>
              </a:rPr>
              <a:t>coğu</a:t>
            </a:r>
            <a:r>
              <a:rPr lang="tr-TR" dirty="0" smtClean="0">
                <a:solidFill>
                  <a:srgbClr val="00B050"/>
                </a:solidFill>
                <a:sym typeface="Wingdings" pitchFamily="2" charset="2"/>
              </a:rPr>
              <a:t> firmanın yaptığı gibi şirket içi SSL trafiğini dinlemek için araya SSL </a:t>
            </a:r>
            <a:r>
              <a:rPr lang="tr-TR" dirty="0" err="1" smtClean="0">
                <a:solidFill>
                  <a:srgbClr val="00B050"/>
                </a:solidFill>
                <a:sym typeface="Wingdings" pitchFamily="2" charset="2"/>
              </a:rPr>
              <a:t>proxy</a:t>
            </a:r>
            <a:r>
              <a:rPr lang="tr-TR" dirty="0" smtClean="0">
                <a:solidFill>
                  <a:srgbClr val="00B050"/>
                </a:solidFill>
                <a:sym typeface="Wingdings" pitchFamily="2" charset="2"/>
              </a:rPr>
              <a:t> koyularak ve istemcilerin </a:t>
            </a:r>
            <a:r>
              <a:rPr lang="tr-TR" dirty="0" err="1" smtClean="0">
                <a:solidFill>
                  <a:srgbClr val="00B050"/>
                </a:solidFill>
                <a:sym typeface="Wingdings" pitchFamily="2" charset="2"/>
              </a:rPr>
              <a:t>root</a:t>
            </a:r>
            <a:r>
              <a:rPr lang="tr-TR" dirty="0" smtClean="0">
                <a:solidFill>
                  <a:srgbClr val="00B050"/>
                </a:solidFill>
                <a:sym typeface="Wingdings" pitchFamily="2" charset="2"/>
              </a:rPr>
              <a:t>-CA listesine alan politikalarıyla ekleyerek (kullanıcının haberi bile olmaz) tüm SSL trafiği dinlenebilir. Browserlar uyarı vermez. </a:t>
            </a:r>
            <a:endParaRPr lang="tr-TR" dirty="0" smtClean="0">
              <a:solidFill>
                <a:srgbClr val="00B050"/>
              </a:solidFill>
            </a:endParaRPr>
          </a:p>
          <a:p>
            <a:pPr lvl="2"/>
            <a:endParaRPr lang="tr-TR" dirty="0" smtClean="0">
              <a:solidFill>
                <a:srgbClr val="00B050"/>
              </a:solidFill>
            </a:endParaRPr>
          </a:p>
          <a:p>
            <a:pPr lvl="1"/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555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895350"/>
            <a:ext cx="7272808" cy="506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79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88640"/>
            <a:ext cx="4944392" cy="6306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01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 descr="D:\mydata\10_DEFACEMENTS_BOTS\google_certificate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92696"/>
            <a:ext cx="3990975" cy="496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D:\mydata\10_DEFACEMENTS_BOTS\google_certificate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401" y="188640"/>
            <a:ext cx="3990975" cy="496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900658"/>
            <a:ext cx="3820944" cy="475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6331" y="1628800"/>
            <a:ext cx="4056037" cy="436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8844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634082"/>
          </a:xfrm>
        </p:spPr>
        <p:txBody>
          <a:bodyPr/>
          <a:lstStyle/>
          <a:p>
            <a:r>
              <a:rPr lang="tr-TR" dirty="0" smtClean="0">
                <a:solidFill>
                  <a:srgbClr val="00B050"/>
                </a:solidFill>
              </a:rPr>
              <a:t>SSL PROTOCOL ZAFİYETLERİ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3"/>
          </p:nvPr>
        </p:nvSpPr>
        <p:spPr>
          <a:xfrm>
            <a:off x="539552" y="1052736"/>
            <a:ext cx="7924800" cy="4752528"/>
          </a:xfrm>
        </p:spPr>
        <p:txBody>
          <a:bodyPr>
            <a:normAutofit/>
          </a:bodyPr>
          <a:lstStyle/>
          <a:p>
            <a:r>
              <a:rPr lang="tr-TR" dirty="0" smtClean="0">
                <a:solidFill>
                  <a:srgbClr val="00B050"/>
                </a:solidFill>
              </a:rPr>
              <a:t>SSLv2 de protokol dizaynından kaynaklanan zafiyetler mevcuttur (RFC 6176) </a:t>
            </a:r>
          </a:p>
          <a:p>
            <a:pPr lvl="1"/>
            <a:r>
              <a:rPr lang="tr-TR" dirty="0" smtClean="0">
                <a:solidFill>
                  <a:srgbClr val="00B050"/>
                </a:solidFill>
              </a:rPr>
              <a:t>Saldırgan araya girerek Client </a:t>
            </a:r>
            <a:r>
              <a:rPr lang="tr-TR" dirty="0" err="1" smtClean="0">
                <a:solidFill>
                  <a:srgbClr val="00B050"/>
                </a:solidFill>
              </a:rPr>
              <a:t>Hello</a:t>
            </a:r>
            <a:r>
              <a:rPr lang="tr-TR" dirty="0" smtClean="0">
                <a:solidFill>
                  <a:srgbClr val="00B050"/>
                </a:solidFill>
              </a:rPr>
              <a:t> mesajını değiştirerek daha düşük (örn:40 bit) şifre kullanılmasını zorlayabilmekteydi. Böylelikle aradaki adam 40 bitlik trafiği analiz ederek kırması daha kolaylaşmaktaydı. </a:t>
            </a:r>
            <a:r>
              <a:rPr lang="tr-TR" dirty="0" err="1" smtClean="0">
                <a:solidFill>
                  <a:srgbClr val="00B050"/>
                </a:solidFill>
              </a:rPr>
              <a:t>Handshake</a:t>
            </a:r>
            <a:r>
              <a:rPr lang="tr-TR" dirty="0" smtClean="0">
                <a:solidFill>
                  <a:srgbClr val="00B050"/>
                </a:solidFill>
              </a:rPr>
              <a:t> koruması bulunmuyor.</a:t>
            </a:r>
          </a:p>
          <a:p>
            <a:pPr lvl="1"/>
            <a:r>
              <a:rPr lang="tr-TR" dirty="0" smtClean="0">
                <a:solidFill>
                  <a:srgbClr val="00B050"/>
                </a:solidFill>
              </a:rPr>
              <a:t>Mesaj doğrulaması için MD5 </a:t>
            </a:r>
            <a:r>
              <a:rPr lang="tr-TR" dirty="0" err="1" smtClean="0">
                <a:solidFill>
                  <a:srgbClr val="00B050"/>
                </a:solidFill>
              </a:rPr>
              <a:t>algorithmasının</a:t>
            </a:r>
            <a:r>
              <a:rPr lang="tr-TR" dirty="0" smtClean="0">
                <a:solidFill>
                  <a:srgbClr val="00B050"/>
                </a:solidFill>
              </a:rPr>
              <a:t> kullanılması</a:t>
            </a:r>
          </a:p>
          <a:p>
            <a:pPr lvl="1"/>
            <a:r>
              <a:rPr lang="tr-TR" dirty="0" smtClean="0">
                <a:solidFill>
                  <a:srgbClr val="00B050"/>
                </a:solidFill>
              </a:rPr>
              <a:t>Mesajların şifrelemesi ve içeriğin değiştirilmediğinin garantisi aynı anahtar ile yapılıyor.</a:t>
            </a:r>
          </a:p>
          <a:p>
            <a:pPr lvl="1"/>
            <a:r>
              <a:rPr lang="tr-TR" dirty="0" smtClean="0">
                <a:solidFill>
                  <a:srgbClr val="00B050"/>
                </a:solidFill>
              </a:rPr>
              <a:t>TCP FIN ile SSL oturumun düşürülmesi sağlanabilmektedir.</a:t>
            </a:r>
          </a:p>
          <a:p>
            <a:pPr marL="342900" lvl="1" indent="-342900"/>
            <a:r>
              <a:rPr lang="tr-TR" dirty="0">
                <a:solidFill>
                  <a:srgbClr val="00B050"/>
                </a:solidFill>
              </a:rPr>
              <a:t>SSLv3 ile SSLv2 zafiyetleri giderilmesi hedeflenmiştir.</a:t>
            </a:r>
          </a:p>
          <a:p>
            <a:pPr marL="342900" lvl="1" indent="-342900"/>
            <a:r>
              <a:rPr lang="tr-TR" dirty="0">
                <a:solidFill>
                  <a:srgbClr val="00B050"/>
                </a:solidFill>
              </a:rPr>
              <a:t>SSLv2 ve SSLv3 U.S: FIPS140-2 uyumlu değildir. TLS uyumludur</a:t>
            </a:r>
            <a:r>
              <a:rPr lang="tr-TR" dirty="0" smtClean="0">
                <a:solidFill>
                  <a:srgbClr val="00B050"/>
                </a:solidFill>
              </a:rPr>
              <a:t>.</a:t>
            </a:r>
          </a:p>
          <a:p>
            <a:pPr marL="342900" lvl="1" indent="-342900"/>
            <a:r>
              <a:rPr lang="tr-TR" dirty="0" smtClean="0">
                <a:solidFill>
                  <a:srgbClr val="00B050"/>
                </a:solidFill>
              </a:rPr>
              <a:t>SSLv3 ve TLS</a:t>
            </a:r>
            <a:r>
              <a:rPr lang="en-US" dirty="0" smtClean="0">
                <a:solidFill>
                  <a:srgbClr val="00B050"/>
                </a:solidFill>
              </a:rPr>
              <a:t>(SSLv3.1) </a:t>
            </a:r>
            <a:r>
              <a:rPr lang="tr-TR" dirty="0" smtClean="0">
                <a:solidFill>
                  <a:srgbClr val="00B050"/>
                </a:solidFill>
              </a:rPr>
              <a:t>’e de </a:t>
            </a:r>
            <a:r>
              <a:rPr lang="tr-TR" dirty="0" err="1" smtClean="0">
                <a:solidFill>
                  <a:srgbClr val="00B050"/>
                </a:solidFill>
              </a:rPr>
              <a:t>renegotiation</a:t>
            </a:r>
            <a:r>
              <a:rPr lang="tr-TR" dirty="0" smtClean="0">
                <a:solidFill>
                  <a:srgbClr val="00B050"/>
                </a:solidFill>
              </a:rPr>
              <a:t> atakları da mevcuttur ( XSRF, HTTPS </a:t>
            </a:r>
            <a:r>
              <a:rPr lang="tr-TR" dirty="0" err="1" smtClean="0">
                <a:solidFill>
                  <a:srgbClr val="00B050"/>
                </a:solidFill>
              </a:rPr>
              <a:t>to</a:t>
            </a:r>
            <a:r>
              <a:rPr lang="tr-TR" dirty="0" smtClean="0">
                <a:solidFill>
                  <a:srgbClr val="00B050"/>
                </a:solidFill>
              </a:rPr>
              <a:t> http </a:t>
            </a:r>
            <a:r>
              <a:rPr lang="tr-TR" dirty="0" err="1" smtClean="0">
                <a:solidFill>
                  <a:srgbClr val="00B050"/>
                </a:solidFill>
              </a:rPr>
              <a:t>downgrade</a:t>
            </a:r>
            <a:r>
              <a:rPr lang="tr-TR" dirty="0" smtClean="0">
                <a:solidFill>
                  <a:srgbClr val="00B050"/>
                </a:solidFill>
              </a:rPr>
              <a:t> </a:t>
            </a:r>
            <a:r>
              <a:rPr lang="tr-TR" dirty="0" err="1" smtClean="0">
                <a:solidFill>
                  <a:srgbClr val="00B050"/>
                </a:solidFill>
              </a:rPr>
              <a:t>with</a:t>
            </a:r>
            <a:r>
              <a:rPr lang="tr-TR" dirty="0" smtClean="0">
                <a:solidFill>
                  <a:srgbClr val="00B050"/>
                </a:solidFill>
              </a:rPr>
              <a:t> </a:t>
            </a:r>
            <a:r>
              <a:rPr lang="tr-TR" dirty="0" err="1" smtClean="0">
                <a:solidFill>
                  <a:srgbClr val="00B050"/>
                </a:solidFill>
              </a:rPr>
              <a:t>sslstrip</a:t>
            </a:r>
            <a:r>
              <a:rPr lang="tr-TR" dirty="0" smtClean="0">
                <a:solidFill>
                  <a:srgbClr val="00B050"/>
                </a:solidFill>
              </a:rPr>
              <a:t>, </a:t>
            </a:r>
            <a:r>
              <a:rPr lang="tr-TR" dirty="0" err="1" smtClean="0">
                <a:solidFill>
                  <a:srgbClr val="00B050"/>
                </a:solidFill>
              </a:rPr>
              <a:t>vb</a:t>
            </a:r>
            <a:r>
              <a:rPr lang="tr-TR" dirty="0" smtClean="0">
                <a:solidFill>
                  <a:srgbClr val="00B050"/>
                </a:solidFill>
              </a:rPr>
              <a:t>)</a:t>
            </a:r>
            <a:endParaRPr lang="tr-TR" dirty="0">
              <a:solidFill>
                <a:srgbClr val="00B050"/>
              </a:solidFill>
            </a:endParaRPr>
          </a:p>
          <a:p>
            <a:pPr lvl="1"/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23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490066"/>
          </a:xfrm>
        </p:spPr>
        <p:txBody>
          <a:bodyPr/>
          <a:lstStyle/>
          <a:p>
            <a:pPr algn="ctr"/>
            <a:r>
              <a:rPr lang="tr-TR" dirty="0" smtClean="0">
                <a:solidFill>
                  <a:srgbClr val="00B050"/>
                </a:solidFill>
              </a:rPr>
              <a:t>SSL/</a:t>
            </a:r>
            <a:r>
              <a:rPr lang="en-US" dirty="0" smtClean="0">
                <a:solidFill>
                  <a:srgbClr val="00B050"/>
                </a:solidFill>
              </a:rPr>
              <a:t>TLS Renegotiation ATTACK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1079202"/>
            <a:ext cx="5524500" cy="551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4743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634082"/>
          </a:xfrm>
        </p:spPr>
        <p:txBody>
          <a:bodyPr/>
          <a:lstStyle/>
          <a:p>
            <a:r>
              <a:rPr lang="tr-TR" dirty="0" smtClean="0">
                <a:solidFill>
                  <a:srgbClr val="00B050"/>
                </a:solidFill>
              </a:rPr>
              <a:t>SSL </a:t>
            </a:r>
            <a:r>
              <a:rPr lang="tr-TR" dirty="0" err="1" smtClean="0">
                <a:solidFill>
                  <a:srgbClr val="00B050"/>
                </a:solidFill>
              </a:rPr>
              <a:t>GüvENLİK</a:t>
            </a:r>
            <a:r>
              <a:rPr lang="tr-TR" dirty="0" smtClean="0">
                <a:solidFill>
                  <a:srgbClr val="00B050"/>
                </a:solidFill>
              </a:rPr>
              <a:t> TESTLERİ NASIL YAPILIR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3"/>
          </p:nvPr>
        </p:nvSpPr>
        <p:spPr>
          <a:xfrm>
            <a:off x="539552" y="1052736"/>
            <a:ext cx="7924800" cy="4752528"/>
          </a:xfrm>
        </p:spPr>
        <p:txBody>
          <a:bodyPr>
            <a:normAutofit/>
          </a:bodyPr>
          <a:lstStyle/>
          <a:p>
            <a:r>
              <a:rPr lang="tr-TR" dirty="0" err="1" smtClean="0">
                <a:solidFill>
                  <a:srgbClr val="00B050"/>
                </a:solidFill>
              </a:rPr>
              <a:t>Sslscan</a:t>
            </a:r>
            <a:r>
              <a:rPr lang="tr-TR" dirty="0" smtClean="0">
                <a:solidFill>
                  <a:srgbClr val="00B050"/>
                </a:solidFill>
              </a:rPr>
              <a:t> </a:t>
            </a:r>
            <a:r>
              <a:rPr lang="tr-TR" dirty="0" smtClean="0">
                <a:solidFill>
                  <a:srgbClr val="00B050"/>
                </a:solidFill>
                <a:hlinkClick r:id="rId2"/>
              </a:rPr>
              <a:t>www.outlook.com</a:t>
            </a:r>
            <a:r>
              <a:rPr lang="tr-TR" dirty="0" smtClean="0">
                <a:solidFill>
                  <a:srgbClr val="00B050"/>
                </a:solidFill>
              </a:rPr>
              <a:t> .</a:t>
            </a:r>
          </a:p>
          <a:p>
            <a:pPr lvl="1"/>
            <a:r>
              <a:rPr lang="tr-TR" dirty="0" smtClean="0">
                <a:solidFill>
                  <a:srgbClr val="00B050"/>
                </a:solidFill>
              </a:rPr>
              <a:t>-</a:t>
            </a:r>
            <a:r>
              <a:rPr lang="tr-TR" dirty="0" err="1" smtClean="0">
                <a:solidFill>
                  <a:srgbClr val="00B050"/>
                </a:solidFill>
              </a:rPr>
              <a:t>connect</a:t>
            </a:r>
            <a:r>
              <a:rPr lang="tr-TR" dirty="0" smtClean="0">
                <a:solidFill>
                  <a:srgbClr val="00B050"/>
                </a:solidFill>
              </a:rPr>
              <a:t> </a:t>
            </a:r>
            <a:r>
              <a:rPr lang="tr-TR" dirty="0" err="1" smtClean="0">
                <a:solidFill>
                  <a:srgbClr val="00B050"/>
                </a:solidFill>
              </a:rPr>
              <a:t>host:port</a:t>
            </a:r>
            <a:endParaRPr lang="tr-TR" dirty="0" smtClean="0">
              <a:solidFill>
                <a:srgbClr val="00B050"/>
              </a:solidFill>
            </a:endParaRPr>
          </a:p>
          <a:p>
            <a:pPr lvl="1"/>
            <a:r>
              <a:rPr lang="tr-TR" dirty="0" smtClean="0">
                <a:solidFill>
                  <a:srgbClr val="00B050"/>
                </a:solidFill>
              </a:rPr>
              <a:t>-ssl2, -ssl3, -tls1</a:t>
            </a:r>
          </a:p>
          <a:p>
            <a:pPr lvl="1"/>
            <a:r>
              <a:rPr lang="tr-TR" dirty="0" smtClean="0">
                <a:solidFill>
                  <a:srgbClr val="00B050"/>
                </a:solidFill>
              </a:rPr>
              <a:t>-</a:t>
            </a:r>
            <a:r>
              <a:rPr lang="tr-TR" dirty="0" err="1" smtClean="0">
                <a:solidFill>
                  <a:srgbClr val="00B050"/>
                </a:solidFill>
              </a:rPr>
              <a:t>no-failed</a:t>
            </a:r>
            <a:endParaRPr lang="tr-TR" dirty="0" smtClean="0">
              <a:solidFill>
                <a:srgbClr val="00B050"/>
              </a:solidFill>
            </a:endParaRPr>
          </a:p>
          <a:p>
            <a:pPr marL="342900" lvl="1" indent="-342900"/>
            <a:r>
              <a:rPr lang="tr-TR" dirty="0" err="1">
                <a:solidFill>
                  <a:srgbClr val="00B050"/>
                </a:solidFill>
              </a:rPr>
              <a:t>McAfee</a:t>
            </a:r>
            <a:r>
              <a:rPr lang="tr-TR" dirty="0">
                <a:solidFill>
                  <a:srgbClr val="00B050"/>
                </a:solidFill>
              </a:rPr>
              <a:t> </a:t>
            </a:r>
            <a:r>
              <a:rPr lang="tr-TR" dirty="0" err="1">
                <a:solidFill>
                  <a:srgbClr val="00B050"/>
                </a:solidFill>
              </a:rPr>
              <a:t>Foundstone</a:t>
            </a:r>
            <a:r>
              <a:rPr lang="tr-TR" dirty="0">
                <a:solidFill>
                  <a:srgbClr val="00B050"/>
                </a:solidFill>
              </a:rPr>
              <a:t> </a:t>
            </a:r>
            <a:r>
              <a:rPr lang="tr-TR" dirty="0" err="1" smtClean="0">
                <a:solidFill>
                  <a:srgbClr val="00B050"/>
                </a:solidFill>
              </a:rPr>
              <a:t>ssldigger</a:t>
            </a:r>
            <a:endParaRPr lang="tr-TR" dirty="0">
              <a:solidFill>
                <a:srgbClr val="00B050"/>
              </a:solidFill>
            </a:endParaRPr>
          </a:p>
          <a:p>
            <a:pPr lvl="1"/>
            <a:endParaRPr lang="tr-TR" dirty="0" smtClean="0">
              <a:solidFill>
                <a:srgbClr val="00B050"/>
              </a:solidFill>
            </a:endParaRPr>
          </a:p>
          <a:p>
            <a:pPr lvl="1"/>
            <a:endParaRPr lang="tr-TR" dirty="0" smtClean="0">
              <a:solidFill>
                <a:srgbClr val="00B050"/>
              </a:solidFill>
            </a:endParaRPr>
          </a:p>
          <a:p>
            <a:pPr lvl="2"/>
            <a:endParaRPr lang="tr-TR" dirty="0" smtClean="0">
              <a:solidFill>
                <a:srgbClr val="00B050"/>
              </a:solidFill>
            </a:endParaRPr>
          </a:p>
          <a:p>
            <a:pPr lvl="1"/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11266" name="Picture 2" descr="http://www.softpicks.net/screenshots/Foundstone-SSLDigg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130760"/>
            <a:ext cx="5760640" cy="323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664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SSL (TLS) EL SIKIŞMASI (HANDSHAKE)</a:t>
            </a:r>
            <a:endParaRPr lang="en-US" dirty="0"/>
          </a:p>
        </p:txBody>
      </p:sp>
      <p:pic>
        <p:nvPicPr>
          <p:cNvPr id="3074" name="Picture 2" descr="https://encrypted-tbn3.gstatic.com/images?q=tbn:ANd9GcQI4EOYD3fmJCNmu3JJ2_JUNcX2dq7uM59EbELKZKYqJ_j7y7X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916832"/>
            <a:ext cx="5904656" cy="3680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251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634082"/>
          </a:xfrm>
        </p:spPr>
        <p:txBody>
          <a:bodyPr/>
          <a:lstStyle/>
          <a:p>
            <a:r>
              <a:rPr lang="tr-TR" dirty="0" smtClean="0">
                <a:solidFill>
                  <a:srgbClr val="00B050"/>
                </a:solidFill>
              </a:rPr>
              <a:t>SSL </a:t>
            </a:r>
            <a:r>
              <a:rPr lang="tr-TR" dirty="0" err="1" smtClean="0">
                <a:solidFill>
                  <a:srgbClr val="00B050"/>
                </a:solidFill>
              </a:rPr>
              <a:t>GüvENLİK</a:t>
            </a:r>
            <a:r>
              <a:rPr lang="tr-TR" dirty="0" smtClean="0">
                <a:solidFill>
                  <a:srgbClr val="00B050"/>
                </a:solidFill>
              </a:rPr>
              <a:t> TESTLERİ NASIL YAPILIR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3"/>
          </p:nvPr>
        </p:nvSpPr>
        <p:spPr>
          <a:xfrm>
            <a:off x="539552" y="1052736"/>
            <a:ext cx="7924800" cy="4752528"/>
          </a:xfrm>
        </p:spPr>
        <p:txBody>
          <a:bodyPr>
            <a:normAutofit/>
          </a:bodyPr>
          <a:lstStyle/>
          <a:p>
            <a:r>
              <a:rPr lang="tr-TR" dirty="0" err="1" smtClean="0">
                <a:solidFill>
                  <a:srgbClr val="00B050"/>
                </a:solidFill>
              </a:rPr>
              <a:t>Openssl</a:t>
            </a:r>
            <a:r>
              <a:rPr lang="tr-TR" dirty="0" smtClean="0">
                <a:solidFill>
                  <a:srgbClr val="00B050"/>
                </a:solidFill>
              </a:rPr>
              <a:t> </a:t>
            </a:r>
            <a:r>
              <a:rPr lang="tr-TR" dirty="0" err="1" smtClean="0">
                <a:solidFill>
                  <a:srgbClr val="00B050"/>
                </a:solidFill>
              </a:rPr>
              <a:t>s_client</a:t>
            </a:r>
            <a:r>
              <a:rPr lang="tr-TR" dirty="0" smtClean="0">
                <a:solidFill>
                  <a:srgbClr val="00B050"/>
                </a:solidFill>
              </a:rPr>
              <a:t> –</a:t>
            </a:r>
            <a:r>
              <a:rPr lang="tr-TR" dirty="0" err="1" smtClean="0">
                <a:solidFill>
                  <a:srgbClr val="00B050"/>
                </a:solidFill>
              </a:rPr>
              <a:t>connect</a:t>
            </a:r>
            <a:r>
              <a:rPr lang="tr-TR" dirty="0" smtClean="0">
                <a:solidFill>
                  <a:srgbClr val="00B050"/>
                </a:solidFill>
              </a:rPr>
              <a:t> </a:t>
            </a:r>
            <a:r>
              <a:rPr lang="tr-TR" dirty="0" smtClean="0">
                <a:solidFill>
                  <a:srgbClr val="00B050"/>
                </a:solidFill>
                <a:hlinkClick r:id="rId2"/>
              </a:rPr>
              <a:t>www.outlook.com:443</a:t>
            </a:r>
            <a:endParaRPr lang="tr-TR" dirty="0">
              <a:solidFill>
                <a:srgbClr val="00B050"/>
              </a:solidFill>
            </a:endParaRPr>
          </a:p>
          <a:p>
            <a:pPr lvl="1"/>
            <a:r>
              <a:rPr lang="tr-TR" dirty="0" smtClean="0">
                <a:solidFill>
                  <a:srgbClr val="00B050"/>
                </a:solidFill>
              </a:rPr>
              <a:t>-ssl2, -ssl3,-tls1_2,-tls1_1,-tls1, -</a:t>
            </a:r>
            <a:r>
              <a:rPr lang="tr-TR" dirty="0" err="1" smtClean="0">
                <a:solidFill>
                  <a:srgbClr val="00B050"/>
                </a:solidFill>
              </a:rPr>
              <a:t>no</a:t>
            </a:r>
            <a:r>
              <a:rPr lang="tr-TR" dirty="0" smtClean="0">
                <a:solidFill>
                  <a:srgbClr val="00B050"/>
                </a:solidFill>
              </a:rPr>
              <a:t>_*</a:t>
            </a:r>
          </a:p>
          <a:p>
            <a:pPr lvl="1"/>
            <a:r>
              <a:rPr lang="tr-TR" dirty="0" smtClean="0">
                <a:solidFill>
                  <a:srgbClr val="00B050"/>
                </a:solidFill>
              </a:rPr>
              <a:t>-</a:t>
            </a:r>
            <a:r>
              <a:rPr lang="tr-TR" dirty="0" err="1" smtClean="0">
                <a:solidFill>
                  <a:srgbClr val="00B050"/>
                </a:solidFill>
              </a:rPr>
              <a:t>cipher</a:t>
            </a:r>
            <a:endParaRPr lang="tr-TR" dirty="0">
              <a:solidFill>
                <a:srgbClr val="00B050"/>
              </a:solidFill>
            </a:endParaRPr>
          </a:p>
          <a:p>
            <a:pPr lvl="1"/>
            <a:endParaRPr lang="tr-TR" dirty="0" smtClean="0">
              <a:solidFill>
                <a:srgbClr val="00B050"/>
              </a:solidFill>
            </a:endParaRPr>
          </a:p>
          <a:p>
            <a:pPr lvl="1"/>
            <a:endParaRPr lang="tr-TR" dirty="0" smtClean="0">
              <a:solidFill>
                <a:srgbClr val="00B050"/>
              </a:solidFill>
            </a:endParaRPr>
          </a:p>
          <a:p>
            <a:pPr lvl="2"/>
            <a:endParaRPr lang="tr-TR" dirty="0" smtClean="0">
              <a:solidFill>
                <a:srgbClr val="00B050"/>
              </a:solidFill>
            </a:endParaRPr>
          </a:p>
          <a:p>
            <a:pPr lvl="1"/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35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634082"/>
          </a:xfrm>
        </p:spPr>
        <p:txBody>
          <a:bodyPr/>
          <a:lstStyle/>
          <a:p>
            <a:r>
              <a:rPr lang="tr-TR" dirty="0" smtClean="0">
                <a:solidFill>
                  <a:srgbClr val="00B050"/>
                </a:solidFill>
              </a:rPr>
              <a:t>ADIM </a:t>
            </a:r>
            <a:r>
              <a:rPr lang="tr-TR" dirty="0" err="1" smtClean="0">
                <a:solidFill>
                  <a:srgbClr val="00B050"/>
                </a:solidFill>
              </a:rPr>
              <a:t>aDIM</a:t>
            </a:r>
            <a:r>
              <a:rPr lang="tr-TR" dirty="0" smtClean="0">
                <a:solidFill>
                  <a:srgbClr val="00B050"/>
                </a:solidFill>
              </a:rPr>
              <a:t> SSL </a:t>
            </a:r>
            <a:r>
              <a:rPr lang="tr-TR" dirty="0" err="1" smtClean="0">
                <a:solidFill>
                  <a:srgbClr val="00B050"/>
                </a:solidFill>
              </a:rPr>
              <a:t>Güvenliğinİn</a:t>
            </a:r>
            <a:r>
              <a:rPr lang="tr-TR" dirty="0" smtClean="0">
                <a:solidFill>
                  <a:srgbClr val="00B050"/>
                </a:solidFill>
              </a:rPr>
              <a:t> </a:t>
            </a:r>
            <a:r>
              <a:rPr lang="tr-TR" dirty="0" err="1" smtClean="0">
                <a:solidFill>
                  <a:srgbClr val="00B050"/>
                </a:solidFill>
              </a:rPr>
              <a:t>SağlanmasI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3"/>
          </p:nvPr>
        </p:nvSpPr>
        <p:spPr>
          <a:xfrm>
            <a:off x="539552" y="1052736"/>
            <a:ext cx="7924800" cy="4752528"/>
          </a:xfrm>
        </p:spPr>
        <p:txBody>
          <a:bodyPr>
            <a:normAutofit/>
          </a:bodyPr>
          <a:lstStyle/>
          <a:p>
            <a:r>
              <a:rPr lang="tr-TR" dirty="0" smtClean="0">
                <a:solidFill>
                  <a:srgbClr val="00B050"/>
                </a:solidFill>
              </a:rPr>
              <a:t>SSLv2’nin Devre Dışı Bırakılması: IIS 6.0 ve 7.x için </a:t>
            </a:r>
          </a:p>
          <a:p>
            <a:pPr marL="0" indent="0">
              <a:buNone/>
            </a:pPr>
            <a:r>
              <a:rPr lang="tr-TR" dirty="0" smtClean="0">
                <a:solidFill>
                  <a:srgbClr val="00B050"/>
                </a:solidFill>
              </a:rPr>
              <a:t>[HKEY_LOCAL_MACHINE\SYSTEM\</a:t>
            </a:r>
            <a:r>
              <a:rPr lang="tr-TR" dirty="0" err="1" smtClean="0">
                <a:solidFill>
                  <a:srgbClr val="00B050"/>
                </a:solidFill>
              </a:rPr>
              <a:t>CurrentControlSet</a:t>
            </a:r>
            <a:r>
              <a:rPr lang="tr-TR" dirty="0" smtClean="0">
                <a:solidFill>
                  <a:srgbClr val="00B050"/>
                </a:solidFill>
              </a:rPr>
              <a:t>\Control\</a:t>
            </a:r>
            <a:r>
              <a:rPr lang="tr-TR" dirty="0" err="1" smtClean="0">
                <a:solidFill>
                  <a:srgbClr val="00B050"/>
                </a:solidFill>
              </a:rPr>
              <a:t>SecurityProviders</a:t>
            </a:r>
            <a:r>
              <a:rPr lang="tr-TR" dirty="0" smtClean="0">
                <a:solidFill>
                  <a:srgbClr val="00B050"/>
                </a:solidFill>
              </a:rPr>
              <a:t>\SCHANNEL\</a:t>
            </a:r>
            <a:r>
              <a:rPr lang="tr-TR" dirty="0" err="1" smtClean="0">
                <a:solidFill>
                  <a:srgbClr val="00B050"/>
                </a:solidFill>
              </a:rPr>
              <a:t>Protocols</a:t>
            </a:r>
            <a:r>
              <a:rPr lang="tr-TR" dirty="0" smtClean="0">
                <a:solidFill>
                  <a:srgbClr val="00B050"/>
                </a:solidFill>
              </a:rPr>
              <a:t>\PCT </a:t>
            </a:r>
            <a:r>
              <a:rPr lang="tr-TR" dirty="0">
                <a:solidFill>
                  <a:srgbClr val="00B050"/>
                </a:solidFill>
              </a:rPr>
              <a:t>1.0\Server</a:t>
            </a:r>
            <a:r>
              <a:rPr lang="tr-TR" dirty="0" smtClean="0">
                <a:solidFill>
                  <a:srgbClr val="00B050"/>
                </a:solidFill>
              </a:rPr>
              <a:t>]   "</a:t>
            </a:r>
            <a:r>
              <a:rPr lang="tr-TR" dirty="0" err="1">
                <a:solidFill>
                  <a:srgbClr val="00B050"/>
                </a:solidFill>
              </a:rPr>
              <a:t>Enabled</a:t>
            </a:r>
            <a:r>
              <a:rPr lang="tr-TR" dirty="0">
                <a:solidFill>
                  <a:srgbClr val="00B050"/>
                </a:solidFill>
              </a:rPr>
              <a:t>"=dword:00000000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tr-TR" dirty="0">
                <a:solidFill>
                  <a:srgbClr val="00B050"/>
                </a:solidFill>
              </a:rPr>
              <a:t>[</a:t>
            </a:r>
            <a:r>
              <a:rPr lang="tr-TR" dirty="0" smtClean="0">
                <a:solidFill>
                  <a:srgbClr val="00B050"/>
                </a:solidFill>
              </a:rPr>
              <a:t>HKEY_LOCAL_MACHINE\SYSTEM\</a:t>
            </a:r>
            <a:r>
              <a:rPr lang="tr-TR" dirty="0" err="1" smtClean="0">
                <a:solidFill>
                  <a:srgbClr val="00B050"/>
                </a:solidFill>
              </a:rPr>
              <a:t>CurrentControlSet</a:t>
            </a:r>
            <a:r>
              <a:rPr lang="tr-TR" dirty="0" smtClean="0">
                <a:solidFill>
                  <a:srgbClr val="00B050"/>
                </a:solidFill>
              </a:rPr>
              <a:t>\Control\</a:t>
            </a:r>
            <a:r>
              <a:rPr lang="tr-TR" dirty="0" err="1" smtClean="0">
                <a:solidFill>
                  <a:srgbClr val="00B050"/>
                </a:solidFill>
              </a:rPr>
              <a:t>SecurityProviders</a:t>
            </a:r>
            <a:r>
              <a:rPr lang="tr-TR" dirty="0" smtClean="0">
                <a:solidFill>
                  <a:srgbClr val="00B050"/>
                </a:solidFill>
              </a:rPr>
              <a:t>\SCHANNEL\</a:t>
            </a:r>
            <a:r>
              <a:rPr lang="tr-TR" dirty="0" err="1" smtClean="0">
                <a:solidFill>
                  <a:srgbClr val="00B050"/>
                </a:solidFill>
              </a:rPr>
              <a:t>Protocols</a:t>
            </a:r>
            <a:r>
              <a:rPr lang="tr-TR" dirty="0" smtClean="0">
                <a:solidFill>
                  <a:srgbClr val="00B050"/>
                </a:solidFill>
              </a:rPr>
              <a:t>\SSL </a:t>
            </a:r>
            <a:r>
              <a:rPr lang="tr-TR" dirty="0">
                <a:solidFill>
                  <a:srgbClr val="00B050"/>
                </a:solidFill>
              </a:rPr>
              <a:t>2.0\Server</a:t>
            </a:r>
            <a:r>
              <a:rPr lang="tr-TR" dirty="0" smtClean="0">
                <a:solidFill>
                  <a:srgbClr val="00B050"/>
                </a:solidFill>
              </a:rPr>
              <a:t>]   "</a:t>
            </a:r>
            <a:r>
              <a:rPr lang="tr-TR" dirty="0" err="1">
                <a:solidFill>
                  <a:srgbClr val="00B050"/>
                </a:solidFill>
              </a:rPr>
              <a:t>Enabled</a:t>
            </a:r>
            <a:r>
              <a:rPr lang="tr-TR" dirty="0">
                <a:solidFill>
                  <a:srgbClr val="00B050"/>
                </a:solidFill>
              </a:rPr>
              <a:t>"=</a:t>
            </a:r>
            <a:r>
              <a:rPr lang="tr-TR" dirty="0" smtClean="0">
                <a:solidFill>
                  <a:srgbClr val="00B050"/>
                </a:solidFill>
              </a:rPr>
              <a:t>dword:00000000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342900" lvl="1" indent="-342900"/>
            <a:r>
              <a:rPr lang="tr-TR" dirty="0">
                <a:solidFill>
                  <a:srgbClr val="00B050"/>
                </a:solidFill>
              </a:rPr>
              <a:t>SSLv2’nin Devre Dışı Bırakılması: </a:t>
            </a:r>
            <a:r>
              <a:rPr lang="tr-TR" dirty="0" err="1" smtClean="0">
                <a:solidFill>
                  <a:srgbClr val="00B050"/>
                </a:solidFill>
              </a:rPr>
              <a:t>Apache</a:t>
            </a:r>
            <a:r>
              <a:rPr lang="tr-TR" dirty="0" smtClean="0">
                <a:solidFill>
                  <a:srgbClr val="00B050"/>
                </a:solidFill>
              </a:rPr>
              <a:t> </a:t>
            </a:r>
            <a:r>
              <a:rPr lang="tr-TR" dirty="0">
                <a:solidFill>
                  <a:srgbClr val="00B050"/>
                </a:solidFill>
              </a:rPr>
              <a:t>için </a:t>
            </a:r>
            <a:endParaRPr lang="tr-TR" dirty="0" smtClean="0">
              <a:solidFill>
                <a:srgbClr val="00B050"/>
              </a:solidFill>
            </a:endParaRPr>
          </a:p>
          <a:p>
            <a:pPr marL="0" lvl="1" indent="0">
              <a:buNone/>
            </a:pPr>
            <a:r>
              <a:rPr lang="tr-TR" dirty="0" err="1" smtClean="0">
                <a:solidFill>
                  <a:srgbClr val="00B050"/>
                </a:solidFill>
              </a:rPr>
              <a:t>SSLProtocol</a:t>
            </a:r>
            <a:r>
              <a:rPr lang="tr-TR" dirty="0" smtClean="0">
                <a:solidFill>
                  <a:srgbClr val="00B050"/>
                </a:solidFill>
              </a:rPr>
              <a:t> </a:t>
            </a:r>
            <a:r>
              <a:rPr lang="tr-TR" dirty="0">
                <a:solidFill>
                  <a:srgbClr val="00B050"/>
                </a:solidFill>
              </a:rPr>
              <a:t>ALL -</a:t>
            </a:r>
            <a:r>
              <a:rPr lang="tr-TR" dirty="0" smtClean="0">
                <a:solidFill>
                  <a:srgbClr val="00B050"/>
                </a:solidFill>
              </a:rPr>
              <a:t>SSLv2</a:t>
            </a:r>
          </a:p>
          <a:p>
            <a:pPr marL="0" lvl="1" indent="0">
              <a:buNone/>
            </a:pPr>
            <a:endParaRPr lang="tr-TR" dirty="0" smtClean="0">
              <a:solidFill>
                <a:srgbClr val="00B050"/>
              </a:solidFill>
            </a:endParaRPr>
          </a:p>
          <a:p>
            <a:r>
              <a:rPr lang="tr-TR" dirty="0" smtClean="0">
                <a:solidFill>
                  <a:srgbClr val="00B050"/>
                </a:solidFill>
              </a:rPr>
              <a:t>Zayıf </a:t>
            </a:r>
            <a:r>
              <a:rPr lang="tr-TR" dirty="0" err="1" smtClean="0">
                <a:solidFill>
                  <a:srgbClr val="00B050"/>
                </a:solidFill>
              </a:rPr>
              <a:t>Algorithmaların</a:t>
            </a:r>
            <a:r>
              <a:rPr lang="tr-TR" dirty="0" smtClean="0">
                <a:solidFill>
                  <a:srgbClr val="00B050"/>
                </a:solidFill>
              </a:rPr>
              <a:t> Devre Dışı Bırakılması: IIS 6.0 ve 7.x için</a:t>
            </a:r>
          </a:p>
          <a:p>
            <a:pPr marL="0" indent="0">
              <a:buNone/>
            </a:pPr>
            <a:endParaRPr lang="tr-TR" dirty="0" smtClean="0">
              <a:solidFill>
                <a:srgbClr val="00B050"/>
              </a:solidFill>
            </a:endParaRPr>
          </a:p>
          <a:p>
            <a:pPr lvl="1"/>
            <a:endParaRPr lang="tr-TR" dirty="0" smtClean="0">
              <a:solidFill>
                <a:srgbClr val="00B050"/>
              </a:solidFill>
            </a:endParaRPr>
          </a:p>
          <a:p>
            <a:pPr lvl="2"/>
            <a:endParaRPr lang="tr-TR" dirty="0" smtClean="0">
              <a:solidFill>
                <a:srgbClr val="00B050"/>
              </a:solidFill>
            </a:endParaRPr>
          </a:p>
          <a:p>
            <a:pPr lvl="1"/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13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3"/>
          </p:nvPr>
        </p:nvSpPr>
        <p:spPr>
          <a:xfrm>
            <a:off x="609600" y="332656"/>
            <a:ext cx="7924800" cy="6048672"/>
          </a:xfrm>
        </p:spPr>
        <p:txBody>
          <a:bodyPr>
            <a:normAutofit fontScale="77500" lnSpcReduction="20000"/>
          </a:bodyPr>
          <a:lstStyle/>
          <a:p>
            <a:r>
              <a:rPr lang="tr-TR" dirty="0"/>
              <a:t>[</a:t>
            </a:r>
            <a:r>
              <a:rPr lang="tr-TR" dirty="0">
                <a:solidFill>
                  <a:srgbClr val="00B050"/>
                </a:solidFill>
              </a:rPr>
              <a:t>HKEY_LOCAL_MACHINE\SYSTEM\</a:t>
            </a:r>
            <a:r>
              <a:rPr lang="tr-TR" dirty="0" err="1">
                <a:solidFill>
                  <a:srgbClr val="00B050"/>
                </a:solidFill>
              </a:rPr>
              <a:t>CurrentControlSet</a:t>
            </a:r>
            <a:r>
              <a:rPr lang="tr-TR" dirty="0">
                <a:solidFill>
                  <a:srgbClr val="00B050"/>
                </a:solidFill>
              </a:rPr>
              <a:t>\Control\</a:t>
            </a:r>
            <a:r>
              <a:rPr lang="tr-TR" dirty="0" err="1">
                <a:solidFill>
                  <a:srgbClr val="00B050"/>
                </a:solidFill>
              </a:rPr>
              <a:t>SecurityProviders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tr-TR" dirty="0">
                <a:solidFill>
                  <a:srgbClr val="00B050"/>
                </a:solidFill>
              </a:rPr>
              <a:t>\SCHANNEL\</a:t>
            </a:r>
            <a:r>
              <a:rPr lang="tr-TR" dirty="0" err="1">
                <a:solidFill>
                  <a:srgbClr val="00B050"/>
                </a:solidFill>
              </a:rPr>
              <a:t>Ciphers</a:t>
            </a:r>
            <a:r>
              <a:rPr lang="tr-TR" dirty="0">
                <a:solidFill>
                  <a:srgbClr val="00B050"/>
                </a:solidFill>
              </a:rPr>
              <a:t>\DES 56/56]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tr-TR" dirty="0">
                <a:solidFill>
                  <a:srgbClr val="00B050"/>
                </a:solidFill>
              </a:rPr>
              <a:t>"</a:t>
            </a:r>
            <a:r>
              <a:rPr lang="tr-TR" dirty="0" err="1">
                <a:solidFill>
                  <a:srgbClr val="00B050"/>
                </a:solidFill>
              </a:rPr>
              <a:t>Enabled</a:t>
            </a:r>
            <a:r>
              <a:rPr lang="tr-TR" dirty="0">
                <a:solidFill>
                  <a:srgbClr val="00B050"/>
                </a:solidFill>
              </a:rPr>
              <a:t>"=dword:00000000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tr-TR" dirty="0">
                <a:solidFill>
                  <a:srgbClr val="00B050"/>
                </a:solidFill>
              </a:rPr>
              <a:t>[HKEY_LOCAL_MACHINE\SYSTEM\</a:t>
            </a:r>
            <a:r>
              <a:rPr lang="tr-TR" dirty="0" err="1">
                <a:solidFill>
                  <a:srgbClr val="00B050"/>
                </a:solidFill>
              </a:rPr>
              <a:t>CurrentControlSet</a:t>
            </a:r>
            <a:r>
              <a:rPr lang="tr-TR" dirty="0">
                <a:solidFill>
                  <a:srgbClr val="00B050"/>
                </a:solidFill>
              </a:rPr>
              <a:t>\Control\</a:t>
            </a:r>
            <a:r>
              <a:rPr lang="tr-TR" dirty="0" err="1">
                <a:solidFill>
                  <a:srgbClr val="00B050"/>
                </a:solidFill>
              </a:rPr>
              <a:t>SecurityProviders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tr-TR" dirty="0">
                <a:solidFill>
                  <a:srgbClr val="00B050"/>
                </a:solidFill>
              </a:rPr>
              <a:t>\SCHANNEL\</a:t>
            </a:r>
            <a:r>
              <a:rPr lang="tr-TR" dirty="0" err="1">
                <a:solidFill>
                  <a:srgbClr val="00B050"/>
                </a:solidFill>
              </a:rPr>
              <a:t>Ciphers</a:t>
            </a:r>
            <a:r>
              <a:rPr lang="tr-TR" dirty="0">
                <a:solidFill>
                  <a:srgbClr val="00B050"/>
                </a:solidFill>
              </a:rPr>
              <a:t>\NULL]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tr-TR" dirty="0">
                <a:solidFill>
                  <a:srgbClr val="00B050"/>
                </a:solidFill>
              </a:rPr>
              <a:t>"</a:t>
            </a:r>
            <a:r>
              <a:rPr lang="tr-TR" dirty="0" err="1">
                <a:solidFill>
                  <a:srgbClr val="00B050"/>
                </a:solidFill>
              </a:rPr>
              <a:t>Enabled</a:t>
            </a:r>
            <a:r>
              <a:rPr lang="tr-TR" dirty="0">
                <a:solidFill>
                  <a:srgbClr val="00B050"/>
                </a:solidFill>
              </a:rPr>
              <a:t>"=dword:00000000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tr-TR" dirty="0">
                <a:solidFill>
                  <a:srgbClr val="00B050"/>
                </a:solidFill>
              </a:rPr>
              <a:t>[HKEY_LOCAL_MACHINE\SYSTEM\</a:t>
            </a:r>
            <a:r>
              <a:rPr lang="tr-TR" dirty="0" err="1">
                <a:solidFill>
                  <a:srgbClr val="00B050"/>
                </a:solidFill>
              </a:rPr>
              <a:t>CurrentControlSet</a:t>
            </a:r>
            <a:r>
              <a:rPr lang="tr-TR" dirty="0">
                <a:solidFill>
                  <a:srgbClr val="00B050"/>
                </a:solidFill>
              </a:rPr>
              <a:t>\Control\</a:t>
            </a:r>
            <a:r>
              <a:rPr lang="tr-TR" dirty="0" err="1">
                <a:solidFill>
                  <a:srgbClr val="00B050"/>
                </a:solidFill>
              </a:rPr>
              <a:t>SecurityProviders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tr-TR" dirty="0">
                <a:solidFill>
                  <a:srgbClr val="00B050"/>
                </a:solidFill>
              </a:rPr>
              <a:t>\SCHANNEL\</a:t>
            </a:r>
            <a:r>
              <a:rPr lang="tr-TR" dirty="0" err="1">
                <a:solidFill>
                  <a:srgbClr val="00B050"/>
                </a:solidFill>
              </a:rPr>
              <a:t>Ciphers</a:t>
            </a:r>
            <a:r>
              <a:rPr lang="tr-TR" dirty="0">
                <a:solidFill>
                  <a:srgbClr val="00B050"/>
                </a:solidFill>
              </a:rPr>
              <a:t>\RC2 40/128]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tr-TR" dirty="0">
                <a:solidFill>
                  <a:srgbClr val="00B050"/>
                </a:solidFill>
              </a:rPr>
              <a:t>"</a:t>
            </a:r>
            <a:r>
              <a:rPr lang="tr-TR" dirty="0" err="1">
                <a:solidFill>
                  <a:srgbClr val="00B050"/>
                </a:solidFill>
              </a:rPr>
              <a:t>Enabled</a:t>
            </a:r>
            <a:r>
              <a:rPr lang="tr-TR" dirty="0">
                <a:solidFill>
                  <a:srgbClr val="00B050"/>
                </a:solidFill>
              </a:rPr>
              <a:t>"=dword:00000000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tr-TR" dirty="0">
                <a:solidFill>
                  <a:srgbClr val="00B050"/>
                </a:solidFill>
              </a:rPr>
              <a:t>[HKEY_LOCAL_MACHINE\SYSTEM\</a:t>
            </a:r>
            <a:r>
              <a:rPr lang="tr-TR" dirty="0" err="1">
                <a:solidFill>
                  <a:srgbClr val="00B050"/>
                </a:solidFill>
              </a:rPr>
              <a:t>CurrentControlSet</a:t>
            </a:r>
            <a:r>
              <a:rPr lang="tr-TR" dirty="0">
                <a:solidFill>
                  <a:srgbClr val="00B050"/>
                </a:solidFill>
              </a:rPr>
              <a:t>\Control\</a:t>
            </a:r>
            <a:r>
              <a:rPr lang="tr-TR" dirty="0" err="1">
                <a:solidFill>
                  <a:srgbClr val="00B050"/>
                </a:solidFill>
              </a:rPr>
              <a:t>SecurityProviders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tr-TR" dirty="0">
                <a:solidFill>
                  <a:srgbClr val="00B050"/>
                </a:solidFill>
              </a:rPr>
              <a:t>\SCHANNEL\</a:t>
            </a:r>
            <a:r>
              <a:rPr lang="tr-TR" dirty="0" err="1">
                <a:solidFill>
                  <a:srgbClr val="00B050"/>
                </a:solidFill>
              </a:rPr>
              <a:t>Ciphers</a:t>
            </a:r>
            <a:r>
              <a:rPr lang="tr-TR" dirty="0">
                <a:solidFill>
                  <a:srgbClr val="00B050"/>
                </a:solidFill>
              </a:rPr>
              <a:t>\RC2 56/128]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tr-TR" dirty="0">
                <a:solidFill>
                  <a:srgbClr val="00B050"/>
                </a:solidFill>
              </a:rPr>
              <a:t>"</a:t>
            </a:r>
            <a:r>
              <a:rPr lang="tr-TR" dirty="0" err="1">
                <a:solidFill>
                  <a:srgbClr val="00B050"/>
                </a:solidFill>
              </a:rPr>
              <a:t>Enabled</a:t>
            </a:r>
            <a:r>
              <a:rPr lang="tr-TR" dirty="0">
                <a:solidFill>
                  <a:srgbClr val="00B050"/>
                </a:solidFill>
              </a:rPr>
              <a:t>"=dword:00000000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tr-TR" dirty="0">
                <a:solidFill>
                  <a:srgbClr val="00B050"/>
                </a:solidFill>
              </a:rPr>
              <a:t>[HKEY_LOCAL_MACHINE\SYSTEM\</a:t>
            </a:r>
            <a:r>
              <a:rPr lang="tr-TR" dirty="0" err="1">
                <a:solidFill>
                  <a:srgbClr val="00B050"/>
                </a:solidFill>
              </a:rPr>
              <a:t>CurrentControlSet</a:t>
            </a:r>
            <a:r>
              <a:rPr lang="tr-TR" dirty="0">
                <a:solidFill>
                  <a:srgbClr val="00B050"/>
                </a:solidFill>
              </a:rPr>
              <a:t>\Control\</a:t>
            </a:r>
            <a:r>
              <a:rPr lang="tr-TR" dirty="0" err="1">
                <a:solidFill>
                  <a:srgbClr val="00B050"/>
                </a:solidFill>
              </a:rPr>
              <a:t>SecurityProviders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tr-TR" dirty="0">
                <a:solidFill>
                  <a:srgbClr val="00B050"/>
                </a:solidFill>
              </a:rPr>
              <a:t>\SCHANNEL\</a:t>
            </a:r>
            <a:r>
              <a:rPr lang="tr-TR" dirty="0" err="1">
                <a:solidFill>
                  <a:srgbClr val="00B050"/>
                </a:solidFill>
              </a:rPr>
              <a:t>Ciphers</a:t>
            </a:r>
            <a:r>
              <a:rPr lang="tr-TR" dirty="0">
                <a:solidFill>
                  <a:srgbClr val="00B050"/>
                </a:solidFill>
              </a:rPr>
              <a:t>\RC4 40/128]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tr-TR" dirty="0">
                <a:solidFill>
                  <a:srgbClr val="00B050"/>
                </a:solidFill>
              </a:rPr>
              <a:t>"</a:t>
            </a:r>
            <a:r>
              <a:rPr lang="tr-TR" dirty="0" err="1">
                <a:solidFill>
                  <a:srgbClr val="00B050"/>
                </a:solidFill>
              </a:rPr>
              <a:t>Enabled</a:t>
            </a:r>
            <a:r>
              <a:rPr lang="tr-TR" dirty="0">
                <a:solidFill>
                  <a:srgbClr val="00B050"/>
                </a:solidFill>
              </a:rPr>
              <a:t>"=dword:00000000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tr-TR" dirty="0">
                <a:solidFill>
                  <a:srgbClr val="00B050"/>
                </a:solidFill>
              </a:rPr>
              <a:t>[HKEY_LOCAL_MACHINE\SYSTEM\</a:t>
            </a:r>
            <a:r>
              <a:rPr lang="tr-TR" dirty="0" err="1">
                <a:solidFill>
                  <a:srgbClr val="00B050"/>
                </a:solidFill>
              </a:rPr>
              <a:t>CurrentControlSet</a:t>
            </a:r>
            <a:r>
              <a:rPr lang="tr-TR" dirty="0">
                <a:solidFill>
                  <a:srgbClr val="00B050"/>
                </a:solidFill>
              </a:rPr>
              <a:t>\Control\</a:t>
            </a:r>
            <a:r>
              <a:rPr lang="tr-TR" dirty="0" err="1">
                <a:solidFill>
                  <a:srgbClr val="00B050"/>
                </a:solidFill>
              </a:rPr>
              <a:t>SecurityProviders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tr-TR" dirty="0">
                <a:solidFill>
                  <a:srgbClr val="00B050"/>
                </a:solidFill>
              </a:rPr>
              <a:t>\SCHANNEL\</a:t>
            </a:r>
            <a:r>
              <a:rPr lang="tr-TR" dirty="0" err="1">
                <a:solidFill>
                  <a:srgbClr val="00B050"/>
                </a:solidFill>
              </a:rPr>
              <a:t>Ciphers</a:t>
            </a:r>
            <a:r>
              <a:rPr lang="tr-TR" dirty="0">
                <a:solidFill>
                  <a:srgbClr val="00B050"/>
                </a:solidFill>
              </a:rPr>
              <a:t>\RC4 56/128]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tr-TR" dirty="0">
                <a:solidFill>
                  <a:srgbClr val="00B050"/>
                </a:solidFill>
              </a:rPr>
              <a:t>"</a:t>
            </a:r>
            <a:r>
              <a:rPr lang="tr-TR" dirty="0" err="1">
                <a:solidFill>
                  <a:srgbClr val="00B050"/>
                </a:solidFill>
              </a:rPr>
              <a:t>Enabled</a:t>
            </a:r>
            <a:r>
              <a:rPr lang="tr-TR" dirty="0">
                <a:solidFill>
                  <a:srgbClr val="00B050"/>
                </a:solidFill>
              </a:rPr>
              <a:t>"=dword:00000000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tr-TR" dirty="0">
                <a:solidFill>
                  <a:srgbClr val="00B050"/>
                </a:solidFill>
              </a:rPr>
              <a:t>[HKEY_LOCAL_MACHINE\SYSTEM\</a:t>
            </a:r>
            <a:r>
              <a:rPr lang="tr-TR" dirty="0" err="1">
                <a:solidFill>
                  <a:srgbClr val="00B050"/>
                </a:solidFill>
              </a:rPr>
              <a:t>CurrentControlSet</a:t>
            </a:r>
            <a:r>
              <a:rPr lang="tr-TR" dirty="0">
                <a:solidFill>
                  <a:srgbClr val="00B050"/>
                </a:solidFill>
              </a:rPr>
              <a:t>\Control\</a:t>
            </a:r>
            <a:r>
              <a:rPr lang="tr-TR" dirty="0" err="1">
                <a:solidFill>
                  <a:srgbClr val="00B050"/>
                </a:solidFill>
              </a:rPr>
              <a:t>SecurityProviders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tr-TR" dirty="0">
                <a:solidFill>
                  <a:srgbClr val="00B050"/>
                </a:solidFill>
              </a:rPr>
              <a:t>\SCHANNEL\</a:t>
            </a:r>
            <a:r>
              <a:rPr lang="tr-TR" dirty="0" err="1">
                <a:solidFill>
                  <a:srgbClr val="00B050"/>
                </a:solidFill>
              </a:rPr>
              <a:t>Ciphers</a:t>
            </a:r>
            <a:r>
              <a:rPr lang="tr-TR" dirty="0">
                <a:solidFill>
                  <a:srgbClr val="00B050"/>
                </a:solidFill>
              </a:rPr>
              <a:t>\RC4 64/128]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tr-TR" dirty="0">
                <a:solidFill>
                  <a:srgbClr val="00B050"/>
                </a:solidFill>
              </a:rPr>
              <a:t>"</a:t>
            </a:r>
            <a:r>
              <a:rPr lang="tr-TR" dirty="0" err="1">
                <a:solidFill>
                  <a:srgbClr val="00B050"/>
                </a:solidFill>
              </a:rPr>
              <a:t>Enabled</a:t>
            </a:r>
            <a:r>
              <a:rPr lang="tr-TR" dirty="0">
                <a:solidFill>
                  <a:srgbClr val="00B050"/>
                </a:solidFill>
              </a:rPr>
              <a:t>"=dword:0000000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15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tr-TR" dirty="0">
                <a:solidFill>
                  <a:srgbClr val="00B050"/>
                </a:solidFill>
              </a:rPr>
              <a:t>Zayıf </a:t>
            </a:r>
            <a:r>
              <a:rPr lang="tr-TR" dirty="0" err="1">
                <a:solidFill>
                  <a:srgbClr val="00B050"/>
                </a:solidFill>
              </a:rPr>
              <a:t>Algorithmaların</a:t>
            </a:r>
            <a:r>
              <a:rPr lang="tr-TR" dirty="0">
                <a:solidFill>
                  <a:srgbClr val="00B050"/>
                </a:solidFill>
              </a:rPr>
              <a:t> Devre Dışı Bırakılması: </a:t>
            </a:r>
            <a:r>
              <a:rPr lang="tr-TR" dirty="0" smtClean="0">
                <a:solidFill>
                  <a:srgbClr val="00B050"/>
                </a:solidFill>
              </a:rPr>
              <a:t> </a:t>
            </a:r>
            <a:r>
              <a:rPr lang="tr-TR" dirty="0" err="1" smtClean="0">
                <a:solidFill>
                  <a:srgbClr val="00B050"/>
                </a:solidFill>
              </a:rPr>
              <a:t>Apache</a:t>
            </a:r>
            <a:endParaRPr lang="tr-TR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tr-TR" dirty="0" err="1" smtClean="0">
                <a:solidFill>
                  <a:srgbClr val="00B050"/>
                </a:solidFill>
              </a:rPr>
              <a:t>Httpd.conf</a:t>
            </a:r>
            <a:r>
              <a:rPr lang="tr-TR" dirty="0" smtClean="0">
                <a:solidFill>
                  <a:srgbClr val="00B050"/>
                </a:solidFill>
              </a:rPr>
              <a:t> </a:t>
            </a:r>
            <a:r>
              <a:rPr lang="tr-TR" dirty="0">
                <a:solidFill>
                  <a:srgbClr val="00B050"/>
                </a:solidFill>
              </a:rPr>
              <a:t>veya </a:t>
            </a:r>
            <a:r>
              <a:rPr lang="tr-TR" dirty="0" err="1">
                <a:solidFill>
                  <a:srgbClr val="00B050"/>
                </a:solidFill>
              </a:rPr>
              <a:t>ssl.conf</a:t>
            </a:r>
            <a:r>
              <a:rPr lang="tr-TR" dirty="0">
                <a:solidFill>
                  <a:srgbClr val="00B050"/>
                </a:solidFill>
              </a:rPr>
              <a:t> içinde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tr-TR" dirty="0" err="1">
                <a:solidFill>
                  <a:srgbClr val="00B050"/>
                </a:solidFill>
              </a:rPr>
              <a:t>SSLCipherSuite</a:t>
            </a:r>
            <a:r>
              <a:rPr lang="tr-TR" dirty="0">
                <a:solidFill>
                  <a:srgbClr val="00B050"/>
                </a:solidFill>
              </a:rPr>
              <a:t> ALL:!</a:t>
            </a:r>
            <a:r>
              <a:rPr lang="tr-TR" dirty="0" err="1">
                <a:solidFill>
                  <a:srgbClr val="00B050"/>
                </a:solidFill>
              </a:rPr>
              <a:t>aNULL</a:t>
            </a:r>
            <a:r>
              <a:rPr lang="tr-TR" dirty="0">
                <a:solidFill>
                  <a:srgbClr val="00B050"/>
                </a:solidFill>
              </a:rPr>
              <a:t>:!ADH:!</a:t>
            </a:r>
            <a:r>
              <a:rPr lang="tr-TR" dirty="0" err="1">
                <a:solidFill>
                  <a:srgbClr val="00B050"/>
                </a:solidFill>
              </a:rPr>
              <a:t>eNULL</a:t>
            </a:r>
            <a:r>
              <a:rPr lang="tr-TR" dirty="0">
                <a:solidFill>
                  <a:srgbClr val="00B050"/>
                </a:solidFill>
              </a:rPr>
              <a:t>:!LOW:!MEDIUM:!EXP:RC4+RSA:+</a:t>
            </a:r>
            <a:r>
              <a:rPr lang="tr-TR" dirty="0" smtClean="0">
                <a:solidFill>
                  <a:srgbClr val="00B050"/>
                </a:solidFill>
              </a:rPr>
              <a:t>HIGH</a:t>
            </a:r>
          </a:p>
          <a:p>
            <a:endParaRPr lang="tr-TR" dirty="0" smtClean="0">
              <a:solidFill>
                <a:srgbClr val="00B050"/>
              </a:solidFill>
            </a:endParaRPr>
          </a:p>
          <a:p>
            <a:r>
              <a:rPr lang="tr-TR" dirty="0" err="1" smtClean="0">
                <a:solidFill>
                  <a:srgbClr val="00B050"/>
                </a:solidFill>
              </a:rPr>
              <a:t>Renegotiation</a:t>
            </a:r>
            <a:r>
              <a:rPr lang="tr-TR" dirty="0">
                <a:solidFill>
                  <a:srgbClr val="00B050"/>
                </a:solidFill>
              </a:rPr>
              <a:t>:</a:t>
            </a:r>
          </a:p>
          <a:p>
            <a:pPr marL="0" indent="0">
              <a:buNone/>
            </a:pPr>
            <a:r>
              <a:rPr lang="tr-TR" dirty="0" err="1" smtClean="0">
                <a:solidFill>
                  <a:srgbClr val="00B050"/>
                </a:solidFill>
              </a:rPr>
              <a:t>Apache</a:t>
            </a:r>
            <a:r>
              <a:rPr lang="tr-TR" dirty="0" smtClean="0">
                <a:solidFill>
                  <a:srgbClr val="00B050"/>
                </a:solidFill>
              </a:rPr>
              <a:t> 2.2.15 den itibaren </a:t>
            </a:r>
            <a:r>
              <a:rPr lang="tr-TR" dirty="0" err="1" smtClean="0">
                <a:solidFill>
                  <a:srgbClr val="00B050"/>
                </a:solidFill>
              </a:rPr>
              <a:t>secure</a:t>
            </a:r>
            <a:r>
              <a:rPr lang="tr-TR" dirty="0" smtClean="0">
                <a:solidFill>
                  <a:srgbClr val="00B050"/>
                </a:solidFill>
              </a:rPr>
              <a:t> </a:t>
            </a:r>
            <a:r>
              <a:rPr lang="tr-TR" dirty="0" err="1" smtClean="0">
                <a:solidFill>
                  <a:srgbClr val="00B050"/>
                </a:solidFill>
              </a:rPr>
              <a:t>renegotiation</a:t>
            </a:r>
            <a:r>
              <a:rPr lang="tr-TR" dirty="0" smtClean="0">
                <a:solidFill>
                  <a:srgbClr val="00B050"/>
                </a:solidFill>
              </a:rPr>
              <a:t> desteklenmektedir.</a:t>
            </a:r>
          </a:p>
          <a:p>
            <a:pPr marL="0" indent="0">
              <a:buNone/>
            </a:pPr>
            <a:r>
              <a:rPr lang="tr-TR" dirty="0" smtClean="0">
                <a:solidFill>
                  <a:srgbClr val="00B050"/>
                </a:solidFill>
              </a:rPr>
              <a:t>	</a:t>
            </a:r>
            <a:r>
              <a:rPr lang="en-US" dirty="0" err="1" smtClean="0">
                <a:solidFill>
                  <a:srgbClr val="00B050"/>
                </a:solidFill>
              </a:rPr>
              <a:t>SSLInsecureRenegotiation</a:t>
            </a:r>
            <a:r>
              <a:rPr lang="en-US" dirty="0" smtClean="0">
                <a:solidFill>
                  <a:srgbClr val="00B050"/>
                </a:solidFill>
              </a:rPr>
              <a:t> off</a:t>
            </a:r>
            <a:r>
              <a:rPr lang="tr-TR" dirty="0" smtClean="0">
                <a:solidFill>
                  <a:srgbClr val="00B050"/>
                </a:solidFill>
              </a:rPr>
              <a:t> (</a:t>
            </a:r>
            <a:r>
              <a:rPr lang="tr-TR" dirty="0" err="1" smtClean="0">
                <a:solidFill>
                  <a:srgbClr val="00B050"/>
                </a:solidFill>
              </a:rPr>
              <a:t>default</a:t>
            </a:r>
            <a:r>
              <a:rPr lang="tr-TR" dirty="0" smtClean="0">
                <a:solidFill>
                  <a:srgbClr val="00B050"/>
                </a:solidFill>
              </a:rPr>
              <a:t>)</a:t>
            </a:r>
          </a:p>
          <a:p>
            <a:pPr marL="0" indent="0">
              <a:buNone/>
            </a:pPr>
            <a:r>
              <a:rPr lang="tr-TR" dirty="0" smtClean="0">
                <a:solidFill>
                  <a:srgbClr val="00B050"/>
                </a:solidFill>
              </a:rPr>
              <a:t>Windows için ms10-049 </a:t>
            </a:r>
            <a:r>
              <a:rPr lang="tr-TR" dirty="0" err="1" smtClean="0">
                <a:solidFill>
                  <a:srgbClr val="00B050"/>
                </a:solidFill>
              </a:rPr>
              <a:t>patchi</a:t>
            </a:r>
            <a:r>
              <a:rPr lang="tr-TR" dirty="0" smtClean="0">
                <a:solidFill>
                  <a:srgbClr val="00B050"/>
                </a:solidFill>
              </a:rPr>
              <a:t> geçilmesi gerekmektedir.</a:t>
            </a:r>
            <a:endParaRPr lang="en-US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59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encrypted-tbn2.gstatic.com/images?q=tbn:ANd9GcQgvc6_Jh5xfzDxUUmBXrvII0osHLR5Wlo9q5YMNYFZXwJ1_cC5VB3rQcp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755176"/>
            <a:ext cx="1262466" cy="945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etin kutusu 6"/>
          <p:cNvSpPr txBox="1"/>
          <p:nvPr/>
        </p:nvSpPr>
        <p:spPr>
          <a:xfrm>
            <a:off x="1403648" y="162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Metin kutusu 7"/>
          <p:cNvSpPr txBox="1"/>
          <p:nvPr/>
        </p:nvSpPr>
        <p:spPr>
          <a:xfrm>
            <a:off x="1403648" y="348495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>
                <a:solidFill>
                  <a:srgbClr val="00B050"/>
                </a:solidFill>
              </a:rPr>
              <a:t>client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980" y="692696"/>
            <a:ext cx="1394412" cy="108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Metin kutusu 8"/>
          <p:cNvSpPr txBox="1"/>
          <p:nvPr/>
        </p:nvSpPr>
        <p:spPr>
          <a:xfrm>
            <a:off x="7098704" y="38584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rgbClr val="00B050"/>
                </a:solidFill>
              </a:rPr>
              <a:t>s</a:t>
            </a:r>
            <a:r>
              <a:rPr lang="tr-TR" dirty="0" smtClean="0">
                <a:solidFill>
                  <a:srgbClr val="00B050"/>
                </a:solidFill>
              </a:rPr>
              <a:t>erver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Yuvarlatılmış Dikdörtgen 9"/>
          <p:cNvSpPr/>
          <p:nvPr/>
        </p:nvSpPr>
        <p:spPr>
          <a:xfrm>
            <a:off x="724283" y="1998132"/>
            <a:ext cx="172819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err="1" smtClean="0"/>
              <a:t>https</a:t>
            </a:r>
            <a:r>
              <a:rPr lang="en-US" sz="1200" dirty="0" smtClean="0"/>
              <a:t>://www.sunucu.com</a:t>
            </a:r>
            <a:endParaRPr lang="en-US" sz="1200" dirty="0"/>
          </a:p>
        </p:txBody>
      </p:sp>
      <p:sp>
        <p:nvSpPr>
          <p:cNvPr id="12" name="Sağ Ok 11"/>
          <p:cNvSpPr/>
          <p:nvPr/>
        </p:nvSpPr>
        <p:spPr>
          <a:xfrm rot="581584">
            <a:off x="2623914" y="2592030"/>
            <a:ext cx="3766822" cy="2734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Yuvarlatılmış Dikdörtgen 18"/>
          <p:cNvSpPr/>
          <p:nvPr/>
        </p:nvSpPr>
        <p:spPr>
          <a:xfrm>
            <a:off x="6705980" y="3043808"/>
            <a:ext cx="172819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İstek alınır ve işlenir</a:t>
            </a:r>
            <a:endParaRPr lang="en-US" dirty="0"/>
          </a:p>
        </p:txBody>
      </p:sp>
      <p:sp>
        <p:nvSpPr>
          <p:cNvPr id="13" name="Metin kutusu 12"/>
          <p:cNvSpPr txBox="1"/>
          <p:nvPr/>
        </p:nvSpPr>
        <p:spPr>
          <a:xfrm rot="565159">
            <a:off x="2451661" y="1778432"/>
            <a:ext cx="4639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 smtClean="0">
                <a:solidFill>
                  <a:srgbClr val="00B050"/>
                </a:solidFill>
              </a:rPr>
              <a:t>Client </a:t>
            </a:r>
            <a:r>
              <a:rPr lang="tr-TR" sz="1200" dirty="0" err="1" smtClean="0">
                <a:solidFill>
                  <a:srgbClr val="00B050"/>
                </a:solidFill>
              </a:rPr>
              <a:t>Hello</a:t>
            </a:r>
            <a:r>
              <a:rPr lang="tr-TR" sz="1200" dirty="0" smtClean="0">
                <a:solidFill>
                  <a:srgbClr val="00B050"/>
                </a:solidFill>
              </a:rPr>
              <a:t>: </a:t>
            </a:r>
            <a:r>
              <a:rPr lang="tr-TR" sz="1200" dirty="0" err="1" smtClean="0">
                <a:solidFill>
                  <a:srgbClr val="00B050"/>
                </a:solidFill>
              </a:rPr>
              <a:t>Clientın</a:t>
            </a:r>
            <a:r>
              <a:rPr lang="tr-TR" sz="1200" dirty="0" smtClean="0">
                <a:solidFill>
                  <a:srgbClr val="00B050"/>
                </a:solidFill>
              </a:rPr>
              <a:t> desteklediği en yüksek SSL versiyonu, desteklenen </a:t>
            </a:r>
          </a:p>
          <a:p>
            <a:r>
              <a:rPr lang="tr-TR" sz="1200" dirty="0" err="1" smtClean="0">
                <a:solidFill>
                  <a:srgbClr val="00B050"/>
                </a:solidFill>
              </a:rPr>
              <a:t>Public</a:t>
            </a:r>
            <a:r>
              <a:rPr lang="tr-TR" sz="1200" dirty="0" smtClean="0">
                <a:solidFill>
                  <a:srgbClr val="00B050"/>
                </a:solidFill>
              </a:rPr>
              <a:t> ve </a:t>
            </a:r>
            <a:r>
              <a:rPr lang="tr-TR" sz="1200" dirty="0" err="1" smtClean="0">
                <a:solidFill>
                  <a:srgbClr val="00B050"/>
                </a:solidFill>
              </a:rPr>
              <a:t>private</a:t>
            </a:r>
            <a:r>
              <a:rPr lang="tr-TR" sz="1200" dirty="0" smtClean="0">
                <a:solidFill>
                  <a:srgbClr val="00B050"/>
                </a:solidFill>
              </a:rPr>
              <a:t> </a:t>
            </a:r>
            <a:r>
              <a:rPr lang="tr-TR" sz="1200" dirty="0" err="1" smtClean="0">
                <a:solidFill>
                  <a:srgbClr val="00B050"/>
                </a:solidFill>
              </a:rPr>
              <a:t>key</a:t>
            </a:r>
            <a:r>
              <a:rPr lang="tr-TR" sz="1200" dirty="0" smtClean="0">
                <a:solidFill>
                  <a:srgbClr val="00B050"/>
                </a:solidFill>
              </a:rPr>
              <a:t> şifreleme ve </a:t>
            </a:r>
            <a:r>
              <a:rPr lang="tr-TR" sz="1200" dirty="0" err="1" smtClean="0">
                <a:solidFill>
                  <a:srgbClr val="00B050"/>
                </a:solidFill>
              </a:rPr>
              <a:t>hash</a:t>
            </a:r>
            <a:r>
              <a:rPr lang="tr-TR" sz="1200" dirty="0" smtClean="0">
                <a:solidFill>
                  <a:srgbClr val="00B050"/>
                </a:solidFill>
              </a:rPr>
              <a:t> algoritmaları, </a:t>
            </a:r>
          </a:p>
          <a:p>
            <a:r>
              <a:rPr lang="tr-TR" sz="1200" dirty="0" smtClean="0">
                <a:solidFill>
                  <a:srgbClr val="00B050"/>
                </a:solidFill>
              </a:rPr>
              <a:t>32 </a:t>
            </a:r>
            <a:r>
              <a:rPr lang="tr-TR" sz="1200" dirty="0" err="1" smtClean="0">
                <a:solidFill>
                  <a:srgbClr val="00B050"/>
                </a:solidFill>
              </a:rPr>
              <a:t>byte</a:t>
            </a:r>
            <a:r>
              <a:rPr lang="tr-TR" sz="1200" dirty="0" smtClean="0">
                <a:solidFill>
                  <a:srgbClr val="00B050"/>
                </a:solidFill>
              </a:rPr>
              <a:t> Rastgele üretilmiş sayı (</a:t>
            </a:r>
            <a:r>
              <a:rPr lang="tr-TR" sz="1200" dirty="0" err="1" smtClean="0">
                <a:solidFill>
                  <a:srgbClr val="00B050"/>
                </a:solidFill>
              </a:rPr>
              <a:t>RNc</a:t>
            </a:r>
            <a:r>
              <a:rPr lang="tr-TR" sz="1200" dirty="0" smtClean="0">
                <a:solidFill>
                  <a:srgbClr val="00B050"/>
                </a:solidFill>
              </a:rPr>
              <a:t>) ve </a:t>
            </a:r>
            <a:r>
              <a:rPr lang="tr-TR" sz="1200" dirty="0" err="1" smtClean="0">
                <a:solidFill>
                  <a:srgbClr val="00B050"/>
                </a:solidFill>
              </a:rPr>
              <a:t>session</a:t>
            </a:r>
            <a:r>
              <a:rPr lang="tr-TR" sz="1200" dirty="0" smtClean="0">
                <a:solidFill>
                  <a:srgbClr val="00B050"/>
                </a:solidFill>
              </a:rPr>
              <a:t> </a:t>
            </a:r>
            <a:r>
              <a:rPr lang="tr-TR" sz="1200" dirty="0" err="1" smtClean="0">
                <a:solidFill>
                  <a:srgbClr val="00B050"/>
                </a:solidFill>
              </a:rPr>
              <a:t>id</a:t>
            </a:r>
            <a:r>
              <a:rPr lang="tr-TR" sz="1200" dirty="0" smtClean="0">
                <a:solidFill>
                  <a:srgbClr val="00B050"/>
                </a:solidFill>
              </a:rPr>
              <a:t>(varsa) ve  ilgili  diğer datalar</a:t>
            </a:r>
          </a:p>
        </p:txBody>
      </p:sp>
      <p:sp>
        <p:nvSpPr>
          <p:cNvPr id="21" name="Sağ Ok 20"/>
          <p:cNvSpPr/>
          <p:nvPr/>
        </p:nvSpPr>
        <p:spPr>
          <a:xfrm rot="10255968">
            <a:off x="2607369" y="4300646"/>
            <a:ext cx="3766822" cy="2734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Yuvarlatılmış Dikdörtgen 22"/>
          <p:cNvSpPr/>
          <p:nvPr/>
        </p:nvSpPr>
        <p:spPr>
          <a:xfrm>
            <a:off x="742982" y="4212664"/>
            <a:ext cx="172819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 smtClean="0"/>
              <a:t>Algoritmalar konusunda anlaşılır ve sunucu sertifikası kontrol edilir.</a:t>
            </a:r>
            <a:endParaRPr lang="en-US" sz="1400" dirty="0"/>
          </a:p>
        </p:txBody>
      </p:sp>
      <p:sp>
        <p:nvSpPr>
          <p:cNvPr id="26" name="Metin kutusu 25"/>
          <p:cNvSpPr txBox="1"/>
          <p:nvPr/>
        </p:nvSpPr>
        <p:spPr>
          <a:xfrm rot="21043913">
            <a:off x="1671263" y="4802676"/>
            <a:ext cx="60177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 smtClean="0">
                <a:solidFill>
                  <a:srgbClr val="00B050"/>
                </a:solidFill>
              </a:rPr>
              <a:t>Server </a:t>
            </a:r>
            <a:r>
              <a:rPr lang="tr-TR" sz="1200" dirty="0" err="1" smtClean="0">
                <a:solidFill>
                  <a:srgbClr val="00B050"/>
                </a:solidFill>
              </a:rPr>
              <a:t>Hello</a:t>
            </a:r>
            <a:r>
              <a:rPr lang="tr-TR" sz="1200" dirty="0" smtClean="0">
                <a:solidFill>
                  <a:srgbClr val="00B050"/>
                </a:solidFill>
              </a:rPr>
              <a:t>: Her iki </a:t>
            </a:r>
            <a:r>
              <a:rPr lang="tr-TR" sz="1200" dirty="0" err="1" smtClean="0">
                <a:solidFill>
                  <a:srgbClr val="00B050"/>
                </a:solidFill>
              </a:rPr>
              <a:t>tarafca</a:t>
            </a:r>
            <a:r>
              <a:rPr lang="tr-TR" sz="1200" dirty="0" smtClean="0">
                <a:solidFill>
                  <a:srgbClr val="00B050"/>
                </a:solidFill>
              </a:rPr>
              <a:t> desteklenen e</a:t>
            </a:r>
            <a:r>
              <a:rPr lang="en-US" sz="1200" dirty="0" smtClean="0">
                <a:solidFill>
                  <a:srgbClr val="00B050"/>
                </a:solidFill>
              </a:rPr>
              <a:t>n y</a:t>
            </a:r>
            <a:r>
              <a:rPr lang="tr-TR" sz="1200" dirty="0" err="1" smtClean="0">
                <a:solidFill>
                  <a:srgbClr val="00B050"/>
                </a:solidFill>
              </a:rPr>
              <a:t>üksek</a:t>
            </a:r>
            <a:r>
              <a:rPr lang="tr-TR" sz="1200" dirty="0" smtClean="0">
                <a:solidFill>
                  <a:srgbClr val="00B050"/>
                </a:solidFill>
              </a:rPr>
              <a:t> SSL versiyonu,  sunucunun tercih ettiği algoritmalar, </a:t>
            </a:r>
          </a:p>
          <a:p>
            <a:r>
              <a:rPr lang="tr-TR" sz="1200" dirty="0" smtClean="0">
                <a:solidFill>
                  <a:srgbClr val="00B050"/>
                </a:solidFill>
              </a:rPr>
              <a:t>32 </a:t>
            </a:r>
            <a:r>
              <a:rPr lang="tr-TR" sz="1200" dirty="0" err="1" smtClean="0">
                <a:solidFill>
                  <a:srgbClr val="00B050"/>
                </a:solidFill>
              </a:rPr>
              <a:t>byte</a:t>
            </a:r>
            <a:r>
              <a:rPr lang="tr-TR" sz="1200" dirty="0" smtClean="0">
                <a:solidFill>
                  <a:srgbClr val="00B050"/>
                </a:solidFill>
              </a:rPr>
              <a:t> rastgele üretilmiş sayı (</a:t>
            </a:r>
            <a:r>
              <a:rPr lang="tr-TR" sz="1200" dirty="0" err="1" smtClean="0">
                <a:solidFill>
                  <a:srgbClr val="00B050"/>
                </a:solidFill>
              </a:rPr>
              <a:t>RNs</a:t>
            </a:r>
            <a:r>
              <a:rPr lang="tr-TR" sz="1200" dirty="0" smtClean="0">
                <a:solidFill>
                  <a:srgbClr val="00B050"/>
                </a:solidFill>
              </a:rPr>
              <a:t>) ve </a:t>
            </a:r>
            <a:r>
              <a:rPr lang="tr-TR" sz="1200" dirty="0" err="1" smtClean="0">
                <a:solidFill>
                  <a:srgbClr val="00B050"/>
                </a:solidFill>
              </a:rPr>
              <a:t>session</a:t>
            </a:r>
            <a:r>
              <a:rPr lang="tr-TR" sz="1200" dirty="0" smtClean="0">
                <a:solidFill>
                  <a:srgbClr val="00B050"/>
                </a:solidFill>
              </a:rPr>
              <a:t> </a:t>
            </a:r>
            <a:r>
              <a:rPr lang="tr-TR" sz="1200" dirty="0" err="1" smtClean="0">
                <a:solidFill>
                  <a:srgbClr val="00B050"/>
                </a:solidFill>
              </a:rPr>
              <a:t>id</a:t>
            </a:r>
            <a:r>
              <a:rPr lang="tr-TR" sz="1200" dirty="0" smtClean="0">
                <a:solidFill>
                  <a:srgbClr val="00B050"/>
                </a:solidFill>
              </a:rPr>
              <a:t> (var olan </a:t>
            </a:r>
            <a:r>
              <a:rPr lang="tr-TR" sz="1200" dirty="0" err="1" smtClean="0">
                <a:solidFill>
                  <a:srgbClr val="00B050"/>
                </a:solidFill>
              </a:rPr>
              <a:t>session</a:t>
            </a:r>
            <a:r>
              <a:rPr lang="tr-TR" sz="1200" dirty="0" smtClean="0">
                <a:solidFill>
                  <a:srgbClr val="00B050"/>
                </a:solidFill>
              </a:rPr>
              <a:t> varsa devam edilir) , </a:t>
            </a:r>
          </a:p>
          <a:p>
            <a:r>
              <a:rPr lang="tr-TR" sz="1200" dirty="0" smtClean="0">
                <a:solidFill>
                  <a:srgbClr val="00B050"/>
                </a:solidFill>
              </a:rPr>
              <a:t>ilgili  diğer datalar ve sunucu sertifikası gönderilir</a:t>
            </a:r>
          </a:p>
        </p:txBody>
      </p:sp>
    </p:spTree>
    <p:extLst>
      <p:ext uri="{BB962C8B-B14F-4D97-AF65-F5344CB8AC3E}">
        <p14:creationId xmlns:p14="http://schemas.microsoft.com/office/powerpoint/2010/main" val="1597386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2" grpId="0" animBg="1"/>
      <p:bldP spid="19" grpId="0" animBg="1"/>
      <p:bldP spid="13" grpId="0"/>
      <p:bldP spid="21" grpId="0" animBg="1"/>
      <p:bldP spid="23" grpId="0" animBg="1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5" y="406400"/>
            <a:ext cx="7842250" cy="604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61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13" y="696913"/>
            <a:ext cx="7216775" cy="546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215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188641"/>
            <a:ext cx="4152380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882107"/>
            <a:ext cx="5634905" cy="3509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35" y="3005805"/>
            <a:ext cx="6811731" cy="27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6957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0"/>
            <a:ext cx="6285458" cy="3490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23" y="287136"/>
            <a:ext cx="3703637" cy="484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78917"/>
            <a:ext cx="5391000" cy="401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619" y="987590"/>
            <a:ext cx="3611563" cy="475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5626" y="1412776"/>
            <a:ext cx="6399112" cy="4715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853" y="1772816"/>
            <a:ext cx="3424213" cy="3472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198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49647"/>
            <a:ext cx="5753753" cy="2503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844824"/>
            <a:ext cx="5364212" cy="2416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933056"/>
            <a:ext cx="5660082" cy="275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269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encrypted-tbn2.gstatic.com/images?q=tbn:ANd9GcQgvc6_Jh5xfzDxUUmBXrvII0osHLR5Wlo9q5YMNYFZXwJ1_cC5VB3rQcp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04664"/>
            <a:ext cx="1262466" cy="945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etin kutusu 6"/>
          <p:cNvSpPr txBox="1"/>
          <p:nvPr/>
        </p:nvSpPr>
        <p:spPr>
          <a:xfrm>
            <a:off x="1403648" y="162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Metin kutusu 7"/>
          <p:cNvSpPr txBox="1"/>
          <p:nvPr/>
        </p:nvSpPr>
        <p:spPr>
          <a:xfrm>
            <a:off x="1115616" y="44624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>
                <a:solidFill>
                  <a:srgbClr val="00B050"/>
                </a:solidFill>
              </a:rPr>
              <a:t>client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6020" y="332656"/>
            <a:ext cx="1394412" cy="108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Metin kutusu 8"/>
          <p:cNvSpPr txBox="1"/>
          <p:nvPr/>
        </p:nvSpPr>
        <p:spPr>
          <a:xfrm>
            <a:off x="7461949" y="4462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rgbClr val="00B050"/>
                </a:solidFill>
              </a:rPr>
              <a:t>s</a:t>
            </a:r>
            <a:r>
              <a:rPr lang="tr-TR" dirty="0" smtClean="0">
                <a:solidFill>
                  <a:srgbClr val="00B050"/>
                </a:solidFill>
              </a:rPr>
              <a:t>erver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Yuvarlatılmış Dikdörtgen 9"/>
          <p:cNvSpPr/>
          <p:nvPr/>
        </p:nvSpPr>
        <p:spPr>
          <a:xfrm>
            <a:off x="539552" y="1484784"/>
            <a:ext cx="1728192" cy="10785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100" dirty="0" err="1" smtClean="0"/>
              <a:t>Pre-master</a:t>
            </a:r>
            <a:r>
              <a:rPr lang="tr-TR" sz="1100" dirty="0" smtClean="0"/>
              <a:t> gizli anahtarı rastgele üretilir ve sunucu sertifikasında bulunan </a:t>
            </a:r>
            <a:r>
              <a:rPr lang="tr-TR" sz="1100" dirty="0" err="1" smtClean="0"/>
              <a:t>public</a:t>
            </a:r>
            <a:r>
              <a:rPr lang="tr-TR" sz="1100" dirty="0" smtClean="0"/>
              <a:t> </a:t>
            </a:r>
            <a:r>
              <a:rPr lang="tr-TR" sz="1100" dirty="0" err="1" smtClean="0"/>
              <a:t>key</a:t>
            </a:r>
            <a:r>
              <a:rPr lang="tr-TR" sz="1100" dirty="0"/>
              <a:t> </a:t>
            </a:r>
            <a:r>
              <a:rPr lang="tr-TR" sz="1100" dirty="0" smtClean="0"/>
              <a:t>ile şifrelenir</a:t>
            </a:r>
            <a:endParaRPr lang="en-US" sz="1100" dirty="0"/>
          </a:p>
        </p:txBody>
      </p:sp>
      <p:sp>
        <p:nvSpPr>
          <p:cNvPr id="12" name="Sağ Ok 11"/>
          <p:cNvSpPr/>
          <p:nvPr/>
        </p:nvSpPr>
        <p:spPr>
          <a:xfrm rot="1485735">
            <a:off x="2507687" y="2840557"/>
            <a:ext cx="4112126" cy="2798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Yuvarlatılmış Dikdörtgen 18"/>
          <p:cNvSpPr/>
          <p:nvPr/>
        </p:nvSpPr>
        <p:spPr>
          <a:xfrm>
            <a:off x="6773058" y="2899133"/>
            <a:ext cx="2088232" cy="14253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err="1"/>
              <a:t>RNc</a:t>
            </a:r>
            <a:r>
              <a:rPr lang="tr-TR" sz="1200" dirty="0"/>
              <a:t>, </a:t>
            </a:r>
            <a:r>
              <a:rPr lang="tr-TR" sz="1200" dirty="0" err="1"/>
              <a:t>RNs</a:t>
            </a:r>
            <a:r>
              <a:rPr lang="tr-TR" sz="1200" dirty="0"/>
              <a:t> ve PMS ile </a:t>
            </a:r>
            <a:r>
              <a:rPr lang="tr-TR" sz="1200" dirty="0" smtClean="0"/>
              <a:t>48 </a:t>
            </a:r>
            <a:r>
              <a:rPr lang="tr-TR" sz="1200" dirty="0" err="1" smtClean="0"/>
              <a:t>bytes</a:t>
            </a:r>
            <a:r>
              <a:rPr lang="tr-TR" sz="1200" dirty="0" smtClean="0"/>
              <a:t> </a:t>
            </a:r>
            <a:r>
              <a:rPr lang="tr-TR" sz="1200" dirty="0" err="1" smtClean="0"/>
              <a:t>master</a:t>
            </a:r>
            <a:r>
              <a:rPr lang="tr-TR" sz="1200" dirty="0" smtClean="0"/>
              <a:t> </a:t>
            </a:r>
            <a:r>
              <a:rPr lang="tr-TR" sz="1200" dirty="0" err="1"/>
              <a:t>key</a:t>
            </a:r>
            <a:r>
              <a:rPr lang="tr-TR" sz="1200" dirty="0"/>
              <a:t> hesaplanır</a:t>
            </a:r>
          </a:p>
          <a:p>
            <a:pPr algn="ctr"/>
            <a:r>
              <a:rPr lang="en-US" sz="1200" dirty="0" err="1"/>
              <a:t>master_secret</a:t>
            </a:r>
            <a:r>
              <a:rPr lang="en-US" sz="1200" dirty="0"/>
              <a:t> = </a:t>
            </a:r>
            <a:r>
              <a:rPr lang="en-US" sz="1200" b="1" dirty="0"/>
              <a:t>PRF(</a:t>
            </a:r>
            <a:r>
              <a:rPr lang="en-US" sz="1200" b="1" dirty="0" err="1"/>
              <a:t>pre_master_secret</a:t>
            </a:r>
            <a:r>
              <a:rPr lang="en-US" sz="1200" b="1" dirty="0"/>
              <a:t>, "master secret", </a:t>
            </a:r>
            <a:r>
              <a:rPr lang="en-US" sz="1200" b="1" dirty="0" err="1"/>
              <a:t>ClientHello.random</a:t>
            </a:r>
            <a:r>
              <a:rPr lang="en-US" sz="1200" b="1" dirty="0"/>
              <a:t> + </a:t>
            </a:r>
            <a:r>
              <a:rPr lang="en-US" sz="1200" b="1" dirty="0" err="1"/>
              <a:t>ServerHello.random</a:t>
            </a:r>
            <a:r>
              <a:rPr lang="en-US" sz="1200" b="1" dirty="0"/>
              <a:t>)</a:t>
            </a:r>
          </a:p>
        </p:txBody>
      </p:sp>
      <p:sp>
        <p:nvSpPr>
          <p:cNvPr id="13" name="Metin kutusu 12"/>
          <p:cNvSpPr txBox="1"/>
          <p:nvPr/>
        </p:nvSpPr>
        <p:spPr>
          <a:xfrm rot="1541690">
            <a:off x="2635369" y="2336356"/>
            <a:ext cx="39912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 smtClean="0">
                <a:solidFill>
                  <a:srgbClr val="00B050"/>
                </a:solidFill>
              </a:rPr>
              <a:t>Sunucunun </a:t>
            </a:r>
            <a:r>
              <a:rPr lang="tr-TR" sz="1200" dirty="0" err="1" smtClean="0">
                <a:solidFill>
                  <a:srgbClr val="00B050"/>
                </a:solidFill>
              </a:rPr>
              <a:t>public</a:t>
            </a:r>
            <a:r>
              <a:rPr lang="tr-TR" sz="1200" dirty="0">
                <a:solidFill>
                  <a:srgbClr val="00B050"/>
                </a:solidFill>
              </a:rPr>
              <a:t> </a:t>
            </a:r>
            <a:r>
              <a:rPr lang="tr-TR" sz="1200" dirty="0" err="1" smtClean="0">
                <a:solidFill>
                  <a:srgbClr val="00B050"/>
                </a:solidFill>
              </a:rPr>
              <a:t>keyi</a:t>
            </a:r>
            <a:r>
              <a:rPr lang="tr-TR" sz="1200" dirty="0" smtClean="0">
                <a:solidFill>
                  <a:srgbClr val="00B050"/>
                </a:solidFill>
              </a:rPr>
              <a:t> ile şifrelenmiş </a:t>
            </a:r>
            <a:r>
              <a:rPr lang="tr-TR" sz="1200" dirty="0" err="1" smtClean="0">
                <a:solidFill>
                  <a:srgbClr val="00B050"/>
                </a:solidFill>
              </a:rPr>
              <a:t>key</a:t>
            </a:r>
            <a:r>
              <a:rPr lang="tr-TR" sz="1200" dirty="0" smtClean="0">
                <a:solidFill>
                  <a:srgbClr val="00B050"/>
                </a:solidFill>
              </a:rPr>
              <a:t> (PMS) sunucuya gönderilir.</a:t>
            </a:r>
          </a:p>
        </p:txBody>
      </p:sp>
      <p:sp>
        <p:nvSpPr>
          <p:cNvPr id="14" name="Yuvarlatılmış Dikdörtgen 13"/>
          <p:cNvSpPr/>
          <p:nvPr/>
        </p:nvSpPr>
        <p:spPr>
          <a:xfrm>
            <a:off x="107504" y="3068960"/>
            <a:ext cx="2621518" cy="1528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 err="1" smtClean="0"/>
              <a:t>RNc</a:t>
            </a:r>
            <a:r>
              <a:rPr lang="tr-TR" sz="1400" dirty="0" smtClean="0"/>
              <a:t>, </a:t>
            </a:r>
            <a:r>
              <a:rPr lang="tr-TR" sz="1400" dirty="0" err="1" smtClean="0"/>
              <a:t>RNs</a:t>
            </a:r>
            <a:r>
              <a:rPr lang="tr-TR" sz="1400" dirty="0" smtClean="0"/>
              <a:t> ve PMS ile 48 </a:t>
            </a:r>
            <a:r>
              <a:rPr lang="tr-TR" sz="1400" dirty="0" err="1" smtClean="0"/>
              <a:t>bytes</a:t>
            </a:r>
            <a:r>
              <a:rPr lang="tr-TR" sz="1400" dirty="0" smtClean="0"/>
              <a:t> </a:t>
            </a:r>
            <a:r>
              <a:rPr lang="tr-TR" sz="1400" dirty="0" err="1" smtClean="0"/>
              <a:t>master</a:t>
            </a:r>
            <a:r>
              <a:rPr lang="tr-TR" sz="1400" dirty="0" smtClean="0"/>
              <a:t> </a:t>
            </a:r>
            <a:r>
              <a:rPr lang="tr-TR" sz="1400" dirty="0" err="1" smtClean="0"/>
              <a:t>key</a:t>
            </a:r>
            <a:r>
              <a:rPr lang="tr-TR" sz="1400" dirty="0" smtClean="0"/>
              <a:t> hesaplanır</a:t>
            </a:r>
          </a:p>
          <a:p>
            <a:pPr algn="ctr"/>
            <a:r>
              <a:rPr lang="en-US" sz="1400" dirty="0" err="1" smtClean="0"/>
              <a:t>master_secret</a:t>
            </a:r>
            <a:r>
              <a:rPr lang="en-US" sz="1400" dirty="0" smtClean="0"/>
              <a:t> </a:t>
            </a:r>
            <a:r>
              <a:rPr lang="en-US" sz="1400" dirty="0"/>
              <a:t>= </a:t>
            </a:r>
            <a:r>
              <a:rPr lang="en-US" sz="1400" b="1" dirty="0"/>
              <a:t>PRF(</a:t>
            </a:r>
            <a:r>
              <a:rPr lang="en-US" sz="1400" b="1" dirty="0" err="1"/>
              <a:t>pre_master_secret</a:t>
            </a:r>
            <a:r>
              <a:rPr lang="en-US" sz="1400" b="1" dirty="0"/>
              <a:t>, "master secret", </a:t>
            </a:r>
            <a:r>
              <a:rPr lang="en-US" sz="1400" b="1" dirty="0" err="1"/>
              <a:t>ClientHello.random</a:t>
            </a:r>
            <a:r>
              <a:rPr lang="en-US" sz="1400" b="1" dirty="0"/>
              <a:t> + </a:t>
            </a:r>
            <a:r>
              <a:rPr lang="en-US" sz="1400" b="1" dirty="0" err="1"/>
              <a:t>ServerHello.random</a:t>
            </a:r>
            <a:r>
              <a:rPr lang="en-US" sz="1400" b="1" dirty="0"/>
              <a:t>)</a:t>
            </a:r>
          </a:p>
        </p:txBody>
      </p:sp>
      <p:sp>
        <p:nvSpPr>
          <p:cNvPr id="2" name="Aşağı Ok 1"/>
          <p:cNvSpPr/>
          <p:nvPr/>
        </p:nvSpPr>
        <p:spPr>
          <a:xfrm>
            <a:off x="1187624" y="2579756"/>
            <a:ext cx="484632" cy="4892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2" grpId="0" animBg="1"/>
      <p:bldP spid="19" grpId="0" animBg="1"/>
      <p:bldP spid="13" grpId="0"/>
      <p:bldP spid="14" grpId="0" animBg="1"/>
      <p:bldP spid="2" grpId="0" animBg="1"/>
    </p:bldLst>
  </p:timing>
</p:sld>
</file>

<file path=ppt/theme/theme1.xml><?xml version="1.0" encoding="utf-8"?>
<a:theme xmlns:a="http://schemas.openxmlformats.org/drawingml/2006/main" name="Ufuk">
  <a:themeElements>
    <a:clrScheme name="Ufuk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Ufuk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Ufuk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5717</TotalTime>
  <Words>1068</Words>
  <Application>Microsoft Office PowerPoint</Application>
  <PresentationFormat>Ekran Gösterisi (4:3)</PresentationFormat>
  <Paragraphs>148</Paragraphs>
  <Slides>23</Slides>
  <Notes>12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23</vt:i4>
      </vt:variant>
    </vt:vector>
  </HeadingPairs>
  <TitlesOfParts>
    <vt:vector size="24" baseType="lpstr">
      <vt:lpstr>Ufuk</vt:lpstr>
      <vt:lpstr>SSL GERÇEKTEN  Güvenlİ mİ?</vt:lpstr>
      <vt:lpstr>SSL (TLS) EL SIKIŞMASI (HANDSHAKE)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RFC</vt:lpstr>
      <vt:lpstr>SSL Trafİğİne ATAK yapmak mümkün mü?</vt:lpstr>
      <vt:lpstr>SSL Trafİğİne ATAK yapmak mümkün mü?</vt:lpstr>
      <vt:lpstr>PowerPoint Sunusu</vt:lpstr>
      <vt:lpstr>PowerPoint Sunusu</vt:lpstr>
      <vt:lpstr>PowerPoint Sunusu</vt:lpstr>
      <vt:lpstr>SSL PROTOCOL ZAFİYETLERİ</vt:lpstr>
      <vt:lpstr>SSL/TLS Renegotiation ATTACK</vt:lpstr>
      <vt:lpstr>SSL GüvENLİK TESTLERİ NASIL YAPILIR</vt:lpstr>
      <vt:lpstr>SSL GüvENLİK TESTLERİ NASIL YAPILIR</vt:lpstr>
      <vt:lpstr>ADIM aDIM SSL Güvenliğinİn SağlanmasI</vt:lpstr>
      <vt:lpstr>PowerPoint Sunusu</vt:lpstr>
      <vt:lpstr>PowerPoint Sunusu</vt:lpstr>
    </vt:vector>
  </TitlesOfParts>
  <Company>SSM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Bilgehan TURAN</dc:creator>
  <cp:lastModifiedBy>Bilgehan TURAN</cp:lastModifiedBy>
  <cp:revision>79</cp:revision>
  <dcterms:created xsi:type="dcterms:W3CDTF">2013-06-20T06:36:29Z</dcterms:created>
  <dcterms:modified xsi:type="dcterms:W3CDTF">2013-07-08T07:42:01Z</dcterms:modified>
</cp:coreProperties>
</file>