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1" r:id="rId66"/>
    <p:sldId id="320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1321-0262-419A-8449-E291A61851BC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01E-098E-4BA6-B5B8-C5D219487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1321-0262-419A-8449-E291A61851BC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01E-098E-4BA6-B5B8-C5D219487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1321-0262-419A-8449-E291A61851BC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01E-098E-4BA6-B5B8-C5D219487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1321-0262-419A-8449-E291A61851BC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01E-098E-4BA6-B5B8-C5D219487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1321-0262-419A-8449-E291A61851BC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01E-098E-4BA6-B5B8-C5D219487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1321-0262-419A-8449-E291A61851BC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01E-098E-4BA6-B5B8-C5D219487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1321-0262-419A-8449-E291A61851BC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01E-098E-4BA6-B5B8-C5D219487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1321-0262-419A-8449-E291A61851BC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01E-098E-4BA6-B5B8-C5D219487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1321-0262-419A-8449-E291A61851BC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01E-098E-4BA6-B5B8-C5D219487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1321-0262-419A-8449-E291A61851BC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01E-098E-4BA6-B5B8-C5D219487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1321-0262-419A-8449-E291A61851BC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001E-098E-4BA6-B5B8-C5D219487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C1321-0262-419A-8449-E291A61851BC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5001E-098E-4BA6-B5B8-C5D219487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2yfce773(v=vs.94)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poiemaweb.com/es6-class" TargetMode="External"/><Relationship Id="rId13" Type="http://schemas.openxmlformats.org/officeDocument/2006/relationships/hyperlink" Target="http://poiemaweb.com/es6-generateor" TargetMode="External"/><Relationship Id="rId3" Type="http://schemas.openxmlformats.org/officeDocument/2006/relationships/hyperlink" Target="http://poiemaweb.com/es6-template-literals" TargetMode="External"/><Relationship Id="rId7" Type="http://schemas.openxmlformats.org/officeDocument/2006/relationships/hyperlink" Target="http://poiemaweb.com/es6-enhanced-object-property" TargetMode="External"/><Relationship Id="rId12" Type="http://schemas.openxmlformats.org/officeDocument/2006/relationships/hyperlink" Target="http://poiemaweb.com/es6-symbol" TargetMode="External"/><Relationship Id="rId2" Type="http://schemas.openxmlformats.org/officeDocument/2006/relationships/hyperlink" Target="http://poiemaweb.com/es6-block-sco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iemaweb.com/es6-destructuring" TargetMode="External"/><Relationship Id="rId11" Type="http://schemas.openxmlformats.org/officeDocument/2006/relationships/hyperlink" Target="http://poiemaweb.com/es6-iteration-for-of" TargetMode="External"/><Relationship Id="rId5" Type="http://schemas.openxmlformats.org/officeDocument/2006/relationships/hyperlink" Target="http://poiemaweb.com/es6-extended-parameter-handling" TargetMode="External"/><Relationship Id="rId10" Type="http://schemas.openxmlformats.org/officeDocument/2006/relationships/hyperlink" Target="http://poiemaweb.com/es6-promise" TargetMode="External"/><Relationship Id="rId4" Type="http://schemas.openxmlformats.org/officeDocument/2006/relationships/hyperlink" Target="http://poiemaweb.com/es6-arrow-function" TargetMode="External"/><Relationship Id="rId9" Type="http://schemas.openxmlformats.org/officeDocument/2006/relationships/hyperlink" Target="http://poiemaweb.com/es6-modul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oiemaweb.com/es6-iteration-for-o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oiemaweb.com/es6-extended-parameter-handling" TargetMode="External"/><Relationship Id="rId2" Type="http://schemas.openxmlformats.org/officeDocument/2006/relationships/hyperlink" Target="http://poiemaweb.com/js-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oiemaweb.com/js-thi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iemaweb.com/js-data-type-variable" TargetMode="External"/><Relationship Id="rId2" Type="http://schemas.openxmlformats.org/officeDocument/2006/relationships/hyperlink" Target="http://poiemaweb.com/js-scop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oiemaweb.com/js-functio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poiemaweb.com/es6-extended-parameter-handli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poiemaweb.com/js-object-oriented-programmi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poiemaweb.com/js-prototyp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acks.mozilla.or.kr/2015/08/es6-in-depth-generator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ECMAScript6 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2.const(1)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const</a:t>
            </a:r>
            <a:r>
              <a:rPr lang="ko-KR" altLang="en-US" sz="2000" dirty="0" smtClean="0"/>
              <a:t>는 상수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변하지 않는 값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위해 사용한다</a:t>
            </a:r>
            <a:endParaRPr lang="en-US" altLang="ko-KR" sz="2000" dirty="0" smtClean="0"/>
          </a:p>
          <a:p>
            <a:r>
              <a:rPr lang="en-US" altLang="ko-KR" sz="2000" dirty="0" smtClean="0"/>
              <a:t>const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let</a:t>
            </a:r>
            <a:r>
              <a:rPr lang="ko-KR" altLang="en-US" sz="2000" dirty="0" smtClean="0"/>
              <a:t>과 대부분 동일한 특징을 갖는다</a:t>
            </a:r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주의할 것은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const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는 반드시 선언과 동시에 초기화가 이루어져야 한다는 것이다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const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let</a:t>
            </a:r>
            <a:r>
              <a:rPr lang="ko-KR" altLang="en-US" sz="2000" dirty="0" smtClean="0"/>
              <a:t>과 마찬가지로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Block-level scope</a:t>
            </a:r>
            <a:r>
              <a:rPr lang="ko-KR" altLang="en-US" sz="2000" dirty="0" smtClean="0"/>
              <a:t>를 갖는다</a:t>
            </a:r>
            <a:r>
              <a:rPr lang="en-US" altLang="ko-KR" sz="2000" dirty="0" smtClean="0"/>
              <a:t>.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Ex)</a:t>
            </a:r>
            <a:r>
              <a:rPr lang="en-US" altLang="ko-KR" sz="2000" dirty="0" smtClean="0"/>
              <a:t> const FOO; // </a:t>
            </a:r>
            <a:r>
              <a:rPr lang="en-US" altLang="ko-KR" sz="2000" dirty="0" err="1" smtClean="0"/>
              <a:t>SyntaxError</a:t>
            </a:r>
            <a:r>
              <a:rPr lang="en-US" altLang="ko-KR" sz="2000" dirty="0" smtClean="0"/>
              <a:t>: Missing</a:t>
            </a:r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initializer</a:t>
            </a:r>
            <a:r>
              <a:rPr lang="en-US" altLang="ko-KR" sz="2000" dirty="0" smtClean="0"/>
              <a:t> in const declaration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509120"/>
            <a:ext cx="4752528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4509120"/>
            <a:ext cx="2676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41970" y="6237312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밖에서 </a:t>
            </a:r>
            <a:r>
              <a:rPr lang="en-US" altLang="ko-KR" b="1" dirty="0" smtClean="0">
                <a:solidFill>
                  <a:srgbClr val="FF0000"/>
                </a:solidFill>
              </a:rPr>
              <a:t>FOO</a:t>
            </a:r>
            <a:r>
              <a:rPr lang="ko-KR" altLang="en-US" b="1" dirty="0" smtClean="0">
                <a:solidFill>
                  <a:srgbClr val="FF0000"/>
                </a:solidFill>
              </a:rPr>
              <a:t>변수가 없다는 에러유발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2.const(2)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const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는 객체에도 사용할 수 있다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물론 재할당은 금지된다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const </a:t>
            </a:r>
            <a:r>
              <a:rPr lang="en-US" altLang="ko-KR" sz="2000" dirty="0" err="1" smtClean="0"/>
              <a:t>obj</a:t>
            </a:r>
            <a:r>
              <a:rPr lang="en-US" altLang="ko-KR" sz="2000" dirty="0" smtClean="0"/>
              <a:t> = { 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: 123 }; </a:t>
            </a:r>
          </a:p>
          <a:p>
            <a:r>
              <a:rPr lang="en-US" altLang="ko-KR" sz="2000" dirty="0" err="1" smtClean="0"/>
              <a:t>obj</a:t>
            </a:r>
            <a:r>
              <a:rPr lang="en-US" altLang="ko-KR" sz="2000" dirty="0" smtClean="0"/>
              <a:t> = { bar: 456 }; </a:t>
            </a:r>
          </a:p>
          <a:p>
            <a:endParaRPr lang="ko-KR" alt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56992"/>
            <a:ext cx="49815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2.const(3)(const</a:t>
            </a:r>
            <a:r>
              <a:rPr lang="ko-KR" altLang="en-US" sz="2400" dirty="0" smtClean="0"/>
              <a:t>와 객체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객체 타입 변수 선언에는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const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사용하는 것이 좋다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이유는 아래 예제에서 확인한 바와 같이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const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사용한다 하더라도 객체의 내용을 변경할 수 있으며 이때 변수에 할당된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주소값은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변경되지 않기 때문이다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자바스크립트의 값은 대부분 객체</a:t>
            </a:r>
            <a:r>
              <a:rPr lang="en-US" altLang="ko-KR" sz="2000" dirty="0" smtClean="0"/>
              <a:t>(primitive</a:t>
            </a:r>
            <a:r>
              <a:rPr lang="ko-KR" altLang="en-US" sz="2000" dirty="0" smtClean="0"/>
              <a:t>형 변수를 제외한 모든 값은 객체이다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이므로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결국 대부분의 경우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const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사용하게 된다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77072"/>
            <a:ext cx="674450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Let,Const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결론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ES6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사용한다면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var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키워드는 사용하지 않는다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변경이 발생하지 않는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재할당이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필요없는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 primitive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형 변수와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객체형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변수에는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const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재할당이 필요한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primitive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형 변수에는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let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객체형</a:t>
            </a:r>
            <a:r>
              <a:rPr lang="ko-KR" altLang="en-US" sz="2000" dirty="0" smtClean="0"/>
              <a:t> 변수에 </a:t>
            </a:r>
            <a:r>
              <a:rPr lang="en-US" altLang="ko-KR" sz="2000" dirty="0" smtClean="0"/>
              <a:t>const</a:t>
            </a:r>
            <a:r>
              <a:rPr lang="ko-KR" altLang="en-US" sz="2000" dirty="0" smtClean="0"/>
              <a:t>를 사용하는 이유는 객체의 </a:t>
            </a:r>
            <a:r>
              <a:rPr lang="ko-KR" altLang="en-US" sz="2000" dirty="0" err="1" smtClean="0"/>
              <a:t>프로퍼티</a:t>
            </a:r>
            <a:r>
              <a:rPr lang="ko-KR" altLang="en-US" sz="2000" dirty="0" smtClean="0"/>
              <a:t> 값이 </a:t>
            </a:r>
            <a:r>
              <a:rPr lang="ko-KR" altLang="en-US" sz="2000" dirty="0" err="1" smtClean="0"/>
              <a:t>변경된다하더라도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객체형</a:t>
            </a:r>
            <a:r>
              <a:rPr lang="ko-KR" altLang="en-US" sz="2000" dirty="0" smtClean="0"/>
              <a:t> 변수에 저장되는 </a:t>
            </a:r>
            <a:r>
              <a:rPr lang="ko-KR" altLang="en-US" sz="2000" dirty="0" err="1" smtClean="0"/>
              <a:t>주소값은</a:t>
            </a:r>
            <a:r>
              <a:rPr lang="ko-KR" altLang="en-US" sz="2000" dirty="0" smtClean="0"/>
              <a:t> 변경되지 않기 때문이다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자바스크립트의 값은 대부분 객체</a:t>
            </a:r>
            <a:r>
              <a:rPr lang="en-US" altLang="ko-KR" sz="2000" dirty="0" smtClean="0"/>
              <a:t>(primitive</a:t>
            </a:r>
            <a:r>
              <a:rPr lang="ko-KR" altLang="en-US" sz="2000" dirty="0" smtClean="0"/>
              <a:t>형 변수를 제외한 모든 값은 객체이다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이므로 결국 대부분의 경우 </a:t>
            </a:r>
            <a:r>
              <a:rPr lang="en-US" altLang="ko-KR" sz="2000" dirty="0" smtClean="0"/>
              <a:t>const</a:t>
            </a:r>
            <a:r>
              <a:rPr lang="ko-KR" altLang="en-US" sz="2000" dirty="0" smtClean="0"/>
              <a:t>를 사용하게 된다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</a:t>
            </a:r>
            <a:r>
              <a:rPr lang="en-US" altLang="ko-KR" sz="2400" dirty="0" smtClean="0"/>
              <a:t>emplate string(1)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 smtClean="0"/>
              <a:t>ES6</a:t>
            </a:r>
            <a:r>
              <a:rPr lang="ko-KR" altLang="en-US" sz="2000" dirty="0" smtClean="0"/>
              <a:t>는 템플릿 리터럴</a:t>
            </a:r>
            <a:r>
              <a:rPr lang="en-US" altLang="ko-KR" sz="2000" dirty="0" smtClean="0"/>
              <a:t>(template string)</a:t>
            </a:r>
            <a:r>
              <a:rPr lang="ko-KR" altLang="en-US" sz="2000" dirty="0" smtClean="0"/>
              <a:t>이라고 불리는 새로운 문자열 표기법을 도입하였다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템플릿 </a:t>
            </a:r>
            <a:r>
              <a:rPr lang="ko-KR" altLang="en-US" sz="2000" dirty="0" err="1" smtClean="0"/>
              <a:t>리터럴은</a:t>
            </a:r>
            <a:r>
              <a:rPr lang="ko-KR" altLang="en-US" sz="2000" dirty="0" smtClean="0"/>
              <a:t> 일반 문자열과 비슷해 보이지만</a:t>
            </a:r>
            <a:r>
              <a:rPr lang="en-US" altLang="ko-KR" sz="2000" dirty="0" smtClean="0"/>
              <a:t>, ‘ </a:t>
            </a:r>
            <a:r>
              <a:rPr lang="ko-KR" altLang="en-US" sz="2000" dirty="0" smtClean="0"/>
              <a:t>또는 “ 같은 통상적인 따옴표 문자 대신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백틱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backtick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문자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`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const template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`</a:t>
            </a:r>
            <a:r>
              <a:rPr lang="ko-KR" altLang="en-US" sz="2000" dirty="0" smtClean="0"/>
              <a:t>템플릿 </a:t>
            </a:r>
            <a:r>
              <a:rPr lang="ko-KR" altLang="en-US" sz="2000" dirty="0" err="1" smtClean="0"/>
              <a:t>리터럴은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작은따옴표</a:t>
            </a:r>
            <a:r>
              <a:rPr lang="en-US" altLang="ko-KR" sz="2000" dirty="0" smtClean="0"/>
              <a:t>(single quotes)'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"</a:t>
            </a:r>
            <a:r>
              <a:rPr lang="ko-KR" altLang="en-US" sz="2000" dirty="0" smtClean="0"/>
              <a:t>큰따옴표</a:t>
            </a:r>
            <a:r>
              <a:rPr lang="en-US" altLang="ko-KR" sz="2000" dirty="0" smtClean="0"/>
              <a:t>(double quotes)"</a:t>
            </a:r>
            <a:r>
              <a:rPr lang="ko-KR" altLang="en-US" sz="2000" dirty="0" smtClean="0"/>
              <a:t>를 혼용할 수 있다</a:t>
            </a:r>
            <a:r>
              <a:rPr lang="en-US" altLang="ko-KR" sz="2000" dirty="0" smtClean="0"/>
              <a:t>.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`</a:t>
            </a:r>
            <a:r>
              <a:rPr lang="en-US" altLang="ko-KR" sz="2000" dirty="0" smtClean="0"/>
              <a:t>; console.log(template);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일반적인 문자열에서 </a:t>
            </a:r>
            <a:r>
              <a:rPr lang="ko-KR" altLang="en-US" sz="2000" dirty="0" err="1" smtClean="0"/>
              <a:t>줄바꿈은</a:t>
            </a:r>
            <a:r>
              <a:rPr lang="ko-KR" altLang="en-US" sz="2000" dirty="0" smtClean="0"/>
              <a:t> 허용되지 않으며 공백</a:t>
            </a:r>
            <a:r>
              <a:rPr lang="en-US" altLang="ko-KR" sz="2000" dirty="0" smtClean="0"/>
              <a:t>(white-space)</a:t>
            </a:r>
            <a:r>
              <a:rPr lang="ko-KR" altLang="en-US" sz="2000" dirty="0" smtClean="0"/>
              <a:t>를 표현하기 위해서는 백슬래시</a:t>
            </a:r>
            <a:r>
              <a:rPr lang="en-US" altLang="ko-KR" sz="2000" dirty="0" smtClean="0"/>
              <a:t>(\)</a:t>
            </a:r>
            <a:r>
              <a:rPr lang="ko-KR" altLang="en-US" sz="2000" dirty="0" smtClean="0"/>
              <a:t>로 시작하는 </a:t>
            </a:r>
            <a:r>
              <a:rPr lang="ko-KR" altLang="en-US" sz="2000" dirty="0" smtClean="0">
                <a:hlinkClick r:id="rId2"/>
              </a:rPr>
              <a:t>이스케이프 시퀀스</a:t>
            </a:r>
            <a:r>
              <a:rPr lang="en-US" altLang="ko-KR" sz="2000" dirty="0" smtClean="0">
                <a:hlinkClick r:id="rId2"/>
              </a:rPr>
              <a:t>(Escape Sequence)</a:t>
            </a:r>
            <a:r>
              <a:rPr lang="ko-KR" altLang="en-US" sz="2000" dirty="0" smtClean="0"/>
              <a:t>를 사용하여야 한다</a:t>
            </a:r>
            <a:r>
              <a:rPr lang="en-US" altLang="ko-KR" sz="2000" dirty="0" smtClean="0"/>
              <a:t>.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ES6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템플릿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리터럴은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일반적인 문자열과 달리 여러 줄에 걸쳐 문자열을 작성할 수 있으며 템플릿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리터럴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내의 모든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white-space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는 있는 그대로 적용된다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7030A0"/>
                </a:solidFill>
              </a:rPr>
              <a:t>   (ex html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태그의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&lt;pre&gt; &lt;/pre&gt;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태그 느낌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)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template string(2)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79533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template string(3)</a:t>
            </a:r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9819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template string(4)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템플릿 </a:t>
            </a:r>
            <a:r>
              <a:rPr lang="ko-KR" altLang="en-US" sz="2400" dirty="0" err="1" smtClean="0"/>
              <a:t>리터럴은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연산자를 사용하지 않아도 간단한 방법으로 새로운 문자열을 삽입할 수 있는 기능을 제공한다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이를 </a:t>
            </a:r>
            <a:r>
              <a:rPr lang="en-US" altLang="ko-KR" sz="2400" dirty="0" smtClean="0"/>
              <a:t>String Interpolation(</a:t>
            </a:r>
            <a:r>
              <a:rPr lang="ko-KR" altLang="en-US" sz="2400" dirty="0" smtClean="0"/>
              <a:t>문자열 삽입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이라 한다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852936"/>
            <a:ext cx="7239000" cy="357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</a:t>
            </a:r>
            <a:r>
              <a:rPr lang="en-US" altLang="ko-KR" sz="2400" dirty="0" smtClean="0"/>
              <a:t>emp2.ts</a:t>
            </a:r>
            <a:r>
              <a:rPr lang="ko-KR" altLang="en-US" sz="2400" dirty="0" smtClean="0"/>
              <a:t>파일 </a:t>
            </a:r>
            <a:r>
              <a:rPr lang="ko-KR" altLang="en-US" sz="2400" dirty="0" err="1" smtClean="0"/>
              <a:t>작성후</a:t>
            </a:r>
            <a:r>
              <a:rPr lang="ko-KR" altLang="en-US" sz="2400" dirty="0" smtClean="0"/>
              <a:t> 실습결과</a:t>
            </a:r>
            <a:endParaRPr lang="ko-KR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783907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1.Arrow function(</a:t>
            </a:r>
            <a:r>
              <a:rPr lang="ko-KR" altLang="en-US" sz="2400" dirty="0" smtClean="0"/>
              <a:t>화살표함수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000" dirty="0" smtClean="0"/>
              <a:t>Arrow function(</a:t>
            </a:r>
            <a:r>
              <a:rPr lang="ko-KR" altLang="en-US" sz="2000" dirty="0" smtClean="0"/>
              <a:t>화살표 함수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function </a:t>
            </a:r>
            <a:r>
              <a:rPr lang="ko-KR" altLang="en-US" sz="2000" dirty="0" smtClean="0"/>
              <a:t>키워드 대신 화살표</a:t>
            </a:r>
            <a:r>
              <a:rPr lang="en-US" altLang="ko-KR" sz="2000" dirty="0" smtClean="0"/>
              <a:t>(=&gt;)</a:t>
            </a:r>
            <a:r>
              <a:rPr lang="ko-KR" altLang="en-US" sz="2000" dirty="0" smtClean="0"/>
              <a:t>를 사용하여 간략한 방법으로 함수를 선언할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 모든 경우 사용할 수 있는 것은 아니다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문법은 아래와 같다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1.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매개변수 지정 방법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 </a:t>
            </a:r>
            <a:r>
              <a:rPr lang="en-US" altLang="ko-KR" sz="2000" dirty="0" smtClean="0"/>
              <a:t>() =&gt; { ... } // </a:t>
            </a:r>
            <a:r>
              <a:rPr lang="ko-KR" altLang="en-US" sz="2000" dirty="0" smtClean="0"/>
              <a:t>매개변수가 없을 경우</a:t>
            </a:r>
            <a:endParaRPr lang="en-US" altLang="ko-KR" sz="2000" dirty="0" smtClean="0"/>
          </a:p>
          <a:p>
            <a:r>
              <a:rPr lang="ko-KR" altLang="en-US" sz="2000" dirty="0" smtClean="0"/>
              <a:t> </a:t>
            </a:r>
            <a:r>
              <a:rPr lang="en-US" altLang="ko-KR" sz="2000" dirty="0" smtClean="0"/>
              <a:t>x =&gt; { ... } // </a:t>
            </a:r>
            <a:r>
              <a:rPr lang="ko-KR" altLang="en-US" sz="2000" dirty="0" smtClean="0"/>
              <a:t>매개변수가 </a:t>
            </a:r>
            <a:r>
              <a:rPr lang="ko-KR" altLang="en-US" sz="2000" dirty="0" err="1" smtClean="0"/>
              <a:t>한개인</a:t>
            </a:r>
            <a:r>
              <a:rPr lang="ko-KR" altLang="en-US" sz="2000" dirty="0" smtClean="0"/>
              <a:t> 경우</a:t>
            </a:r>
            <a:r>
              <a:rPr lang="en-US" altLang="ko-KR" sz="2000" dirty="0" smtClean="0"/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소괄호를 생략할 수 있다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000" dirty="0" smtClean="0"/>
              <a:t> (x, y) =&gt; { ... } // </a:t>
            </a:r>
            <a:r>
              <a:rPr lang="ko-KR" altLang="en-US" sz="2000" dirty="0" smtClean="0"/>
              <a:t>매개변수가 </a:t>
            </a:r>
            <a:r>
              <a:rPr lang="ko-KR" altLang="en-US" sz="2000" dirty="0" err="1" smtClean="0"/>
              <a:t>여러개인</a:t>
            </a:r>
            <a:r>
              <a:rPr lang="ko-KR" altLang="en-US" sz="2000" dirty="0" smtClean="0"/>
              <a:t> 경우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// 2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함수 몸체 지정 방법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x =&gt; { return x * x } // single line block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x =&gt; x * x // </a:t>
            </a:r>
            <a:r>
              <a:rPr lang="ko-KR" altLang="en-US" sz="2000" dirty="0" smtClean="0"/>
              <a:t>함수 몸체가 </a:t>
            </a:r>
            <a:r>
              <a:rPr lang="ko-KR" altLang="en-US" sz="2000" dirty="0" err="1" smtClean="0"/>
              <a:t>한줄의</a:t>
            </a:r>
            <a:r>
              <a:rPr lang="ko-KR" altLang="en-US" sz="2000" dirty="0" smtClean="0"/>
              <a:t> 표현식이라면 중괄호를 생략할 수 있으며 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</a:t>
            </a:r>
            <a:r>
              <a:rPr lang="ko-KR" altLang="en-US" sz="2000" dirty="0" smtClean="0"/>
              <a:t>  동으로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위 표현과 동일하다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 () =&gt; { return { a: 1 }; }</a:t>
            </a:r>
          </a:p>
          <a:p>
            <a:r>
              <a:rPr lang="en-US" altLang="ko-KR" sz="2000" dirty="0" smtClean="0"/>
              <a:t> () =&gt; ({ a: 1 }) // </a:t>
            </a:r>
            <a:r>
              <a:rPr lang="ko-KR" altLang="en-US" sz="2000" dirty="0" smtClean="0"/>
              <a:t>위 표현과 동일하다</a:t>
            </a:r>
            <a:r>
              <a:rPr lang="en-US" altLang="ko-KR" sz="2000" dirty="0" smtClean="0"/>
              <a:t>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객체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반환시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소괄호를 사용한다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000" dirty="0" smtClean="0"/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() =&gt; { // multi line block. 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const x = 10;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 return x * x; };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ECMAScript6 </a:t>
            </a:r>
            <a:r>
              <a:rPr lang="ko-KR" altLang="en-US" sz="2400" dirty="0" smtClean="0"/>
              <a:t>문법 차례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>
            <a:normAutofit fontScale="25000" lnSpcReduction="2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b="1" dirty="0" smtClean="0"/>
          </a:p>
          <a:p>
            <a:r>
              <a:rPr lang="en-US" altLang="ko-KR" sz="8000" dirty="0" smtClean="0">
                <a:hlinkClick r:id="rId2"/>
              </a:rPr>
              <a:t>1. let, const</a:t>
            </a:r>
            <a:r>
              <a:rPr lang="ko-KR" altLang="en-US" sz="8000" dirty="0" smtClean="0">
                <a:hlinkClick r:id="rId2"/>
              </a:rPr>
              <a:t>와 블록 레벨 스코프</a:t>
            </a:r>
            <a:r>
              <a:rPr lang="ko-KR" altLang="en-US" sz="8000" dirty="0" smtClean="0"/>
              <a:t> </a:t>
            </a:r>
          </a:p>
          <a:p>
            <a:r>
              <a:rPr lang="en-US" altLang="ko-KR" sz="8000" dirty="0" smtClean="0">
                <a:hlinkClick r:id="rId3"/>
              </a:rPr>
              <a:t>2. </a:t>
            </a:r>
            <a:r>
              <a:rPr lang="ko-KR" altLang="en-US" sz="8000" dirty="0" smtClean="0">
                <a:hlinkClick r:id="rId3"/>
              </a:rPr>
              <a:t>템플릿 </a:t>
            </a:r>
            <a:r>
              <a:rPr lang="ko-KR" altLang="en-US" sz="8000" dirty="0" err="1" smtClean="0">
                <a:hlinkClick r:id="rId3"/>
              </a:rPr>
              <a:t>리터럴</a:t>
            </a:r>
            <a:r>
              <a:rPr lang="ko-KR" altLang="en-US" sz="8000" dirty="0" smtClean="0"/>
              <a:t> </a:t>
            </a:r>
          </a:p>
          <a:p>
            <a:r>
              <a:rPr lang="en-US" altLang="ko-KR" sz="8000" dirty="0" smtClean="0">
                <a:hlinkClick r:id="rId4"/>
              </a:rPr>
              <a:t>3. </a:t>
            </a:r>
            <a:r>
              <a:rPr lang="ko-KR" altLang="en-US" sz="8000" dirty="0" smtClean="0">
                <a:hlinkClick r:id="rId4"/>
              </a:rPr>
              <a:t>화살표 함수</a:t>
            </a:r>
            <a:r>
              <a:rPr lang="ko-KR" altLang="en-US" sz="8000" dirty="0" smtClean="0"/>
              <a:t> </a:t>
            </a:r>
          </a:p>
          <a:p>
            <a:r>
              <a:rPr lang="en-US" altLang="ko-KR" sz="8000" dirty="0" smtClean="0">
                <a:hlinkClick r:id="rId5"/>
              </a:rPr>
              <a:t>4. </a:t>
            </a:r>
            <a:r>
              <a:rPr lang="ko-KR" altLang="en-US" sz="8000" dirty="0" smtClean="0">
                <a:hlinkClick r:id="rId5"/>
              </a:rPr>
              <a:t>기본 </a:t>
            </a:r>
            <a:r>
              <a:rPr lang="ko-KR" altLang="en-US" sz="8000" dirty="0" err="1" smtClean="0">
                <a:hlinkClick r:id="rId5"/>
              </a:rPr>
              <a:t>파라미터</a:t>
            </a:r>
            <a:r>
              <a:rPr lang="ko-KR" altLang="en-US" sz="8000" dirty="0" smtClean="0">
                <a:hlinkClick r:id="rId5"/>
              </a:rPr>
              <a:t> 초기값</a:t>
            </a:r>
            <a:r>
              <a:rPr lang="en-US" altLang="ko-KR" sz="8000" dirty="0" smtClean="0">
                <a:hlinkClick r:id="rId5"/>
              </a:rPr>
              <a:t>, Rest </a:t>
            </a:r>
            <a:r>
              <a:rPr lang="ko-KR" altLang="en-US" sz="8000" dirty="0" err="1" smtClean="0">
                <a:hlinkClick r:id="rId5"/>
              </a:rPr>
              <a:t>파라미터</a:t>
            </a:r>
            <a:r>
              <a:rPr lang="en-US" altLang="ko-KR" sz="8000" dirty="0" smtClean="0">
                <a:hlinkClick r:id="rId5"/>
              </a:rPr>
              <a:t>, Spread </a:t>
            </a:r>
            <a:r>
              <a:rPr lang="ko-KR" altLang="en-US" sz="8000" dirty="0" smtClean="0">
                <a:hlinkClick r:id="rId5"/>
              </a:rPr>
              <a:t>연산자</a:t>
            </a:r>
            <a:r>
              <a:rPr lang="ko-KR" altLang="en-US" sz="8000" dirty="0" smtClean="0"/>
              <a:t> </a:t>
            </a:r>
          </a:p>
          <a:p>
            <a:r>
              <a:rPr lang="en-US" altLang="ko-KR" sz="8000" dirty="0" smtClean="0">
                <a:hlinkClick r:id="rId6"/>
              </a:rPr>
              <a:t>5. </a:t>
            </a:r>
            <a:r>
              <a:rPr lang="ko-KR" altLang="en-US" sz="8000" dirty="0" err="1" smtClean="0">
                <a:hlinkClick r:id="rId6"/>
              </a:rPr>
              <a:t>디스트럭처링</a:t>
            </a:r>
            <a:r>
              <a:rPr lang="ko-KR" altLang="en-US" sz="8000" dirty="0" smtClean="0"/>
              <a:t> </a:t>
            </a:r>
          </a:p>
          <a:p>
            <a:r>
              <a:rPr lang="en-US" altLang="ko-KR" sz="8000" dirty="0" smtClean="0">
                <a:hlinkClick r:id="rId7"/>
              </a:rPr>
              <a:t>6. </a:t>
            </a:r>
            <a:r>
              <a:rPr lang="ko-KR" altLang="en-US" sz="8000" dirty="0" smtClean="0">
                <a:hlinkClick r:id="rId7"/>
              </a:rPr>
              <a:t>객체 </a:t>
            </a:r>
            <a:r>
              <a:rPr lang="ko-KR" altLang="en-US" sz="8000" dirty="0" err="1" smtClean="0">
                <a:hlinkClick r:id="rId7"/>
              </a:rPr>
              <a:t>리터럴</a:t>
            </a:r>
            <a:r>
              <a:rPr lang="ko-KR" altLang="en-US" sz="8000" dirty="0" smtClean="0">
                <a:hlinkClick r:id="rId7"/>
              </a:rPr>
              <a:t> </a:t>
            </a:r>
            <a:r>
              <a:rPr lang="ko-KR" altLang="en-US" sz="8000" dirty="0" err="1" smtClean="0">
                <a:hlinkClick r:id="rId7"/>
              </a:rPr>
              <a:t>프로퍼티</a:t>
            </a:r>
            <a:r>
              <a:rPr lang="ko-KR" altLang="en-US" sz="8000" dirty="0" smtClean="0">
                <a:hlinkClick r:id="rId7"/>
              </a:rPr>
              <a:t> 기능 확장</a:t>
            </a:r>
            <a:r>
              <a:rPr lang="ko-KR" altLang="en-US" sz="8000" dirty="0" smtClean="0"/>
              <a:t> </a:t>
            </a:r>
          </a:p>
          <a:p>
            <a:r>
              <a:rPr lang="en-US" altLang="ko-KR" sz="8000" dirty="0" smtClean="0">
                <a:hlinkClick r:id="rId8"/>
              </a:rPr>
              <a:t>7. </a:t>
            </a:r>
            <a:r>
              <a:rPr lang="ko-KR" altLang="en-US" sz="8000" dirty="0" smtClean="0">
                <a:hlinkClick r:id="rId8"/>
              </a:rPr>
              <a:t>클래스</a:t>
            </a:r>
            <a:r>
              <a:rPr lang="ko-KR" altLang="en-US" sz="8000" dirty="0" smtClean="0"/>
              <a:t> </a:t>
            </a:r>
          </a:p>
          <a:p>
            <a:r>
              <a:rPr lang="en-US" altLang="ko-KR" sz="8000" dirty="0" smtClean="0">
                <a:hlinkClick r:id="rId9"/>
              </a:rPr>
              <a:t>8. </a:t>
            </a:r>
            <a:r>
              <a:rPr lang="ko-KR" altLang="en-US" sz="8000" dirty="0" smtClean="0">
                <a:hlinkClick r:id="rId9"/>
              </a:rPr>
              <a:t>모듈</a:t>
            </a:r>
            <a:r>
              <a:rPr lang="ko-KR" altLang="en-US" sz="8000" dirty="0" smtClean="0"/>
              <a:t> </a:t>
            </a:r>
          </a:p>
          <a:p>
            <a:r>
              <a:rPr lang="en-US" altLang="ko-KR" sz="8000" dirty="0" smtClean="0">
                <a:hlinkClick r:id="rId10"/>
              </a:rPr>
              <a:t>9. </a:t>
            </a:r>
            <a:r>
              <a:rPr lang="ko-KR" altLang="en-US" sz="8000" dirty="0" smtClean="0">
                <a:hlinkClick r:id="rId10"/>
              </a:rPr>
              <a:t>프로미스</a:t>
            </a:r>
            <a:r>
              <a:rPr lang="ko-KR" altLang="en-US" sz="8000" dirty="0" smtClean="0"/>
              <a:t> </a:t>
            </a:r>
          </a:p>
          <a:p>
            <a:r>
              <a:rPr lang="en-US" altLang="ko-KR" sz="8000" dirty="0" smtClean="0">
                <a:hlinkClick r:id="rId11"/>
              </a:rPr>
              <a:t>10. </a:t>
            </a:r>
            <a:r>
              <a:rPr lang="ko-KR" altLang="en-US" sz="8000" dirty="0" err="1" smtClean="0">
                <a:hlinkClick r:id="rId11"/>
              </a:rPr>
              <a:t>이터레이션</a:t>
            </a:r>
            <a:r>
              <a:rPr lang="ko-KR" altLang="en-US" sz="8000" dirty="0" smtClean="0">
                <a:hlinkClick r:id="rId11"/>
              </a:rPr>
              <a:t> 프로토콜</a:t>
            </a:r>
            <a:r>
              <a:rPr lang="en-US" altLang="ko-KR" sz="8000" dirty="0" smtClean="0">
                <a:hlinkClick r:id="rId11"/>
              </a:rPr>
              <a:t>(iteration protocol)</a:t>
            </a:r>
            <a:r>
              <a:rPr lang="ko-KR" altLang="en-US" sz="8000" dirty="0" smtClean="0">
                <a:hlinkClick r:id="rId11"/>
              </a:rPr>
              <a:t>과 </a:t>
            </a:r>
            <a:r>
              <a:rPr lang="en-US" altLang="ko-KR" sz="8000" dirty="0" smtClean="0">
                <a:hlinkClick r:id="rId11"/>
              </a:rPr>
              <a:t>for-of </a:t>
            </a:r>
            <a:r>
              <a:rPr lang="ko-KR" altLang="en-US" sz="8000" dirty="0" smtClean="0">
                <a:hlinkClick r:id="rId11"/>
              </a:rPr>
              <a:t>루프</a:t>
            </a:r>
            <a:r>
              <a:rPr lang="ko-KR" altLang="en-US" sz="8000" dirty="0" smtClean="0"/>
              <a:t> </a:t>
            </a:r>
          </a:p>
          <a:p>
            <a:r>
              <a:rPr lang="en-US" altLang="ko-KR" sz="8000" dirty="0" smtClean="0">
                <a:hlinkClick r:id="rId12"/>
              </a:rPr>
              <a:t>11. Symbol</a:t>
            </a:r>
            <a:r>
              <a:rPr lang="ko-KR" altLang="en-US" sz="8000" dirty="0" smtClean="0"/>
              <a:t> </a:t>
            </a:r>
          </a:p>
          <a:p>
            <a:r>
              <a:rPr lang="en-US" altLang="ko-KR" sz="8000" dirty="0" smtClean="0">
                <a:hlinkClick r:id="rId13"/>
              </a:rPr>
              <a:t>12. </a:t>
            </a:r>
            <a:r>
              <a:rPr lang="ko-KR" altLang="en-US" sz="8000" dirty="0" err="1" smtClean="0">
                <a:hlinkClick r:id="rId13"/>
              </a:rPr>
              <a:t>제너레이터</a:t>
            </a:r>
            <a:r>
              <a:rPr lang="ko-KR" altLang="en-US" sz="8000" dirty="0" smtClean="0"/>
              <a:t> </a:t>
            </a:r>
            <a:r>
              <a:rPr lang="ko-KR" altLang="en-US" sz="8000" dirty="0" smtClean="0"/>
              <a:t> </a:t>
            </a:r>
            <a:r>
              <a:rPr lang="ko-KR" altLang="en-US" sz="8000" dirty="0" smtClean="0"/>
              <a:t/>
            </a:r>
            <a:br>
              <a:rPr lang="ko-KR" altLang="en-US" sz="8000" dirty="0" smtClean="0"/>
            </a:br>
            <a:endParaRPr lang="ko-KR" altLang="en-US" sz="80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 Arrow function</a:t>
            </a:r>
            <a:r>
              <a:rPr lang="ko-KR" altLang="en-US" sz="2400" dirty="0" smtClean="0"/>
              <a:t>의 호출</a:t>
            </a:r>
            <a:endParaRPr lang="ko-KR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1629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3.Arraow function</a:t>
            </a:r>
            <a:r>
              <a:rPr lang="ko-KR" altLang="en-US" sz="2400" dirty="0" smtClean="0"/>
              <a:t>의 콜백함수로 사용</a:t>
            </a:r>
            <a:endParaRPr lang="ko-KR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624736" cy="432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4</a:t>
            </a:r>
            <a:r>
              <a:rPr lang="en-US" altLang="ko-KR" sz="2400" dirty="0" smtClean="0"/>
              <a:t>. arguments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rest </a:t>
            </a:r>
            <a:r>
              <a:rPr lang="ko-KR" altLang="en-US" sz="2400" dirty="0" err="1" smtClean="0"/>
              <a:t>파라미터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arguments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객체는 함수 호출 시 전달된 인수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(argument)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들의 정보를 담고 있는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순회가능한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FF0000"/>
                </a:solidFill>
                <a:hlinkClick r:id="rId2"/>
              </a:rPr>
              <a:t>iterable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유사 배열 객체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(array-like object)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함수 객체의 </a:t>
            </a:r>
            <a:r>
              <a:rPr lang="en-US" altLang="ko-KR" sz="2000" dirty="0" smtClean="0"/>
              <a:t>arguments </a:t>
            </a:r>
            <a:r>
              <a:rPr lang="ko-KR" altLang="en-US" sz="2000" dirty="0" err="1" smtClean="0"/>
              <a:t>프로퍼티는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arguments </a:t>
            </a:r>
            <a:r>
              <a:rPr lang="ko-KR" altLang="en-US" sz="2000" dirty="0" smtClean="0"/>
              <a:t>객체를 값으로 가지며 함수 내부에서 지역변수처럼 사용된다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// ES5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 = function () {</a:t>
            </a:r>
          </a:p>
          <a:p>
            <a:r>
              <a:rPr lang="en-US" altLang="ko-KR" sz="2000" dirty="0" smtClean="0"/>
              <a:t>    console.log(arguments); }; </a:t>
            </a:r>
          </a:p>
          <a:p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(1, 2); // { '0': 1, '1': 2 } 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4. arguments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rest </a:t>
            </a:r>
            <a:r>
              <a:rPr lang="ko-KR" altLang="en-US" sz="2400" dirty="0" err="1" smtClean="0"/>
              <a:t>파라미터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ES6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Arrow function</a:t>
            </a:r>
            <a:r>
              <a:rPr lang="ko-KR" altLang="en-US" sz="2000" dirty="0" smtClean="0"/>
              <a:t>에는 함수 객체의 </a:t>
            </a:r>
            <a:r>
              <a:rPr lang="en-US" altLang="ko-KR" sz="2000" dirty="0" smtClean="0">
                <a:hlinkClick r:id="rId2"/>
              </a:rPr>
              <a:t>arguments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프로퍼티가</a:t>
            </a:r>
            <a:r>
              <a:rPr lang="ko-KR" altLang="en-US" sz="2000" dirty="0" smtClean="0"/>
              <a:t> 없다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ES6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에서는 </a:t>
            </a:r>
            <a:r>
              <a:rPr lang="en-US" altLang="ko-KR" sz="2000" b="1" dirty="0" smtClean="0">
                <a:solidFill>
                  <a:srgbClr val="FF0000"/>
                </a:solidFill>
                <a:hlinkClick r:id="rId3"/>
              </a:rPr>
              <a:t>rest </a:t>
            </a:r>
            <a:r>
              <a:rPr lang="ko-KR" altLang="en-US" sz="2000" b="1" dirty="0" err="1" smtClean="0">
                <a:solidFill>
                  <a:srgbClr val="FF0000"/>
                </a:solidFill>
                <a:hlinkClick r:id="rId3"/>
              </a:rPr>
              <a:t>파라미터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사용하여 가변인자를 함수 내부에 배열로 전달할 수 있다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000" dirty="0" smtClean="0"/>
              <a:t> arguments </a:t>
            </a:r>
            <a:r>
              <a:rPr lang="ko-KR" altLang="en-US" sz="2000" dirty="0" err="1" smtClean="0"/>
              <a:t>프로퍼티가</a:t>
            </a:r>
            <a:r>
              <a:rPr lang="ko-KR" altLang="en-US" sz="2000" dirty="0" smtClean="0"/>
              <a:t> 없는 </a:t>
            </a:r>
            <a:r>
              <a:rPr lang="en-US" altLang="ko-KR" sz="2000" dirty="0" smtClean="0"/>
              <a:t>Arrow function</a:t>
            </a:r>
            <a:r>
              <a:rPr lang="ko-KR" altLang="en-US" sz="2000" dirty="0" smtClean="0"/>
              <a:t>에서 가변 인자 함수를 구현하는 경우</a:t>
            </a:r>
            <a:r>
              <a:rPr lang="en-US" altLang="ko-KR" sz="2000" dirty="0" smtClean="0"/>
              <a:t>, rest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사용하여야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140968"/>
            <a:ext cx="7315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5.</a:t>
            </a:r>
            <a:r>
              <a:rPr lang="ko-KR" altLang="en-US" sz="2400" dirty="0" smtClean="0"/>
              <a:t>일반 </a:t>
            </a:r>
            <a:r>
              <a:rPr lang="en-US" altLang="ko-KR" sz="2400" dirty="0" smtClean="0"/>
              <a:t>Function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this 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51723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function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키워드를 사용하여 생성한 일반 함수와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Arrow function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와의 가장 큰 차이점은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this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이다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000" dirty="0" smtClean="0"/>
              <a:t>일반 함수의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해당 함수 호출 패턴에 따라 </a:t>
            </a:r>
            <a:r>
              <a:rPr lang="en-US" altLang="ko-KR" sz="2000" dirty="0" smtClean="0">
                <a:hlinkClick r:id="rId2"/>
              </a:rPr>
              <a:t>this</a:t>
            </a:r>
            <a:r>
              <a:rPr lang="ko-KR" altLang="en-US" sz="2000" dirty="0" smtClean="0"/>
              <a:t>에 바인딩되는 객체가 달라진다</a:t>
            </a:r>
            <a:r>
              <a:rPr lang="en-US" altLang="ko-KR" sz="2000" dirty="0" smtClean="0"/>
              <a:t>.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콜백함수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내부의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this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는 전역 객체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window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를 가리킨다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endParaRPr lang="en-US" altLang="ko-KR" sz="2000" b="1" dirty="0" smtClean="0">
              <a:solidFill>
                <a:srgbClr val="002060"/>
              </a:solidFill>
            </a:endParaRPr>
          </a:p>
          <a:p>
            <a:r>
              <a:rPr lang="en-US" altLang="ko-KR" sz="2000" dirty="0" smtClean="0"/>
              <a:t>function </a:t>
            </a:r>
            <a:r>
              <a:rPr lang="en-US" altLang="ko-KR" sz="2000" dirty="0" err="1" smtClean="0"/>
              <a:t>Prefixer</a:t>
            </a:r>
            <a:r>
              <a:rPr lang="en-US" altLang="ko-KR" sz="2000" dirty="0" smtClean="0"/>
              <a:t>(prefix) </a:t>
            </a:r>
          </a:p>
          <a:p>
            <a:r>
              <a:rPr lang="en-US" altLang="ko-KR" sz="2000" dirty="0" smtClean="0"/>
              <a:t> { </a:t>
            </a:r>
            <a:r>
              <a:rPr lang="en-US" altLang="ko-KR" sz="2000" dirty="0" err="1" smtClean="0"/>
              <a:t>this.prefix</a:t>
            </a:r>
            <a:r>
              <a:rPr lang="en-US" altLang="ko-KR" sz="2000" dirty="0" smtClean="0"/>
              <a:t> = prefix; }  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Prefixer.prototype.prefixArray</a:t>
            </a:r>
            <a:r>
              <a:rPr lang="en-US" altLang="ko-KR" sz="2000" dirty="0" smtClean="0"/>
              <a:t> = function (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) { </a:t>
            </a:r>
          </a:p>
          <a:p>
            <a:pPr>
              <a:buNone/>
            </a:pPr>
            <a:r>
              <a:rPr lang="en-US" altLang="ko-KR" sz="2000" dirty="0" smtClean="0"/>
              <a:t>       // (A) </a:t>
            </a:r>
          </a:p>
          <a:p>
            <a:pPr>
              <a:buNone/>
            </a:pPr>
            <a:r>
              <a:rPr lang="en-US" altLang="ko-KR" sz="2000" dirty="0" smtClean="0"/>
              <a:t>       return arr.map(function (x) {</a:t>
            </a:r>
          </a:p>
          <a:p>
            <a:pPr>
              <a:buNone/>
            </a:pPr>
            <a:r>
              <a:rPr lang="en-US" altLang="ko-KR" sz="2000" dirty="0" smtClean="0"/>
              <a:t>      return </a:t>
            </a:r>
            <a:r>
              <a:rPr lang="en-US" altLang="ko-KR" sz="2000" dirty="0" err="1" smtClean="0"/>
              <a:t>this.prefix</a:t>
            </a:r>
            <a:r>
              <a:rPr lang="en-US" altLang="ko-KR" sz="2000" dirty="0" smtClean="0"/>
              <a:t> + ' ' + x; // (B) });</a:t>
            </a:r>
          </a:p>
          <a:p>
            <a:pPr>
              <a:buNone/>
            </a:pPr>
            <a:r>
              <a:rPr lang="en-US" altLang="ko-KR" sz="2000" dirty="0" smtClean="0"/>
              <a:t>     };</a:t>
            </a:r>
          </a:p>
          <a:p>
            <a:pPr>
              <a:buNone/>
            </a:pP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pre = new </a:t>
            </a:r>
            <a:r>
              <a:rPr lang="en-US" altLang="ko-KR" sz="2000" dirty="0" err="1" smtClean="0"/>
              <a:t>Prefixer</a:t>
            </a:r>
            <a:r>
              <a:rPr lang="en-US" altLang="ko-KR" sz="2000" dirty="0" smtClean="0"/>
              <a:t>('Hi');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함수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Prefixer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 생성한 객체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                            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즉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함수의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인스턴스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위 예제의 경우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pre)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이다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US" altLang="ko-KR" sz="2000" dirty="0" smtClean="0"/>
              <a:t>    console.log(</a:t>
            </a:r>
            <a:r>
              <a:rPr lang="en-US" altLang="ko-KR" sz="2000" dirty="0" err="1" smtClean="0"/>
              <a:t>pre.prefixArray</a:t>
            </a:r>
            <a:r>
              <a:rPr lang="en-US" altLang="ko-KR" sz="2000" dirty="0" smtClean="0"/>
              <a:t>(['Lee', 'Kim'])); </a:t>
            </a:r>
          </a:p>
          <a:p>
            <a:pPr>
              <a:buNone/>
            </a:pPr>
            <a:r>
              <a:rPr lang="ko-KR" altLang="en-US" sz="2000" dirty="0" smtClean="0"/>
              <a:t>    이는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생성자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함수와 객체의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메소드를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제외한 모든 함수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내부함수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콜백함수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포함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의 내부의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this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는 전역객체를 가리키기 때문이다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6.ArrawFucntion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this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Arrow function</a:t>
            </a:r>
            <a:r>
              <a:rPr lang="ko-KR" altLang="en-US" sz="2000" dirty="0" smtClean="0"/>
              <a:t>은 언제나 자신을 포함하는 외부 </a:t>
            </a:r>
            <a:r>
              <a:rPr lang="en-US" altLang="ko-KR" sz="2000" dirty="0" smtClean="0"/>
              <a:t>scope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this</a:t>
            </a:r>
            <a:r>
              <a:rPr lang="ko-KR" altLang="en-US" sz="2000" dirty="0" smtClean="0"/>
              <a:t>를 계승 받는다</a:t>
            </a:r>
            <a:r>
              <a:rPr lang="en-US" altLang="ko-KR" sz="2000" dirty="0" smtClean="0"/>
              <a:t>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다시 말해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Arrow function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은 자신만의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this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생성하지 않고 자신을 포함하고 있는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컨텍스트로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부터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this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계승 받는다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이를 </a:t>
            </a:r>
            <a:r>
              <a:rPr lang="en-US" altLang="ko-KR" sz="2000" b="1" dirty="0" smtClean="0"/>
              <a:t>Lexical this</a:t>
            </a:r>
            <a:r>
              <a:rPr lang="ko-KR" altLang="en-US" sz="2000" dirty="0" smtClean="0"/>
              <a:t>라 한다</a:t>
            </a:r>
            <a:r>
              <a:rPr lang="en-US" altLang="ko-KR" sz="2000" dirty="0" smtClean="0"/>
              <a:t>. Arrow function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Solution 3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Syntactic sugar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56992"/>
            <a:ext cx="8064896" cy="32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7.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Arrow Function</a:t>
            </a:r>
            <a:r>
              <a:rPr lang="ko-KR" altLang="en-US" sz="2400" dirty="0" smtClean="0"/>
              <a:t>을 사용해서는 안되는 경우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b="1" dirty="0" err="1" smtClean="0">
                <a:solidFill>
                  <a:srgbClr val="FF0000"/>
                </a:solidFill>
              </a:rPr>
              <a:t>메서드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선언시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Arrow Function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작성하지 않는다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5915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7.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Arrow Function</a:t>
            </a:r>
            <a:r>
              <a:rPr lang="ko-KR" altLang="en-US" sz="2400" dirty="0" smtClean="0"/>
              <a:t>을 사용해서는 안되는 경우</a:t>
            </a:r>
            <a:r>
              <a:rPr lang="en-US" altLang="ko-KR" sz="2400" dirty="0" smtClean="0"/>
              <a:t>(2) </a:t>
            </a:r>
            <a:r>
              <a:rPr lang="ko-KR" altLang="en-US" sz="2400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prototype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이용한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함수선언시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   const </a:t>
            </a:r>
            <a:r>
              <a:rPr lang="en-US" altLang="ko-KR" sz="2000" dirty="0" err="1" smtClean="0"/>
              <a:t>obj</a:t>
            </a:r>
            <a:r>
              <a:rPr lang="en-US" altLang="ko-KR" sz="2000" dirty="0" smtClean="0"/>
              <a:t> = { name: 'Lee', };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Object.prototype.sayHi</a:t>
            </a:r>
            <a:r>
              <a:rPr lang="en-US" altLang="ko-KR" sz="2000" dirty="0" smtClean="0"/>
              <a:t> = () =&gt; console.log(`Hi ${this.name}`); </a:t>
            </a:r>
            <a:r>
              <a:rPr lang="en-US" altLang="ko-KR" sz="2000" dirty="0" err="1" smtClean="0"/>
              <a:t>obj.sayHi</a:t>
            </a:r>
            <a:r>
              <a:rPr lang="en-US" altLang="ko-KR" sz="2000" dirty="0" smtClean="0"/>
              <a:t>(); // Hi undefined (</a:t>
            </a:r>
            <a:r>
              <a:rPr lang="ko-KR" altLang="en-US" sz="2000" dirty="0" smtClean="0"/>
              <a:t>제대로 값이 할당이 </a:t>
            </a:r>
            <a:r>
              <a:rPr lang="ko-KR" altLang="en-US" sz="2000" dirty="0" err="1" smtClean="0"/>
              <a:t>안된다</a:t>
            </a:r>
            <a:r>
              <a:rPr lang="en-US" altLang="ko-KR" sz="2000" dirty="0" smtClean="0"/>
              <a:t>.)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const </a:t>
            </a:r>
            <a:r>
              <a:rPr lang="en-US" altLang="ko-KR" sz="2000" dirty="0" err="1" smtClean="0"/>
              <a:t>obj</a:t>
            </a:r>
            <a:r>
              <a:rPr lang="en-US" altLang="ko-KR" sz="2000" dirty="0" smtClean="0"/>
              <a:t> = { name: 'Lee', };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Object.prototype.sayHi</a:t>
            </a:r>
            <a:r>
              <a:rPr lang="en-US" altLang="ko-KR" sz="2000" dirty="0" smtClean="0"/>
              <a:t> = function() { </a:t>
            </a:r>
          </a:p>
          <a:p>
            <a:pPr>
              <a:buNone/>
            </a:pPr>
            <a:r>
              <a:rPr lang="en-US" altLang="ko-KR" sz="2000" dirty="0" smtClean="0"/>
              <a:t>        console.log(`Hi ${this.name}`); </a:t>
            </a:r>
          </a:p>
          <a:p>
            <a:pPr>
              <a:buNone/>
            </a:pPr>
            <a:r>
              <a:rPr lang="en-US" altLang="ko-KR" sz="2000" dirty="0" smtClean="0"/>
              <a:t>    }; </a:t>
            </a:r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obj.sayHi</a:t>
            </a:r>
            <a:r>
              <a:rPr lang="en-US" altLang="ko-KR" sz="2000" dirty="0" smtClean="0"/>
              <a:t>(); // Hi Lee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7.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Arrow Function</a:t>
            </a:r>
            <a:r>
              <a:rPr lang="ko-KR" altLang="en-US" sz="2400" dirty="0" smtClean="0"/>
              <a:t>을 사용해서는 안되는 경우</a:t>
            </a:r>
            <a:r>
              <a:rPr lang="en-US" altLang="ko-KR" sz="2400" dirty="0" smtClean="0"/>
              <a:t>(3) </a:t>
            </a:r>
            <a:r>
              <a:rPr lang="ko-KR" altLang="en-US" sz="2400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ko-KR" altLang="en-US" sz="2400" b="1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함수를 사용하는 경우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Arrow Function</a:t>
            </a:r>
            <a:r>
              <a:rPr lang="ko-KR" altLang="en-US" sz="2000" dirty="0" smtClean="0"/>
              <a:t>은 생성자 함수로 사용할 수 없다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함수는 </a:t>
            </a:r>
            <a:r>
              <a:rPr lang="en-US" altLang="ko-KR" sz="2000" dirty="0" smtClean="0"/>
              <a:t>prototype </a:t>
            </a:r>
            <a:r>
              <a:rPr lang="ko-KR" altLang="en-US" sz="2000" dirty="0" err="1" smtClean="0"/>
              <a:t>프로퍼티를</a:t>
            </a:r>
            <a:r>
              <a:rPr lang="ko-KR" altLang="en-US" sz="2000" dirty="0" smtClean="0"/>
              <a:t> 가지며 </a:t>
            </a:r>
            <a:r>
              <a:rPr lang="en-US" altLang="ko-KR" sz="2000" dirty="0" smtClean="0"/>
              <a:t>prototype </a:t>
            </a:r>
            <a:r>
              <a:rPr lang="ko-KR" altLang="en-US" sz="2000" dirty="0" err="1" smtClean="0"/>
              <a:t>프로퍼티가</a:t>
            </a:r>
            <a:r>
              <a:rPr lang="ko-KR" altLang="en-US" sz="2000" dirty="0" smtClean="0"/>
              <a:t> 가리키는 </a:t>
            </a:r>
            <a:r>
              <a:rPr lang="ko-KR" altLang="en-US" sz="2000" dirty="0" err="1" smtClean="0"/>
              <a:t>프로토타입</a:t>
            </a:r>
            <a:r>
              <a:rPr lang="ko-KR" altLang="en-US" sz="2000" dirty="0" smtClean="0"/>
              <a:t> 객체의 </a:t>
            </a:r>
            <a:r>
              <a:rPr lang="en-US" altLang="ko-KR" sz="2000" dirty="0" smtClean="0"/>
              <a:t>constructor</a:t>
            </a:r>
            <a:r>
              <a:rPr lang="ko-KR" altLang="en-US" sz="2000" dirty="0" smtClean="0"/>
              <a:t>를 사용한다</a:t>
            </a:r>
            <a:r>
              <a:rPr lang="en-US" altLang="ko-KR" sz="2000" dirty="0" smtClean="0"/>
              <a:t>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하지만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Arrow Function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prototype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프로퍼티를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가지고 있지 않다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  const 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 = () =&gt; {}; // Arrow Function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prototype </a:t>
            </a:r>
            <a:r>
              <a:rPr lang="ko-KR" altLang="en-US" sz="2000" dirty="0" err="1" smtClean="0"/>
              <a:t>프로퍼티가</a:t>
            </a:r>
            <a:r>
              <a:rPr lang="ko-KR" altLang="en-US" sz="2000" dirty="0" smtClean="0"/>
              <a:t> 없다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console.log(</a:t>
            </a:r>
            <a:r>
              <a:rPr lang="en-US" altLang="ko-KR" sz="2000" dirty="0" err="1" smtClean="0"/>
              <a:t>Foo.hasOwnProperty</a:t>
            </a:r>
            <a:r>
              <a:rPr lang="en-US" altLang="ko-KR" sz="2000" dirty="0" smtClean="0"/>
              <a:t>('prototype')); // false </a:t>
            </a:r>
          </a:p>
          <a:p>
            <a:pPr>
              <a:buNone/>
            </a:pPr>
            <a:r>
              <a:rPr lang="en-US" altLang="ko-KR" sz="2000" dirty="0" smtClean="0"/>
              <a:t>   const 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 = new 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(); // </a:t>
            </a:r>
            <a:r>
              <a:rPr lang="en-US" altLang="ko-KR" sz="2000" dirty="0" err="1" smtClean="0"/>
              <a:t>TypeError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 is not a constructor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8. Extended Parameter Handling</a:t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기본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초기값</a:t>
            </a:r>
            <a:r>
              <a:rPr lang="en-US" altLang="ko-KR" sz="2400" dirty="0" smtClean="0"/>
              <a:t>, Rest </a:t>
            </a:r>
            <a:r>
              <a:rPr lang="ko-KR" altLang="en-US" sz="2400" dirty="0" err="1" smtClean="0"/>
              <a:t>파라미터</a:t>
            </a:r>
            <a:r>
              <a:rPr lang="en-US" altLang="ko-KR" sz="2400" dirty="0" smtClean="0"/>
              <a:t>, Spread </a:t>
            </a:r>
            <a:r>
              <a:rPr lang="ko-KR" altLang="en-US" sz="2400" dirty="0" smtClean="0"/>
              <a:t>연산자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149080"/>
            <a:ext cx="7632848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1484784"/>
            <a:ext cx="59298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function plus(x = 0, y = 0) {</a:t>
            </a: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// x, y</a:t>
            </a:r>
            <a:r>
              <a:rPr lang="ko-KR" altLang="en-US" b="1" dirty="0" smtClean="0">
                <a:solidFill>
                  <a:srgbClr val="002060"/>
                </a:solidFill>
              </a:rPr>
              <a:t>에 인수가 할당되지 않으면 초기값 </a:t>
            </a:r>
            <a:r>
              <a:rPr lang="en-US" altLang="ko-KR" b="1" dirty="0" smtClean="0">
                <a:solidFill>
                  <a:srgbClr val="002060"/>
                </a:solidFill>
              </a:rPr>
              <a:t>0</a:t>
            </a:r>
            <a:r>
              <a:rPr lang="ko-KR" altLang="en-US" b="1" dirty="0" smtClean="0">
                <a:solidFill>
                  <a:srgbClr val="002060"/>
                </a:solidFill>
              </a:rPr>
              <a:t>이 할당된다</a:t>
            </a:r>
            <a:r>
              <a:rPr lang="en-US" altLang="ko-KR" b="1" dirty="0" smtClean="0">
                <a:solidFill>
                  <a:srgbClr val="002060"/>
                </a:solidFill>
              </a:rPr>
              <a:t>.</a:t>
            </a:r>
            <a:endParaRPr lang="ko-KR" altLang="en-US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return x + y;</a:t>
            </a: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console.log(plus()); // 0</a:t>
            </a:r>
          </a:p>
          <a:p>
            <a:r>
              <a:rPr lang="en-US" altLang="ko-KR" dirty="0" smtClean="0"/>
              <a:t>console.log(plus(1, 2)); // 3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n-US" altLang="ko-KR" sz="2700" b="1" dirty="0" smtClean="0"/>
              <a:t>1. let, const</a:t>
            </a:r>
            <a:r>
              <a:rPr lang="ko-KR" altLang="en-US" sz="2700" b="1" dirty="0" smtClean="0"/>
              <a:t>와 블록 레벨 스코프</a:t>
            </a:r>
            <a:r>
              <a:rPr lang="ko-KR" altLang="en-US" b="1" dirty="0" smtClean="0">
                <a:solidFill>
                  <a:srgbClr val="FF0000"/>
                </a:solidFill>
              </a:rPr>
              <a:t/>
            </a:r>
            <a:br>
              <a:rPr lang="ko-KR" altLang="en-US" b="1" dirty="0" smtClean="0">
                <a:solidFill>
                  <a:srgbClr val="FF0000"/>
                </a:solidFill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2600" dirty="0" smtClean="0"/>
              <a:t>다른 </a:t>
            </a:r>
            <a:r>
              <a:rPr lang="en-US" altLang="ko-KR" sz="2600" dirty="0" smtClean="0"/>
              <a:t>C-family </a:t>
            </a:r>
            <a:r>
              <a:rPr lang="ko-KR" altLang="en-US" sz="2600" dirty="0" smtClean="0"/>
              <a:t>언어와는 차별되는 특징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설계상 오류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으로 주의를 기울이지 않으면 심각한 문제를 발생시킨다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Function-level scope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전역 변수의 남발</a:t>
            </a:r>
          </a:p>
          <a:p>
            <a:pPr lvl="1"/>
            <a:r>
              <a:rPr lang="en-US" altLang="ko-KR" dirty="0" smtClean="0"/>
              <a:t>for loop </a:t>
            </a:r>
            <a:r>
              <a:rPr lang="ko-KR" altLang="en-US" dirty="0" smtClean="0"/>
              <a:t>초기화식에서 사용한 변수를 </a:t>
            </a:r>
            <a:r>
              <a:rPr lang="en-US" altLang="ko-KR" dirty="0" smtClean="0"/>
              <a:t>for loop </a:t>
            </a:r>
            <a:r>
              <a:rPr lang="ko-KR" altLang="en-US" dirty="0" smtClean="0"/>
              <a:t>외부 또는 전역에서 참조할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 생략 허용 </a:t>
            </a:r>
          </a:p>
          <a:p>
            <a:pPr lvl="1"/>
            <a:r>
              <a:rPr lang="ko-KR" altLang="en-US" dirty="0" smtClean="0"/>
              <a:t>의도하지 않은 변수의 전역화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중복 선언 허용 </a:t>
            </a:r>
          </a:p>
          <a:p>
            <a:pPr lvl="1"/>
            <a:r>
              <a:rPr lang="ko-KR" altLang="en-US" dirty="0" smtClean="0"/>
              <a:t>의도하지 않은 </a:t>
            </a:r>
            <a:r>
              <a:rPr lang="ko-KR" altLang="en-US" dirty="0" err="1" smtClean="0"/>
              <a:t>변수값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>
                <a:hlinkClick r:id="rId3"/>
              </a:rPr>
              <a:t>변수 </a:t>
            </a:r>
            <a:r>
              <a:rPr lang="ko-KR" altLang="en-US" dirty="0" err="1" smtClean="0">
                <a:hlinkClick r:id="rId3"/>
              </a:rPr>
              <a:t>호이스팅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변수를 선언하기 전에 참조가 가능하다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8-1) Rest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(Rest Parameter)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Rest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파라미터는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Spread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연산자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(…)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사용하여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파라미터를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작성한 형태를 말한다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000" dirty="0" smtClean="0"/>
              <a:t> Rest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사용하면 인수를 함수 내부에서 배열로 전달받을 수 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function 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( ...rest) {</a:t>
            </a:r>
          </a:p>
          <a:p>
            <a:pPr>
              <a:buNone/>
            </a:pPr>
            <a:r>
              <a:rPr lang="en-US" altLang="ko-KR" sz="2000" dirty="0" smtClean="0"/>
              <a:t>    console.log(</a:t>
            </a:r>
            <a:r>
              <a:rPr lang="en-US" altLang="ko-KR" sz="2000" dirty="0" err="1" smtClean="0"/>
              <a:t>Array.isArray</a:t>
            </a:r>
            <a:r>
              <a:rPr lang="en-US" altLang="ko-KR" sz="2000" dirty="0" smtClean="0"/>
              <a:t>(rest)); // true</a:t>
            </a:r>
          </a:p>
          <a:p>
            <a:pPr>
              <a:buNone/>
            </a:pPr>
            <a:r>
              <a:rPr lang="en-US" altLang="ko-KR" sz="2000" dirty="0" smtClean="0"/>
              <a:t>     console.log(rest); // [ 1, 2, 3, 4, 5 ]</a:t>
            </a:r>
          </a:p>
          <a:p>
            <a:pPr>
              <a:buNone/>
            </a:pPr>
            <a:r>
              <a:rPr lang="en-US" altLang="ko-KR" sz="2000" dirty="0" smtClean="0"/>
              <a:t>  }</a:t>
            </a:r>
          </a:p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2.</a:t>
            </a:r>
            <a:r>
              <a:rPr lang="ko-KR" altLang="en-US" sz="2000" dirty="0" smtClean="0"/>
              <a:t>인수는 순차적으로 </a:t>
            </a:r>
            <a:r>
              <a:rPr lang="ko-KR" altLang="en-US" sz="2000" dirty="0" err="1" smtClean="0"/>
              <a:t>파라미터와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Rest </a:t>
            </a:r>
            <a:r>
              <a:rPr lang="ko-KR" altLang="en-US" sz="2000" dirty="0" err="1" smtClean="0"/>
              <a:t>파라미터에</a:t>
            </a:r>
            <a:r>
              <a:rPr lang="ko-KR" altLang="en-US" sz="2000" dirty="0" smtClean="0"/>
              <a:t> 할당된다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 function foo2(</a:t>
            </a:r>
            <a:r>
              <a:rPr lang="en-US" altLang="ko-KR" sz="2000" dirty="0" err="1" smtClean="0"/>
              <a:t>param</a:t>
            </a:r>
            <a:r>
              <a:rPr lang="en-US" altLang="ko-KR" sz="2000" dirty="0" smtClean="0"/>
              <a:t>, ...rest)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3.Rest </a:t>
            </a:r>
            <a:r>
              <a:rPr lang="ko-KR" altLang="en-US" sz="2000" dirty="0" err="1" smtClean="0"/>
              <a:t>파라미터는</a:t>
            </a:r>
            <a:r>
              <a:rPr lang="ko-KR" altLang="en-US" sz="2000" dirty="0" smtClean="0"/>
              <a:t> 반드시 마지막 </a:t>
            </a:r>
            <a:r>
              <a:rPr lang="ko-KR" altLang="en-US" sz="2000" dirty="0" err="1" smtClean="0"/>
              <a:t>파라미터이어야</a:t>
            </a:r>
            <a:r>
              <a:rPr lang="ko-KR" altLang="en-US" sz="2000" dirty="0" smtClean="0"/>
              <a:t> 한다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앞에 위치</a:t>
            </a:r>
            <a:r>
              <a:rPr lang="en-US" altLang="ko-KR" sz="2000" dirty="0" smtClean="0"/>
              <a:t>X)</a:t>
            </a:r>
          </a:p>
          <a:p>
            <a:pPr>
              <a:buNone/>
            </a:pPr>
            <a:r>
              <a:rPr lang="en-US" altLang="ko-KR" sz="2000" dirty="0" smtClean="0"/>
              <a:t>     function foo3(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...rest, </a:t>
            </a:r>
            <a:r>
              <a:rPr lang="en-US" altLang="ko-KR" sz="2000" dirty="0" smtClean="0"/>
              <a:t>param1, param2) { } </a:t>
            </a:r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Rest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(Rest Parameter)</a:t>
            </a:r>
            <a:r>
              <a:rPr lang="ko-KR" altLang="en-US" sz="2400" dirty="0" smtClean="0"/>
              <a:t>실행결과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799288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852936"/>
            <a:ext cx="8424936" cy="330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5157192"/>
            <a:ext cx="4328170" cy="146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아래쪽 화살표 6"/>
          <p:cNvSpPr/>
          <p:nvPr/>
        </p:nvSpPr>
        <p:spPr>
          <a:xfrm>
            <a:off x="5940152" y="2636912"/>
            <a:ext cx="57606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32240" y="2636912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에러수정후</a:t>
            </a:r>
            <a:r>
              <a:rPr lang="ko-KR" altLang="en-US" b="1" dirty="0" smtClean="0">
                <a:solidFill>
                  <a:srgbClr val="FF0000"/>
                </a:solidFill>
              </a:rPr>
              <a:t> 다시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컴파일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ko-KR" altLang="en-US" b="1" dirty="0" smtClean="0">
                <a:solidFill>
                  <a:srgbClr val="FF0000"/>
                </a:solidFill>
              </a:rPr>
              <a:t>실행결과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8-2)</a:t>
            </a:r>
            <a:r>
              <a:rPr lang="en-US" altLang="ko-KR" sz="2400" b="1" dirty="0" smtClean="0"/>
              <a:t> arguments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rest </a:t>
            </a:r>
            <a:r>
              <a:rPr lang="ko-KR" altLang="en-US" sz="2400" b="1" dirty="0" err="1" smtClean="0"/>
              <a:t>파라미터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ES6 </a:t>
            </a:r>
            <a:r>
              <a:rPr lang="ko-KR" altLang="en-US" sz="2000" dirty="0" smtClean="0"/>
              <a:t>이전에는 인자의 </a:t>
            </a:r>
            <a:r>
              <a:rPr lang="ko-KR" altLang="en-US" sz="2000" dirty="0" err="1" smtClean="0"/>
              <a:t>갯수를</a:t>
            </a:r>
            <a:r>
              <a:rPr lang="ko-KR" altLang="en-US" sz="2000" dirty="0" smtClean="0"/>
              <a:t> 사전에 알 수 없는 가변 인자 함수의 경우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hlinkClick r:id="rId2"/>
              </a:rPr>
              <a:t>arguments </a:t>
            </a:r>
            <a:r>
              <a:rPr lang="ko-KR" altLang="en-US" sz="2000" dirty="0" smtClean="0">
                <a:hlinkClick r:id="rId2"/>
              </a:rPr>
              <a:t>객체</a:t>
            </a:r>
            <a:r>
              <a:rPr lang="ko-KR" altLang="en-US" sz="2000" dirty="0" smtClean="0"/>
              <a:t>를 통해 </a:t>
            </a:r>
            <a:r>
              <a:rPr lang="ko-KR" altLang="en-US" sz="2000" dirty="0" err="1" smtClean="0"/>
              <a:t>인자값을</a:t>
            </a:r>
            <a:r>
              <a:rPr lang="ko-KR" altLang="en-US" sz="2000" dirty="0" smtClean="0"/>
              <a:t> 확인한다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arguments </a:t>
            </a:r>
            <a:r>
              <a:rPr lang="ko-KR" altLang="en-US" sz="2000" dirty="0" smtClean="0"/>
              <a:t>객체는 함수 호출 시 전달된 인수</a:t>
            </a:r>
            <a:r>
              <a:rPr lang="en-US" altLang="ko-KR" sz="2000" dirty="0" smtClean="0"/>
              <a:t>(argument)</a:t>
            </a:r>
            <a:r>
              <a:rPr lang="ko-KR" altLang="en-US" sz="2000" dirty="0" smtClean="0"/>
              <a:t>들의 정보를 담고 있는 </a:t>
            </a:r>
            <a:r>
              <a:rPr lang="ko-KR" altLang="en-US" sz="2000" dirty="0" err="1" smtClean="0"/>
              <a:t>순회가능한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iterable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유사 배열 객체</a:t>
            </a:r>
            <a:r>
              <a:rPr lang="en-US" altLang="ko-KR" sz="2000" dirty="0" smtClean="0"/>
              <a:t>(array-like object)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함수 객체의 </a:t>
            </a:r>
            <a:r>
              <a:rPr lang="en-US" altLang="ko-KR" sz="2000" dirty="0" smtClean="0"/>
              <a:t>arguments </a:t>
            </a:r>
            <a:r>
              <a:rPr lang="ko-KR" altLang="en-US" sz="2000" dirty="0" err="1" smtClean="0"/>
              <a:t>프로퍼티는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arguments </a:t>
            </a:r>
            <a:r>
              <a:rPr lang="ko-KR" altLang="en-US" sz="2000" dirty="0" smtClean="0"/>
              <a:t>객체를 값으로 가지며 함수 내부에서 지역변수처럼 사용된다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Arguments</a:t>
            </a:r>
            <a:r>
              <a:rPr lang="ko-KR" altLang="en-US" sz="2400" dirty="0" smtClean="0"/>
              <a:t> 적용 예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112568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7200" dirty="0" smtClean="0"/>
              <a:t>// ES5</a:t>
            </a:r>
          </a:p>
          <a:p>
            <a:r>
              <a:rPr lang="en-US" altLang="ko-KR" sz="7200" dirty="0" err="1" smtClean="0"/>
              <a:t>var</a:t>
            </a:r>
            <a:r>
              <a:rPr lang="en-US" altLang="ko-KR" sz="7200" dirty="0" smtClean="0"/>
              <a:t> foo3 = function () {</a:t>
            </a:r>
          </a:p>
          <a:p>
            <a:r>
              <a:rPr lang="en-US" altLang="ko-KR" sz="7200" dirty="0" smtClean="0"/>
              <a:t>console.log(arguments);</a:t>
            </a:r>
          </a:p>
          <a:p>
            <a:r>
              <a:rPr lang="en-US" altLang="ko-KR" sz="7200" dirty="0" smtClean="0"/>
              <a:t>};</a:t>
            </a:r>
          </a:p>
          <a:p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foo3(1, 2); // { '0': 1, '1': 2 }</a:t>
            </a:r>
          </a:p>
          <a:p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// ES5</a:t>
            </a:r>
          </a:p>
          <a:p>
            <a:r>
              <a:rPr lang="en-US" altLang="ko-KR" sz="7200" dirty="0" smtClean="0"/>
              <a:t>function sum() {</a:t>
            </a:r>
          </a:p>
          <a:p>
            <a:r>
              <a:rPr lang="en-US" altLang="ko-KR" sz="7200" dirty="0" smtClean="0"/>
              <a:t>// </a:t>
            </a:r>
            <a:r>
              <a:rPr lang="ko-KR" altLang="en-US" sz="7200" dirty="0" smtClean="0"/>
              <a:t>가변 인자 함수의 경우</a:t>
            </a:r>
            <a:r>
              <a:rPr lang="en-US" altLang="ko-KR" sz="7200" dirty="0" smtClean="0"/>
              <a:t>, </a:t>
            </a:r>
            <a:r>
              <a:rPr lang="ko-KR" altLang="en-US" sz="7200" dirty="0" err="1" smtClean="0"/>
              <a:t>파라미터를</a:t>
            </a:r>
            <a:r>
              <a:rPr lang="ko-KR" altLang="en-US" sz="7200" dirty="0" smtClean="0"/>
              <a:t> 통해 인수를 전달받는 것이 불가능하므로 </a:t>
            </a:r>
            <a:r>
              <a:rPr lang="en-US" altLang="ko-KR" sz="7200" dirty="0" smtClean="0"/>
              <a:t>arguments </a:t>
            </a:r>
            <a:r>
              <a:rPr lang="ko-KR" altLang="en-US" sz="7200" dirty="0" smtClean="0"/>
              <a:t>객체를 활용하여 인수를 전달받는다</a:t>
            </a:r>
            <a:r>
              <a:rPr lang="en-US" altLang="ko-KR" sz="7200" dirty="0" smtClean="0"/>
              <a:t>. </a:t>
            </a:r>
            <a:endParaRPr lang="ko-KR" altLang="en-US" sz="7200" dirty="0" smtClean="0"/>
          </a:p>
          <a:p>
            <a:r>
              <a:rPr lang="en-US" altLang="ko-KR" sz="7200" dirty="0" smtClean="0"/>
              <a:t>// arguments </a:t>
            </a:r>
            <a:r>
              <a:rPr lang="ko-KR" altLang="en-US" sz="7200" dirty="0" smtClean="0"/>
              <a:t>객체를 배열로 변환</a:t>
            </a:r>
          </a:p>
          <a:p>
            <a:r>
              <a:rPr lang="en-US" altLang="ko-KR" sz="7200" dirty="0" err="1" smtClean="0"/>
              <a:t>var</a:t>
            </a:r>
            <a:r>
              <a:rPr lang="en-US" altLang="ko-KR" sz="7200" dirty="0" smtClean="0"/>
              <a:t> array = </a:t>
            </a:r>
            <a:r>
              <a:rPr lang="en-US" altLang="ko-KR" sz="7200" dirty="0" err="1" smtClean="0"/>
              <a:t>Array.prototype.slice.call</a:t>
            </a:r>
            <a:r>
              <a:rPr lang="en-US" altLang="ko-KR" sz="7200" dirty="0" smtClean="0"/>
              <a:t>(arguments);</a:t>
            </a:r>
          </a:p>
          <a:p>
            <a:r>
              <a:rPr lang="en-US" altLang="ko-KR" sz="7200" dirty="0" smtClean="0"/>
              <a:t>return </a:t>
            </a:r>
            <a:r>
              <a:rPr lang="en-US" altLang="ko-KR" sz="7200" dirty="0" err="1" smtClean="0"/>
              <a:t>array.reduce</a:t>
            </a:r>
            <a:r>
              <a:rPr lang="en-US" altLang="ko-KR" sz="7200" dirty="0" smtClean="0"/>
              <a:t>(function (pre, cur) {</a:t>
            </a:r>
          </a:p>
          <a:p>
            <a:r>
              <a:rPr lang="en-US" altLang="ko-KR" sz="7200" dirty="0" smtClean="0"/>
              <a:t>return pre + cur;</a:t>
            </a:r>
          </a:p>
          <a:p>
            <a:r>
              <a:rPr lang="en-US" altLang="ko-KR" sz="7200" dirty="0" smtClean="0"/>
              <a:t>});</a:t>
            </a:r>
          </a:p>
          <a:p>
            <a:r>
              <a:rPr lang="en-US" altLang="ko-KR" sz="7200" dirty="0" smtClean="0"/>
              <a:t>}</a:t>
            </a:r>
          </a:p>
          <a:p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console.log(sum(1, 2, 3, 4, 5)); // 15</a:t>
            </a:r>
            <a:br>
              <a:rPr lang="en-US" altLang="ko-KR" sz="7200" dirty="0" smtClean="0"/>
            </a:br>
            <a:endParaRPr lang="en-US" altLang="ko-KR" sz="7200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1412776"/>
            <a:ext cx="5580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ES6</a:t>
            </a:r>
            <a:r>
              <a:rPr lang="ko-KR" altLang="en-US" b="1" dirty="0" smtClean="0">
                <a:solidFill>
                  <a:srgbClr val="FF0000"/>
                </a:solidFill>
              </a:rPr>
              <a:t>에서는 </a:t>
            </a:r>
            <a:r>
              <a:rPr lang="en-US" altLang="ko-KR" b="1" dirty="0" smtClean="0">
                <a:solidFill>
                  <a:srgbClr val="FF0000"/>
                </a:solidFill>
                <a:hlinkClick r:id="rId2"/>
              </a:rPr>
              <a:t>rest </a:t>
            </a:r>
            <a:r>
              <a:rPr lang="ko-KR" altLang="en-US" b="1" dirty="0" err="1" smtClean="0">
                <a:solidFill>
                  <a:srgbClr val="FF0000"/>
                </a:solidFill>
                <a:hlinkClick r:id="rId2"/>
              </a:rPr>
              <a:t>파라미터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를</a:t>
            </a:r>
            <a:r>
              <a:rPr lang="ko-KR" altLang="en-US" b="1" dirty="0" smtClean="0">
                <a:solidFill>
                  <a:srgbClr val="FF0000"/>
                </a:solidFill>
              </a:rPr>
              <a:t> 사용하여 가변인자를 함수 내부에 배열로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전달할 수 있다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유사 배열인 </a:t>
            </a:r>
            <a:r>
              <a:rPr lang="en-US" altLang="ko-KR" b="1" dirty="0" smtClean="0">
                <a:solidFill>
                  <a:srgbClr val="FF0000"/>
                </a:solidFill>
              </a:rPr>
              <a:t>arguments </a:t>
            </a:r>
            <a:r>
              <a:rPr lang="ko-KR" altLang="en-US" b="1" dirty="0" smtClean="0">
                <a:solidFill>
                  <a:srgbClr val="FF0000"/>
                </a:solidFill>
              </a:rPr>
              <a:t>객체를 배열로 변환하는 등의 번거로움을 피할 수 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최종 실행 결과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42493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최종 실행 결과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567489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8-3) Spread </a:t>
            </a:r>
            <a:r>
              <a:rPr lang="ko-KR" altLang="en-US" sz="2400" dirty="0" smtClean="0"/>
              <a:t>연산자 </a:t>
            </a:r>
            <a:r>
              <a:rPr lang="en-US" altLang="ko-KR" sz="2400" dirty="0" smtClean="0"/>
              <a:t>(Spread Operator)</a:t>
            </a:r>
            <a:br>
              <a:rPr lang="en-US" altLang="ko-KR" sz="2400" dirty="0" smtClean="0"/>
            </a:br>
            <a:r>
              <a:rPr lang="ko-KR" altLang="en-US" sz="2400" dirty="0" smtClean="0"/>
              <a:t>배열을 이용하는 경우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40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smtClean="0"/>
              <a:t>Spread </a:t>
            </a:r>
            <a:r>
              <a:rPr lang="ko-KR" altLang="en-US" sz="2000" dirty="0" smtClean="0"/>
              <a:t>연산자는 연산자의 대상 배열을 개별 요소로 분리한다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ko-KR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6264696" cy="436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8-3) Spread </a:t>
            </a:r>
            <a:r>
              <a:rPr lang="ko-KR" altLang="en-US" sz="2400" dirty="0" smtClean="0"/>
              <a:t>연산자 </a:t>
            </a:r>
            <a:r>
              <a:rPr lang="en-US" altLang="ko-KR" sz="2400" dirty="0" smtClean="0"/>
              <a:t>(Spread Operator)</a:t>
            </a:r>
            <a:br>
              <a:rPr lang="en-US" altLang="ko-KR" sz="2400" dirty="0" smtClean="0"/>
            </a:br>
            <a:r>
              <a:rPr lang="ko-KR" altLang="en-US" sz="2400" dirty="0" smtClean="0"/>
              <a:t>배열을 이용하는 경우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7344816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80112" y="2852936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배열 </a:t>
            </a:r>
            <a:r>
              <a:rPr lang="en-US" altLang="ko-KR" b="1" dirty="0" smtClean="0">
                <a:solidFill>
                  <a:srgbClr val="FF0000"/>
                </a:solidFill>
              </a:rPr>
              <a:t>arra3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번째 요소로부터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시작해서 </a:t>
            </a:r>
            <a:r>
              <a:rPr lang="en-US" altLang="ko-KR" b="1" dirty="0" smtClean="0">
                <a:solidFill>
                  <a:srgbClr val="FF0000"/>
                </a:solidFill>
              </a:rPr>
              <a:t>arr4</a:t>
            </a:r>
            <a:r>
              <a:rPr lang="ko-KR" altLang="en-US" b="1" dirty="0" smtClean="0">
                <a:solidFill>
                  <a:srgbClr val="FF0000"/>
                </a:solidFill>
              </a:rPr>
              <a:t>의 요소를 삽입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최종 실습 결과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316416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700" i="1" dirty="0" smtClean="0"/>
              <a:t>9.</a:t>
            </a:r>
            <a:r>
              <a:rPr lang="en-US" altLang="ko-KR" sz="2700" dirty="0" smtClean="0"/>
              <a:t>Enhanced Object property </a:t>
            </a:r>
            <a:br>
              <a:rPr lang="en-US" altLang="ko-KR" sz="2700" dirty="0" smtClean="0"/>
            </a:br>
            <a:r>
              <a:rPr lang="ko-KR" altLang="en-US" sz="2700" dirty="0" smtClean="0"/>
              <a:t>객체 </a:t>
            </a:r>
            <a:r>
              <a:rPr lang="ko-KR" altLang="en-US" sz="2700" dirty="0" err="1" smtClean="0"/>
              <a:t>리터럴</a:t>
            </a:r>
            <a:r>
              <a:rPr lang="ko-KR" altLang="en-US" sz="2700" dirty="0" smtClean="0"/>
              <a:t> </a:t>
            </a:r>
            <a:r>
              <a:rPr lang="ko-KR" altLang="en-US" sz="2700" dirty="0" err="1" smtClean="0"/>
              <a:t>프로퍼티</a:t>
            </a:r>
            <a:r>
              <a:rPr lang="ko-KR" altLang="en-US" sz="2700" dirty="0" smtClean="0"/>
              <a:t> 기능 확장</a:t>
            </a:r>
            <a:r>
              <a:rPr lang="en-US" altLang="ko-KR" sz="2700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1.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프로퍼티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축약 표현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ES6</a:t>
            </a:r>
            <a:r>
              <a:rPr lang="ko-KR" altLang="en-US" sz="2000" dirty="0" smtClean="0"/>
              <a:t>에서는 프로퍼티 값으로 변수를 사용하는 경우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프로퍼티</a:t>
            </a:r>
            <a:r>
              <a:rPr lang="ko-KR" altLang="en-US" sz="2000" dirty="0" smtClean="0"/>
              <a:t> 이름을 생략</a:t>
            </a:r>
            <a:r>
              <a:rPr lang="en-US" altLang="ko-KR" sz="2000" dirty="0" smtClean="0"/>
              <a:t>(Property shorthand)</a:t>
            </a:r>
            <a:r>
              <a:rPr lang="ko-KR" altLang="en-US" sz="2000" dirty="0" smtClean="0"/>
              <a:t>할 수 있다</a:t>
            </a:r>
            <a:r>
              <a:rPr lang="en-US" altLang="ko-KR" sz="2000" dirty="0" smtClean="0"/>
              <a:t>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이때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프로퍼티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이름은 변수의 이름으로 자동 생성된다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altLang="ko-KR" sz="2000" dirty="0" smtClean="0"/>
              <a:t>// ES6 </a:t>
            </a:r>
          </a:p>
          <a:p>
            <a:pPr>
              <a:buNone/>
            </a:pPr>
            <a:endParaRPr lang="es-ES" altLang="ko-KR" sz="2000" dirty="0" smtClean="0"/>
          </a:p>
          <a:p>
            <a:pPr>
              <a:buNone/>
            </a:pPr>
            <a:r>
              <a:rPr lang="es-ES" altLang="ko-KR" sz="2000" dirty="0" smtClean="0"/>
              <a:t>     let x = 1, y = 2; </a:t>
            </a:r>
          </a:p>
          <a:p>
            <a:pPr>
              <a:buNone/>
            </a:pPr>
            <a:r>
              <a:rPr lang="es-ES" altLang="ko-KR" sz="2000" dirty="0" smtClean="0"/>
              <a:t>     const obj = { x, y }; </a:t>
            </a:r>
          </a:p>
          <a:p>
            <a:pPr>
              <a:buNone/>
            </a:pPr>
            <a:r>
              <a:rPr lang="es-ES" altLang="ko-KR" sz="2000" dirty="0" smtClean="0"/>
              <a:t>     console.log(obj); // { x: 1, y: 2 }</a:t>
            </a:r>
          </a:p>
          <a:p>
            <a:pPr>
              <a:buNone/>
            </a:pPr>
            <a:endParaRPr lang="es-ES" altLang="ko-KR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let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81642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 smtClean="0"/>
              <a:t>Function-level scope</a:t>
            </a:r>
            <a:r>
              <a:rPr lang="ko-KR" altLang="en-US" sz="2000" dirty="0" err="1" smtClean="0"/>
              <a:t>함수내에서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선언된 변수는 함수 내에서만 유효하며 함수 외부에서는 참조할 수 없다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즉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함수 내부에서 선언한 변수는 지역 변수이며 함수 외부에서 선언한 변수는 모두 전역 변수이다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자바스크립트 특징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Block-level scope</a:t>
            </a:r>
            <a:r>
              <a:rPr lang="ko-KR" altLang="en-US" sz="2000" dirty="0" smtClean="0"/>
              <a:t>코드 </a:t>
            </a:r>
            <a:r>
              <a:rPr lang="ko-KR" altLang="en-US" sz="2000" dirty="0" err="1" smtClean="0"/>
              <a:t>블럭</a:t>
            </a:r>
            <a:r>
              <a:rPr lang="ko-KR" altLang="en-US" sz="2000" dirty="0" smtClean="0"/>
              <a:t> 내에서 선언된 변수는 코드 </a:t>
            </a:r>
            <a:r>
              <a:rPr lang="ko-KR" altLang="en-US" sz="2000" dirty="0" err="1" smtClean="0"/>
              <a:t>블럭</a:t>
            </a:r>
            <a:r>
              <a:rPr lang="ko-KR" altLang="en-US" sz="2000" dirty="0" smtClean="0"/>
              <a:t> 내에서만 유효하며 코드 </a:t>
            </a:r>
            <a:r>
              <a:rPr lang="ko-KR" altLang="en-US" sz="2000" dirty="0" err="1" smtClean="0"/>
              <a:t>블럭</a:t>
            </a:r>
            <a:r>
              <a:rPr lang="ko-KR" altLang="en-US" sz="2000" dirty="0" smtClean="0"/>
              <a:t> 외부에서는 참조할 수 없다</a:t>
            </a:r>
            <a:r>
              <a:rPr lang="en-US" altLang="ko-KR" sz="2000" dirty="0" smtClean="0"/>
              <a:t>. (C</a:t>
            </a:r>
            <a:r>
              <a:rPr lang="ko-KR" altLang="en-US" sz="2000" dirty="0" smtClean="0"/>
              <a:t>계열 언어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1.1 Block-level scope</a:t>
            </a:r>
          </a:p>
          <a:p>
            <a:r>
              <a:rPr lang="en-US" altLang="ko-KR" sz="2000" b="1" dirty="0" smtClean="0"/>
              <a:t>1.2 </a:t>
            </a:r>
            <a:r>
              <a:rPr lang="ko-KR" altLang="en-US" sz="2000" b="1" dirty="0" smtClean="0"/>
              <a:t>중복 선언 금지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1.3 </a:t>
            </a:r>
            <a:r>
              <a:rPr lang="ko-KR" altLang="en-US" sz="2000" b="1" dirty="0" err="1" smtClean="0"/>
              <a:t>호이스팅</a:t>
            </a:r>
            <a:r>
              <a:rPr lang="en-US" altLang="ko-KR" sz="2000" b="1" dirty="0" smtClean="0"/>
              <a:t>(Hoisting)</a:t>
            </a:r>
          </a:p>
          <a:p>
            <a:r>
              <a:rPr lang="en-US" altLang="ko-KR" sz="2000" b="1" dirty="0" smtClean="0"/>
              <a:t>1.4 </a:t>
            </a:r>
            <a:r>
              <a:rPr lang="ko-KR" altLang="en-US" sz="2000" b="1" dirty="0" err="1" smtClean="0"/>
              <a:t>클로저</a:t>
            </a:r>
            <a:endParaRPr lang="en-US" altLang="ko-KR" sz="2000" b="1" dirty="0" smtClean="0"/>
          </a:p>
          <a:p>
            <a:r>
              <a:rPr lang="en-US" altLang="ko-KR" sz="1800" b="1" dirty="0" smtClean="0"/>
              <a:t>1.5 </a:t>
            </a:r>
            <a:r>
              <a:rPr lang="ko-KR" altLang="en-US" sz="1800" b="1" dirty="0" smtClean="0"/>
              <a:t>전역 객체와 </a:t>
            </a:r>
            <a:r>
              <a:rPr lang="en-US" altLang="ko-KR" sz="1800" b="1" dirty="0" smtClean="0"/>
              <a:t>let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i="1" dirty="0" smtClean="0"/>
              <a:t>9.</a:t>
            </a:r>
            <a:r>
              <a:rPr lang="en-US" altLang="ko-KR" sz="2400" dirty="0" smtClean="0"/>
              <a:t>Enhanced Object property </a:t>
            </a:r>
            <a:br>
              <a:rPr lang="en-US" altLang="ko-KR" sz="2400" dirty="0" smtClean="0"/>
            </a:br>
            <a:r>
              <a:rPr lang="ko-KR" altLang="en-US" sz="2400" dirty="0" smtClean="0"/>
              <a:t>객체 </a:t>
            </a:r>
            <a:r>
              <a:rPr lang="ko-KR" altLang="en-US" sz="2400" dirty="0" err="1" smtClean="0"/>
              <a:t>리터럴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프로퍼티</a:t>
            </a:r>
            <a:r>
              <a:rPr lang="ko-KR" altLang="en-US" sz="2400" dirty="0" smtClean="0"/>
              <a:t> 기능 확장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2.ES6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에서는 객체 리터럴 내에서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프로퍼티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이름을 동적으로 생성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(Computed property name)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할 수 있다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// ES6</a:t>
            </a:r>
          </a:p>
          <a:p>
            <a:r>
              <a:rPr lang="en-US" altLang="ko-KR" sz="2000" dirty="0" smtClean="0"/>
              <a:t> let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= 0; </a:t>
            </a:r>
          </a:p>
          <a:p>
            <a:r>
              <a:rPr lang="en-US" altLang="ko-KR" sz="2000" dirty="0" smtClean="0"/>
              <a:t> const </a:t>
            </a:r>
            <a:r>
              <a:rPr lang="en-US" altLang="ko-KR" sz="2000" dirty="0" err="1" smtClean="0"/>
              <a:t>propNamePrefix</a:t>
            </a:r>
            <a:r>
              <a:rPr lang="en-US" altLang="ko-KR" sz="2000" dirty="0" smtClean="0"/>
              <a:t> = 'prop_'; </a:t>
            </a:r>
          </a:p>
          <a:p>
            <a:r>
              <a:rPr lang="en-US" altLang="ko-KR" sz="2000" dirty="0" smtClean="0"/>
              <a:t> const </a:t>
            </a:r>
            <a:r>
              <a:rPr lang="en-US" altLang="ko-KR" sz="2000" dirty="0" err="1" smtClean="0"/>
              <a:t>obj</a:t>
            </a:r>
            <a:r>
              <a:rPr lang="en-US" altLang="ko-KR" sz="2000" dirty="0" smtClean="0"/>
              <a:t> = {</a:t>
            </a:r>
          </a:p>
          <a:p>
            <a:r>
              <a:rPr lang="en-US" altLang="ko-KR" sz="2000" dirty="0" smtClean="0"/>
              <a:t>                   [</a:t>
            </a:r>
            <a:r>
              <a:rPr lang="en-US" altLang="ko-KR" sz="2000" dirty="0" err="1" smtClean="0"/>
              <a:t>propNamePrefix</a:t>
            </a:r>
            <a:r>
              <a:rPr lang="en-US" altLang="ko-KR" sz="2000" dirty="0" smtClean="0"/>
              <a:t> + ++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]: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                   [</a:t>
            </a:r>
            <a:r>
              <a:rPr lang="en-US" altLang="ko-KR" sz="2000" dirty="0" err="1" smtClean="0"/>
              <a:t>propNamePrefix</a:t>
            </a:r>
            <a:r>
              <a:rPr lang="en-US" altLang="ko-KR" sz="2000" dirty="0" smtClean="0"/>
              <a:t> + ++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]: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                   [</a:t>
            </a:r>
            <a:r>
              <a:rPr lang="en-US" altLang="ko-KR" sz="2000" dirty="0" err="1" smtClean="0"/>
              <a:t>propNamePrefix</a:t>
            </a:r>
            <a:r>
              <a:rPr lang="en-US" altLang="ko-KR" sz="2000" dirty="0" smtClean="0"/>
              <a:t> + ++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]: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};</a:t>
            </a:r>
          </a:p>
          <a:p>
            <a:pPr>
              <a:buNone/>
            </a:pPr>
            <a:r>
              <a:rPr lang="en-US" altLang="ko-KR" sz="2000" dirty="0" smtClean="0"/>
              <a:t>    console.log(</a:t>
            </a:r>
            <a:r>
              <a:rPr lang="en-US" altLang="ko-KR" sz="2000" dirty="0" err="1" smtClean="0"/>
              <a:t>obj</a:t>
            </a:r>
            <a:r>
              <a:rPr lang="en-US" altLang="ko-KR" sz="2000" dirty="0" smtClean="0"/>
              <a:t>); // { prop_1: 1, prop_2: 2, prop_3: 3 }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i="1" dirty="0" smtClean="0"/>
              <a:t>9.</a:t>
            </a:r>
            <a:r>
              <a:rPr lang="en-US" altLang="ko-KR" sz="2400" dirty="0" smtClean="0"/>
              <a:t>Enhanced Object property </a:t>
            </a:r>
            <a:br>
              <a:rPr lang="en-US" altLang="ko-KR" sz="2400" dirty="0" smtClean="0"/>
            </a:br>
            <a:r>
              <a:rPr lang="ko-KR" altLang="en-US" sz="2400" dirty="0" smtClean="0"/>
              <a:t>객체 </a:t>
            </a:r>
            <a:r>
              <a:rPr lang="ko-KR" altLang="en-US" sz="2400" dirty="0" err="1" smtClean="0"/>
              <a:t>리터럴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프로퍼티</a:t>
            </a:r>
            <a:r>
              <a:rPr lang="ko-KR" altLang="en-US" sz="2400" dirty="0" smtClean="0"/>
              <a:t> 기능 확장</a:t>
            </a:r>
            <a:r>
              <a:rPr lang="en-US" altLang="ko-KR" sz="2400" dirty="0" smtClean="0"/>
              <a:t>(3)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3.ES6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에서는 메소드를 선언에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function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키워드를 생략 가능하다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// ES6 </a:t>
            </a:r>
          </a:p>
          <a:p>
            <a:r>
              <a:rPr lang="en-US" altLang="ko-KR" sz="2000" dirty="0" smtClean="0"/>
              <a:t>const </a:t>
            </a:r>
            <a:r>
              <a:rPr lang="en-US" altLang="ko-KR" sz="2000" dirty="0" err="1" smtClean="0"/>
              <a:t>obj</a:t>
            </a:r>
            <a:r>
              <a:rPr lang="en-US" altLang="ko-KR" sz="2000" dirty="0" smtClean="0"/>
              <a:t> = { name: 'Lee', </a:t>
            </a:r>
          </a:p>
          <a:p>
            <a:r>
              <a:rPr lang="en-US" altLang="ko-KR" sz="2000" dirty="0" smtClean="0"/>
              <a:t>      //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축약 표현</a:t>
            </a:r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sayHi</a:t>
            </a:r>
            <a:r>
              <a:rPr lang="en-US" altLang="ko-KR" sz="2000" dirty="0" smtClean="0"/>
              <a:t>() { console.log('Hi! ' + this.name); } }; 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obj.sayHi</a:t>
            </a:r>
            <a:r>
              <a:rPr lang="en-US" altLang="ko-KR" sz="2000" dirty="0" smtClean="0"/>
              <a:t>(); // Hi! Lee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i="1" dirty="0" smtClean="0"/>
              <a:t>9.</a:t>
            </a:r>
            <a:r>
              <a:rPr lang="en-US" altLang="ko-KR" sz="2400" dirty="0" smtClean="0"/>
              <a:t>Enhanced Object property </a:t>
            </a:r>
            <a:br>
              <a:rPr lang="en-US" altLang="ko-KR" sz="2400" dirty="0" smtClean="0"/>
            </a:br>
            <a:r>
              <a:rPr lang="ko-KR" altLang="en-US" sz="2400" dirty="0" smtClean="0"/>
              <a:t>객체 </a:t>
            </a:r>
            <a:r>
              <a:rPr lang="ko-KR" altLang="en-US" sz="2400" dirty="0" err="1" smtClean="0"/>
              <a:t>리터럴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프로퍼티</a:t>
            </a:r>
            <a:r>
              <a:rPr lang="ko-KR" altLang="en-US" sz="2400" dirty="0" smtClean="0"/>
              <a:t> 기능 확장</a:t>
            </a:r>
            <a:r>
              <a:rPr lang="en-US" altLang="ko-KR" sz="2400" dirty="0" smtClean="0"/>
              <a:t>(4)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4. __proto__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프로퍼티에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의한 상속</a:t>
            </a:r>
          </a:p>
          <a:p>
            <a:r>
              <a:rPr lang="en-US" altLang="ko-KR" sz="2000" dirty="0" smtClean="0"/>
              <a:t>ES5</a:t>
            </a:r>
            <a:r>
              <a:rPr lang="ko-KR" altLang="en-US" sz="2000" dirty="0" smtClean="0"/>
              <a:t>에서 객체 리터럴을 상속하기 위해서는 </a:t>
            </a:r>
            <a:r>
              <a:rPr lang="en-US" altLang="ko-KR" sz="2000" dirty="0" err="1" smtClean="0"/>
              <a:t>Object.create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함수를 사용한다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이를 </a:t>
            </a:r>
            <a:r>
              <a:rPr lang="ko-KR" altLang="en-US" sz="2000" dirty="0" smtClean="0">
                <a:hlinkClick r:id="rId2"/>
              </a:rPr>
              <a:t>프로토타입 패턴 상속</a:t>
            </a:r>
            <a:r>
              <a:rPr lang="ko-KR" altLang="en-US" sz="2000" dirty="0" smtClean="0"/>
              <a:t>이라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// ES5</a:t>
            </a:r>
          </a:p>
          <a:p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parent = { name: 'parent', </a:t>
            </a:r>
            <a:r>
              <a:rPr lang="en-US" altLang="ko-KR" sz="2000" dirty="0" err="1" smtClean="0"/>
              <a:t>sayHi</a:t>
            </a:r>
            <a:r>
              <a:rPr lang="en-US" altLang="ko-KR" sz="2000" dirty="0" smtClean="0"/>
              <a:t>()</a:t>
            </a:r>
          </a:p>
          <a:p>
            <a:r>
              <a:rPr lang="en-US" altLang="ko-KR" sz="2000" dirty="0" smtClean="0"/>
              <a:t>   { console.log('Hi! ' + this.name); } }; </a:t>
            </a:r>
          </a:p>
          <a:p>
            <a:r>
              <a:rPr lang="en-US" altLang="ko-KR" sz="2000" dirty="0" smtClean="0"/>
              <a:t>  // </a:t>
            </a:r>
            <a:r>
              <a:rPr lang="ko-KR" altLang="en-US" sz="2000" dirty="0" err="1" smtClean="0"/>
              <a:t>프로토타입</a:t>
            </a:r>
            <a:r>
              <a:rPr lang="ko-KR" altLang="en-US" sz="2000" dirty="0" smtClean="0"/>
              <a:t> 패턴 상속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child = </a:t>
            </a:r>
            <a:r>
              <a:rPr lang="en-US" altLang="ko-KR" sz="2000" dirty="0" err="1" smtClean="0"/>
              <a:t>Object.create</a:t>
            </a:r>
            <a:r>
              <a:rPr lang="en-US" altLang="ko-KR" sz="2000" dirty="0" smtClean="0"/>
              <a:t>(parent); </a:t>
            </a:r>
          </a:p>
          <a:p>
            <a:r>
              <a:rPr lang="en-US" altLang="ko-KR" sz="2000" dirty="0" smtClean="0"/>
              <a:t>  child.name = 'child'; 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parent.sayHi</a:t>
            </a:r>
            <a:r>
              <a:rPr lang="en-US" altLang="ko-KR" sz="2000" dirty="0" smtClean="0"/>
              <a:t>(); // Hi! parent 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child.sayHi</a:t>
            </a:r>
            <a:r>
              <a:rPr lang="en-US" altLang="ko-KR" sz="2000" dirty="0" smtClean="0"/>
              <a:t>(); // Hi! child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i="1" dirty="0" smtClean="0"/>
              <a:t>9.</a:t>
            </a:r>
            <a:r>
              <a:rPr lang="en-US" altLang="ko-KR" sz="2400" dirty="0" smtClean="0"/>
              <a:t>Enhanced Object property </a:t>
            </a:r>
            <a:br>
              <a:rPr lang="en-US" altLang="ko-KR" sz="2400" dirty="0" smtClean="0"/>
            </a:br>
            <a:r>
              <a:rPr lang="ko-KR" altLang="en-US" sz="2400" dirty="0" smtClean="0"/>
              <a:t>객체 </a:t>
            </a:r>
            <a:r>
              <a:rPr lang="ko-KR" altLang="en-US" sz="2400" dirty="0" err="1" smtClean="0"/>
              <a:t>리터럴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프로퍼티</a:t>
            </a:r>
            <a:r>
              <a:rPr lang="ko-KR" altLang="en-US" sz="2400" dirty="0" smtClean="0"/>
              <a:t> 기능 확장</a:t>
            </a:r>
            <a:r>
              <a:rPr lang="en-US" altLang="ko-KR" sz="2400" dirty="0" smtClean="0"/>
              <a:t>(5)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dirty="0" smtClean="0"/>
              <a:t>ES6</a:t>
            </a:r>
            <a:r>
              <a:rPr lang="ko-KR" altLang="en-US" sz="2000" dirty="0" smtClean="0"/>
              <a:t>에서는 객체 리터럴 내부에서 </a:t>
            </a:r>
            <a:r>
              <a:rPr lang="en-US" altLang="ko-KR" sz="2000" dirty="0" smtClean="0">
                <a:hlinkClick r:id="rId2"/>
              </a:rPr>
              <a:t>__proto__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프로퍼티를</a:t>
            </a:r>
            <a:r>
              <a:rPr lang="ko-KR" altLang="en-US" sz="2000" dirty="0" smtClean="0"/>
              <a:t> 직접 설정할 수 있다</a:t>
            </a:r>
            <a:r>
              <a:rPr lang="en-US" altLang="ko-KR" sz="2000" dirty="0" smtClean="0"/>
              <a:t>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이것은 객체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리터럴에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의해 생성된 객체의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__proto__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프로퍼티에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다른 객체를 직접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바인딩하여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상속을 표현할 수 있음을 의미한다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// ES6 </a:t>
            </a:r>
          </a:p>
          <a:p>
            <a:r>
              <a:rPr lang="en-US" altLang="ko-KR" sz="2000" dirty="0" smtClean="0"/>
              <a:t> const parent = { name: 'parent', 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sayHi</a:t>
            </a:r>
            <a:r>
              <a:rPr lang="en-US" altLang="ko-KR" sz="2000" dirty="0" smtClean="0"/>
              <a:t>() { </a:t>
            </a:r>
          </a:p>
          <a:p>
            <a:r>
              <a:rPr lang="en-US" altLang="ko-KR" sz="2000" dirty="0" smtClean="0"/>
              <a:t>       console.log('Hi! ' + this.name); } }; </a:t>
            </a:r>
          </a:p>
          <a:p>
            <a:r>
              <a:rPr lang="en-US" altLang="ko-KR" sz="2000" dirty="0" smtClean="0"/>
              <a:t> const child = { </a:t>
            </a:r>
          </a:p>
          <a:p>
            <a:r>
              <a:rPr lang="en-US" altLang="ko-KR" sz="2000" dirty="0" smtClean="0"/>
              <a:t> // child </a:t>
            </a:r>
            <a:r>
              <a:rPr lang="ko-KR" altLang="en-US" sz="2000" dirty="0" smtClean="0"/>
              <a:t>객체의 </a:t>
            </a:r>
            <a:r>
              <a:rPr lang="ko-KR" altLang="en-US" sz="2000" dirty="0" err="1" smtClean="0"/>
              <a:t>프로토타입</a:t>
            </a:r>
            <a:r>
              <a:rPr lang="ko-KR" altLang="en-US" sz="2000" dirty="0" smtClean="0"/>
              <a:t> 객체에 </a:t>
            </a:r>
            <a:r>
              <a:rPr lang="en-US" altLang="ko-KR" sz="2000" dirty="0" smtClean="0"/>
              <a:t>parent </a:t>
            </a:r>
            <a:r>
              <a:rPr lang="ko-KR" altLang="en-US" sz="2000" dirty="0" smtClean="0"/>
              <a:t>객체를 </a:t>
            </a:r>
            <a:r>
              <a:rPr lang="ko-KR" altLang="en-US" sz="2000" dirty="0" err="1" smtClean="0"/>
              <a:t>바인딩하여</a:t>
            </a:r>
            <a:r>
              <a:rPr lang="ko-KR" altLang="en-US" sz="2000" dirty="0" smtClean="0"/>
              <a:t> 상속을 구현한다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__proto__: parent, name: 'child' }; </a:t>
            </a:r>
          </a:p>
          <a:p>
            <a:r>
              <a:rPr lang="en-US" altLang="ko-KR" sz="2000" dirty="0" err="1" smtClean="0"/>
              <a:t>parent.sayHi</a:t>
            </a:r>
            <a:r>
              <a:rPr lang="en-US" altLang="ko-KR" sz="2000" dirty="0" smtClean="0"/>
              <a:t>(); // Hi! parent </a:t>
            </a:r>
          </a:p>
          <a:p>
            <a:r>
              <a:rPr lang="en-US" altLang="ko-KR" sz="2000" dirty="0" err="1" smtClean="0"/>
              <a:t>child.sayHi</a:t>
            </a:r>
            <a:r>
              <a:rPr lang="en-US" altLang="ko-KR" sz="2000" dirty="0" smtClean="0"/>
              <a:t>(); // Hi! child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i="1" dirty="0" smtClean="0"/>
              <a:t>10.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Destructuring</a:t>
            </a:r>
            <a:r>
              <a:rPr lang="en-US" altLang="ko-KR" sz="2400" b="1" dirty="0" smtClean="0"/>
              <a:t> (</a:t>
            </a:r>
            <a:r>
              <a:rPr lang="ko-KR" altLang="en-US" sz="2400" b="1" dirty="0" err="1" smtClean="0"/>
              <a:t>디스트럭처링</a:t>
            </a:r>
            <a:r>
              <a:rPr lang="en-US" altLang="ko-KR" sz="2400" b="1" dirty="0" smtClean="0"/>
              <a:t>)</a:t>
            </a:r>
            <a:br>
              <a:rPr lang="en-US" altLang="ko-KR" sz="2400" b="1" dirty="0" smtClean="0"/>
            </a:br>
            <a:r>
              <a:rPr lang="ko-KR" altLang="en-US" sz="2400" b="1" dirty="0" smtClean="0"/>
              <a:t>배열 </a:t>
            </a:r>
            <a:r>
              <a:rPr lang="ko-KR" altLang="en-US" sz="2400" b="1" dirty="0" err="1" smtClean="0"/>
              <a:t>디스트럭처링</a:t>
            </a:r>
            <a:r>
              <a:rPr lang="en-US" altLang="ko-KR" sz="2400" b="1" dirty="0" smtClean="0"/>
              <a:t>(1)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b="1" dirty="0" err="1" smtClean="0">
                <a:solidFill>
                  <a:srgbClr val="FF0000"/>
                </a:solidFill>
              </a:rPr>
              <a:t>디스트럭처링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Destructuring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은 기존에 구조로 가지고 있던 객체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배열 또는 객체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분석하여 개별적인 변수에 할당하는 것이다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2000" dirty="0" smtClean="0"/>
              <a:t>배열 또는 객체 </a:t>
            </a:r>
            <a:r>
              <a:rPr lang="ko-KR" altLang="en-US" sz="2000" dirty="0" err="1" smtClean="0"/>
              <a:t>리터럴에서</a:t>
            </a:r>
            <a:r>
              <a:rPr lang="ko-KR" altLang="en-US" sz="2000" dirty="0" smtClean="0"/>
              <a:t> 필요한 값만을 추출하여 변수에 할당하거나 반환할 때 유용하다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b="1" dirty="0" smtClean="0"/>
              <a:t>배열 </a:t>
            </a:r>
            <a:r>
              <a:rPr lang="ko-KR" altLang="en-US" sz="2000" b="1" dirty="0" err="1" smtClean="0"/>
              <a:t>디스트럭처링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(Array </a:t>
            </a:r>
            <a:r>
              <a:rPr lang="en-US" altLang="ko-KR" sz="2000" b="1" dirty="0" err="1" smtClean="0"/>
              <a:t>destructuring</a:t>
            </a:r>
            <a:r>
              <a:rPr lang="en-US" altLang="ko-KR" sz="2000" b="1" dirty="0" smtClean="0"/>
              <a:t>)</a:t>
            </a:r>
          </a:p>
          <a:p>
            <a:pPr marL="457200" indent="-457200">
              <a:buNone/>
            </a:pPr>
            <a:r>
              <a:rPr lang="en-US" altLang="ko-KR" sz="2000" dirty="0" smtClean="0"/>
              <a:t>    ES5</a:t>
            </a:r>
            <a:r>
              <a:rPr lang="ko-KR" altLang="en-US" sz="2000" dirty="0" smtClean="0"/>
              <a:t>의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배열의 각 요소를 배열로부터 분리하여 변수에 할당하기 위한 방법은 아래와 같다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None/>
            </a:pPr>
            <a:r>
              <a:rPr lang="en-US" altLang="ko-KR" sz="2000" dirty="0" smtClean="0"/>
              <a:t>   // ES5</a:t>
            </a:r>
          </a:p>
          <a:p>
            <a:pPr marL="457200" indent="-457200">
              <a:buNone/>
            </a:pPr>
            <a:r>
              <a:rPr lang="en-US" altLang="ko-KR" sz="2000" dirty="0" smtClean="0"/>
              <a:t>      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[1, 2, 3]; </a:t>
            </a:r>
          </a:p>
          <a:p>
            <a:pPr marL="457200" indent="-457200">
              <a:buNone/>
            </a:pPr>
            <a:r>
              <a:rPr lang="en-US" altLang="ko-KR" sz="2000" dirty="0" smtClean="0"/>
              <a:t>      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one =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[0]; </a:t>
            </a:r>
          </a:p>
          <a:p>
            <a:pPr marL="457200" indent="-457200">
              <a:buNone/>
            </a:pPr>
            <a:r>
              <a:rPr lang="en-US" altLang="ko-KR" sz="2000" dirty="0" smtClean="0"/>
              <a:t>      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two =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[1]; </a:t>
            </a:r>
          </a:p>
          <a:p>
            <a:pPr marL="457200" indent="-457200">
              <a:buNone/>
            </a:pPr>
            <a:r>
              <a:rPr lang="en-US" altLang="ko-KR" sz="2000" dirty="0" smtClean="0"/>
              <a:t>      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three =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[2]; </a:t>
            </a:r>
          </a:p>
          <a:p>
            <a:pPr marL="457200" indent="-457200">
              <a:buNone/>
            </a:pPr>
            <a:r>
              <a:rPr lang="en-US" altLang="ko-KR" sz="2000" dirty="0" smtClean="0"/>
              <a:t>      console.log(one, two, three); // 1 2 3 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i="1" dirty="0" smtClean="0"/>
              <a:t>10.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Destructuring</a:t>
            </a:r>
            <a:r>
              <a:rPr lang="en-US" altLang="ko-KR" sz="2400" b="1" dirty="0" smtClean="0"/>
              <a:t> (</a:t>
            </a:r>
            <a:r>
              <a:rPr lang="ko-KR" altLang="en-US" sz="2400" b="1" dirty="0" err="1" smtClean="0"/>
              <a:t>디스트럭처링</a:t>
            </a:r>
            <a:r>
              <a:rPr lang="en-US" altLang="ko-KR" sz="2400" b="1" dirty="0" smtClean="0"/>
              <a:t>)</a:t>
            </a:r>
            <a:br>
              <a:rPr lang="en-US" altLang="ko-KR" sz="2400" b="1" dirty="0" smtClean="0"/>
            </a:br>
            <a:r>
              <a:rPr lang="ko-KR" altLang="en-US" sz="2400" b="1" dirty="0" smtClean="0"/>
              <a:t>배열 </a:t>
            </a:r>
            <a:r>
              <a:rPr lang="ko-KR" altLang="en-US" sz="2400" b="1" dirty="0" err="1" smtClean="0"/>
              <a:t>디스트럭처링</a:t>
            </a:r>
            <a:r>
              <a:rPr lang="en-US" altLang="ko-KR" sz="2400" b="1" dirty="0" smtClean="0"/>
              <a:t>(2)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6840760" cy="478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최종 실행 결과 출력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581128"/>
            <a:ext cx="81915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445638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i="1" dirty="0" smtClean="0"/>
              <a:t>10.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Destructuring</a:t>
            </a:r>
            <a:r>
              <a:rPr lang="en-US" altLang="ko-KR" sz="2400" b="1" dirty="0" smtClean="0"/>
              <a:t> (</a:t>
            </a:r>
            <a:r>
              <a:rPr lang="ko-KR" altLang="en-US" sz="2400" b="1" dirty="0" err="1" smtClean="0"/>
              <a:t>디스트럭처링</a:t>
            </a:r>
            <a:r>
              <a:rPr lang="en-US" altLang="ko-KR" sz="2400" b="1" dirty="0" smtClean="0"/>
              <a:t>)</a:t>
            </a:r>
            <a:br>
              <a:rPr lang="en-US" altLang="ko-KR" sz="2400" b="1" dirty="0" smtClean="0"/>
            </a:br>
            <a:r>
              <a:rPr lang="ko-KR" altLang="en-US" sz="2400" b="1" dirty="0" smtClean="0"/>
              <a:t>배열 </a:t>
            </a:r>
            <a:r>
              <a:rPr lang="ko-KR" altLang="en-US" sz="2400" b="1" dirty="0" err="1" smtClean="0"/>
              <a:t>디스트럭처링</a:t>
            </a:r>
            <a:r>
              <a:rPr lang="en-US" altLang="ko-KR" sz="2400" b="1" dirty="0" smtClean="0"/>
              <a:t>(3)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6984776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i="1" dirty="0" smtClean="0"/>
              <a:t>10.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Destructuring</a:t>
            </a:r>
            <a:r>
              <a:rPr lang="en-US" altLang="ko-KR" sz="2400" b="1" dirty="0" smtClean="0"/>
              <a:t> (</a:t>
            </a:r>
            <a:r>
              <a:rPr lang="ko-KR" altLang="en-US" sz="2400" b="1" dirty="0" err="1" smtClean="0"/>
              <a:t>디스트럭처링</a:t>
            </a:r>
            <a:r>
              <a:rPr lang="en-US" altLang="ko-KR" sz="2400" b="1" dirty="0" smtClean="0"/>
              <a:t>)</a:t>
            </a:r>
            <a:br>
              <a:rPr lang="en-US" altLang="ko-KR" sz="2400" b="1" dirty="0" smtClean="0"/>
            </a:br>
            <a:r>
              <a:rPr lang="ko-KR" altLang="en-US" sz="2400" b="1" dirty="0" smtClean="0"/>
              <a:t>배열 </a:t>
            </a:r>
            <a:r>
              <a:rPr lang="ko-KR" altLang="en-US" sz="2400" b="1" dirty="0" err="1" smtClean="0"/>
              <a:t>디스트럭처링</a:t>
            </a:r>
            <a:r>
              <a:rPr lang="en-US" altLang="ko-KR" sz="2400" b="1" dirty="0" smtClean="0"/>
              <a:t>(4)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60007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933056"/>
            <a:ext cx="428396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i="1" dirty="0" smtClean="0"/>
              <a:t>10.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Destructuring</a:t>
            </a:r>
            <a:r>
              <a:rPr lang="en-US" altLang="ko-KR" sz="2400" dirty="0" smtClean="0"/>
              <a:t> (</a:t>
            </a:r>
            <a:r>
              <a:rPr lang="ko-KR" altLang="en-US" sz="2400" dirty="0" err="1" smtClean="0"/>
              <a:t>디스트럭처링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     </a:t>
            </a:r>
            <a:r>
              <a:rPr lang="ko-KR" altLang="en-US" sz="2400" dirty="0" smtClean="0"/>
              <a:t>객체 </a:t>
            </a:r>
            <a:r>
              <a:rPr lang="ko-KR" altLang="en-US" sz="2400" dirty="0" err="1" smtClean="0"/>
              <a:t>디스트럭처링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(Object </a:t>
            </a:r>
            <a:r>
              <a:rPr lang="en-US" altLang="ko-KR" sz="2400" dirty="0" err="1" smtClean="0"/>
              <a:t>destructuring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6768752" cy="313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호이스팅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자바스크립트는 </a:t>
            </a:r>
            <a:r>
              <a:rPr lang="en-US" altLang="ko-KR" sz="2000" dirty="0" smtClean="0"/>
              <a:t>ES6</a:t>
            </a:r>
            <a:r>
              <a:rPr lang="ko-KR" altLang="en-US" sz="2000" dirty="0" smtClean="0"/>
              <a:t>에서 도입된 </a:t>
            </a:r>
            <a:r>
              <a:rPr lang="en-US" altLang="ko-KR" sz="2000" dirty="0" smtClean="0"/>
              <a:t>let, const</a:t>
            </a:r>
            <a:r>
              <a:rPr lang="ko-KR" altLang="en-US" sz="2000" dirty="0" smtClean="0"/>
              <a:t>를 포함하여 모든 선언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, let, const, function, </a:t>
            </a:r>
            <a:r>
              <a:rPr lang="en-US" altLang="ko-KR" sz="2000" dirty="0" smtClean="0">
                <a:hlinkClick r:id="rId2"/>
              </a:rPr>
              <a:t>function*</a:t>
            </a:r>
            <a:r>
              <a:rPr lang="en-US" altLang="ko-KR" sz="2000" dirty="0" smtClean="0"/>
              <a:t>, class)</a:t>
            </a:r>
            <a:r>
              <a:rPr lang="ko-KR" altLang="en-US" sz="2000" dirty="0" smtClean="0"/>
              <a:t>을 호이스팅</a:t>
            </a:r>
            <a:r>
              <a:rPr lang="en-US" altLang="ko-KR" sz="2000" dirty="0" smtClean="0"/>
              <a:t>(Hoisting)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호이스팅이란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var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선언문이나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function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선언문 등을 해당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스코프의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선두로 옮기는 것을 말한다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400" dirty="0" smtClean="0"/>
          </a:p>
          <a:p>
            <a:r>
              <a:rPr lang="ko-KR" altLang="en-US" sz="2000" dirty="0" smtClean="0"/>
              <a:t>하지만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키워드로 선언된 변수와는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달리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let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키워드로 선언된 변수를 선언문 이전에 참조하면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ReferenceError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가 발생한다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이는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let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키워드로 선언된 변수는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스코프의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시작에서 변수의 선언까지 일시적 사각지대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(Temporal Dead Zone; TDZ)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에 빠지기 때문이다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i="1" dirty="0" smtClean="0"/>
              <a:t>10.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Destructuring</a:t>
            </a:r>
            <a:r>
              <a:rPr lang="en-US" altLang="ko-KR" sz="2400" dirty="0" smtClean="0"/>
              <a:t> (</a:t>
            </a:r>
            <a:r>
              <a:rPr lang="ko-KR" altLang="en-US" sz="2400" dirty="0" err="1" smtClean="0"/>
              <a:t>디스트럭처링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     </a:t>
            </a:r>
            <a:r>
              <a:rPr lang="ko-KR" altLang="en-US" sz="2400" dirty="0" smtClean="0"/>
              <a:t>객체 </a:t>
            </a:r>
            <a:r>
              <a:rPr lang="ko-KR" altLang="en-US" sz="2400" dirty="0" err="1" smtClean="0"/>
              <a:t>디스트럭처링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(Object </a:t>
            </a:r>
            <a:r>
              <a:rPr lang="en-US" altLang="ko-KR" sz="2400" dirty="0" err="1" smtClean="0"/>
              <a:t>destructuring</a:t>
            </a:r>
            <a:r>
              <a:rPr lang="en-US" altLang="ko-KR" sz="2400" dirty="0" smtClean="0"/>
              <a:t>)(2)</a:t>
            </a:r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752475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i="1" dirty="0" smtClean="0"/>
              <a:t>10.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Destructuring</a:t>
            </a:r>
            <a:r>
              <a:rPr lang="en-US" altLang="ko-KR" sz="2400" dirty="0" smtClean="0"/>
              <a:t> (</a:t>
            </a:r>
            <a:r>
              <a:rPr lang="ko-KR" altLang="en-US" sz="2400" dirty="0" err="1" smtClean="0"/>
              <a:t>디스트럭처링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     </a:t>
            </a:r>
            <a:r>
              <a:rPr lang="ko-KR" altLang="en-US" sz="2400" dirty="0" smtClean="0"/>
              <a:t>객체 </a:t>
            </a:r>
            <a:r>
              <a:rPr lang="ko-KR" altLang="en-US" sz="2400" dirty="0" err="1" smtClean="0"/>
              <a:t>디스트럭처링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(Object </a:t>
            </a:r>
            <a:r>
              <a:rPr lang="en-US" altLang="ko-KR" sz="2400" dirty="0" err="1" smtClean="0"/>
              <a:t>destructuring</a:t>
            </a:r>
            <a:r>
              <a:rPr lang="en-US" altLang="ko-KR" sz="2400" dirty="0" smtClean="0"/>
              <a:t>)(3)</a:t>
            </a:r>
            <a:endParaRPr lang="ko-KR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633670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933056"/>
            <a:ext cx="68199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최종 실행 결과</a:t>
            </a: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023423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11.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Class(</a:t>
            </a:r>
            <a:r>
              <a:rPr lang="ko-KR" altLang="en-US" sz="2400" b="1" dirty="0" smtClean="0"/>
              <a:t>클래스</a:t>
            </a:r>
            <a:r>
              <a:rPr lang="en-US" altLang="ko-KR" sz="2400" b="1" dirty="0" smtClean="0"/>
              <a:t>)(1)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25000" lnSpcReduction="20000"/>
          </a:bodyPr>
          <a:lstStyle/>
          <a:p>
            <a:endParaRPr lang="en-US" altLang="ko-KR" sz="2000" dirty="0" smtClean="0"/>
          </a:p>
          <a:p>
            <a:r>
              <a:rPr lang="en-US" altLang="ko-KR" sz="8000" b="1" dirty="0" smtClean="0"/>
              <a:t>1. </a:t>
            </a:r>
            <a:r>
              <a:rPr lang="ko-KR" altLang="en-US" sz="8000" b="1" dirty="0" smtClean="0"/>
              <a:t>클래스 정의 </a:t>
            </a:r>
            <a:r>
              <a:rPr lang="en-US" altLang="ko-KR" sz="8000" b="1" dirty="0" smtClean="0"/>
              <a:t>(Class Definition)</a:t>
            </a:r>
          </a:p>
          <a:p>
            <a:endParaRPr lang="en-US" altLang="ko-KR" sz="8000" b="1" dirty="0" smtClean="0"/>
          </a:p>
          <a:p>
            <a:r>
              <a:rPr lang="en-US" altLang="ko-KR" sz="8000" dirty="0" smtClean="0"/>
              <a:t>class Person {</a:t>
            </a:r>
          </a:p>
          <a:p>
            <a:r>
              <a:rPr lang="en-US" altLang="ko-KR" sz="8000" dirty="0" smtClean="0"/>
              <a:t>   _name: any;</a:t>
            </a:r>
          </a:p>
          <a:p>
            <a:r>
              <a:rPr lang="en-US" altLang="ko-KR" sz="8000" dirty="0" smtClean="0"/>
              <a:t>  constructor(name) {</a:t>
            </a:r>
          </a:p>
          <a:p>
            <a:r>
              <a:rPr lang="en-US" altLang="ko-KR" sz="8000" dirty="0" smtClean="0"/>
              <a:t>   </a:t>
            </a:r>
            <a:r>
              <a:rPr lang="en-US" altLang="ko-KR" sz="8000" dirty="0" err="1" smtClean="0"/>
              <a:t>this._name</a:t>
            </a:r>
            <a:r>
              <a:rPr lang="en-US" altLang="ko-KR" sz="8000" dirty="0" smtClean="0"/>
              <a:t> = name;</a:t>
            </a:r>
          </a:p>
          <a:p>
            <a:r>
              <a:rPr lang="en-US" altLang="ko-KR" sz="8000" dirty="0" smtClean="0"/>
              <a:t>}</a:t>
            </a:r>
          </a:p>
          <a:p>
            <a:r>
              <a:rPr lang="en-US" altLang="ko-KR" sz="8000" dirty="0" smtClean="0"/>
              <a:t/>
            </a:r>
            <a:br>
              <a:rPr lang="en-US" altLang="ko-KR" sz="8000" dirty="0" smtClean="0"/>
            </a:br>
            <a:r>
              <a:rPr lang="en-US" altLang="ko-KR" sz="8000" dirty="0" err="1" smtClean="0"/>
              <a:t>sayHi</a:t>
            </a:r>
            <a:r>
              <a:rPr lang="en-US" altLang="ko-KR" sz="8000" dirty="0" smtClean="0"/>
              <a:t>() {</a:t>
            </a:r>
          </a:p>
          <a:p>
            <a:r>
              <a:rPr lang="en-US" altLang="ko-KR" sz="8000" dirty="0" smtClean="0"/>
              <a:t>    console.log(`Hi! ${</a:t>
            </a:r>
            <a:r>
              <a:rPr lang="en-US" altLang="ko-KR" sz="8000" dirty="0" err="1" smtClean="0"/>
              <a:t>this._name</a:t>
            </a:r>
            <a:r>
              <a:rPr lang="en-US" altLang="ko-KR" sz="8000" dirty="0" smtClean="0"/>
              <a:t>}`); </a:t>
            </a:r>
            <a:r>
              <a:rPr lang="en-US" altLang="ko-KR" sz="8000" b="1" dirty="0" smtClean="0">
                <a:solidFill>
                  <a:srgbClr val="FF0000"/>
                </a:solidFill>
              </a:rPr>
              <a:t>//</a:t>
            </a:r>
            <a:r>
              <a:rPr lang="ko-KR" altLang="en-US" sz="8000" b="1" dirty="0" err="1" smtClean="0">
                <a:solidFill>
                  <a:srgbClr val="FF0000"/>
                </a:solidFill>
              </a:rPr>
              <a:t>백틱문자열을</a:t>
            </a:r>
            <a:r>
              <a:rPr lang="ko-KR" altLang="en-US" sz="8000" b="1" dirty="0" smtClean="0">
                <a:solidFill>
                  <a:srgbClr val="FF0000"/>
                </a:solidFill>
              </a:rPr>
              <a:t> 이용</a:t>
            </a:r>
            <a:endParaRPr lang="en-US" altLang="ko-KR" sz="8000" b="1" dirty="0" smtClean="0">
              <a:solidFill>
                <a:srgbClr val="FF0000"/>
              </a:solidFill>
            </a:endParaRPr>
          </a:p>
          <a:p>
            <a:r>
              <a:rPr lang="en-US" altLang="ko-KR" sz="8000" dirty="0" smtClean="0"/>
              <a:t>  }</a:t>
            </a:r>
          </a:p>
          <a:p>
            <a:r>
              <a:rPr lang="en-US" altLang="ko-KR" sz="8000" dirty="0" smtClean="0"/>
              <a:t>}</a:t>
            </a:r>
            <a:br>
              <a:rPr lang="en-US" altLang="ko-KR" sz="8000" dirty="0" smtClean="0"/>
            </a:br>
            <a:r>
              <a:rPr lang="en-US" altLang="ko-KR" sz="8000" dirty="0" smtClean="0"/>
              <a:t>const me = new Person('Lee');</a:t>
            </a:r>
          </a:p>
          <a:p>
            <a:r>
              <a:rPr lang="en-US" altLang="ko-KR" sz="8000" dirty="0" err="1" smtClean="0"/>
              <a:t>me.sayHi</a:t>
            </a:r>
            <a:r>
              <a:rPr lang="en-US" altLang="ko-KR" sz="8000" dirty="0" smtClean="0"/>
              <a:t>(); // Hi! Lee</a:t>
            </a:r>
          </a:p>
          <a:p>
            <a:r>
              <a:rPr lang="en-US" altLang="ko-KR" sz="8000" dirty="0" smtClean="0"/>
              <a:t/>
            </a:r>
            <a:br>
              <a:rPr lang="en-US" altLang="ko-KR" sz="8000" dirty="0" smtClean="0"/>
            </a:br>
            <a:r>
              <a:rPr lang="en-US" altLang="ko-KR" sz="8000" dirty="0" smtClean="0"/>
              <a:t>console.log(me </a:t>
            </a:r>
            <a:r>
              <a:rPr lang="en-US" altLang="ko-KR" sz="8000" dirty="0" err="1" smtClean="0"/>
              <a:t>instanceof</a:t>
            </a:r>
            <a:r>
              <a:rPr lang="en-US" altLang="ko-KR" sz="8000" dirty="0" smtClean="0"/>
              <a:t> Person); // true</a:t>
            </a:r>
          </a:p>
          <a:p>
            <a:endParaRPr lang="en-US" altLang="ko-KR" sz="5000" b="1" dirty="0" smtClean="0"/>
          </a:p>
          <a:p>
            <a:endParaRPr lang="ko-KR" altLang="en-US" sz="5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815408" y="2132856"/>
            <a:ext cx="5077072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 C:\webtest2\web\ECMA6\ECMA Script 6\8.class&gt; node 1.classmake.js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Hi! Lee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 C:\webtest2\web\ECMA6\ECMA Script 6\8.class&gt;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11.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Class(</a:t>
            </a:r>
            <a:r>
              <a:rPr lang="ko-KR" altLang="en-US" sz="2400" b="1" dirty="0" smtClean="0"/>
              <a:t>클래스</a:t>
            </a:r>
            <a:r>
              <a:rPr lang="en-US" altLang="ko-KR" sz="2400" b="1" dirty="0" smtClean="0"/>
              <a:t>) </a:t>
            </a:r>
            <a:r>
              <a:rPr lang="ko-KR" altLang="en-US" sz="2400" b="1" dirty="0" err="1" smtClean="0"/>
              <a:t>인스턴스의</a:t>
            </a:r>
            <a:r>
              <a:rPr lang="ko-KR" altLang="en-US" sz="2400" b="1" dirty="0" smtClean="0"/>
              <a:t> 생성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new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연산자를 사용하지 않고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인스턴스를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생성하면 에러가 발생한다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class </a:t>
            </a:r>
            <a:r>
              <a:rPr lang="en-US" altLang="ko-KR" sz="2400" dirty="0" err="1" smtClean="0"/>
              <a:t>Foo</a:t>
            </a:r>
            <a:r>
              <a:rPr lang="en-US" altLang="ko-KR" sz="2400" dirty="0" smtClean="0"/>
              <a:t> {}</a:t>
            </a:r>
          </a:p>
          <a:p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//const </a:t>
            </a:r>
            <a:r>
              <a:rPr lang="en-US" altLang="ko-KR" sz="2400" dirty="0" err="1" smtClean="0"/>
              <a:t>foo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Foo</a:t>
            </a:r>
            <a:r>
              <a:rPr lang="en-US" altLang="ko-KR" sz="2400" dirty="0" smtClean="0"/>
              <a:t>(); new</a:t>
            </a:r>
            <a:r>
              <a:rPr lang="ko-KR" altLang="en-US" sz="2400" dirty="0" smtClean="0"/>
              <a:t>연산자를 사용하지 않으면 에러가 발생한다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const foo2 = new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Foo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sz="2400" dirty="0" smtClean="0"/>
              <a:t>console.log("foo2=&gt;"+foo2);//[object </a:t>
            </a:r>
            <a:r>
              <a:rPr lang="en-US" altLang="ko-KR" sz="2400" dirty="0" err="1" smtClean="0"/>
              <a:t>Object</a:t>
            </a:r>
            <a:r>
              <a:rPr lang="en-US" altLang="ko-KR" sz="2400" dirty="0" smtClean="0"/>
              <a:t>]</a:t>
            </a:r>
          </a:p>
          <a:p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11.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Class(</a:t>
            </a:r>
            <a:r>
              <a:rPr lang="ko-KR" altLang="en-US" sz="2400" b="1" dirty="0" smtClean="0"/>
              <a:t>클래스</a:t>
            </a:r>
            <a:r>
              <a:rPr lang="en-US" altLang="ko-KR" sz="2400" b="1" dirty="0" smtClean="0"/>
              <a:t>) constructor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b="1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constructor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는 인스턴스를 생성하고 초기화하기 위한 특수한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메소드이다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 constructor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메소드는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클래스 내에 한 개만 존재할 수 있으며 만약 클래스가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개 이상의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constructor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포함하면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SyntaxError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 발생한다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constructor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생략할 수 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constructor</a:t>
            </a:r>
            <a:r>
              <a:rPr lang="ko-KR" altLang="en-US" sz="2000" dirty="0" smtClean="0"/>
              <a:t>를 생략하면 </a:t>
            </a:r>
            <a:r>
              <a:rPr lang="en-US" altLang="ko-KR" sz="2000" dirty="0" smtClean="0"/>
              <a:t>constructor() {}</a:t>
            </a:r>
            <a:r>
              <a:rPr lang="ko-KR" altLang="en-US" sz="2000" dirty="0" smtClean="0"/>
              <a:t>를 포함한 것과 동일하게 동작하지만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객체의 생성과 동시에 초기화는 할 수 없다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11.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Class(</a:t>
            </a:r>
            <a:r>
              <a:rPr lang="ko-KR" altLang="en-US" sz="2400" b="1" dirty="0" smtClean="0"/>
              <a:t>클래스</a:t>
            </a:r>
            <a:r>
              <a:rPr lang="en-US" altLang="ko-KR" sz="2400" b="1" dirty="0" smtClean="0"/>
              <a:t>) constructor </a:t>
            </a:r>
            <a:r>
              <a:rPr lang="ko-KR" altLang="en-US" sz="2400" b="1" dirty="0" err="1" smtClean="0"/>
              <a:t>실습예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66124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 {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num:any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; //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es6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에서는 사용불가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}</a:t>
            </a:r>
            <a:br>
              <a:rPr lang="en-US" altLang="ko-KR" sz="2000" dirty="0" smtClean="0"/>
            </a:br>
            <a:r>
              <a:rPr lang="en-US" altLang="ko-KR" sz="2000" dirty="0" smtClean="0"/>
              <a:t>//const 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(); new</a:t>
            </a:r>
            <a:r>
              <a:rPr lang="ko-KR" altLang="en-US" sz="2000" dirty="0" smtClean="0"/>
              <a:t>연산자를 사용하지 않으면 에러가 발생한다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r>
              <a:rPr lang="en-US" altLang="ko-KR" sz="2000" dirty="0" smtClean="0"/>
              <a:t>const foo2 = new 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(); </a:t>
            </a:r>
          </a:p>
          <a:p>
            <a:r>
              <a:rPr lang="en-US" altLang="ko-KR" sz="2000" dirty="0" smtClean="0"/>
              <a:t>console.log("foo2=&gt;"+foo2);//[object </a:t>
            </a:r>
            <a:r>
              <a:rPr lang="en-US" altLang="ko-KR" sz="2000" dirty="0" err="1" smtClean="0"/>
              <a:t>Object</a:t>
            </a:r>
            <a:r>
              <a:rPr lang="en-US" altLang="ko-KR" sz="2000" dirty="0" smtClean="0"/>
              <a:t>]</a:t>
            </a:r>
            <a:br>
              <a:rPr lang="en-US" altLang="ko-KR" sz="2000" dirty="0" smtClean="0"/>
            </a:br>
            <a:r>
              <a:rPr lang="en-US" altLang="ko-KR" sz="2000" b="1" dirty="0" smtClean="0">
                <a:solidFill>
                  <a:srgbClr val="FF0000"/>
                </a:solidFill>
              </a:rPr>
              <a:t>foo2.num = 1; //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동적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프로퍼티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추가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적용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X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)-&gt;es6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에서는 사용불가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console.log(foo2); // 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 { num: 1 }</a:t>
            </a:r>
            <a:br>
              <a:rPr lang="en-US" altLang="ko-KR" sz="2000" dirty="0" smtClean="0"/>
            </a:br>
            <a:r>
              <a:rPr lang="en-US" altLang="ko-KR" sz="2000" dirty="0" smtClean="0"/>
              <a:t>class Bar {</a:t>
            </a:r>
          </a:p>
          <a:p>
            <a:r>
              <a:rPr lang="en-US" altLang="ko-KR" sz="2000" b="1" dirty="0" err="1" smtClean="0">
                <a:solidFill>
                  <a:srgbClr val="FF0000"/>
                </a:solidFill>
              </a:rPr>
              <a:t>num:any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; //es6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에서는 사용불가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constructor(num) {</a:t>
            </a:r>
          </a:p>
          <a:p>
            <a:r>
              <a:rPr lang="en-US" altLang="ko-KR" sz="2000" dirty="0" smtClean="0"/>
              <a:t>this.num = num;</a:t>
            </a:r>
          </a:p>
          <a:p>
            <a:r>
              <a:rPr lang="en-US" altLang="ko-KR" sz="2000" dirty="0" smtClean="0"/>
              <a:t>   }</a:t>
            </a:r>
          </a:p>
          <a:p>
            <a:r>
              <a:rPr lang="en-US" altLang="ko-KR" sz="2000" dirty="0" smtClean="0"/>
              <a:t>}</a:t>
            </a:r>
            <a:br>
              <a:rPr lang="en-US" altLang="ko-KR" sz="2000" dirty="0" smtClean="0"/>
            </a:br>
            <a:r>
              <a:rPr lang="en-US" altLang="ko-KR" sz="2000" dirty="0" smtClean="0"/>
              <a:t>console.log(new Bar(1)); // Bar { num: 1 }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11.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Class(</a:t>
            </a:r>
            <a:r>
              <a:rPr lang="ko-KR" altLang="en-US" sz="2400" b="1" dirty="0" smtClean="0"/>
              <a:t>클래스</a:t>
            </a:r>
            <a:r>
              <a:rPr lang="en-US" altLang="ko-KR" sz="2400" b="1" dirty="0" smtClean="0"/>
              <a:t>) </a:t>
            </a:r>
            <a:r>
              <a:rPr lang="ko-KR" altLang="en-US" sz="2400" b="1" dirty="0" err="1" smtClean="0"/>
              <a:t>정적메서드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182879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static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키워드는 클래스의 정적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(static)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정의한다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정적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메소드는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클래스의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인스턴스화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(instantiating)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없이 호출하며 클래스의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인스턴스로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호출할 수 없다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정적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어플리케이션을 위한 유틸리티</a:t>
            </a:r>
            <a:r>
              <a:rPr lang="en-US" altLang="ko-KR" sz="2000" dirty="0" smtClean="0"/>
              <a:t>(utility) </a:t>
            </a:r>
            <a:r>
              <a:rPr lang="ko-KR" altLang="en-US" sz="2000" dirty="0" smtClean="0"/>
              <a:t>함수를 생성하는데 주로 사용된다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996952"/>
            <a:ext cx="66967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class Foo3 {</a:t>
            </a:r>
          </a:p>
          <a:p>
            <a:r>
              <a:rPr lang="en-US" altLang="ko-KR" sz="2000" dirty="0" err="1" smtClean="0"/>
              <a:t>prop:any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 smtClean="0"/>
              <a:t>   constructor(prop) {</a:t>
            </a:r>
          </a:p>
          <a:p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this.prop</a:t>
            </a:r>
            <a:r>
              <a:rPr lang="en-US" altLang="ko-KR" sz="2000" dirty="0" smtClean="0"/>
              <a:t> = prop; </a:t>
            </a:r>
          </a:p>
          <a:p>
            <a:r>
              <a:rPr lang="en-US" altLang="ko-KR" sz="2000" dirty="0" smtClean="0"/>
              <a:t> }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static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staticMethod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() 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 return '</a:t>
            </a:r>
            <a:r>
              <a:rPr lang="en-US" altLang="ko-KR" sz="2000" dirty="0" err="1" smtClean="0"/>
              <a:t>staticMethod</a:t>
            </a:r>
            <a:r>
              <a:rPr lang="en-US" altLang="ko-KR" sz="2000" dirty="0" smtClean="0"/>
              <a:t>';</a:t>
            </a:r>
          </a:p>
          <a:p>
            <a:r>
              <a:rPr lang="en-US" altLang="ko-KR" sz="2000" dirty="0" smtClean="0"/>
              <a:t> }</a:t>
            </a:r>
          </a:p>
          <a:p>
            <a:r>
              <a:rPr lang="en-US" altLang="ko-KR" sz="2000" dirty="0" err="1" smtClean="0"/>
              <a:t>prototypeMethod</a:t>
            </a:r>
            <a:r>
              <a:rPr lang="en-US" altLang="ko-KR" sz="2000" dirty="0" smtClean="0"/>
              <a:t>() {</a:t>
            </a:r>
          </a:p>
          <a:p>
            <a:r>
              <a:rPr lang="en-US" altLang="ko-KR" sz="2000" dirty="0" smtClean="0"/>
              <a:t>return '</a:t>
            </a:r>
            <a:r>
              <a:rPr lang="en-US" altLang="ko-KR" sz="2000" dirty="0" err="1" smtClean="0"/>
              <a:t>prototypeMethod</a:t>
            </a:r>
            <a:r>
              <a:rPr lang="en-US" altLang="ko-KR" sz="2000" dirty="0" smtClean="0"/>
              <a:t>';</a:t>
            </a:r>
          </a:p>
          <a:p>
            <a:r>
              <a:rPr lang="en-US" altLang="ko-KR" sz="2000" dirty="0" smtClean="0"/>
              <a:t>  }</a:t>
            </a:r>
          </a:p>
          <a:p>
            <a:r>
              <a:rPr lang="en-US" altLang="ko-KR" sz="2000" dirty="0" smtClean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11.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Class(</a:t>
            </a:r>
            <a:r>
              <a:rPr lang="ko-KR" altLang="en-US" sz="2400" b="1" dirty="0" smtClean="0"/>
              <a:t>클래스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상속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상속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또는 확장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코드 재사용의 관점에서 매우 유용하다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새롭게 정의할 클래스가 기존에 있는 클래스와 매우 유사하다면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동일한 구현은 상속을 통해 그대로 사용하고 다른 점만 구현하면 된다</a:t>
            </a:r>
            <a:endParaRPr lang="en-US" altLang="ko-KR" sz="2000" dirty="0" smtClean="0"/>
          </a:p>
          <a:p>
            <a:r>
              <a:rPr lang="en-US" altLang="ko-KR" sz="2000" dirty="0" smtClean="0"/>
              <a:t>. </a:t>
            </a:r>
            <a:r>
              <a:rPr lang="ko-KR" altLang="en-US" sz="2000" dirty="0" smtClean="0"/>
              <a:t>코드 재사용은 개발 비용을 현저히 줄일 수 있는 잠재력이 있기 때문에 매우 중요하다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11.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Class(</a:t>
            </a:r>
            <a:r>
              <a:rPr lang="ko-KR" altLang="en-US" sz="2400" b="1" dirty="0" smtClean="0"/>
              <a:t>클래스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상속 </a:t>
            </a:r>
            <a:r>
              <a:rPr lang="ko-KR" altLang="en-US" sz="2400" b="1" dirty="0" err="1" smtClean="0"/>
              <a:t>실습예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09120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// Base Class</a:t>
            </a:r>
          </a:p>
          <a:p>
            <a:r>
              <a:rPr lang="en-US" altLang="ko-KR" sz="2000" dirty="0" smtClean="0"/>
              <a:t>class Animal {</a:t>
            </a:r>
          </a:p>
          <a:p>
            <a:r>
              <a:rPr lang="en-US" altLang="ko-KR" sz="2000" dirty="0" smtClean="0"/>
              <a:t>_</a:t>
            </a:r>
            <a:r>
              <a:rPr lang="en-US" altLang="ko-KR" sz="2000" dirty="0" err="1" smtClean="0"/>
              <a:t>weight:any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 smtClean="0"/>
              <a:t>constructor(weight) {</a:t>
            </a:r>
          </a:p>
          <a:p>
            <a:r>
              <a:rPr lang="en-US" altLang="ko-KR" sz="2000" dirty="0" err="1" smtClean="0"/>
              <a:t>this._weight</a:t>
            </a:r>
            <a:r>
              <a:rPr lang="en-US" altLang="ko-KR" sz="2000" dirty="0" smtClean="0"/>
              <a:t> = weight;</a:t>
            </a:r>
          </a:p>
          <a:p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weight() {</a:t>
            </a:r>
          </a:p>
          <a:p>
            <a:r>
              <a:rPr lang="en-US" altLang="ko-KR" sz="2000" dirty="0" smtClean="0"/>
              <a:t>console.log(</a:t>
            </a:r>
            <a:r>
              <a:rPr lang="en-US" altLang="ko-KR" sz="2000" dirty="0" err="1" smtClean="0"/>
              <a:t>this._weight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eat() { console.log('Animal eat.'); }</a:t>
            </a:r>
          </a:p>
          <a:p>
            <a:r>
              <a:rPr lang="en-US" altLang="ko-KR" sz="2000" dirty="0" smtClean="0"/>
              <a:t>}</a:t>
            </a:r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1564243"/>
            <a:ext cx="439248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// Sub Class</a:t>
            </a:r>
          </a:p>
          <a:p>
            <a:r>
              <a:rPr lang="en-US" altLang="ko-KR" sz="2000" dirty="0" smtClean="0"/>
              <a:t>class Human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extends</a:t>
            </a:r>
            <a:r>
              <a:rPr lang="en-US" altLang="ko-KR" sz="2000" dirty="0" smtClean="0"/>
              <a:t> Animal {</a:t>
            </a:r>
          </a:p>
          <a:p>
            <a:r>
              <a:rPr lang="en-US" altLang="ko-KR" sz="2000" dirty="0" smtClean="0"/>
              <a:t>_</a:t>
            </a:r>
            <a:r>
              <a:rPr lang="en-US" altLang="ko-KR" sz="2000" dirty="0" err="1" smtClean="0"/>
              <a:t>language:any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 smtClean="0"/>
              <a:t>constructor(weight, language) {</a:t>
            </a:r>
          </a:p>
          <a:p>
            <a:r>
              <a:rPr lang="en-US" altLang="ko-KR" sz="2000" dirty="0" smtClean="0"/>
              <a:t>super(weight);</a:t>
            </a:r>
          </a:p>
          <a:p>
            <a:r>
              <a:rPr lang="en-US" altLang="ko-KR" sz="2000" dirty="0" err="1" smtClean="0"/>
              <a:t>this._language</a:t>
            </a:r>
            <a:r>
              <a:rPr lang="en-US" altLang="ko-KR" sz="2000" dirty="0" smtClean="0"/>
              <a:t> = language;</a:t>
            </a:r>
          </a:p>
          <a:p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// </a:t>
            </a:r>
            <a:r>
              <a:rPr lang="ko-KR" altLang="en-US" sz="2000" dirty="0" smtClean="0"/>
              <a:t>부모 클래스의 </a:t>
            </a:r>
            <a:r>
              <a:rPr lang="en-US" altLang="ko-KR" sz="2000" dirty="0" smtClean="0"/>
              <a:t>eat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오 </a:t>
            </a:r>
            <a:r>
              <a:rPr lang="ko-KR" altLang="en-US" sz="2000" dirty="0" err="1" smtClean="0"/>
              <a:t>버라이드하였다</a:t>
            </a:r>
            <a:endParaRPr lang="ko-KR" altLang="en-US" sz="2000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eat() { console.log('Human eat.'); 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speak() {</a:t>
            </a:r>
          </a:p>
          <a:p>
            <a:r>
              <a:rPr lang="en-US" altLang="ko-KR" sz="2000" dirty="0" smtClean="0"/>
              <a:t>console.log(`Koreans speak ${</a:t>
            </a:r>
            <a:r>
              <a:rPr lang="en-US" altLang="ko-KR" sz="2000" dirty="0" err="1" smtClean="0"/>
              <a:t>this._language</a:t>
            </a:r>
            <a:r>
              <a:rPr lang="en-US" altLang="ko-KR" sz="2000" dirty="0" smtClean="0"/>
              <a:t>}.`);</a:t>
            </a:r>
          </a:p>
          <a:p>
            <a:r>
              <a:rPr lang="en-US" altLang="ko-KR" sz="2000" dirty="0" smtClean="0"/>
              <a:t> }</a:t>
            </a:r>
          </a:p>
          <a:p>
            <a:r>
              <a:rPr lang="en-US" altLang="ko-KR" sz="2000" dirty="0" smtClean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자바스크립트 변수 선언단계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</a:rPr>
              <a:t>선언 단계</a:t>
            </a:r>
            <a:r>
              <a:rPr lang="en-US" altLang="ko-KR" sz="2000" dirty="0" smtClean="0"/>
              <a:t>(Declaration phase)</a:t>
            </a:r>
            <a:r>
              <a:rPr lang="ko-KR" altLang="en-US" sz="2000" dirty="0" smtClean="0"/>
              <a:t>변수 객체</a:t>
            </a:r>
            <a:r>
              <a:rPr lang="en-US" altLang="ko-KR" sz="2000" dirty="0" smtClean="0"/>
              <a:t>(Variable Object)</a:t>
            </a:r>
            <a:r>
              <a:rPr lang="ko-KR" altLang="en-US" sz="2000" dirty="0" smtClean="0"/>
              <a:t>에 변수를 등록한다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변수 객체는 스코프가 참조하는 대상이 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rgbClr val="0070C0"/>
                </a:solidFill>
              </a:rPr>
              <a:t>초기화 단계</a:t>
            </a:r>
            <a:r>
              <a:rPr lang="en-US" altLang="ko-KR" sz="2000" dirty="0" smtClean="0"/>
              <a:t>(Initialization phase)</a:t>
            </a:r>
            <a:r>
              <a:rPr lang="ko-KR" altLang="en-US" sz="2000" dirty="0" smtClean="0"/>
              <a:t>변수 객체</a:t>
            </a:r>
            <a:r>
              <a:rPr lang="en-US" altLang="ko-KR" sz="2000" dirty="0" smtClean="0"/>
              <a:t>(Variable Object)</a:t>
            </a:r>
            <a:r>
              <a:rPr lang="ko-KR" altLang="en-US" sz="2000" dirty="0" smtClean="0"/>
              <a:t>에 등록된 변수를 메모리에 할당한다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단계에서 변수는 </a:t>
            </a:r>
            <a:r>
              <a:rPr lang="en-US" altLang="ko-KR" sz="2000" dirty="0" smtClean="0"/>
              <a:t>undefined</a:t>
            </a:r>
            <a:r>
              <a:rPr lang="ko-KR" altLang="en-US" sz="2000" dirty="0" smtClean="0"/>
              <a:t>로 초기화된다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rgbClr val="0070C0"/>
                </a:solidFill>
              </a:rPr>
              <a:t>할당 단계</a:t>
            </a:r>
            <a:r>
              <a:rPr lang="en-US" altLang="ko-KR" sz="2000" dirty="0" smtClean="0"/>
              <a:t>(Assignment phase)undefined</a:t>
            </a:r>
            <a:r>
              <a:rPr lang="ko-KR" altLang="en-US" sz="2000" dirty="0" smtClean="0"/>
              <a:t>로 초기화된 변수에 </a:t>
            </a:r>
            <a:r>
              <a:rPr lang="ko-KR" altLang="en-US" sz="2000" dirty="0" err="1" smtClean="0"/>
              <a:t>실제값을</a:t>
            </a:r>
            <a:r>
              <a:rPr lang="ko-KR" altLang="en-US" sz="2000" dirty="0" smtClean="0"/>
              <a:t> 할당한다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4797152"/>
            <a:ext cx="547260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>
            <a:off x="6156176" y="515719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32240" y="4725144"/>
            <a:ext cx="21948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선언단계와 초기화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단계가 동시에 이루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err="1" smtClean="0">
                <a:solidFill>
                  <a:srgbClr val="0070C0"/>
                </a:solidFill>
              </a:rPr>
              <a:t>어지기에</a:t>
            </a:r>
            <a:r>
              <a:rPr lang="ko-KR" altLang="en-US" b="1" dirty="0" smtClean="0">
                <a:solidFill>
                  <a:srgbClr val="0070C0"/>
                </a:solidFill>
              </a:rPr>
              <a:t> 변수가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없어도 에러가 유발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안되고 </a:t>
            </a:r>
            <a:r>
              <a:rPr lang="en-US" altLang="ko-KR" b="1" dirty="0" smtClean="0">
                <a:solidFill>
                  <a:srgbClr val="0070C0"/>
                </a:solidFill>
              </a:rPr>
              <a:t>undefined</a:t>
            </a: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에러유발 된다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11.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Class(</a:t>
            </a:r>
            <a:r>
              <a:rPr lang="ko-KR" altLang="en-US" sz="2400" b="1" dirty="0" smtClean="0"/>
              <a:t>클래스</a:t>
            </a:r>
            <a:r>
              <a:rPr lang="en-US" altLang="ko-KR" sz="2400" b="1" dirty="0" smtClean="0"/>
              <a:t>) super </a:t>
            </a:r>
            <a:r>
              <a:rPr lang="ko-KR" altLang="en-US" sz="2400" b="1" dirty="0" err="1" smtClean="0"/>
              <a:t>실습예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12776"/>
            <a:ext cx="4042792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Parent {</a:t>
            </a:r>
          </a:p>
          <a:p>
            <a:r>
              <a:rPr lang="en-US" altLang="ko-KR" sz="2000" dirty="0" smtClean="0"/>
              <a:t>constructor(x, y) {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this._x</a:t>
            </a:r>
            <a:r>
              <a:rPr lang="en-US" altLang="ko-KR" sz="2000" dirty="0" smtClean="0"/>
              <a:t> = x;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this._y</a:t>
            </a:r>
            <a:r>
              <a:rPr lang="en-US" altLang="ko-KR" sz="2000" dirty="0" smtClean="0"/>
              <a:t> = y;</a:t>
            </a:r>
          </a:p>
          <a:p>
            <a:r>
              <a:rPr lang="en-US" altLang="ko-KR" sz="2000" dirty="0" smtClean="0"/>
              <a:t>}</a:t>
            </a:r>
          </a:p>
          <a:p>
            <a:r>
              <a:rPr lang="en-US" altLang="ko-KR" sz="2000" dirty="0" err="1" smtClean="0"/>
              <a:t>toString</a:t>
            </a:r>
            <a:r>
              <a:rPr lang="en-US" altLang="ko-KR" sz="2000" dirty="0" smtClean="0"/>
              <a:t>() {</a:t>
            </a:r>
          </a:p>
          <a:p>
            <a:r>
              <a:rPr lang="en-US" altLang="ko-KR" sz="2000" dirty="0" smtClean="0"/>
              <a:t>return `${</a:t>
            </a:r>
            <a:r>
              <a:rPr lang="en-US" altLang="ko-KR" sz="2000" dirty="0" err="1" smtClean="0"/>
              <a:t>this._x</a:t>
            </a:r>
            <a:r>
              <a:rPr lang="en-US" altLang="ko-KR" sz="2000" dirty="0" smtClean="0"/>
              <a:t>}, ${</a:t>
            </a:r>
            <a:r>
              <a:rPr lang="en-US" altLang="ko-KR" sz="2000" dirty="0" err="1" smtClean="0"/>
              <a:t>this._y</a:t>
            </a:r>
            <a:r>
              <a:rPr lang="en-US" altLang="ko-KR" sz="2000" dirty="0" smtClean="0"/>
              <a:t>}`;</a:t>
            </a:r>
          </a:p>
          <a:p>
            <a:r>
              <a:rPr lang="en-US" altLang="ko-KR" sz="2000" dirty="0" smtClean="0"/>
              <a:t>  }</a:t>
            </a:r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1196752"/>
            <a:ext cx="483337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class Child extends Parent {</a:t>
            </a:r>
          </a:p>
          <a:p>
            <a:r>
              <a:rPr lang="en-US" altLang="ko-KR" sz="2000" dirty="0" smtClean="0"/>
              <a:t>constructor(x, y, z) {</a:t>
            </a:r>
          </a:p>
          <a:p>
            <a:r>
              <a:rPr lang="en-US" altLang="ko-KR" sz="2000" dirty="0" smtClean="0"/>
              <a:t>// super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자식 </a:t>
            </a:r>
            <a:r>
              <a:rPr lang="en-US" altLang="ko-KR" sz="2000" dirty="0" smtClean="0"/>
              <a:t>class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constructor</a:t>
            </a:r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내부에서 부모 클래스의 </a:t>
            </a:r>
            <a:r>
              <a:rPr lang="en-US" altLang="ko-KR" sz="2000" dirty="0" smtClean="0"/>
              <a:t>constructor</a:t>
            </a:r>
          </a:p>
          <a:p>
            <a:r>
              <a:rPr lang="en-US" altLang="ko-KR" sz="2000" dirty="0" smtClean="0"/>
              <a:t>//(super-constructor)</a:t>
            </a:r>
            <a:r>
              <a:rPr lang="ko-KR" altLang="en-US" sz="2000" dirty="0" smtClean="0"/>
              <a:t>를 호출한다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r>
              <a:rPr lang="en-US" altLang="ko-KR" sz="2000" dirty="0" smtClean="0"/>
              <a:t>super(x, y);</a:t>
            </a:r>
          </a:p>
          <a:p>
            <a:r>
              <a:rPr lang="en-US" altLang="ko-KR" sz="2000" dirty="0" err="1" smtClean="0"/>
              <a:t>this._z</a:t>
            </a:r>
            <a:r>
              <a:rPr lang="en-US" altLang="ko-KR" sz="2000" dirty="0" smtClean="0"/>
              <a:t> = z;</a:t>
            </a:r>
          </a:p>
          <a:p>
            <a:r>
              <a:rPr lang="en-US" altLang="ko-KR" sz="2000" dirty="0" smtClean="0"/>
              <a:t>}</a:t>
            </a:r>
          </a:p>
          <a:p>
            <a:r>
              <a:rPr lang="en-US" altLang="ko-KR" sz="2000" dirty="0" err="1" smtClean="0"/>
              <a:t>toString</a:t>
            </a:r>
            <a:r>
              <a:rPr lang="en-US" altLang="ko-KR" sz="2000" dirty="0" smtClean="0"/>
              <a:t>() {</a:t>
            </a:r>
          </a:p>
          <a:p>
            <a:r>
              <a:rPr lang="en-US" altLang="ko-KR" sz="2000" dirty="0" smtClean="0"/>
              <a:t>// super </a:t>
            </a:r>
            <a:r>
              <a:rPr lang="ko-KR" altLang="en-US" sz="2000" dirty="0" smtClean="0"/>
              <a:t>키워드는 부모 클래스</a:t>
            </a:r>
            <a:r>
              <a:rPr lang="en-US" altLang="ko-KR" sz="2000" dirty="0" smtClean="0"/>
              <a:t>(Base Class)</a:t>
            </a:r>
            <a:r>
              <a:rPr lang="ko-KR" altLang="en-US" sz="2000" dirty="0" smtClean="0"/>
              <a:t>에 대한 참조이다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부모 클래스의 </a:t>
            </a:r>
            <a:r>
              <a:rPr lang="ko-KR" altLang="en-US" sz="2000" dirty="0" err="1" smtClean="0"/>
              <a:t>프로퍼티</a:t>
            </a:r>
            <a:r>
              <a:rPr lang="ko-KR" altLang="en-US" sz="2000" dirty="0" smtClean="0"/>
              <a:t> 또는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참조하기 위해 사용한다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r>
              <a:rPr lang="en-US" altLang="ko-KR" sz="2000" dirty="0" smtClean="0"/>
              <a:t>return `${</a:t>
            </a:r>
            <a:r>
              <a:rPr lang="en-US" altLang="ko-KR" sz="2000" dirty="0" err="1" smtClean="0"/>
              <a:t>super.toString</a:t>
            </a:r>
            <a:r>
              <a:rPr lang="en-US" altLang="ko-KR" sz="2000" dirty="0" smtClean="0"/>
              <a:t>()}, ${</a:t>
            </a:r>
            <a:r>
              <a:rPr lang="en-US" altLang="ko-KR" sz="2000" dirty="0" err="1" smtClean="0"/>
              <a:t>this._z</a:t>
            </a:r>
            <a:r>
              <a:rPr lang="en-US" altLang="ko-KR" sz="2000" dirty="0" smtClean="0"/>
              <a:t>}`; // B</a:t>
            </a:r>
          </a:p>
          <a:p>
            <a:r>
              <a:rPr lang="en-US" altLang="ko-KR" sz="2000" dirty="0" smtClean="0"/>
              <a:t> }</a:t>
            </a:r>
          </a:p>
          <a:p>
            <a:r>
              <a:rPr lang="en-US" altLang="ko-KR" sz="2000" dirty="0" smtClean="0"/>
              <a:t>}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11.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Class(</a:t>
            </a:r>
            <a:r>
              <a:rPr lang="ko-KR" altLang="en-US" sz="2400" b="1" dirty="0" smtClean="0"/>
              <a:t>클래스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상속</a:t>
            </a:r>
            <a:r>
              <a:rPr lang="en-US" altLang="ko-KR" sz="2400" b="1" dirty="0" smtClean="0"/>
              <a:t>,</a:t>
            </a:r>
            <a:r>
              <a:rPr lang="ko-KR" altLang="en-US" sz="2400" b="1" dirty="0" err="1" smtClean="0"/>
              <a:t>정적메서드</a:t>
            </a:r>
            <a:r>
              <a:rPr lang="ko-KR" altLang="en-US" sz="2400" b="1" dirty="0" smtClean="0"/>
              <a:t> 주의할 점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11133" y="1916832"/>
            <a:ext cx="8832867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자식 클래스의 정적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내부에서도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super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사용하여 정적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메소드를</a:t>
            </a:r>
            <a:endParaRPr lang="ko-KR" altLang="en-US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호출할 수 있다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이는 자식 클래스는 프로토타입 체인에 의해 부모 클래스의</a:t>
            </a: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정적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참조할 수 있기 때문이다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 smtClean="0"/>
          </a:p>
          <a:p>
            <a:r>
              <a:rPr lang="ko-KR" altLang="en-US" sz="2000" dirty="0" smtClean="0"/>
              <a:t>하지만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자식 클래스의 일반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프로토타입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내부에서는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Super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사용하여 정적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호출할 수 없다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r>
              <a:rPr lang="ko-KR" altLang="en-US" sz="2000" dirty="0" smtClean="0"/>
              <a:t>이는 자식 클래스의 </a:t>
            </a:r>
            <a:r>
              <a:rPr lang="ko-KR" altLang="en-US" sz="2000" dirty="0" err="1" smtClean="0"/>
              <a:t>인스턴스는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프로토타입</a:t>
            </a:r>
            <a:r>
              <a:rPr lang="ko-KR" altLang="en-US" sz="2000" dirty="0" smtClean="0"/>
              <a:t> 체인에 의해</a:t>
            </a:r>
          </a:p>
          <a:p>
            <a:r>
              <a:rPr lang="ko-KR" altLang="en-US" sz="2000" dirty="0" smtClean="0"/>
              <a:t>부모 클래스의 정적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참조할 수 없기 때문이다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12.</a:t>
            </a:r>
            <a:r>
              <a:rPr lang="ko-KR" altLang="en-US" sz="2400" dirty="0" smtClean="0"/>
              <a:t>모듈의 개요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모듈이란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애플리케이션을 구성하는 개별적 요소</a:t>
            </a:r>
            <a:r>
              <a:rPr lang="ko-KR" altLang="en-US" sz="2000" dirty="0" smtClean="0"/>
              <a:t>를 말한다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일반적으로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모듈은 파일 단위로 분리</a:t>
            </a:r>
            <a:r>
              <a:rPr lang="ko-KR" altLang="en-US" sz="2000" dirty="0" smtClean="0"/>
              <a:t>되어 있으며 필요에 따라 애플리케이션은 명시적으로 모듈을 </a:t>
            </a:r>
            <a:r>
              <a:rPr lang="ko-KR" altLang="en-US" sz="2000" dirty="0" err="1" smtClean="0"/>
              <a:t>로드한다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모듈은 애플리케이션에 분리되어 개별적으로 존재하다가 애플리케이션의 로드에 의해 비로소 애플리케이션의 일원이 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모듈은 기능별로 분리되어 작성되므로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개발효율성과 유지보수성의 향상을 기대할 수 있다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ES6 </a:t>
            </a:r>
            <a:r>
              <a:rPr lang="ko-KR" altLang="en-US" sz="2000" dirty="0" smtClean="0"/>
              <a:t>모듈은 키워드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export, import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제공한다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12.</a:t>
            </a:r>
            <a:r>
              <a:rPr lang="ko-KR" altLang="en-US" sz="2400" dirty="0" smtClean="0"/>
              <a:t>모듈 </a:t>
            </a:r>
            <a:r>
              <a:rPr lang="en-US" altLang="ko-KR" sz="2400" b="1" dirty="0" smtClean="0"/>
              <a:t>export &amp; import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모듈 안에 선언한 모든 것들은 기본적으로 해당 모듈 안에서만 참조 가능하다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만약 모듈 안에 선언한 항목을 외부에 공개하여 다른 모듈들이 사용할 수 있게 하고 싶다면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export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해야 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선언된 변수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함수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클래스 모두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export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할 수 있다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선언문 앞에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export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키워드를 사용한다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여러개를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export</a:t>
            </a:r>
            <a:r>
              <a:rPr lang="ko-KR" altLang="en-US" sz="2000" dirty="0" smtClean="0"/>
              <a:t>할 수 있는데 이때 각각의 </a:t>
            </a:r>
            <a:r>
              <a:rPr lang="en-US" altLang="ko-KR" sz="2000" dirty="0" smtClean="0"/>
              <a:t>export</a:t>
            </a:r>
            <a:r>
              <a:rPr lang="ko-KR" altLang="en-US" sz="2000" dirty="0" smtClean="0"/>
              <a:t>는 이름으로 구별할 수 있다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12.</a:t>
            </a:r>
            <a:r>
              <a:rPr lang="ko-KR" altLang="en-US" sz="2400" dirty="0" smtClean="0"/>
              <a:t>모듈 </a:t>
            </a:r>
            <a:r>
              <a:rPr lang="ko-KR" altLang="en-US" sz="2400" b="1" dirty="0" err="1" smtClean="0"/>
              <a:t>실습예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export</a:t>
            </a:r>
            <a:r>
              <a:rPr lang="en-US" altLang="ko-KR" sz="2000" dirty="0" smtClean="0"/>
              <a:t> const pi = </a:t>
            </a:r>
            <a:r>
              <a:rPr lang="en-US" altLang="ko-KR" sz="2000" dirty="0" err="1" smtClean="0"/>
              <a:t>Math.PI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 smtClean="0"/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export</a:t>
            </a:r>
            <a:r>
              <a:rPr lang="en-US" altLang="ko-KR" sz="2000" dirty="0" smtClean="0"/>
              <a:t> function square(x) </a:t>
            </a:r>
          </a:p>
          <a:p>
            <a:r>
              <a:rPr lang="en-US" altLang="ko-KR" sz="2000" dirty="0" smtClean="0"/>
              <a:t>        { return x * x; } </a:t>
            </a:r>
          </a:p>
          <a:p>
            <a:r>
              <a:rPr lang="en-US" altLang="ko-KR" sz="2000" dirty="0" smtClean="0"/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export</a:t>
            </a:r>
            <a:r>
              <a:rPr lang="en-US" altLang="ko-KR" sz="2000" dirty="0" smtClean="0"/>
              <a:t> class Person </a:t>
            </a:r>
          </a:p>
          <a:p>
            <a:r>
              <a:rPr lang="en-US" altLang="ko-KR" sz="2000" dirty="0" smtClean="0"/>
              <a:t>   { constructor(name) </a:t>
            </a:r>
          </a:p>
          <a:p>
            <a:r>
              <a:rPr lang="en-US" altLang="ko-KR" sz="2000" dirty="0" smtClean="0"/>
              <a:t>     { this.name = name; } </a:t>
            </a:r>
          </a:p>
          <a:p>
            <a:r>
              <a:rPr lang="en-US" altLang="ko-KR" sz="2000" dirty="0" smtClean="0"/>
              <a:t>} 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2204864"/>
            <a:ext cx="41683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const pi = </a:t>
            </a:r>
            <a:r>
              <a:rPr lang="en-US" altLang="ko-KR" sz="2000" dirty="0" err="1" smtClean="0"/>
              <a:t>Math.PI</a:t>
            </a:r>
            <a:r>
              <a:rPr lang="en-US" altLang="ko-KR" sz="2000" dirty="0" smtClean="0"/>
              <a:t>; </a:t>
            </a:r>
          </a:p>
          <a:p>
            <a:r>
              <a:rPr lang="en-US" altLang="ko-KR" sz="2000" dirty="0" smtClean="0"/>
              <a:t>function square(x) { return x * x; } </a:t>
            </a:r>
          </a:p>
          <a:p>
            <a:r>
              <a:rPr lang="en-US" altLang="ko-KR" sz="2000" dirty="0" smtClean="0"/>
              <a:t>class Person { constructor(name) </a:t>
            </a:r>
          </a:p>
          <a:p>
            <a:r>
              <a:rPr lang="en-US" altLang="ko-KR" sz="2000" dirty="0" smtClean="0"/>
              <a:t>   { this.name = name; }</a:t>
            </a:r>
          </a:p>
          <a:p>
            <a:r>
              <a:rPr lang="en-US" altLang="ko-KR" sz="2000" dirty="0" smtClean="0"/>
              <a:t> }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export { pi, square, Person };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941168"/>
            <a:ext cx="6035307" cy="1512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main.js</a:t>
            </a:r>
          </a:p>
          <a:p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import { pi, square, Person } from './lib'; </a:t>
            </a:r>
          </a:p>
          <a:p>
            <a:r>
              <a:rPr lang="en-US" altLang="ko-KR" dirty="0" smtClean="0"/>
              <a:t>console.log(pi); // 3.141592653589793</a:t>
            </a:r>
          </a:p>
          <a:p>
            <a:r>
              <a:rPr lang="en-US" altLang="ko-KR" dirty="0" smtClean="0"/>
              <a:t> console.log(square(10)); // 100 </a:t>
            </a:r>
          </a:p>
          <a:p>
            <a:r>
              <a:rPr lang="en-US" altLang="ko-KR" dirty="0" smtClean="0"/>
              <a:t>console.log(new Person('Lee')); // Person { name: 'Lee' }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13.</a:t>
            </a:r>
            <a:r>
              <a:rPr lang="en-US" altLang="ko-KR" sz="2400" b="1" dirty="0" smtClean="0"/>
              <a:t> Promise</a:t>
            </a:r>
            <a:r>
              <a:rPr lang="ko-KR" altLang="en-US" sz="2400" b="1" dirty="0" smtClean="0"/>
              <a:t> 필요 개요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 smtClean="0">
                <a:solidFill>
                  <a:srgbClr val="FF0000"/>
                </a:solidFill>
              </a:rPr>
              <a:t>비동기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함수의 처리 결과는 외부로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return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할 수 없으며 전역변수에 할당할 수도 없다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000" dirty="0" smtClean="0"/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즉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비동기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함수의 처리 결과에 대한 처리는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비동기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함수의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콜백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함수내에서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처리하여야 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만일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함수의 처리 결과를 가지고 다른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함수를 호출해야 하는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함수의 호출이 </a:t>
            </a:r>
            <a:r>
              <a:rPr lang="en-US" altLang="ko-KR" sz="2000" dirty="0" smtClean="0"/>
              <a:t>nesting</a:t>
            </a:r>
            <a:r>
              <a:rPr lang="ko-KR" altLang="en-US" sz="2000" dirty="0" smtClean="0"/>
              <a:t>이 되어 복잡도가 높아지는 현상이 발생하는데 이를 </a:t>
            </a:r>
            <a:r>
              <a:rPr lang="en-US" altLang="ko-KR" sz="2000" b="1" dirty="0" smtClean="0"/>
              <a:t>Callback Hell</a:t>
            </a:r>
            <a:r>
              <a:rPr lang="ko-KR" altLang="en-US" sz="2000" dirty="0" smtClean="0"/>
              <a:t>이라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Callback Hell</a:t>
            </a:r>
            <a:r>
              <a:rPr lang="ko-KR" altLang="en-US" sz="2000" dirty="0" smtClean="0"/>
              <a:t>은 코드의 가독성을 나쁘게 하고 복잡도를 증가시켜 실수를 유발시킬 확률이 높아지며 </a:t>
            </a:r>
            <a:r>
              <a:rPr lang="ko-KR" altLang="en-US" sz="2000" b="1" dirty="0" smtClean="0"/>
              <a:t>에러 처리가 곤란</a:t>
            </a:r>
            <a:r>
              <a:rPr lang="ko-KR" altLang="en-US" sz="2000" dirty="0" smtClean="0"/>
              <a:t>하다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13.</a:t>
            </a:r>
            <a:r>
              <a:rPr lang="en-US" altLang="ko-KR" sz="2400" b="1" dirty="0" smtClean="0"/>
              <a:t> Promise</a:t>
            </a:r>
            <a:r>
              <a:rPr lang="ko-KR" altLang="en-US" sz="2400" b="1" dirty="0" smtClean="0"/>
              <a:t>의 상태</a:t>
            </a:r>
            <a:r>
              <a:rPr lang="en-US" altLang="ko-KR" sz="2400" b="1" dirty="0" smtClean="0"/>
              <a:t>(State)</a:t>
            </a:r>
            <a:endParaRPr lang="ko-KR" altLang="en-US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95536" y="2636912"/>
          <a:ext cx="8568952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1"/>
                <a:gridCol w="4699081"/>
                <a:gridCol w="25202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pending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비동기</a:t>
                      </a:r>
                      <a:r>
                        <a:rPr lang="ko-KR" altLang="en-US" dirty="0" smtClean="0"/>
                        <a:t> 처리가 아직 수행되지 않은 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Resolve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또는  </a:t>
                      </a:r>
                      <a:r>
                        <a:rPr lang="en-US" altLang="ko-KR" baseline="0" dirty="0" smtClean="0"/>
                        <a:t>reject</a:t>
                      </a:r>
                      <a:r>
                        <a:rPr lang="ko-KR" altLang="en-US" baseline="0" dirty="0" smtClean="0"/>
                        <a:t>함수가 아직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호출되지 </a:t>
                      </a:r>
                      <a:r>
                        <a:rPr lang="ko-KR" altLang="en-US" baseline="0" dirty="0" err="1" smtClean="0"/>
                        <a:t>않은상태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fulfilled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FF0000"/>
                          </a:solidFill>
                        </a:rPr>
                        <a:t>비동기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 처리가 성공적으로 수행된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 상태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Resolve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함수가 호출된 상태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rejected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FF0000"/>
                          </a:solidFill>
                        </a:rPr>
                        <a:t>비동기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 처리가 실패한 상태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Reject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함수가 호출된 상태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settled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비동기</a:t>
                      </a:r>
                      <a:r>
                        <a:rPr lang="ko-KR" altLang="en-US" baseline="0" dirty="0" smtClean="0"/>
                        <a:t> 처리가 수행된 상태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성공 또는 실패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Resolve 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reject</a:t>
                      </a:r>
                      <a:r>
                        <a:rPr lang="ko-KR" altLang="en-US" dirty="0" smtClean="0"/>
                        <a:t>함수가 호출된 상태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556792"/>
            <a:ext cx="84969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Promise</a:t>
            </a:r>
            <a:r>
              <a:rPr lang="ko-KR" altLang="en-US" sz="2000" dirty="0" smtClean="0"/>
              <a:t>는 비동기 처리가 성공</a:t>
            </a:r>
            <a:r>
              <a:rPr lang="en-US" altLang="ko-KR" sz="2000" dirty="0" smtClean="0"/>
              <a:t>(fulfilled)</a:t>
            </a:r>
            <a:r>
              <a:rPr lang="ko-KR" altLang="en-US" sz="2000" dirty="0" smtClean="0"/>
              <a:t>하였는지 또는 실패</a:t>
            </a:r>
            <a:r>
              <a:rPr lang="en-US" altLang="ko-KR" sz="2000" dirty="0" smtClean="0"/>
              <a:t>(rejected)</a:t>
            </a:r>
            <a:r>
              <a:rPr lang="ko-KR" altLang="en-US" sz="2000" dirty="0" smtClean="0"/>
              <a:t>하였는지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등의 상태</a:t>
            </a:r>
            <a:r>
              <a:rPr lang="en-US" altLang="ko-KR" sz="2000" dirty="0" smtClean="0"/>
              <a:t>(state) </a:t>
            </a:r>
            <a:r>
              <a:rPr lang="ko-KR" altLang="en-US" sz="2000" dirty="0" smtClean="0"/>
              <a:t>정보를 갖는다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13.</a:t>
            </a:r>
            <a:r>
              <a:rPr lang="en-US" altLang="ko-KR" sz="2400" b="1" dirty="0" smtClean="0"/>
              <a:t> Promise</a:t>
            </a:r>
            <a:r>
              <a:rPr lang="ko-KR" altLang="en-US" sz="2400" b="1" dirty="0" smtClean="0"/>
              <a:t>의 생성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Promise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Promise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생성자를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통해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인스턴스화한다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Promise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생성자는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비동기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작업을 수행할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콜백함수를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인자로 전달받는데 이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콜백함수는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resolve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reject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콜백함수를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인수로 전달받는다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promise = new Promise(function(resolve, reject) {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//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작업 수행 </a:t>
            </a:r>
            <a:endParaRPr lang="en-US" altLang="ko-KR" sz="2000" dirty="0" smtClean="0"/>
          </a:p>
          <a:p>
            <a:r>
              <a:rPr lang="en-US" altLang="ko-KR" sz="2000" dirty="0" smtClean="0"/>
              <a:t>if (/*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작업 수행 성공 *</a:t>
            </a:r>
            <a:r>
              <a:rPr lang="en-US" altLang="ko-KR" sz="2000" dirty="0" smtClean="0"/>
              <a:t>/) </a:t>
            </a:r>
          </a:p>
          <a:p>
            <a:r>
              <a:rPr lang="en-US" altLang="ko-KR" sz="2000" dirty="0" smtClean="0"/>
              <a:t>{ resolve('resolved!'); } </a:t>
            </a:r>
          </a:p>
          <a:p>
            <a:r>
              <a:rPr lang="en-US" altLang="ko-KR" sz="2000" dirty="0" smtClean="0"/>
              <a:t>   else { /*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작업 수행 실패 *</a:t>
            </a:r>
            <a:r>
              <a:rPr lang="en-US" altLang="ko-KR" sz="2000" dirty="0" smtClean="0"/>
              <a:t>/</a:t>
            </a:r>
          </a:p>
          <a:p>
            <a:r>
              <a:rPr lang="en-US" altLang="ko-KR" sz="2000" dirty="0" smtClean="0"/>
              <a:t> reject(Error('rejected!')); } }); 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13.</a:t>
            </a:r>
            <a:r>
              <a:rPr lang="en-US" altLang="ko-KR" sz="2400" b="1" dirty="0" smtClean="0"/>
              <a:t> Promise</a:t>
            </a:r>
            <a:r>
              <a:rPr lang="ko-KR" altLang="en-US" sz="2400" b="1" dirty="0" smtClean="0"/>
              <a:t>후속 처리 함수 </a:t>
            </a:r>
            <a:r>
              <a:rPr lang="en-US" altLang="ko-KR" sz="2400" b="1" dirty="0" smtClean="0"/>
              <a:t>then, catch(1)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smtClean="0"/>
              <a:t>// Promise </a:t>
            </a:r>
            <a:r>
              <a:rPr lang="ko-KR" altLang="en-US" sz="2000" dirty="0" smtClean="0"/>
              <a:t>선언</a:t>
            </a:r>
            <a:endParaRPr lang="en-US" altLang="ko-KR" sz="2000" dirty="0" smtClean="0"/>
          </a:p>
          <a:p>
            <a:r>
              <a:rPr lang="ko-KR" altLang="en-US" sz="2000" dirty="0" smtClean="0"/>
              <a:t> </a:t>
            </a:r>
            <a:r>
              <a:rPr lang="en-US" altLang="ko-KR" sz="2000" dirty="0" smtClean="0"/>
              <a:t>function </a:t>
            </a:r>
            <a:r>
              <a:rPr lang="en-US" altLang="ko-KR" sz="2000" dirty="0" err="1" smtClean="0"/>
              <a:t>asyncFunc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param</a:t>
            </a:r>
            <a:r>
              <a:rPr lang="en-US" altLang="ko-KR" sz="2000" dirty="0" smtClean="0"/>
              <a:t>) { </a:t>
            </a:r>
          </a:p>
          <a:p>
            <a:r>
              <a:rPr lang="en-US" altLang="ko-KR" sz="2000" dirty="0" smtClean="0"/>
              <a:t>  return new Promise(function(resolve, reject)  { </a:t>
            </a:r>
            <a:r>
              <a:rPr lang="en-US" altLang="ko-KR" sz="2000" dirty="0" err="1" smtClean="0"/>
              <a:t>setTimeout</a:t>
            </a:r>
            <a:r>
              <a:rPr lang="en-US" altLang="ko-KR" sz="2000" dirty="0" smtClean="0"/>
              <a:t>(function() { </a:t>
            </a:r>
          </a:p>
          <a:p>
            <a:r>
              <a:rPr lang="en-US" altLang="ko-KR" sz="2000" dirty="0" smtClean="0"/>
              <a:t>  //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함수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? resolve('resolved!') : reject('rejected!'); }, 2000); });</a:t>
            </a:r>
          </a:p>
          <a:p>
            <a:r>
              <a:rPr lang="en-US" altLang="ko-KR" sz="2000" dirty="0" smtClean="0"/>
              <a:t> };</a:t>
            </a:r>
          </a:p>
          <a:p>
            <a:r>
              <a:rPr lang="en-US" altLang="ko-KR" sz="2000" dirty="0" smtClean="0"/>
              <a:t>   // Promise </a:t>
            </a:r>
            <a:r>
              <a:rPr lang="ko-KR" altLang="en-US" sz="2000" dirty="0" smtClean="0"/>
              <a:t>실행 </a:t>
            </a:r>
            <a:r>
              <a:rPr lang="en-US" altLang="ko-KR" sz="2000" dirty="0" smtClean="0"/>
              <a:t>(resolved)</a:t>
            </a:r>
          </a:p>
          <a:p>
            <a:r>
              <a:rPr lang="en-US" altLang="ko-KR" sz="2000" dirty="0" smtClean="0"/>
              <a:t>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asyncFunc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(true) .then(function(data) </a:t>
            </a:r>
            <a:r>
              <a:rPr lang="en-US" altLang="ko-KR" sz="2000" dirty="0" smtClean="0"/>
              <a:t>{ // resolve</a:t>
            </a:r>
            <a:r>
              <a:rPr lang="ko-KR" altLang="en-US" sz="2000" dirty="0" smtClean="0"/>
              <a:t>가 실행된 경우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성공</a:t>
            </a:r>
            <a:r>
              <a:rPr lang="en-US" altLang="ko-KR" sz="2000" dirty="0" smtClean="0"/>
              <a:t>), resolve </a:t>
            </a:r>
            <a:r>
              <a:rPr lang="ko-KR" altLang="en-US" sz="2000" dirty="0" smtClean="0"/>
              <a:t>함수에 전달된 값이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에 저장된다 </a:t>
            </a:r>
            <a:endParaRPr lang="en-US" altLang="ko-KR" sz="2000" dirty="0" smtClean="0"/>
          </a:p>
          <a:p>
            <a:r>
              <a:rPr lang="en-US" altLang="ko-KR" sz="2000" dirty="0" smtClean="0"/>
              <a:t>  console.log(data); // resolved! },function(reason) { // reject</a:t>
            </a:r>
            <a:r>
              <a:rPr lang="ko-KR" altLang="en-US" sz="2000" dirty="0" smtClean="0"/>
              <a:t>가 실행된 경우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실패</a:t>
            </a:r>
            <a:r>
              <a:rPr lang="en-US" altLang="ko-KR" sz="2000" dirty="0" smtClean="0"/>
              <a:t>), </a:t>
            </a:r>
          </a:p>
          <a:p>
            <a:r>
              <a:rPr lang="en-US" altLang="ko-KR" sz="2000" dirty="0" smtClean="0"/>
              <a:t>  reject </a:t>
            </a:r>
            <a:r>
              <a:rPr lang="ko-KR" altLang="en-US" sz="2000" dirty="0" smtClean="0"/>
              <a:t>함수에 전달된 값이 </a:t>
            </a:r>
            <a:r>
              <a:rPr lang="en-US" altLang="ko-KR" sz="2000" dirty="0" smtClean="0"/>
              <a:t>reason</a:t>
            </a:r>
            <a:r>
              <a:rPr lang="ko-KR" altLang="en-US" sz="2000" dirty="0" smtClean="0"/>
              <a:t>에 저장된다</a:t>
            </a: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console.log(reason); // rejected! throw 'Error:' +  reason; }).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catch(function(error) { //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예외 발생 시 호출된다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console.error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(error); });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13.</a:t>
            </a:r>
            <a:r>
              <a:rPr lang="en-US" altLang="ko-KR" sz="2400" b="1" dirty="0" smtClean="0"/>
              <a:t> Promise</a:t>
            </a:r>
            <a:r>
              <a:rPr lang="ko-KR" altLang="en-US" sz="2400" b="1" dirty="0" smtClean="0"/>
              <a:t>후속 처리 함수 </a:t>
            </a:r>
            <a:r>
              <a:rPr lang="en-US" altLang="ko-KR" sz="2400" b="1" dirty="0" smtClean="0"/>
              <a:t>then, catch(2)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// Promise </a:t>
            </a:r>
            <a:r>
              <a:rPr lang="ko-KR" altLang="en-US" sz="2000" dirty="0" smtClean="0"/>
              <a:t>실행 </a:t>
            </a:r>
            <a:r>
              <a:rPr lang="en-US" altLang="ko-KR" sz="2000" dirty="0" smtClean="0"/>
              <a:t>(reject) 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asyncFunc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(false) .then(function (data) </a:t>
            </a:r>
            <a:r>
              <a:rPr lang="en-US" altLang="ko-KR" sz="2000" dirty="0" smtClean="0"/>
              <a:t>{ </a:t>
            </a:r>
          </a:p>
          <a:p>
            <a:r>
              <a:rPr lang="en-US" altLang="ko-KR" sz="2000" dirty="0" smtClean="0"/>
              <a:t>   // resolve</a:t>
            </a:r>
            <a:r>
              <a:rPr lang="ko-KR" altLang="en-US" sz="2000" dirty="0" smtClean="0"/>
              <a:t>가 실행된 경우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성공</a:t>
            </a:r>
            <a:r>
              <a:rPr lang="en-US" altLang="ko-KR" sz="2000" dirty="0" smtClean="0"/>
              <a:t>), resolve </a:t>
            </a:r>
            <a:r>
              <a:rPr lang="ko-KR" altLang="en-US" sz="2000" dirty="0" smtClean="0"/>
              <a:t>함수에 전달된 값이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에 저장된다 </a:t>
            </a:r>
            <a:r>
              <a:rPr lang="en-US" altLang="ko-KR" sz="2000" dirty="0" smtClean="0"/>
              <a:t>console.log(data); }, </a:t>
            </a:r>
          </a:p>
          <a:p>
            <a:r>
              <a:rPr lang="en-US" altLang="ko-KR" sz="2000" dirty="0" smtClean="0"/>
              <a:t>   function (reason) { // reject</a:t>
            </a:r>
            <a:r>
              <a:rPr lang="ko-KR" altLang="en-US" sz="2000" dirty="0" smtClean="0"/>
              <a:t>가 실행된 경우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실패</a:t>
            </a:r>
            <a:r>
              <a:rPr lang="en-US" altLang="ko-KR" sz="2000" dirty="0" smtClean="0"/>
              <a:t>), reject </a:t>
            </a:r>
            <a:r>
              <a:rPr lang="ko-KR" altLang="en-US" sz="2000" dirty="0" smtClean="0"/>
              <a:t>함수에 전달된 값이 </a:t>
            </a:r>
            <a:r>
              <a:rPr lang="en-US" altLang="ko-KR" sz="2000" dirty="0" smtClean="0"/>
              <a:t>reason</a:t>
            </a:r>
            <a:r>
              <a:rPr lang="ko-KR" altLang="en-US" sz="2000" dirty="0" smtClean="0"/>
              <a:t>에 저장된다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console.log(reason); throw 'Error:' + reason; })</a:t>
            </a:r>
          </a:p>
          <a:p>
            <a:r>
              <a:rPr lang="en-US" altLang="ko-KR" sz="2000" dirty="0" smtClean="0"/>
              <a:t>   .catch(function (error) { // </a:t>
            </a:r>
            <a:r>
              <a:rPr lang="ko-KR" altLang="en-US" sz="2000" dirty="0" smtClean="0"/>
              <a:t>예외 발생 시 호출된다</a:t>
            </a:r>
            <a:r>
              <a:rPr lang="en-US" altLang="ko-KR" sz="2000" dirty="0" smtClean="0"/>
              <a:t>.  </a:t>
            </a:r>
            <a:r>
              <a:rPr lang="en-US" altLang="ko-KR" sz="2000" dirty="0" err="1" smtClean="0"/>
              <a:t>console.error</a:t>
            </a:r>
            <a:r>
              <a:rPr lang="en-US" altLang="ko-KR" sz="2000" dirty="0" smtClean="0"/>
              <a:t>(error); }); 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Let </a:t>
            </a:r>
            <a:r>
              <a:rPr lang="ko-KR" altLang="en-US" sz="2400" dirty="0" smtClean="0"/>
              <a:t>변수의 초기화 과정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844824"/>
            <a:ext cx="46767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6781" y="4077072"/>
            <a:ext cx="88072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</a:rPr>
              <a:t>let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키워드로 선언된 변수는 선언 단계와 초기화 단계가 분리되어 진행된다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즉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스코프에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변수가 등록되지만 초기화는 변수 선언문에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도달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했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을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때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r>
              <a:rPr lang="ko-KR" altLang="en-US" sz="2000" b="1" dirty="0" smtClean="0">
                <a:solidFill>
                  <a:srgbClr val="0070C0"/>
                </a:solidFill>
              </a:rPr>
              <a:t> 이루어진다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초기화 이전에 변수에 접근하려고 하면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ReferenceError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에러가 발생한다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000" dirty="0" smtClean="0"/>
              <a:t>이는 변수가 아직 초기화되지 않았기</a:t>
            </a:r>
            <a:endParaRPr lang="en-US" altLang="ko-KR" sz="2000" dirty="0" smtClean="0"/>
          </a:p>
          <a:p>
            <a:r>
              <a:rPr lang="ko-KR" altLang="en-US" sz="2000" dirty="0" smtClean="0"/>
              <a:t> 때문인데 스코프의 시작 지점부터 초기화 시작 지점까지를 </a:t>
            </a:r>
            <a:endParaRPr lang="en-US" altLang="ko-KR" sz="2000" dirty="0" smtClean="0"/>
          </a:p>
          <a:p>
            <a:r>
              <a:rPr lang="ko-KR" altLang="en-US" sz="2000" dirty="0" smtClean="0"/>
              <a:t>일시적 사각지대</a:t>
            </a:r>
            <a:r>
              <a:rPr lang="en-US" altLang="ko-KR" sz="2000" dirty="0" smtClean="0"/>
              <a:t>(Temporal Dead Zone; TDZ)</a:t>
            </a:r>
            <a:r>
              <a:rPr lang="ko-KR" altLang="en-US" sz="2000" dirty="0" smtClean="0"/>
              <a:t>라고 부른다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14.</a:t>
            </a:r>
            <a:r>
              <a:rPr lang="en-US" altLang="ko-KR" sz="2400" b="1" dirty="0" smtClean="0"/>
              <a:t> Symbol </a:t>
            </a:r>
            <a:r>
              <a:rPr lang="ko-KR" altLang="en-US" sz="2400" b="1" dirty="0" smtClean="0"/>
              <a:t>의 개요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기본 </a:t>
            </a:r>
            <a:r>
              <a:rPr lang="ko-KR" altLang="en-US" sz="2000" dirty="0" err="1" smtClean="0"/>
              <a:t>자료형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(primitive data type) </a:t>
            </a:r>
          </a:p>
          <a:p>
            <a:pPr lvl="1"/>
            <a:r>
              <a:rPr lang="en-US" altLang="ko-KR" sz="2000" dirty="0" smtClean="0"/>
              <a:t>Boolean</a:t>
            </a:r>
          </a:p>
          <a:p>
            <a:pPr lvl="1"/>
            <a:r>
              <a:rPr lang="en-US" altLang="ko-KR" sz="2000" dirty="0" smtClean="0"/>
              <a:t>null</a:t>
            </a:r>
          </a:p>
          <a:p>
            <a:pPr lvl="1"/>
            <a:r>
              <a:rPr lang="en-US" altLang="ko-KR" sz="2000" dirty="0" smtClean="0"/>
              <a:t>undefined</a:t>
            </a:r>
          </a:p>
          <a:p>
            <a:pPr lvl="1"/>
            <a:r>
              <a:rPr lang="en-US" altLang="ko-KR" sz="2000" dirty="0" smtClean="0"/>
              <a:t>Number</a:t>
            </a:r>
          </a:p>
          <a:p>
            <a:pPr lvl="1"/>
            <a:r>
              <a:rPr lang="en-US" altLang="ko-KR" sz="2000" dirty="0" smtClean="0"/>
              <a:t>String</a:t>
            </a:r>
          </a:p>
          <a:p>
            <a:r>
              <a:rPr lang="ko-KR" altLang="en-US" sz="2000" dirty="0" err="1" smtClean="0"/>
              <a:t>객체형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(Object type) </a:t>
            </a:r>
          </a:p>
          <a:p>
            <a:pPr lvl="1"/>
            <a:r>
              <a:rPr lang="en-US" altLang="ko-KR" sz="2000" dirty="0" smtClean="0"/>
              <a:t>Object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Symbol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ES6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에서 새롭게 추가된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7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타입이다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 Symbol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은 애플리케이션 전체에서 유일하며 변경 불가능한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(immutable)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기본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(primitive)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이다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주로 객체의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프로퍼티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(property key)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로 사용한다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14.</a:t>
            </a:r>
            <a:r>
              <a:rPr lang="en-US" altLang="ko-KR" sz="2400" b="1" dirty="0" smtClean="0"/>
              <a:t> Symbol </a:t>
            </a:r>
            <a:r>
              <a:rPr lang="ko-KR" altLang="en-US" sz="2400" b="1" dirty="0" smtClean="0"/>
              <a:t>의 생성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sz="5000" b="1" dirty="0" smtClean="0">
                <a:solidFill>
                  <a:srgbClr val="002060"/>
                </a:solidFill>
              </a:rPr>
              <a:t>1.Symbol</a:t>
            </a:r>
            <a:r>
              <a:rPr lang="ko-KR" altLang="en-US" sz="5000" b="1" dirty="0" smtClean="0">
                <a:solidFill>
                  <a:srgbClr val="002060"/>
                </a:solidFill>
              </a:rPr>
              <a:t>은 </a:t>
            </a:r>
            <a:r>
              <a:rPr lang="en-US" altLang="ko-KR" sz="5000" b="1" dirty="0" smtClean="0">
                <a:solidFill>
                  <a:srgbClr val="002060"/>
                </a:solidFill>
              </a:rPr>
              <a:t>Symbol() </a:t>
            </a:r>
            <a:r>
              <a:rPr lang="ko-KR" altLang="en-US" sz="5000" b="1" dirty="0" smtClean="0">
                <a:solidFill>
                  <a:srgbClr val="002060"/>
                </a:solidFill>
              </a:rPr>
              <a:t>함수를 통해 생성한다</a:t>
            </a:r>
            <a:r>
              <a:rPr lang="en-US" altLang="ko-KR" sz="5000" b="1" dirty="0" smtClean="0">
                <a:solidFill>
                  <a:srgbClr val="002060"/>
                </a:solidFill>
              </a:rPr>
              <a:t>. </a:t>
            </a:r>
            <a:endParaRPr lang="ko-KR" altLang="en-US" sz="5000" b="1" dirty="0" smtClean="0">
              <a:solidFill>
                <a:srgbClr val="002060"/>
              </a:solidFill>
            </a:endParaRPr>
          </a:p>
          <a:p>
            <a:r>
              <a:rPr lang="en-US" altLang="ko-KR" sz="50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5000" b="1" dirty="0" smtClean="0">
                <a:solidFill>
                  <a:srgbClr val="002060"/>
                </a:solidFill>
              </a:rPr>
              <a:t>이때 생성된 </a:t>
            </a:r>
            <a:r>
              <a:rPr lang="en-US" altLang="ko-KR" sz="5000" b="1" dirty="0" smtClean="0">
                <a:solidFill>
                  <a:srgbClr val="002060"/>
                </a:solidFill>
              </a:rPr>
              <a:t>Symbol</a:t>
            </a:r>
            <a:r>
              <a:rPr lang="ko-KR" altLang="en-US" sz="5000" b="1" dirty="0" smtClean="0">
                <a:solidFill>
                  <a:srgbClr val="002060"/>
                </a:solidFill>
              </a:rPr>
              <a:t>은 객체가 아니라 값</a:t>
            </a:r>
            <a:r>
              <a:rPr lang="en-US" altLang="ko-KR" sz="5000" b="1" dirty="0" smtClean="0">
                <a:solidFill>
                  <a:srgbClr val="002060"/>
                </a:solidFill>
              </a:rPr>
              <a:t>(value)</a:t>
            </a:r>
            <a:r>
              <a:rPr lang="ko-KR" altLang="en-US" sz="5000" b="1" dirty="0" smtClean="0">
                <a:solidFill>
                  <a:srgbClr val="002060"/>
                </a:solidFill>
              </a:rPr>
              <a:t>이다</a:t>
            </a:r>
            <a:r>
              <a:rPr lang="en-US" altLang="ko-KR" sz="5000" b="1" dirty="0" smtClean="0">
                <a:solidFill>
                  <a:srgbClr val="002060"/>
                </a:solidFill>
              </a:rPr>
              <a:t>.</a:t>
            </a:r>
          </a:p>
          <a:p>
            <a:endParaRPr lang="ko-KR" altLang="en-US" sz="5000" dirty="0" smtClean="0"/>
          </a:p>
          <a:p>
            <a:r>
              <a:rPr lang="en-US" altLang="ko-KR" sz="5000" dirty="0" smtClean="0"/>
              <a:t>let </a:t>
            </a:r>
            <a:r>
              <a:rPr lang="en-US" altLang="ko-KR" sz="5000" dirty="0" err="1" smtClean="0"/>
              <a:t>mySymbol</a:t>
            </a:r>
            <a:r>
              <a:rPr lang="en-US" altLang="ko-KR" sz="5000" dirty="0" smtClean="0"/>
              <a:t> = Symbol();</a:t>
            </a:r>
          </a:p>
          <a:p>
            <a:r>
              <a:rPr lang="en-US" altLang="ko-KR" sz="5000" dirty="0" smtClean="0"/>
              <a:t>console.log(</a:t>
            </a:r>
            <a:r>
              <a:rPr lang="en-US" altLang="ko-KR" sz="5000" dirty="0" err="1" smtClean="0"/>
              <a:t>mySymbol</a:t>
            </a:r>
            <a:r>
              <a:rPr lang="en-US" altLang="ko-KR" sz="5000" dirty="0" smtClean="0"/>
              <a:t>); // Symbol()</a:t>
            </a:r>
          </a:p>
          <a:p>
            <a:r>
              <a:rPr lang="en-US" altLang="ko-KR" sz="5000" dirty="0" smtClean="0"/>
              <a:t>console.log(</a:t>
            </a:r>
            <a:r>
              <a:rPr lang="en-US" altLang="ko-KR" sz="5000" dirty="0" err="1" smtClean="0"/>
              <a:t>typeof</a:t>
            </a:r>
            <a:r>
              <a:rPr lang="en-US" altLang="ko-KR" sz="5000" dirty="0" smtClean="0"/>
              <a:t> </a:t>
            </a:r>
            <a:r>
              <a:rPr lang="en-US" altLang="ko-KR" sz="5000" dirty="0" err="1" smtClean="0"/>
              <a:t>mySymbol</a:t>
            </a:r>
            <a:r>
              <a:rPr lang="en-US" altLang="ko-KR" sz="5000" dirty="0" smtClean="0"/>
              <a:t>); // symbol</a:t>
            </a:r>
          </a:p>
          <a:p>
            <a:r>
              <a:rPr lang="en-US" altLang="ko-KR" sz="5000" dirty="0" smtClean="0">
                <a:solidFill>
                  <a:srgbClr val="002060"/>
                </a:solidFill>
              </a:rPr>
              <a:t/>
            </a:r>
            <a:br>
              <a:rPr lang="en-US" altLang="ko-KR" sz="5000" dirty="0" smtClean="0">
                <a:solidFill>
                  <a:srgbClr val="002060"/>
                </a:solidFill>
              </a:rPr>
            </a:br>
            <a:r>
              <a:rPr lang="en-US" altLang="ko-KR" sz="5000" b="1" dirty="0" smtClean="0">
                <a:solidFill>
                  <a:srgbClr val="002060"/>
                </a:solidFill>
              </a:rPr>
              <a:t>2.Symbol() </a:t>
            </a:r>
            <a:r>
              <a:rPr lang="ko-KR" altLang="en-US" sz="5000" b="1" dirty="0" smtClean="0">
                <a:solidFill>
                  <a:srgbClr val="002060"/>
                </a:solidFill>
              </a:rPr>
              <a:t>함수는 </a:t>
            </a:r>
            <a:r>
              <a:rPr lang="en-US" altLang="ko-KR" sz="5000" b="1" dirty="0" smtClean="0">
                <a:solidFill>
                  <a:srgbClr val="002060"/>
                </a:solidFill>
              </a:rPr>
              <a:t>String(), Number(), Boolean()</a:t>
            </a:r>
            <a:r>
              <a:rPr lang="ko-KR" altLang="en-US" sz="5000" b="1" dirty="0" smtClean="0">
                <a:solidFill>
                  <a:srgbClr val="002060"/>
                </a:solidFill>
              </a:rPr>
              <a:t>과 같이 래퍼 객체를</a:t>
            </a:r>
            <a:r>
              <a:rPr lang="en-US" altLang="ko-KR" sz="5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5000" b="1" dirty="0" smtClean="0">
                <a:solidFill>
                  <a:srgbClr val="002060"/>
                </a:solidFill>
              </a:rPr>
              <a:t>생성하는 </a:t>
            </a:r>
            <a:r>
              <a:rPr lang="ko-KR" altLang="en-US" sz="5000" b="1" dirty="0" err="1" smtClean="0">
                <a:solidFill>
                  <a:srgbClr val="002060"/>
                </a:solidFill>
              </a:rPr>
              <a:t>생성자</a:t>
            </a:r>
            <a:r>
              <a:rPr lang="ko-KR" altLang="en-US" sz="5000" b="1" dirty="0" smtClean="0">
                <a:solidFill>
                  <a:srgbClr val="002060"/>
                </a:solidFill>
              </a:rPr>
              <a:t> 함수와는 달리 </a:t>
            </a:r>
            <a:r>
              <a:rPr lang="en-US" altLang="ko-KR" sz="5000" b="1" dirty="0" smtClean="0">
                <a:solidFill>
                  <a:srgbClr val="002060"/>
                </a:solidFill>
              </a:rPr>
              <a:t>new </a:t>
            </a:r>
            <a:r>
              <a:rPr lang="ko-KR" altLang="en-US" sz="5000" b="1" dirty="0" smtClean="0">
                <a:solidFill>
                  <a:srgbClr val="002060"/>
                </a:solidFill>
              </a:rPr>
              <a:t>연산자를 사용하지 않는다</a:t>
            </a:r>
            <a:r>
              <a:rPr lang="en-US" altLang="ko-KR" sz="5000" dirty="0" smtClean="0">
                <a:solidFill>
                  <a:srgbClr val="002060"/>
                </a:solidFill>
              </a:rPr>
              <a:t>.</a:t>
            </a:r>
          </a:p>
          <a:p>
            <a:endParaRPr lang="ko-KR" altLang="en-US" sz="5000" dirty="0" smtClean="0"/>
          </a:p>
          <a:p>
            <a:r>
              <a:rPr lang="en-US" altLang="ko-KR" sz="5000" dirty="0" smtClean="0"/>
              <a:t>//new Symbol(); // </a:t>
            </a:r>
            <a:r>
              <a:rPr lang="en-US" altLang="ko-KR" sz="5000" dirty="0" err="1" smtClean="0"/>
              <a:t>TypeError</a:t>
            </a:r>
            <a:r>
              <a:rPr lang="en-US" altLang="ko-KR" sz="5000" dirty="0" smtClean="0"/>
              <a:t>: Symbol is not a constructor(</a:t>
            </a:r>
            <a:r>
              <a:rPr lang="ko-KR" altLang="en-US" sz="5000" dirty="0" smtClean="0"/>
              <a:t>에러유발</a:t>
            </a:r>
            <a:r>
              <a:rPr lang="en-US" altLang="ko-KR" sz="5000" dirty="0" smtClean="0"/>
              <a:t>)</a:t>
            </a:r>
          </a:p>
          <a:p>
            <a:endParaRPr lang="ko-KR" altLang="en-US" sz="5000" dirty="0" smtClean="0"/>
          </a:p>
          <a:p>
            <a:r>
              <a:rPr lang="en-US" altLang="ko-KR" sz="5000" b="1" dirty="0" smtClean="0">
                <a:solidFill>
                  <a:srgbClr val="002060"/>
                </a:solidFill>
              </a:rPr>
              <a:t>3.Symbol</a:t>
            </a:r>
            <a:r>
              <a:rPr lang="ko-KR" altLang="en-US" sz="5000" b="1" dirty="0" smtClean="0">
                <a:solidFill>
                  <a:srgbClr val="002060"/>
                </a:solidFill>
              </a:rPr>
              <a:t>은 변경 불가능한</a:t>
            </a:r>
            <a:r>
              <a:rPr lang="en-US" altLang="ko-KR" sz="5000" b="1" dirty="0" smtClean="0">
                <a:solidFill>
                  <a:srgbClr val="002060"/>
                </a:solidFill>
              </a:rPr>
              <a:t>(immutable) </a:t>
            </a:r>
            <a:r>
              <a:rPr lang="ko-KR" altLang="en-US" sz="5000" b="1" dirty="0" smtClean="0">
                <a:solidFill>
                  <a:srgbClr val="002060"/>
                </a:solidFill>
              </a:rPr>
              <a:t>기본 </a:t>
            </a:r>
            <a:r>
              <a:rPr lang="ko-KR" altLang="en-US" sz="5000" b="1" dirty="0" err="1" smtClean="0">
                <a:solidFill>
                  <a:srgbClr val="002060"/>
                </a:solidFill>
              </a:rPr>
              <a:t>자료형</a:t>
            </a:r>
            <a:r>
              <a:rPr lang="en-US" altLang="ko-KR" sz="5000" b="1" dirty="0" smtClean="0">
                <a:solidFill>
                  <a:srgbClr val="002060"/>
                </a:solidFill>
              </a:rPr>
              <a:t>(primitive)</a:t>
            </a:r>
            <a:r>
              <a:rPr lang="ko-KR" altLang="en-US" sz="5000" b="1" dirty="0" smtClean="0">
                <a:solidFill>
                  <a:srgbClr val="002060"/>
                </a:solidFill>
              </a:rPr>
              <a:t>이다</a:t>
            </a:r>
            <a:r>
              <a:rPr lang="en-US" altLang="ko-KR" sz="5000" b="1" dirty="0" smtClean="0">
                <a:solidFill>
                  <a:srgbClr val="002060"/>
                </a:solidFill>
              </a:rPr>
              <a:t>.</a:t>
            </a:r>
            <a:endParaRPr lang="ko-KR" altLang="en-US" sz="5000" b="1" dirty="0" smtClean="0">
              <a:solidFill>
                <a:srgbClr val="002060"/>
              </a:solidFill>
            </a:endParaRPr>
          </a:p>
          <a:p>
            <a:r>
              <a:rPr lang="ko-KR" altLang="en-US" sz="5000" dirty="0" smtClean="0"/>
              <a:t/>
            </a:r>
            <a:br>
              <a:rPr lang="ko-KR" altLang="en-US" sz="5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14.</a:t>
            </a:r>
            <a:r>
              <a:rPr lang="en-US" altLang="ko-KR" sz="2400" b="1" dirty="0" smtClean="0"/>
              <a:t> Symbol </a:t>
            </a:r>
            <a:r>
              <a:rPr lang="ko-KR" altLang="en-US" sz="2400" b="1" dirty="0" smtClean="0"/>
              <a:t>의 생성</a:t>
            </a:r>
            <a:r>
              <a:rPr lang="en-US" altLang="ko-KR" sz="2400" b="1" dirty="0" smtClean="0"/>
              <a:t>(2)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let mySymbol2 = Symbol();</a:t>
            </a:r>
          </a:p>
          <a:p>
            <a:r>
              <a:rPr lang="en-US" altLang="ko-KR" dirty="0" smtClean="0"/>
              <a:t>//console.log(mySymbol2 + 's'); </a:t>
            </a: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//+</a:t>
            </a:r>
            <a:r>
              <a:rPr lang="ko-KR" altLang="en-US" b="1" dirty="0" smtClean="0">
                <a:solidFill>
                  <a:srgbClr val="002060"/>
                </a:solidFill>
              </a:rPr>
              <a:t>은 </a:t>
            </a:r>
            <a:r>
              <a:rPr lang="en-US" altLang="ko-KR" b="1" dirty="0" smtClean="0">
                <a:solidFill>
                  <a:srgbClr val="002060"/>
                </a:solidFill>
              </a:rPr>
              <a:t>symbol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자료형에</a:t>
            </a:r>
            <a:r>
              <a:rPr lang="ko-KR" altLang="en-US" b="1" dirty="0" smtClean="0">
                <a:solidFill>
                  <a:srgbClr val="002060"/>
                </a:solidFill>
              </a:rPr>
              <a:t> 적용이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안된다는</a:t>
            </a:r>
            <a:r>
              <a:rPr lang="ko-KR" altLang="en-US" b="1" dirty="0" smtClean="0">
                <a:solidFill>
                  <a:srgbClr val="002060"/>
                </a:solidFill>
              </a:rPr>
              <a:t> 에러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endParaRPr lang="ko-KR" altLang="en-US" dirty="0" smtClean="0"/>
          </a:p>
          <a:p>
            <a:r>
              <a:rPr lang="en-US" altLang="ko-KR" dirty="0" smtClean="0"/>
              <a:t>// </a:t>
            </a:r>
            <a:r>
              <a:rPr lang="en-US" altLang="ko-KR" dirty="0" err="1" smtClean="0"/>
              <a:t>TypeError</a:t>
            </a:r>
            <a:r>
              <a:rPr lang="en-US" altLang="ko-KR" dirty="0" smtClean="0"/>
              <a:t>: Cannot convert a Symbol value to a string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4.Symbol() </a:t>
            </a:r>
            <a:r>
              <a:rPr lang="ko-KR" altLang="en-US" b="1" dirty="0" smtClean="0">
                <a:solidFill>
                  <a:srgbClr val="002060"/>
                </a:solidFill>
              </a:rPr>
              <a:t>함수는 인자로 문자열을 전달할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이 문자열은 </a:t>
            </a:r>
            <a:r>
              <a:rPr lang="en-US" altLang="ko-KR" dirty="0" smtClean="0"/>
              <a:t>Symbol </a:t>
            </a:r>
            <a:r>
              <a:rPr lang="ko-KR" altLang="en-US" dirty="0" smtClean="0"/>
              <a:t>생성에 어떠한 영향을 주지 않는다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다만 생성된 </a:t>
            </a:r>
            <a:r>
              <a:rPr lang="en-US" altLang="ko-KR" dirty="0" smtClean="0"/>
              <a:t>Symbol</a:t>
            </a:r>
            <a:r>
              <a:rPr lang="ko-KR" altLang="en-US" dirty="0" smtClean="0"/>
              <a:t>에 대한 설명</a:t>
            </a:r>
            <a:r>
              <a:rPr lang="en-US" altLang="ko-KR" dirty="0" smtClean="0"/>
              <a:t>(description)</a:t>
            </a:r>
            <a:r>
              <a:rPr lang="ko-KR" altLang="en-US" dirty="0" smtClean="0"/>
              <a:t>으로 디버깅 용도로만 사용된다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let </a:t>
            </a:r>
            <a:r>
              <a:rPr lang="en-US" altLang="ko-KR" dirty="0" err="1" smtClean="0"/>
              <a:t>symbolWithDesc</a:t>
            </a:r>
            <a:r>
              <a:rPr lang="en-US" altLang="ko-KR" dirty="0" smtClean="0"/>
              <a:t> = Symbol('ungmo2');</a:t>
            </a:r>
          </a:p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symbolWithDesc</a:t>
            </a:r>
            <a:r>
              <a:rPr lang="en-US" altLang="ko-KR" dirty="0" smtClean="0"/>
              <a:t>); // Symbol(ungmo2)</a:t>
            </a:r>
          </a:p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typeof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symbolWithDesc</a:t>
            </a:r>
            <a:r>
              <a:rPr lang="en-US" altLang="ko-KR" dirty="0" smtClean="0"/>
              <a:t>); // symbol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</a:rPr>
              <a:t>14.Symbol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의 사용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2900" b="1" dirty="0" smtClean="0">
                <a:solidFill>
                  <a:srgbClr val="002060"/>
                </a:solidFill>
              </a:rPr>
              <a:t>객체의 </a:t>
            </a:r>
            <a:r>
              <a:rPr lang="ko-KR" altLang="en-US" sz="2900" b="1" dirty="0" err="1" smtClean="0">
                <a:solidFill>
                  <a:srgbClr val="002060"/>
                </a:solidFill>
              </a:rPr>
              <a:t>프로퍼티</a:t>
            </a:r>
            <a:r>
              <a:rPr lang="ko-KR" altLang="en-US" sz="2900" b="1" dirty="0" smtClean="0">
                <a:solidFill>
                  <a:srgbClr val="002060"/>
                </a:solidFill>
              </a:rPr>
              <a:t> 키는 빈 문자열을 포함하는 문자열과 숫자로 만들 수 있다</a:t>
            </a:r>
            <a:r>
              <a:rPr lang="en-US" altLang="ko-KR" sz="2900" b="1" dirty="0" smtClean="0">
                <a:solidFill>
                  <a:srgbClr val="002060"/>
                </a:solidFill>
              </a:rPr>
              <a:t>.</a:t>
            </a:r>
            <a:endParaRPr lang="ko-KR" altLang="en-US" sz="2900" b="1" dirty="0" smtClean="0">
              <a:solidFill>
                <a:srgbClr val="002060"/>
              </a:solidFill>
            </a:endParaRPr>
          </a:p>
          <a:p>
            <a:r>
              <a:rPr lang="ko-KR" altLang="en-US" sz="2900" dirty="0" smtClean="0"/>
              <a:t/>
            </a:r>
            <a:br>
              <a:rPr lang="ko-KR" altLang="en-US" sz="2900" dirty="0" smtClean="0"/>
            </a:br>
            <a:r>
              <a:rPr lang="en-US" altLang="ko-KR" sz="2900" dirty="0" smtClean="0"/>
              <a:t>const</a:t>
            </a:r>
            <a:r>
              <a:rPr lang="ko-KR" altLang="en-US" sz="2900" dirty="0" smtClean="0"/>
              <a:t> </a:t>
            </a:r>
            <a:r>
              <a:rPr lang="en-US" altLang="ko-KR" sz="2900" dirty="0" err="1" smtClean="0"/>
              <a:t>obj</a:t>
            </a:r>
            <a:r>
              <a:rPr lang="ko-KR" altLang="en-US" sz="2900" dirty="0" smtClean="0"/>
              <a:t> </a:t>
            </a:r>
            <a:r>
              <a:rPr lang="en-US" altLang="ko-KR" sz="2900" dirty="0" smtClean="0"/>
              <a:t>= {</a:t>
            </a:r>
          </a:p>
          <a:p>
            <a:r>
              <a:rPr lang="en-US" altLang="ko-KR" sz="2900" dirty="0" smtClean="0"/>
              <a:t>        prop:''//</a:t>
            </a:r>
            <a:r>
              <a:rPr lang="ko-KR" altLang="en-US" sz="2900" dirty="0" smtClean="0"/>
              <a:t>추가해줘야 에러가 </a:t>
            </a:r>
            <a:r>
              <a:rPr lang="ko-KR" altLang="en-US" sz="2900" dirty="0" err="1" smtClean="0"/>
              <a:t>안나온다</a:t>
            </a:r>
            <a:r>
              <a:rPr lang="en-US" altLang="ko-KR" sz="2900" dirty="0" smtClean="0"/>
              <a:t>.</a:t>
            </a:r>
          </a:p>
          <a:p>
            <a:r>
              <a:rPr lang="en-US" altLang="ko-KR" sz="2900" dirty="0" smtClean="0"/>
              <a:t>               (es6</a:t>
            </a:r>
            <a:r>
              <a:rPr lang="ko-KR" altLang="en-US" sz="2900" dirty="0" smtClean="0"/>
              <a:t>에서는 추가하지 않아도 된다</a:t>
            </a:r>
            <a:r>
              <a:rPr lang="en-US" altLang="ko-KR" sz="2900" dirty="0" smtClean="0"/>
              <a:t>.)</a:t>
            </a:r>
            <a:endParaRPr lang="ko-KR" altLang="en-US" sz="2900" dirty="0" smtClean="0"/>
          </a:p>
          <a:p>
            <a:r>
              <a:rPr lang="en-US" altLang="ko-KR" sz="2900" dirty="0" smtClean="0"/>
              <a:t>};</a:t>
            </a:r>
          </a:p>
          <a:p>
            <a:r>
              <a:rPr lang="en-US" altLang="ko-KR" sz="2900" dirty="0" err="1" smtClean="0"/>
              <a:t>obj.prop</a:t>
            </a:r>
            <a:r>
              <a:rPr lang="ko-KR" altLang="en-US" sz="2900" dirty="0" smtClean="0"/>
              <a:t> </a:t>
            </a:r>
            <a:r>
              <a:rPr lang="en-US" altLang="ko-KR" sz="2900" dirty="0" smtClean="0"/>
              <a:t>= '</a:t>
            </a:r>
            <a:r>
              <a:rPr lang="en-US" altLang="ko-KR" sz="2900" dirty="0" err="1" smtClean="0"/>
              <a:t>myProp</a:t>
            </a:r>
            <a:r>
              <a:rPr lang="en-US" altLang="ko-KR" sz="2900" dirty="0" smtClean="0"/>
              <a:t>';</a:t>
            </a:r>
          </a:p>
          <a:p>
            <a:r>
              <a:rPr lang="en-US" altLang="ko-KR" sz="2900" dirty="0" err="1" smtClean="0"/>
              <a:t>obj</a:t>
            </a:r>
            <a:r>
              <a:rPr lang="en-US" altLang="ko-KR" sz="2900" dirty="0" smtClean="0"/>
              <a:t>[123] = 123; // NG: obj.123 = 123;</a:t>
            </a:r>
            <a:endParaRPr lang="ko-KR" altLang="en-US" sz="2900" dirty="0" smtClean="0"/>
          </a:p>
          <a:p>
            <a:r>
              <a:rPr lang="en-US" altLang="ko-KR" sz="2900" dirty="0" err="1" smtClean="0"/>
              <a:t>obj</a:t>
            </a:r>
            <a:r>
              <a:rPr lang="en-US" altLang="ko-KR" sz="2900" dirty="0" smtClean="0"/>
              <a:t>['prop'</a:t>
            </a:r>
            <a:r>
              <a:rPr lang="ko-KR" altLang="en-US" sz="2900" dirty="0" smtClean="0"/>
              <a:t> </a:t>
            </a:r>
            <a:r>
              <a:rPr lang="en-US" altLang="ko-KR" sz="2900" dirty="0" smtClean="0"/>
              <a:t>+ 123] = false;</a:t>
            </a:r>
          </a:p>
          <a:p>
            <a:r>
              <a:rPr lang="en-US" altLang="ko-KR" sz="2900" dirty="0" smtClean="0"/>
              <a:t/>
            </a:r>
            <a:br>
              <a:rPr lang="en-US" altLang="ko-KR" sz="2900" dirty="0" smtClean="0"/>
            </a:br>
            <a:r>
              <a:rPr lang="en-US" altLang="ko-KR" sz="2900" dirty="0" smtClean="0"/>
              <a:t>console.log(</a:t>
            </a:r>
            <a:r>
              <a:rPr lang="en-US" altLang="ko-KR" sz="2900" dirty="0" err="1" smtClean="0"/>
              <a:t>obj</a:t>
            </a:r>
            <a:r>
              <a:rPr lang="en-US" altLang="ko-KR" sz="2900" dirty="0" smtClean="0"/>
              <a:t>); // </a:t>
            </a:r>
          </a:p>
          <a:p>
            <a:r>
              <a:rPr lang="en-US" altLang="ko-KR" sz="2900" dirty="0" smtClean="0"/>
              <a:t>{ '123': 123, prop: '</a:t>
            </a:r>
            <a:r>
              <a:rPr lang="en-US" altLang="ko-KR" sz="2900" dirty="0" err="1" smtClean="0"/>
              <a:t>myProp</a:t>
            </a:r>
            <a:r>
              <a:rPr lang="en-US" altLang="ko-KR" sz="2900" dirty="0" smtClean="0"/>
              <a:t>', prop123: false }</a:t>
            </a:r>
            <a:endParaRPr lang="ko-KR" altLang="en-US" sz="29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</a:rPr>
              <a:t>14. </a:t>
            </a:r>
            <a:r>
              <a:rPr lang="en-US" altLang="ko-KR" sz="2400" b="1" dirty="0" err="1" smtClean="0">
                <a:solidFill>
                  <a:srgbClr val="002060"/>
                </a:solidFill>
              </a:rPr>
              <a:t>Symbol.iterator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 smtClean="0"/>
              <a:t>Array</a:t>
            </a:r>
          </a:p>
          <a:p>
            <a:r>
              <a:rPr lang="en-US" altLang="ko-KR" sz="2000" dirty="0" err="1" smtClean="0"/>
              <a:t>Array.prototype</a:t>
            </a: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Symbol.iterator</a:t>
            </a:r>
            <a:r>
              <a:rPr lang="en-US" altLang="ko-KR" sz="2000" dirty="0" smtClean="0"/>
              <a:t>]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String</a:t>
            </a:r>
          </a:p>
          <a:p>
            <a:r>
              <a:rPr lang="en-US" altLang="ko-KR" sz="2000" dirty="0" err="1" smtClean="0"/>
              <a:t>String.prototype</a:t>
            </a: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Symbol.iterator</a:t>
            </a:r>
            <a:r>
              <a:rPr lang="en-US" altLang="ko-KR" sz="2000" dirty="0" smtClean="0"/>
              <a:t>]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Map</a:t>
            </a:r>
          </a:p>
          <a:p>
            <a:r>
              <a:rPr lang="en-US" altLang="ko-KR" sz="2000" dirty="0" err="1" smtClean="0"/>
              <a:t>Map.prototype</a:t>
            </a: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Symbol.iterator</a:t>
            </a:r>
            <a:r>
              <a:rPr lang="en-US" altLang="ko-KR" sz="2000" dirty="0" smtClean="0"/>
              <a:t>]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Set</a:t>
            </a:r>
          </a:p>
          <a:p>
            <a:r>
              <a:rPr lang="en-US" altLang="ko-KR" sz="2000" dirty="0" err="1" smtClean="0"/>
              <a:t>Set.prototype</a:t>
            </a: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Symbol.iterator</a:t>
            </a:r>
            <a:r>
              <a:rPr lang="en-US" altLang="ko-KR" sz="2000" dirty="0" smtClean="0"/>
              <a:t>]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DOMdata</a:t>
            </a:r>
            <a:r>
              <a:rPr lang="en-US" altLang="ko-KR" sz="2000" dirty="0" smtClean="0"/>
              <a:t> structures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NodeList.prototype</a:t>
            </a: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Symbol.iterator</a:t>
            </a:r>
            <a:r>
              <a:rPr lang="en-US" altLang="ko-KR" sz="2000" dirty="0" smtClean="0"/>
              <a:t>]</a:t>
            </a:r>
            <a:br>
              <a:rPr lang="en-US" altLang="ko-KR" sz="2000" dirty="0" smtClean="0"/>
            </a:br>
            <a:r>
              <a:rPr lang="en-US" altLang="ko-KR" sz="2000" dirty="0" err="1" smtClean="0"/>
              <a:t>HTMLCollection.prototype</a:t>
            </a: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Symbol.iterator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484784"/>
            <a:ext cx="3960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const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= ['a', 'b', 'c'];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const </a:t>
            </a:r>
            <a:r>
              <a:rPr lang="en-US" altLang="ko-KR" dirty="0" err="1" smtClean="0"/>
              <a:t>iterator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Symbol.iterator</a:t>
            </a:r>
            <a:r>
              <a:rPr lang="en-US" altLang="ko-KR" dirty="0" smtClean="0"/>
              <a:t>]();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console.log(</a:t>
            </a:r>
            <a:r>
              <a:rPr lang="en-US" altLang="ko-KR" dirty="0" err="1" smtClean="0"/>
              <a:t>iterator.next</a:t>
            </a:r>
            <a:r>
              <a:rPr lang="en-US" altLang="ko-KR" dirty="0" smtClean="0"/>
              <a:t>()); </a:t>
            </a:r>
          </a:p>
          <a:p>
            <a:r>
              <a:rPr lang="en-US" altLang="ko-KR" dirty="0" smtClean="0"/>
              <a:t>// {value: "a", done: false}</a:t>
            </a:r>
          </a:p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iterator.next</a:t>
            </a:r>
            <a:r>
              <a:rPr lang="en-US" altLang="ko-KR" dirty="0" smtClean="0"/>
              <a:t>()); </a:t>
            </a:r>
          </a:p>
          <a:p>
            <a:r>
              <a:rPr lang="en-US" altLang="ko-KR" dirty="0" smtClean="0"/>
              <a:t>// {value: "b", done: false}</a:t>
            </a:r>
          </a:p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iterator.next</a:t>
            </a:r>
            <a:r>
              <a:rPr lang="en-US" altLang="ko-KR" dirty="0" smtClean="0"/>
              <a:t>()); </a:t>
            </a:r>
          </a:p>
          <a:p>
            <a:r>
              <a:rPr lang="en-US" altLang="ko-KR" dirty="0" smtClean="0"/>
              <a:t>// {value: "c", done: false}</a:t>
            </a:r>
          </a:p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iterator.next</a:t>
            </a:r>
            <a:r>
              <a:rPr lang="en-US" altLang="ko-KR" dirty="0" smtClean="0"/>
              <a:t>()); </a:t>
            </a:r>
          </a:p>
          <a:p>
            <a:r>
              <a:rPr lang="en-US" altLang="ko-KR" dirty="0" smtClean="0"/>
              <a:t>// {value: undefined, done: true}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</a:rPr>
              <a:t>14. </a:t>
            </a:r>
            <a:r>
              <a:rPr lang="en-US" altLang="ko-KR" sz="2400" b="1" dirty="0" err="1" smtClean="0">
                <a:solidFill>
                  <a:srgbClr val="002060"/>
                </a:solidFill>
              </a:rPr>
              <a:t>Symbol.for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900" b="1" dirty="0" smtClean="0">
                <a:solidFill>
                  <a:srgbClr val="002060"/>
                </a:solidFill>
              </a:rPr>
              <a:t>1.Symbol.for </a:t>
            </a:r>
            <a:r>
              <a:rPr lang="ko-KR" altLang="en-US" sz="2900" b="1" dirty="0" err="1" smtClean="0">
                <a:solidFill>
                  <a:srgbClr val="002060"/>
                </a:solidFill>
              </a:rPr>
              <a:t>메소드는</a:t>
            </a:r>
            <a:r>
              <a:rPr lang="ko-KR" altLang="en-US" sz="2900" b="1" dirty="0" smtClean="0">
                <a:solidFill>
                  <a:srgbClr val="002060"/>
                </a:solidFill>
              </a:rPr>
              <a:t> 인자로 전달받은 </a:t>
            </a:r>
            <a:r>
              <a:rPr lang="ko-KR" altLang="en-US" sz="2900" b="1" dirty="0" err="1" smtClean="0">
                <a:solidFill>
                  <a:srgbClr val="002060"/>
                </a:solidFill>
              </a:rPr>
              <a:t>프로퍼티</a:t>
            </a:r>
            <a:r>
              <a:rPr lang="ko-KR" altLang="en-US" sz="2900" b="1" dirty="0" smtClean="0">
                <a:solidFill>
                  <a:srgbClr val="002060"/>
                </a:solidFill>
              </a:rPr>
              <a:t> 키를 통해</a:t>
            </a:r>
          </a:p>
          <a:p>
            <a:r>
              <a:rPr lang="en-US" altLang="ko-KR" sz="2900" b="1" dirty="0" smtClean="0">
                <a:solidFill>
                  <a:srgbClr val="002060"/>
                </a:solidFill>
              </a:rPr>
              <a:t>Symbol </a:t>
            </a:r>
            <a:r>
              <a:rPr lang="ko-KR" altLang="en-US" sz="2900" b="1" dirty="0" err="1" smtClean="0">
                <a:solidFill>
                  <a:srgbClr val="002060"/>
                </a:solidFill>
              </a:rPr>
              <a:t>레지스트리</a:t>
            </a:r>
            <a:r>
              <a:rPr lang="en-US" altLang="ko-KR" sz="2900" b="1" dirty="0" smtClean="0">
                <a:solidFill>
                  <a:srgbClr val="002060"/>
                </a:solidFill>
              </a:rPr>
              <a:t>(Symbol registry. Symbol</a:t>
            </a:r>
            <a:r>
              <a:rPr lang="ko-KR" altLang="en-US" sz="2900" b="1" dirty="0" smtClean="0">
                <a:solidFill>
                  <a:srgbClr val="002060"/>
                </a:solidFill>
              </a:rPr>
              <a:t>들의 리스트</a:t>
            </a:r>
            <a:r>
              <a:rPr lang="en-US" altLang="ko-KR" sz="2900" b="1" dirty="0" smtClean="0">
                <a:solidFill>
                  <a:srgbClr val="002060"/>
                </a:solidFill>
              </a:rPr>
              <a:t>)</a:t>
            </a:r>
            <a:endParaRPr lang="ko-KR" altLang="en-US" sz="2900" b="1" dirty="0" smtClean="0">
              <a:solidFill>
                <a:srgbClr val="002060"/>
              </a:solidFill>
            </a:endParaRPr>
          </a:p>
          <a:p>
            <a:r>
              <a:rPr lang="ko-KR" altLang="en-US" sz="2900" b="1" dirty="0" smtClean="0">
                <a:solidFill>
                  <a:srgbClr val="002060"/>
                </a:solidFill>
              </a:rPr>
              <a:t>에 존재하는 </a:t>
            </a:r>
            <a:r>
              <a:rPr lang="en-US" altLang="ko-KR" sz="2900" b="1" dirty="0" smtClean="0">
                <a:solidFill>
                  <a:srgbClr val="002060"/>
                </a:solidFill>
              </a:rPr>
              <a:t>Symbol</a:t>
            </a:r>
            <a:r>
              <a:rPr lang="ko-KR" altLang="en-US" sz="2900" b="1" dirty="0" smtClean="0">
                <a:solidFill>
                  <a:srgbClr val="002060"/>
                </a:solidFill>
              </a:rPr>
              <a:t>을 검색한다</a:t>
            </a:r>
            <a:r>
              <a:rPr lang="en-US" altLang="ko-KR" sz="2900" dirty="0" smtClean="0"/>
              <a:t>. </a:t>
            </a:r>
          </a:p>
          <a:p>
            <a:endParaRPr lang="ko-KR" altLang="en-US" sz="2900" dirty="0" smtClean="0"/>
          </a:p>
          <a:p>
            <a:r>
              <a:rPr lang="en-US" altLang="ko-KR" sz="2900" b="1" dirty="0" smtClean="0">
                <a:solidFill>
                  <a:srgbClr val="002060"/>
                </a:solidFill>
              </a:rPr>
              <a:t>2.</a:t>
            </a:r>
            <a:r>
              <a:rPr lang="ko-KR" altLang="en-US" sz="2900" b="1" dirty="0" smtClean="0">
                <a:solidFill>
                  <a:srgbClr val="002060"/>
                </a:solidFill>
              </a:rPr>
              <a:t>검색에 성공하면 검색된 </a:t>
            </a:r>
            <a:r>
              <a:rPr lang="en-US" altLang="ko-KR" sz="2900" b="1" dirty="0" smtClean="0">
                <a:solidFill>
                  <a:srgbClr val="002060"/>
                </a:solidFill>
              </a:rPr>
              <a:t>Symbol</a:t>
            </a:r>
            <a:r>
              <a:rPr lang="ko-KR" altLang="en-US" sz="2900" b="1" dirty="0" smtClean="0">
                <a:solidFill>
                  <a:srgbClr val="002060"/>
                </a:solidFill>
              </a:rPr>
              <a:t>을 반환하고</a:t>
            </a:r>
            <a:r>
              <a:rPr lang="en-US" altLang="ko-KR" sz="29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2900" b="1" dirty="0" smtClean="0">
                <a:solidFill>
                  <a:srgbClr val="002060"/>
                </a:solidFill>
              </a:rPr>
              <a:t>검색에 실패하면 새로운 </a:t>
            </a:r>
            <a:r>
              <a:rPr lang="en-US" altLang="ko-KR" sz="2900" b="1" dirty="0" smtClean="0">
                <a:solidFill>
                  <a:srgbClr val="002060"/>
                </a:solidFill>
              </a:rPr>
              <a:t>Symbol</a:t>
            </a:r>
            <a:r>
              <a:rPr lang="ko-KR" altLang="en-US" sz="2900" b="1" dirty="0" smtClean="0">
                <a:solidFill>
                  <a:srgbClr val="002060"/>
                </a:solidFill>
              </a:rPr>
              <a:t>을 생성한다</a:t>
            </a:r>
            <a:r>
              <a:rPr lang="en-US" altLang="ko-KR" sz="2900" b="1" dirty="0" smtClean="0">
                <a:solidFill>
                  <a:srgbClr val="002060"/>
                </a:solidFill>
              </a:rPr>
              <a:t>.</a:t>
            </a:r>
            <a:endParaRPr lang="ko-KR" altLang="en-US" sz="2900" b="1" dirty="0" smtClean="0">
              <a:solidFill>
                <a:srgbClr val="002060"/>
              </a:solidFill>
            </a:endParaRPr>
          </a:p>
          <a:p>
            <a:r>
              <a:rPr lang="ko-KR" altLang="en-US" sz="2900" dirty="0" smtClean="0"/>
              <a:t/>
            </a:r>
            <a:br>
              <a:rPr lang="ko-KR" altLang="en-US" sz="2900" dirty="0" smtClean="0"/>
            </a:br>
            <a:r>
              <a:rPr lang="en-US" altLang="ko-KR" sz="2900" dirty="0" smtClean="0"/>
              <a:t>// </a:t>
            </a:r>
            <a:r>
              <a:rPr lang="ko-KR" altLang="en-US" sz="2900" dirty="0" smtClean="0"/>
              <a:t>새로운 전역 </a:t>
            </a:r>
            <a:r>
              <a:rPr lang="en-US" altLang="ko-KR" sz="2900" dirty="0" smtClean="0"/>
              <a:t>Symbol </a:t>
            </a:r>
            <a:r>
              <a:rPr lang="ko-KR" altLang="en-US" sz="2900" dirty="0" smtClean="0"/>
              <a:t>생성</a:t>
            </a:r>
          </a:p>
          <a:p>
            <a:r>
              <a:rPr lang="en-US" altLang="ko-KR" sz="2900" dirty="0" smtClean="0"/>
              <a:t>const</a:t>
            </a:r>
            <a:r>
              <a:rPr lang="ko-KR" altLang="en-US" sz="2900" dirty="0" smtClean="0"/>
              <a:t> </a:t>
            </a:r>
            <a:r>
              <a:rPr lang="en-US" altLang="ko-KR" sz="2900" dirty="0" smtClean="0"/>
              <a:t>s1</a:t>
            </a:r>
            <a:r>
              <a:rPr lang="ko-KR" altLang="en-US" sz="2900" dirty="0" smtClean="0"/>
              <a:t> </a:t>
            </a:r>
            <a:r>
              <a:rPr lang="en-US" altLang="ko-KR" sz="2900" dirty="0" smtClean="0"/>
              <a:t>= </a:t>
            </a:r>
            <a:r>
              <a:rPr lang="en-US" altLang="ko-KR" sz="2900" dirty="0" err="1" smtClean="0"/>
              <a:t>Symbol.for</a:t>
            </a:r>
            <a:r>
              <a:rPr lang="en-US" altLang="ko-KR" sz="2900" dirty="0" smtClean="0"/>
              <a:t>('</a:t>
            </a:r>
            <a:r>
              <a:rPr lang="en-US" altLang="ko-KR" sz="2900" dirty="0" err="1" smtClean="0"/>
              <a:t>foo</a:t>
            </a:r>
            <a:r>
              <a:rPr lang="en-US" altLang="ko-KR" sz="2900" dirty="0" smtClean="0"/>
              <a:t>');</a:t>
            </a:r>
          </a:p>
          <a:p>
            <a:r>
              <a:rPr lang="en-US" altLang="ko-KR" sz="2900" dirty="0" smtClean="0"/>
              <a:t>// Symbol </a:t>
            </a:r>
            <a:r>
              <a:rPr lang="ko-KR" altLang="en-US" sz="2900" dirty="0" err="1" smtClean="0"/>
              <a:t>레지스트리에서</a:t>
            </a:r>
            <a:r>
              <a:rPr lang="ko-KR" altLang="en-US" sz="2900" dirty="0" smtClean="0"/>
              <a:t> 이미 만들어진 </a:t>
            </a:r>
            <a:r>
              <a:rPr lang="en-US" altLang="ko-KR" sz="2900" dirty="0" smtClean="0"/>
              <a:t>Symbol</a:t>
            </a:r>
            <a:r>
              <a:rPr lang="ko-KR" altLang="en-US" sz="2900" dirty="0" smtClean="0"/>
              <a:t>을 검색</a:t>
            </a:r>
          </a:p>
          <a:p>
            <a:r>
              <a:rPr lang="en-US" altLang="ko-KR" sz="2900" dirty="0" smtClean="0"/>
              <a:t>const</a:t>
            </a:r>
            <a:r>
              <a:rPr lang="ko-KR" altLang="en-US" sz="2900" dirty="0" smtClean="0"/>
              <a:t> </a:t>
            </a:r>
            <a:r>
              <a:rPr lang="en-US" altLang="ko-KR" sz="2900" dirty="0" smtClean="0"/>
              <a:t>s2</a:t>
            </a:r>
            <a:r>
              <a:rPr lang="ko-KR" altLang="en-US" sz="2900" dirty="0" smtClean="0"/>
              <a:t> </a:t>
            </a:r>
            <a:r>
              <a:rPr lang="en-US" altLang="ko-KR" sz="2900" dirty="0" smtClean="0"/>
              <a:t>= </a:t>
            </a:r>
            <a:r>
              <a:rPr lang="en-US" altLang="ko-KR" sz="2900" dirty="0" err="1" smtClean="0"/>
              <a:t>Symbol.for</a:t>
            </a:r>
            <a:r>
              <a:rPr lang="en-US" altLang="ko-KR" sz="2900" dirty="0" smtClean="0"/>
              <a:t>('</a:t>
            </a:r>
            <a:r>
              <a:rPr lang="en-US" altLang="ko-KR" sz="2900" dirty="0" err="1" smtClean="0"/>
              <a:t>foo</a:t>
            </a:r>
            <a:r>
              <a:rPr lang="en-US" altLang="ko-KR" sz="2900" dirty="0" smtClean="0"/>
              <a:t>');</a:t>
            </a:r>
          </a:p>
          <a:p>
            <a:r>
              <a:rPr lang="en-US" altLang="ko-KR" sz="2900" dirty="0" smtClean="0"/>
              <a:t/>
            </a:r>
            <a:br>
              <a:rPr lang="en-US" altLang="ko-KR" sz="2900" dirty="0" smtClean="0"/>
            </a:br>
            <a:r>
              <a:rPr lang="en-US" altLang="ko-KR" sz="2900" b="1" dirty="0" smtClean="0">
                <a:solidFill>
                  <a:srgbClr val="002060"/>
                </a:solidFill>
              </a:rPr>
              <a:t>console.log(s1</a:t>
            </a:r>
            <a:r>
              <a:rPr lang="ko-KR" altLang="en-US" sz="29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900" b="1" dirty="0" smtClean="0">
                <a:solidFill>
                  <a:srgbClr val="002060"/>
                </a:solidFill>
              </a:rPr>
              <a:t>=== s2); // true</a:t>
            </a:r>
            <a:endParaRPr lang="ko-KR" altLang="en-US" sz="2900" b="1" dirty="0" smtClean="0">
              <a:solidFill>
                <a:srgbClr val="002060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15.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이터레이션</a:t>
            </a:r>
            <a:r>
              <a:rPr lang="ko-KR" altLang="en-US" sz="2400" b="1" dirty="0" smtClean="0"/>
              <a:t> 프로토콜</a:t>
            </a:r>
            <a:r>
              <a:rPr lang="en-US" altLang="ko-KR" sz="2400" b="1" dirty="0" smtClean="0"/>
              <a:t>(iteration protocol)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for-of </a:t>
            </a:r>
            <a:r>
              <a:rPr lang="ko-KR" altLang="en-US" sz="2400" b="1" dirty="0" smtClean="0"/>
              <a:t>루프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smtClean="0"/>
              <a:t>ES6</a:t>
            </a:r>
            <a:r>
              <a:rPr lang="ko-KR" altLang="en-US" sz="2000" dirty="0" smtClean="0"/>
              <a:t>에는 이터러블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iterable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과 이터레이터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iterator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정의한 </a:t>
            </a:r>
            <a:r>
              <a:rPr lang="ko-KR" altLang="en-US" sz="2000" dirty="0" err="1" smtClean="0"/>
              <a:t>이터레이션</a:t>
            </a:r>
            <a:r>
              <a:rPr lang="ko-KR" altLang="en-US" sz="2000" dirty="0" smtClean="0"/>
              <a:t> 프로토콜</a:t>
            </a:r>
            <a:r>
              <a:rPr lang="en-US" altLang="ko-KR" sz="2000" dirty="0" smtClean="0"/>
              <a:t>(iteration protocol)</a:t>
            </a:r>
            <a:r>
              <a:rPr lang="ko-KR" altLang="en-US" sz="2000" dirty="0" smtClean="0"/>
              <a:t>이 추가되었다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1.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이터러블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iterable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err="1" smtClean="0"/>
              <a:t>이터러블은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순회 가능한 자료 구조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r>
              <a:rPr lang="en-US" altLang="ko-KR" sz="2000" b="1" dirty="0" smtClean="0"/>
              <a:t>    </a:t>
            </a:r>
            <a:r>
              <a:rPr lang="en-US" altLang="ko-KR" sz="2000" b="1" dirty="0" err="1" smtClean="0"/>
              <a:t>Symbol.iterator</a:t>
            </a:r>
            <a:r>
              <a:rPr lang="ko-KR" altLang="en-US" sz="2000" b="1" dirty="0" smtClean="0"/>
              <a:t>를 </a:t>
            </a:r>
            <a:r>
              <a:rPr lang="ko-KR" altLang="en-US" sz="2000" b="1" dirty="0" err="1" smtClean="0"/>
              <a:t>프로퍼티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key</a:t>
            </a:r>
            <a:r>
              <a:rPr lang="ko-KR" altLang="en-US" sz="2000" b="1" dirty="0" smtClean="0"/>
              <a:t>로 사용한 </a:t>
            </a:r>
            <a:r>
              <a:rPr lang="ko-KR" altLang="en-US" sz="2000" b="1" dirty="0" err="1" smtClean="0"/>
              <a:t>메소드를</a:t>
            </a:r>
            <a:r>
              <a:rPr lang="ko-KR" altLang="en-US" sz="2000" b="1" dirty="0" smtClean="0"/>
              <a:t> 구현</a:t>
            </a:r>
            <a:r>
              <a:rPr lang="ko-KR" altLang="en-US" sz="2000" dirty="0" smtClean="0"/>
              <a:t>하는 것에 의해 순회 가능한 자료 구조인 </a:t>
            </a:r>
            <a:r>
              <a:rPr lang="ko-KR" altLang="en-US" sz="2000" dirty="0" err="1" smtClean="0"/>
              <a:t>이터러블이</a:t>
            </a:r>
            <a:r>
              <a:rPr lang="ko-KR" altLang="en-US" sz="2000" dirty="0" smtClean="0"/>
              <a:t> 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2.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이터레이터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Symbol.iterator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프로퍼티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key</a:t>
            </a:r>
            <a:r>
              <a:rPr lang="ko-KR" altLang="en-US" sz="2000" dirty="0" smtClean="0"/>
              <a:t>로 사용한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이터레이터를</a:t>
            </a:r>
            <a:r>
              <a:rPr lang="ko-KR" altLang="en-US" sz="2000" dirty="0" smtClean="0"/>
              <a:t> 반환한다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이터레이터는</a:t>
            </a:r>
            <a:r>
              <a:rPr lang="ko-KR" altLang="en-US" sz="2000" dirty="0" smtClean="0"/>
              <a:t> 순회 가능한 자료 구조인 </a:t>
            </a:r>
            <a:r>
              <a:rPr lang="ko-KR" altLang="en-US" sz="2000" dirty="0" err="1" smtClean="0"/>
              <a:t>이터러블의</a:t>
            </a:r>
            <a:r>
              <a:rPr lang="ko-KR" altLang="en-US" sz="2000" dirty="0" smtClean="0"/>
              <a:t> 요소를 탐색하기 위한 포인터로서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next()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메소드를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갖는 객체이다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 next()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메소드는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value, done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프로퍼티를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갖는 객체를 반환하며 이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메소드를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통해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이터러블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객체를 순회할 수 있다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15.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이터레이션</a:t>
            </a:r>
            <a:r>
              <a:rPr lang="ko-KR" altLang="en-US" sz="2400" b="1" dirty="0" smtClean="0"/>
              <a:t> 프로토콜</a:t>
            </a:r>
            <a:r>
              <a:rPr lang="en-US" altLang="ko-KR" sz="2400" b="1" dirty="0" smtClean="0"/>
              <a:t>(iteration protocol)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for-of </a:t>
            </a:r>
            <a:r>
              <a:rPr lang="ko-KR" altLang="en-US" sz="2400" b="1" dirty="0" smtClean="0"/>
              <a:t>루프</a:t>
            </a:r>
            <a:r>
              <a:rPr lang="en-US" altLang="ko-KR" sz="2400" b="1" dirty="0" smtClean="0"/>
              <a:t>(2)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806489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15.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이터레이션</a:t>
            </a:r>
            <a:r>
              <a:rPr lang="ko-KR" altLang="en-US" sz="2400" b="1" dirty="0" smtClean="0"/>
              <a:t> 프로토콜</a:t>
            </a:r>
            <a:r>
              <a:rPr lang="en-US" altLang="ko-KR" sz="2400" b="1" dirty="0" smtClean="0"/>
              <a:t>(iteration protocol)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for-of </a:t>
            </a:r>
            <a:r>
              <a:rPr lang="ko-KR" altLang="en-US" sz="2400" b="1" dirty="0" smtClean="0"/>
              <a:t>루프</a:t>
            </a:r>
            <a:r>
              <a:rPr lang="en-US" altLang="ko-KR" sz="2400" b="1" dirty="0" smtClean="0"/>
              <a:t>(3)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997152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8000" dirty="0" smtClean="0"/>
              <a:t>// </a:t>
            </a:r>
            <a:r>
              <a:rPr lang="ko-KR" altLang="en-US" sz="8000" dirty="0" err="1" smtClean="0"/>
              <a:t>이터러블</a:t>
            </a:r>
            <a:endParaRPr lang="ko-KR" altLang="en-US" sz="8000" dirty="0" smtClean="0"/>
          </a:p>
          <a:p>
            <a:r>
              <a:rPr lang="en-US" altLang="ko-KR" sz="8000" dirty="0" smtClean="0"/>
              <a:t>// </a:t>
            </a:r>
            <a:r>
              <a:rPr lang="en-US" altLang="ko-KR" sz="8000" dirty="0" err="1" smtClean="0"/>
              <a:t>Symbol.iterator</a:t>
            </a:r>
            <a:r>
              <a:rPr lang="ko-KR" altLang="en-US" sz="8000" dirty="0" smtClean="0"/>
              <a:t>를 </a:t>
            </a:r>
            <a:r>
              <a:rPr lang="ko-KR" altLang="en-US" sz="8000" dirty="0" err="1" smtClean="0"/>
              <a:t>프로퍼티</a:t>
            </a:r>
            <a:r>
              <a:rPr lang="ko-KR" altLang="en-US" sz="8000" dirty="0" smtClean="0"/>
              <a:t> </a:t>
            </a:r>
            <a:r>
              <a:rPr lang="en-US" altLang="ko-KR" sz="8000" dirty="0" smtClean="0"/>
              <a:t>key</a:t>
            </a:r>
            <a:r>
              <a:rPr lang="ko-KR" altLang="en-US" sz="8000" dirty="0" smtClean="0"/>
              <a:t>로 사용한 </a:t>
            </a:r>
            <a:r>
              <a:rPr lang="ko-KR" altLang="en-US" sz="8000" dirty="0" err="1" smtClean="0"/>
              <a:t>메소드를</a:t>
            </a:r>
            <a:r>
              <a:rPr lang="ko-KR" altLang="en-US" sz="8000" dirty="0" smtClean="0"/>
              <a:t> 구현하여야 한다</a:t>
            </a:r>
            <a:r>
              <a:rPr lang="en-US" altLang="ko-KR" sz="8000" dirty="0" smtClean="0"/>
              <a:t>.</a:t>
            </a:r>
            <a:r>
              <a:rPr lang="ko-KR" altLang="en-US" sz="8000" dirty="0" smtClean="0"/>
              <a:t>배열에는 </a:t>
            </a:r>
            <a:r>
              <a:rPr lang="en-US" altLang="ko-KR" sz="8000" dirty="0" err="1" smtClean="0"/>
              <a:t>Array.prototype</a:t>
            </a:r>
            <a:r>
              <a:rPr lang="en-US" altLang="ko-KR" sz="8000" dirty="0" smtClean="0"/>
              <a:t>[</a:t>
            </a:r>
            <a:r>
              <a:rPr lang="en-US" altLang="ko-KR" sz="8000" dirty="0" err="1" smtClean="0"/>
              <a:t>Symbol.iterator</a:t>
            </a:r>
            <a:r>
              <a:rPr lang="en-US" altLang="ko-KR" sz="8000" dirty="0" smtClean="0"/>
              <a:t>] </a:t>
            </a:r>
            <a:r>
              <a:rPr lang="ko-KR" altLang="en-US" sz="8000" dirty="0" err="1" smtClean="0"/>
              <a:t>메소드가</a:t>
            </a:r>
            <a:r>
              <a:rPr lang="ko-KR" altLang="en-US" sz="8000" dirty="0" smtClean="0"/>
              <a:t> 구현되어 있다</a:t>
            </a:r>
            <a:r>
              <a:rPr lang="en-US" altLang="ko-KR" sz="8000" dirty="0" smtClean="0"/>
              <a:t>.</a:t>
            </a:r>
            <a:endParaRPr lang="ko-KR" altLang="en-US" sz="8000" dirty="0" smtClean="0"/>
          </a:p>
          <a:p>
            <a:r>
              <a:rPr lang="en-US" altLang="ko-KR" sz="8000" b="1" dirty="0" smtClean="0">
                <a:solidFill>
                  <a:srgbClr val="002060"/>
                </a:solidFill>
              </a:rPr>
              <a:t>const </a:t>
            </a:r>
            <a:r>
              <a:rPr lang="en-US" altLang="ko-KR" sz="8000" b="1" dirty="0" err="1" smtClean="0">
                <a:solidFill>
                  <a:srgbClr val="002060"/>
                </a:solidFill>
              </a:rPr>
              <a:t>iterable</a:t>
            </a:r>
            <a:r>
              <a:rPr lang="en-US" altLang="ko-KR" sz="8000" b="1" dirty="0" smtClean="0">
                <a:solidFill>
                  <a:srgbClr val="002060"/>
                </a:solidFill>
              </a:rPr>
              <a:t> = ['a', 'b', 'c'];</a:t>
            </a:r>
          </a:p>
          <a:p>
            <a:r>
              <a:rPr lang="en-US" altLang="ko-KR" sz="8000" dirty="0" smtClean="0"/>
              <a:t/>
            </a:r>
            <a:br>
              <a:rPr lang="en-US" altLang="ko-KR" sz="8000" dirty="0" smtClean="0"/>
            </a:br>
            <a:r>
              <a:rPr lang="en-US" altLang="ko-KR" sz="8000" dirty="0" smtClean="0"/>
              <a:t>// </a:t>
            </a:r>
            <a:r>
              <a:rPr lang="ko-KR" altLang="en-US" sz="8000" dirty="0" err="1" smtClean="0"/>
              <a:t>이터레이터</a:t>
            </a:r>
            <a:endParaRPr lang="ko-KR" altLang="en-US" sz="8000" dirty="0" smtClean="0"/>
          </a:p>
          <a:p>
            <a:r>
              <a:rPr lang="en-US" altLang="ko-KR" sz="8000" dirty="0" smtClean="0"/>
              <a:t>// </a:t>
            </a:r>
            <a:r>
              <a:rPr lang="ko-KR" altLang="en-US" sz="8000" dirty="0" err="1" smtClean="0"/>
              <a:t>이터러블의</a:t>
            </a:r>
            <a:r>
              <a:rPr lang="ko-KR" altLang="en-US" sz="8000" dirty="0" smtClean="0"/>
              <a:t> </a:t>
            </a:r>
            <a:r>
              <a:rPr lang="en-US" altLang="ko-KR" sz="8000" dirty="0" err="1" smtClean="0"/>
              <a:t>Symbol.iterator</a:t>
            </a:r>
            <a:r>
              <a:rPr lang="ko-KR" altLang="en-US" sz="8000" dirty="0" smtClean="0"/>
              <a:t>를 </a:t>
            </a:r>
            <a:r>
              <a:rPr lang="ko-KR" altLang="en-US" sz="8000" dirty="0" err="1" smtClean="0"/>
              <a:t>프로퍼티</a:t>
            </a:r>
            <a:r>
              <a:rPr lang="ko-KR" altLang="en-US" sz="8000" dirty="0" smtClean="0"/>
              <a:t> </a:t>
            </a:r>
            <a:r>
              <a:rPr lang="en-US" altLang="ko-KR" sz="8000" dirty="0" smtClean="0"/>
              <a:t>key</a:t>
            </a:r>
            <a:r>
              <a:rPr lang="ko-KR" altLang="en-US" sz="8000" dirty="0" smtClean="0"/>
              <a:t>로 사용한 </a:t>
            </a:r>
            <a:r>
              <a:rPr lang="ko-KR" altLang="en-US" sz="8000" dirty="0" err="1" smtClean="0"/>
              <a:t>메소드는</a:t>
            </a:r>
            <a:r>
              <a:rPr lang="ko-KR" altLang="en-US" sz="8000" dirty="0" smtClean="0"/>
              <a:t> </a:t>
            </a:r>
            <a:r>
              <a:rPr lang="ko-KR" altLang="en-US" sz="8000" dirty="0" err="1" smtClean="0"/>
              <a:t>이터레이터를</a:t>
            </a:r>
            <a:r>
              <a:rPr lang="ko-KR" altLang="en-US" sz="8000" dirty="0" smtClean="0"/>
              <a:t> 반환한다</a:t>
            </a:r>
            <a:r>
              <a:rPr lang="en-US" altLang="ko-KR" sz="8000" dirty="0" smtClean="0"/>
              <a:t>. </a:t>
            </a:r>
            <a:endParaRPr lang="ko-KR" altLang="en-US" sz="8000" dirty="0" smtClean="0"/>
          </a:p>
          <a:p>
            <a:r>
              <a:rPr lang="en-US" altLang="ko-KR" sz="8000" b="1" dirty="0" smtClean="0">
                <a:solidFill>
                  <a:srgbClr val="002060"/>
                </a:solidFill>
              </a:rPr>
              <a:t>const </a:t>
            </a:r>
            <a:r>
              <a:rPr lang="en-US" altLang="ko-KR" sz="8000" b="1" dirty="0" err="1" smtClean="0">
                <a:solidFill>
                  <a:srgbClr val="002060"/>
                </a:solidFill>
              </a:rPr>
              <a:t>iterator</a:t>
            </a:r>
            <a:r>
              <a:rPr lang="en-US" altLang="ko-KR" sz="8000" b="1" dirty="0" smtClean="0">
                <a:solidFill>
                  <a:srgbClr val="002060"/>
                </a:solidFill>
              </a:rPr>
              <a:t> = </a:t>
            </a:r>
            <a:r>
              <a:rPr lang="en-US" altLang="ko-KR" sz="8000" b="1" dirty="0" err="1" smtClean="0">
                <a:solidFill>
                  <a:srgbClr val="002060"/>
                </a:solidFill>
              </a:rPr>
              <a:t>iterable</a:t>
            </a:r>
            <a:r>
              <a:rPr lang="en-US" altLang="ko-KR" sz="8000" b="1" dirty="0" smtClean="0">
                <a:solidFill>
                  <a:srgbClr val="002060"/>
                </a:solidFill>
              </a:rPr>
              <a:t>[</a:t>
            </a:r>
            <a:r>
              <a:rPr lang="en-US" altLang="ko-KR" sz="8000" b="1" dirty="0" err="1" smtClean="0">
                <a:solidFill>
                  <a:srgbClr val="002060"/>
                </a:solidFill>
              </a:rPr>
              <a:t>Symbol.iterator</a:t>
            </a:r>
            <a:r>
              <a:rPr lang="en-US" altLang="ko-KR" sz="8000" b="1" dirty="0" smtClean="0">
                <a:solidFill>
                  <a:srgbClr val="002060"/>
                </a:solidFill>
              </a:rPr>
              <a:t>]();</a:t>
            </a:r>
          </a:p>
          <a:p>
            <a:r>
              <a:rPr lang="en-US" altLang="ko-KR" sz="8000" dirty="0" smtClean="0"/>
              <a:t/>
            </a:r>
            <a:br>
              <a:rPr lang="en-US" altLang="ko-KR" sz="8000" dirty="0" smtClean="0"/>
            </a:br>
            <a:r>
              <a:rPr lang="en-US" altLang="ko-KR" sz="8000" dirty="0" smtClean="0"/>
              <a:t>// </a:t>
            </a:r>
            <a:r>
              <a:rPr lang="ko-KR" altLang="en-US" sz="8000" dirty="0" err="1" smtClean="0"/>
              <a:t>이터레이터는</a:t>
            </a:r>
            <a:r>
              <a:rPr lang="ko-KR" altLang="en-US" sz="8000" dirty="0" smtClean="0"/>
              <a:t> 순회 가능한 자료 구조인 </a:t>
            </a:r>
            <a:r>
              <a:rPr lang="ko-KR" altLang="en-US" sz="8000" dirty="0" err="1" smtClean="0"/>
              <a:t>이터러블의</a:t>
            </a:r>
            <a:r>
              <a:rPr lang="ko-KR" altLang="en-US" sz="8000" dirty="0" smtClean="0"/>
              <a:t> 요소를 탐색하기 위한 포인터로서 </a:t>
            </a:r>
            <a:r>
              <a:rPr lang="en-US" altLang="ko-KR" sz="8000" dirty="0" smtClean="0"/>
              <a:t>value, done </a:t>
            </a:r>
            <a:r>
              <a:rPr lang="ko-KR" altLang="en-US" sz="8000" dirty="0" err="1" smtClean="0"/>
              <a:t>프로퍼티를</a:t>
            </a:r>
            <a:r>
              <a:rPr lang="ko-KR" altLang="en-US" sz="8000" dirty="0" smtClean="0"/>
              <a:t> 갖는 객체를 반환하는 </a:t>
            </a:r>
            <a:r>
              <a:rPr lang="en-US" altLang="ko-KR" sz="8000" dirty="0" smtClean="0"/>
              <a:t>next() </a:t>
            </a:r>
            <a:r>
              <a:rPr lang="ko-KR" altLang="en-US" sz="8000" dirty="0" smtClean="0"/>
              <a:t>함수를 </a:t>
            </a:r>
            <a:r>
              <a:rPr lang="ko-KR" altLang="en-US" sz="8000" dirty="0" err="1" smtClean="0"/>
              <a:t>메소드로</a:t>
            </a:r>
            <a:r>
              <a:rPr lang="ko-KR" altLang="en-US" sz="8000" dirty="0" smtClean="0"/>
              <a:t> 갖는 객체이다</a:t>
            </a:r>
            <a:r>
              <a:rPr lang="en-US" altLang="ko-KR" sz="8000" dirty="0" smtClean="0"/>
              <a:t>. </a:t>
            </a:r>
            <a:r>
              <a:rPr lang="ko-KR" altLang="en-US" sz="8000" dirty="0" err="1" smtClean="0"/>
              <a:t>이터레이터의</a:t>
            </a:r>
            <a:r>
              <a:rPr lang="ko-KR" altLang="en-US" sz="8000" dirty="0" smtClean="0"/>
              <a:t> </a:t>
            </a:r>
            <a:r>
              <a:rPr lang="en-US" altLang="ko-KR" sz="8000" dirty="0" smtClean="0"/>
              <a:t>next() </a:t>
            </a:r>
            <a:r>
              <a:rPr lang="ko-KR" altLang="en-US" sz="8000" dirty="0" err="1" smtClean="0"/>
              <a:t>메소드를</a:t>
            </a:r>
            <a:r>
              <a:rPr lang="ko-KR" altLang="en-US" sz="8000" dirty="0" smtClean="0"/>
              <a:t> 통해 </a:t>
            </a:r>
            <a:r>
              <a:rPr lang="ko-KR" altLang="en-US" sz="8000" dirty="0" err="1" smtClean="0"/>
              <a:t>이터러블</a:t>
            </a:r>
            <a:r>
              <a:rPr lang="ko-KR" altLang="en-US" sz="8000" dirty="0" smtClean="0"/>
              <a:t> 객체를 순회할 수 있다</a:t>
            </a:r>
            <a:r>
              <a:rPr lang="en-US" altLang="ko-KR" sz="8000" dirty="0" smtClean="0"/>
              <a:t>.</a:t>
            </a:r>
            <a:endParaRPr lang="ko-KR" altLang="en-US" sz="8000" dirty="0" smtClean="0"/>
          </a:p>
          <a:p>
            <a:r>
              <a:rPr lang="en-US" altLang="ko-KR" sz="8000" b="1" dirty="0" smtClean="0">
                <a:solidFill>
                  <a:srgbClr val="002060"/>
                </a:solidFill>
              </a:rPr>
              <a:t>console.log(</a:t>
            </a:r>
            <a:r>
              <a:rPr lang="en-US" altLang="ko-KR" sz="8000" b="1" dirty="0" err="1" smtClean="0">
                <a:solidFill>
                  <a:srgbClr val="002060"/>
                </a:solidFill>
              </a:rPr>
              <a:t>iterator.next</a:t>
            </a:r>
            <a:r>
              <a:rPr lang="en-US" altLang="ko-KR" sz="8000" b="1" dirty="0" smtClean="0">
                <a:solidFill>
                  <a:srgbClr val="002060"/>
                </a:solidFill>
              </a:rPr>
              <a:t>()); // { value: 'a', done: false }</a:t>
            </a:r>
          </a:p>
          <a:p>
            <a:r>
              <a:rPr lang="en-US" altLang="ko-KR" sz="8000" b="1" dirty="0" smtClean="0">
                <a:solidFill>
                  <a:srgbClr val="002060"/>
                </a:solidFill>
              </a:rPr>
              <a:t>console.log(</a:t>
            </a:r>
            <a:r>
              <a:rPr lang="en-US" altLang="ko-KR" sz="8000" b="1" dirty="0" err="1" smtClean="0">
                <a:solidFill>
                  <a:srgbClr val="002060"/>
                </a:solidFill>
              </a:rPr>
              <a:t>iterator.next</a:t>
            </a:r>
            <a:r>
              <a:rPr lang="en-US" altLang="ko-KR" sz="8000" b="1" dirty="0" smtClean="0">
                <a:solidFill>
                  <a:srgbClr val="002060"/>
                </a:solidFill>
              </a:rPr>
              <a:t>()); // { value: 'b', done: false }</a:t>
            </a:r>
          </a:p>
          <a:p>
            <a:r>
              <a:rPr lang="en-US" altLang="ko-KR" sz="8000" b="1" dirty="0" smtClean="0">
                <a:solidFill>
                  <a:srgbClr val="002060"/>
                </a:solidFill>
              </a:rPr>
              <a:t>console.log(</a:t>
            </a:r>
            <a:r>
              <a:rPr lang="en-US" altLang="ko-KR" sz="8000" b="1" dirty="0" err="1" smtClean="0">
                <a:solidFill>
                  <a:srgbClr val="002060"/>
                </a:solidFill>
              </a:rPr>
              <a:t>iterator.next</a:t>
            </a:r>
            <a:r>
              <a:rPr lang="en-US" altLang="ko-KR" sz="8000" b="1" dirty="0" smtClean="0">
                <a:solidFill>
                  <a:srgbClr val="002060"/>
                </a:solidFill>
              </a:rPr>
              <a:t>()); // { value: 'c', done: false }</a:t>
            </a:r>
          </a:p>
          <a:p>
            <a:r>
              <a:rPr lang="en-US" altLang="ko-KR" sz="8000" b="1" dirty="0" smtClean="0">
                <a:solidFill>
                  <a:srgbClr val="002060"/>
                </a:solidFill>
              </a:rPr>
              <a:t>console.log(</a:t>
            </a:r>
            <a:r>
              <a:rPr lang="en-US" altLang="ko-KR" sz="8000" b="1" dirty="0" err="1" smtClean="0">
                <a:solidFill>
                  <a:srgbClr val="002060"/>
                </a:solidFill>
              </a:rPr>
              <a:t>iterator.next</a:t>
            </a:r>
            <a:r>
              <a:rPr lang="en-US" altLang="ko-KR" sz="8000" b="1" dirty="0" smtClean="0">
                <a:solidFill>
                  <a:srgbClr val="002060"/>
                </a:solidFill>
              </a:rPr>
              <a:t>()); // { value: undefined, done: true }</a:t>
            </a:r>
          </a:p>
          <a:p>
            <a:r>
              <a:rPr lang="en-US" altLang="ko-KR" sz="6200" dirty="0" smtClean="0"/>
              <a:t/>
            </a:r>
            <a:br>
              <a:rPr lang="en-US" altLang="ko-KR" sz="6200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15.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이터레이션</a:t>
            </a:r>
            <a:r>
              <a:rPr lang="ko-KR" altLang="en-US" sz="2400" b="1" dirty="0" smtClean="0"/>
              <a:t> 프로토콜</a:t>
            </a:r>
            <a:r>
              <a:rPr lang="en-US" altLang="ko-KR" sz="2400" b="1" dirty="0" smtClean="0"/>
              <a:t>(iteration protocol)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for-of </a:t>
            </a:r>
            <a:r>
              <a:rPr lang="ko-KR" altLang="en-US" sz="2400" b="1" dirty="0" smtClean="0"/>
              <a:t>루프</a:t>
            </a:r>
            <a:r>
              <a:rPr lang="en-US" altLang="ko-KR" sz="2400" b="1" dirty="0" smtClean="0"/>
              <a:t>(4)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아래는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사용하여 </a:t>
            </a:r>
            <a:r>
              <a:rPr lang="ko-KR" altLang="en-US" dirty="0" err="1" smtClean="0"/>
              <a:t>이터레이터의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next()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이터러블</a:t>
            </a:r>
            <a:r>
              <a:rPr lang="ko-KR" altLang="en-US" dirty="0" smtClean="0"/>
              <a:t> 객체를 순회하는 예이다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// </a:t>
            </a:r>
            <a:r>
              <a:rPr lang="ko-KR" altLang="en-US" dirty="0" err="1" smtClean="0"/>
              <a:t>이터러블</a:t>
            </a:r>
            <a:endParaRPr lang="ko-KR" altLang="en-US" dirty="0" smtClean="0"/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const iterable2 = ['a', 'b', 'c'];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// </a:t>
            </a:r>
            <a:r>
              <a:rPr lang="ko-KR" altLang="en-US" dirty="0" err="1" smtClean="0"/>
              <a:t>이터레이터</a:t>
            </a:r>
            <a:endParaRPr lang="ko-KR" altLang="en-US" dirty="0" smtClean="0"/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const iterator2 = iterable2[</a:t>
            </a:r>
            <a:r>
              <a:rPr lang="en-US" altLang="ko-KR" b="1" dirty="0" err="1" smtClean="0">
                <a:solidFill>
                  <a:srgbClr val="002060"/>
                </a:solidFill>
              </a:rPr>
              <a:t>Symbol.iterator</a:t>
            </a:r>
            <a:r>
              <a:rPr lang="en-US" altLang="ko-KR" b="1" dirty="0" smtClean="0">
                <a:solidFill>
                  <a:srgbClr val="002060"/>
                </a:solidFill>
              </a:rPr>
              <a:t>]();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// </a:t>
            </a:r>
            <a:r>
              <a:rPr lang="ko-KR" altLang="en-US" dirty="0" err="1" smtClean="0"/>
              <a:t>이터레이터의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next()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이터러블</a:t>
            </a:r>
            <a:r>
              <a:rPr lang="ko-KR" altLang="en-US" dirty="0" smtClean="0"/>
              <a:t> 객체를 순회</a:t>
            </a: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for (;;) {</a:t>
            </a: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const res = iterator2.next();</a:t>
            </a: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console.log(res);</a:t>
            </a: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if (</a:t>
            </a:r>
            <a:r>
              <a:rPr lang="en-US" altLang="ko-KR" b="1" dirty="0" err="1" smtClean="0">
                <a:solidFill>
                  <a:srgbClr val="002060"/>
                </a:solidFill>
              </a:rPr>
              <a:t>res.done</a:t>
            </a:r>
            <a:r>
              <a:rPr lang="en-US" altLang="ko-KR" b="1" dirty="0" smtClean="0">
                <a:solidFill>
                  <a:srgbClr val="002060"/>
                </a:solidFill>
              </a:rPr>
              <a:t>) break;</a:t>
            </a: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전역 객체와 </a:t>
            </a:r>
            <a:r>
              <a:rPr lang="en-US" altLang="ko-KR" sz="2400" b="1" dirty="0" smtClean="0"/>
              <a:t>let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전역 객체</a:t>
            </a:r>
            <a:r>
              <a:rPr lang="ko-KR" altLang="en-US" sz="2000" dirty="0" smtClean="0"/>
              <a:t>는 모든 객체의 유일한 최상위 객체를 의미하며 일반적으로 </a:t>
            </a:r>
            <a:r>
              <a:rPr lang="en-US" altLang="ko-KR" sz="2000" dirty="0" smtClean="0"/>
              <a:t>Browser-side</a:t>
            </a:r>
            <a:r>
              <a:rPr lang="ko-KR" altLang="en-US" sz="2000" dirty="0" smtClean="0"/>
              <a:t>에서는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window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객체</a:t>
            </a:r>
            <a:r>
              <a:rPr lang="en-US" altLang="ko-KR" sz="2000" dirty="0" smtClean="0"/>
              <a:t>, Server-side(Node.js)</a:t>
            </a:r>
            <a:r>
              <a:rPr lang="ko-KR" altLang="en-US" sz="2000" dirty="0" smtClean="0"/>
              <a:t>에서는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global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객체</a:t>
            </a:r>
            <a:r>
              <a:rPr lang="ko-KR" altLang="en-US" sz="2000" dirty="0" smtClean="0"/>
              <a:t>를 의미한다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키워드로 선언된 변수를 전역 변수로 사용하면 전역 객체</a:t>
            </a:r>
            <a:r>
              <a:rPr lang="en-US" altLang="ko-KR" sz="2000" dirty="0" smtClean="0"/>
              <a:t>(Global Object)</a:t>
            </a:r>
            <a:r>
              <a:rPr lang="ko-KR" altLang="en-US" sz="2000" dirty="0" smtClean="0"/>
              <a:t>의 프로퍼티가 된다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Ex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  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var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foo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= 123; //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전역변수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  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console.log(window.foo); // 123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15.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이터레이션</a:t>
            </a:r>
            <a:r>
              <a:rPr lang="ko-KR" altLang="en-US" sz="2400" b="1" dirty="0" smtClean="0"/>
              <a:t> 프로토콜</a:t>
            </a:r>
            <a:r>
              <a:rPr lang="en-US" altLang="ko-KR" sz="2400" b="1" dirty="0" smtClean="0"/>
              <a:t>(iteration protocol)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for-of </a:t>
            </a:r>
            <a:r>
              <a:rPr lang="ko-KR" altLang="en-US" sz="2400" b="1" dirty="0" smtClean="0"/>
              <a:t>루프</a:t>
            </a:r>
            <a:r>
              <a:rPr lang="en-US" altLang="ko-KR" sz="2400" b="1" dirty="0" smtClean="0"/>
              <a:t>(5)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853136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7200" dirty="0" smtClean="0"/>
              <a:t>//for-of </a:t>
            </a:r>
            <a:r>
              <a:rPr lang="ko-KR" altLang="en-US" sz="7200" dirty="0" smtClean="0"/>
              <a:t>루프는 </a:t>
            </a:r>
            <a:r>
              <a:rPr lang="ko-KR" altLang="en-US" sz="7200" dirty="0" err="1" smtClean="0"/>
              <a:t>이터러블</a:t>
            </a:r>
            <a:r>
              <a:rPr lang="ko-KR" altLang="en-US" sz="7200" dirty="0" smtClean="0"/>
              <a:t> 객체를 순회한다</a:t>
            </a:r>
            <a:r>
              <a:rPr lang="en-US" altLang="ko-KR" sz="7200" dirty="0" smtClean="0"/>
              <a:t>. </a:t>
            </a:r>
            <a:endParaRPr lang="ko-KR" altLang="en-US" sz="7200" dirty="0" smtClean="0"/>
          </a:p>
          <a:p>
            <a:r>
              <a:rPr lang="en-US" altLang="ko-KR" sz="7200" dirty="0" smtClean="0"/>
              <a:t>//for-of </a:t>
            </a:r>
            <a:r>
              <a:rPr lang="ko-KR" altLang="en-US" sz="7200" dirty="0" smtClean="0"/>
              <a:t>루프는 </a:t>
            </a:r>
            <a:r>
              <a:rPr lang="ko-KR" altLang="en-US" sz="7200" dirty="0" err="1" smtClean="0"/>
              <a:t>이터레이터의</a:t>
            </a:r>
            <a:r>
              <a:rPr lang="ko-KR" altLang="en-US" sz="7200" dirty="0" smtClean="0"/>
              <a:t> </a:t>
            </a:r>
            <a:r>
              <a:rPr lang="en-US" altLang="ko-KR" sz="7200" dirty="0" smtClean="0"/>
              <a:t>next() </a:t>
            </a:r>
            <a:r>
              <a:rPr lang="ko-KR" altLang="en-US" sz="7200" dirty="0" err="1" smtClean="0"/>
              <a:t>메소드를</a:t>
            </a:r>
            <a:r>
              <a:rPr lang="ko-KR" altLang="en-US" sz="7200" dirty="0" smtClean="0"/>
              <a:t> 호출하고 </a:t>
            </a:r>
          </a:p>
          <a:p>
            <a:r>
              <a:rPr lang="en-US" altLang="ko-KR" sz="7200" dirty="0" smtClean="0"/>
              <a:t>//next() </a:t>
            </a:r>
            <a:r>
              <a:rPr lang="ko-KR" altLang="en-US" sz="7200" dirty="0" err="1" smtClean="0"/>
              <a:t>메소드가</a:t>
            </a:r>
            <a:r>
              <a:rPr lang="ko-KR" altLang="en-US" sz="7200" dirty="0" smtClean="0"/>
              <a:t> 반환하는 객체의 </a:t>
            </a:r>
            <a:r>
              <a:rPr lang="en-US" altLang="ko-KR" sz="7200" dirty="0" smtClean="0"/>
              <a:t>done </a:t>
            </a:r>
            <a:r>
              <a:rPr lang="ko-KR" altLang="en-US" sz="7200" dirty="0" err="1" smtClean="0"/>
              <a:t>프로퍼티가</a:t>
            </a:r>
            <a:r>
              <a:rPr lang="ko-KR" altLang="en-US" sz="7200" dirty="0" smtClean="0"/>
              <a:t> </a:t>
            </a:r>
            <a:r>
              <a:rPr lang="en-US" altLang="ko-KR" sz="7200" dirty="0" smtClean="0"/>
              <a:t>true</a:t>
            </a:r>
            <a:r>
              <a:rPr lang="ko-KR" altLang="en-US" sz="7200" dirty="0" smtClean="0"/>
              <a:t>가 될 때까지 루핑</a:t>
            </a:r>
          </a:p>
          <a:p>
            <a:r>
              <a:rPr lang="en-US" altLang="ko-KR" sz="7200" dirty="0" smtClean="0"/>
              <a:t>// </a:t>
            </a:r>
            <a:r>
              <a:rPr lang="ko-KR" altLang="en-US" sz="7200" dirty="0" smtClean="0"/>
              <a:t>배열</a:t>
            </a:r>
          </a:p>
          <a:p>
            <a:r>
              <a:rPr lang="en-US" altLang="ko-KR" sz="7200" b="1" dirty="0" smtClean="0">
                <a:solidFill>
                  <a:srgbClr val="002060"/>
                </a:solidFill>
              </a:rPr>
              <a:t>for (const </a:t>
            </a:r>
            <a:r>
              <a:rPr lang="en-US" altLang="ko-KR" sz="7200" b="1" dirty="0" err="1" smtClean="0">
                <a:solidFill>
                  <a:srgbClr val="002060"/>
                </a:solidFill>
              </a:rPr>
              <a:t>val</a:t>
            </a:r>
            <a:r>
              <a:rPr lang="en-US" altLang="ko-KR" sz="7200" b="1" dirty="0" smtClean="0">
                <a:solidFill>
                  <a:srgbClr val="002060"/>
                </a:solidFill>
              </a:rPr>
              <a:t> of ['a', 'b', 'c']) {</a:t>
            </a:r>
          </a:p>
          <a:p>
            <a:r>
              <a:rPr lang="en-US" altLang="ko-KR" sz="7200" b="1" dirty="0" smtClean="0">
                <a:solidFill>
                  <a:srgbClr val="002060"/>
                </a:solidFill>
              </a:rPr>
              <a:t>console.log(</a:t>
            </a:r>
            <a:r>
              <a:rPr lang="en-US" altLang="ko-KR" sz="7200" b="1" dirty="0" err="1" smtClean="0">
                <a:solidFill>
                  <a:srgbClr val="002060"/>
                </a:solidFill>
              </a:rPr>
              <a:t>val</a:t>
            </a:r>
            <a:r>
              <a:rPr lang="en-US" altLang="ko-KR" sz="7200" b="1" dirty="0" smtClean="0">
                <a:solidFill>
                  <a:srgbClr val="002060"/>
                </a:solidFill>
              </a:rPr>
              <a:t>);//</a:t>
            </a:r>
            <a:r>
              <a:rPr lang="en-US" altLang="ko-KR" sz="7200" b="1" dirty="0" err="1" smtClean="0">
                <a:solidFill>
                  <a:srgbClr val="002060"/>
                </a:solidFill>
              </a:rPr>
              <a:t>abc</a:t>
            </a:r>
            <a:r>
              <a:rPr lang="en-US" altLang="ko-KR" sz="7200" b="1" dirty="0" smtClean="0">
                <a:solidFill>
                  <a:srgbClr val="002060"/>
                </a:solidFill>
              </a:rPr>
              <a:t> -&gt;</a:t>
            </a:r>
            <a:r>
              <a:rPr lang="ko-KR" altLang="en-US" sz="7200" b="1" dirty="0" smtClean="0">
                <a:solidFill>
                  <a:srgbClr val="002060"/>
                </a:solidFill>
              </a:rPr>
              <a:t>세로로 출력</a:t>
            </a:r>
          </a:p>
          <a:p>
            <a:r>
              <a:rPr lang="en-US" altLang="ko-KR" sz="72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7200" dirty="0" smtClean="0"/>
              <a:t>// </a:t>
            </a:r>
            <a:r>
              <a:rPr lang="ko-KR" altLang="en-US" sz="7200" dirty="0" smtClean="0"/>
              <a:t>문자열</a:t>
            </a:r>
          </a:p>
          <a:p>
            <a:r>
              <a:rPr lang="en-US" altLang="ko-KR" sz="7200" b="1" dirty="0" smtClean="0">
                <a:solidFill>
                  <a:srgbClr val="002060"/>
                </a:solidFill>
              </a:rPr>
              <a:t>for (const </a:t>
            </a:r>
            <a:r>
              <a:rPr lang="en-US" altLang="ko-KR" sz="7200" b="1" dirty="0" err="1" smtClean="0">
                <a:solidFill>
                  <a:srgbClr val="002060"/>
                </a:solidFill>
              </a:rPr>
              <a:t>val</a:t>
            </a:r>
            <a:r>
              <a:rPr lang="en-US" altLang="ko-KR" sz="7200" b="1" dirty="0" smtClean="0">
                <a:solidFill>
                  <a:srgbClr val="002060"/>
                </a:solidFill>
              </a:rPr>
              <a:t> of '</a:t>
            </a:r>
            <a:r>
              <a:rPr lang="en-US" altLang="ko-KR" sz="7200" b="1" dirty="0" err="1" smtClean="0">
                <a:solidFill>
                  <a:srgbClr val="002060"/>
                </a:solidFill>
              </a:rPr>
              <a:t>abc</a:t>
            </a:r>
            <a:r>
              <a:rPr lang="en-US" altLang="ko-KR" sz="7200" b="1" dirty="0" smtClean="0">
                <a:solidFill>
                  <a:srgbClr val="002060"/>
                </a:solidFill>
              </a:rPr>
              <a:t>') {</a:t>
            </a:r>
          </a:p>
          <a:p>
            <a:r>
              <a:rPr lang="en-US" altLang="ko-KR" sz="7200" b="1" dirty="0" smtClean="0">
                <a:solidFill>
                  <a:srgbClr val="002060"/>
                </a:solidFill>
              </a:rPr>
              <a:t>console.log(</a:t>
            </a:r>
            <a:r>
              <a:rPr lang="en-US" altLang="ko-KR" sz="7200" b="1" dirty="0" err="1" smtClean="0">
                <a:solidFill>
                  <a:srgbClr val="002060"/>
                </a:solidFill>
              </a:rPr>
              <a:t>val</a:t>
            </a:r>
            <a:r>
              <a:rPr lang="en-US" altLang="ko-KR" sz="7200" b="1" dirty="0" smtClean="0">
                <a:solidFill>
                  <a:srgbClr val="002060"/>
                </a:solidFill>
              </a:rPr>
              <a:t>);//</a:t>
            </a:r>
            <a:r>
              <a:rPr lang="en-US" altLang="ko-KR" sz="7200" b="1" dirty="0" err="1" smtClean="0">
                <a:solidFill>
                  <a:srgbClr val="002060"/>
                </a:solidFill>
              </a:rPr>
              <a:t>abc</a:t>
            </a:r>
            <a:endParaRPr lang="en-US" altLang="ko-KR" sz="7200" b="1" dirty="0" smtClean="0">
              <a:solidFill>
                <a:srgbClr val="002060"/>
              </a:solidFill>
            </a:endParaRPr>
          </a:p>
          <a:p>
            <a:r>
              <a:rPr lang="en-US" altLang="ko-KR" sz="72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7200" dirty="0" smtClean="0"/>
              <a:t>// Map</a:t>
            </a:r>
          </a:p>
          <a:p>
            <a:r>
              <a:rPr lang="en-US" altLang="ko-KR" sz="7200" b="1" dirty="0" smtClean="0">
                <a:solidFill>
                  <a:srgbClr val="002060"/>
                </a:solidFill>
              </a:rPr>
              <a:t>for (const [key, value] of new Map([['a', '1'], ['b', '2'], ['c', '3']])) {</a:t>
            </a:r>
          </a:p>
          <a:p>
            <a:r>
              <a:rPr lang="en-US" altLang="ko-KR" sz="7200" b="1" dirty="0" smtClean="0">
                <a:solidFill>
                  <a:srgbClr val="002060"/>
                </a:solidFill>
              </a:rPr>
              <a:t>console.log(`key : ${key} value : ${value}`); // key : a value : 1 ...</a:t>
            </a:r>
          </a:p>
          <a:p>
            <a:r>
              <a:rPr lang="en-US" altLang="ko-KR" sz="72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7200" b="1" dirty="0" smtClean="0">
                <a:solidFill>
                  <a:srgbClr val="002060"/>
                </a:solidFill>
              </a:rPr>
              <a:t>// Set</a:t>
            </a:r>
          </a:p>
          <a:p>
            <a:r>
              <a:rPr lang="en-US" altLang="ko-KR" sz="7200" b="1" dirty="0" smtClean="0">
                <a:solidFill>
                  <a:srgbClr val="002060"/>
                </a:solidFill>
              </a:rPr>
              <a:t>for (const </a:t>
            </a:r>
            <a:r>
              <a:rPr lang="en-US" altLang="ko-KR" sz="7200" b="1" dirty="0" err="1" smtClean="0">
                <a:solidFill>
                  <a:srgbClr val="002060"/>
                </a:solidFill>
              </a:rPr>
              <a:t>val</a:t>
            </a:r>
            <a:r>
              <a:rPr lang="en-US" altLang="ko-KR" sz="7200" b="1" dirty="0" smtClean="0">
                <a:solidFill>
                  <a:srgbClr val="002060"/>
                </a:solidFill>
              </a:rPr>
              <a:t> of new Set([1, 2, 3])) {</a:t>
            </a:r>
          </a:p>
          <a:p>
            <a:r>
              <a:rPr lang="en-US" altLang="ko-KR" sz="7200" b="1" dirty="0" smtClean="0">
                <a:solidFill>
                  <a:srgbClr val="002060"/>
                </a:solidFill>
              </a:rPr>
              <a:t>console.log(</a:t>
            </a:r>
            <a:r>
              <a:rPr lang="en-US" altLang="ko-KR" sz="7200" b="1" dirty="0" err="1" smtClean="0">
                <a:solidFill>
                  <a:srgbClr val="002060"/>
                </a:solidFill>
              </a:rPr>
              <a:t>val</a:t>
            </a:r>
            <a:r>
              <a:rPr lang="en-US" altLang="ko-KR" sz="7200" b="1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altLang="ko-KR" sz="7200" b="1" dirty="0" smtClean="0">
                <a:solidFill>
                  <a:srgbClr val="002060"/>
                </a:solidFill>
              </a:rPr>
              <a:t>}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15.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이터레이션</a:t>
            </a:r>
            <a:r>
              <a:rPr lang="ko-KR" altLang="en-US" sz="2400" b="1" dirty="0" smtClean="0"/>
              <a:t> 프로토콜</a:t>
            </a:r>
            <a:r>
              <a:rPr lang="en-US" altLang="ko-KR" sz="2400" b="1" dirty="0" smtClean="0"/>
              <a:t>(iteration protocol)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for-of </a:t>
            </a:r>
            <a:r>
              <a:rPr lang="ko-KR" altLang="en-US" sz="2400" b="1" dirty="0" smtClean="0"/>
              <a:t>루프</a:t>
            </a:r>
            <a:r>
              <a:rPr lang="en-US" altLang="ko-KR" sz="2400" b="1" dirty="0" smtClean="0"/>
              <a:t>(6)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7200" dirty="0" smtClean="0"/>
              <a:t>//</a:t>
            </a:r>
            <a:r>
              <a:rPr lang="ko-KR" altLang="en-US" sz="7200" dirty="0" smtClean="0"/>
              <a:t>객체는 </a:t>
            </a:r>
            <a:r>
              <a:rPr lang="ko-KR" altLang="en-US" sz="7200" dirty="0" err="1" smtClean="0"/>
              <a:t>이터러블이</a:t>
            </a:r>
            <a:r>
              <a:rPr lang="ko-KR" altLang="en-US" sz="7200" dirty="0" smtClean="0"/>
              <a:t> 아니다</a:t>
            </a:r>
            <a:r>
              <a:rPr lang="en-US" altLang="ko-KR" sz="7200" dirty="0" smtClean="0"/>
              <a:t>. </a:t>
            </a:r>
            <a:r>
              <a:rPr lang="ko-KR" altLang="en-US" sz="7200" dirty="0" smtClean="0"/>
              <a:t>하지만 </a:t>
            </a:r>
            <a:r>
              <a:rPr lang="ko-KR" altLang="en-US" sz="7200" dirty="0" err="1" smtClean="0"/>
              <a:t>이터레이션</a:t>
            </a:r>
            <a:r>
              <a:rPr lang="ko-KR" altLang="en-US" sz="7200" dirty="0" smtClean="0"/>
              <a:t> 프로토콜을 준수하여 </a:t>
            </a:r>
          </a:p>
          <a:p>
            <a:r>
              <a:rPr lang="en-US" altLang="ko-KR" sz="7200" dirty="0" smtClean="0"/>
              <a:t>//</a:t>
            </a:r>
            <a:r>
              <a:rPr lang="ko-KR" altLang="en-US" sz="7200" dirty="0" err="1" smtClean="0"/>
              <a:t>이터러블</a:t>
            </a:r>
            <a:r>
              <a:rPr lang="ko-KR" altLang="en-US" sz="7200" dirty="0" smtClean="0"/>
              <a:t> 객체를 </a:t>
            </a:r>
            <a:r>
              <a:rPr lang="ko-KR" altLang="en-US" sz="7200" dirty="0" err="1" smtClean="0"/>
              <a:t>만들수</a:t>
            </a:r>
            <a:r>
              <a:rPr lang="ko-KR" altLang="en-US" sz="7200" dirty="0" smtClean="0"/>
              <a:t> 있다</a:t>
            </a:r>
            <a:r>
              <a:rPr lang="en-US" altLang="ko-KR" sz="7200" dirty="0" smtClean="0"/>
              <a:t>.</a:t>
            </a:r>
            <a:endParaRPr lang="ko-KR" altLang="en-US" sz="7200" dirty="0" smtClean="0"/>
          </a:p>
          <a:p>
            <a:r>
              <a:rPr lang="en-US" altLang="ko-KR" sz="7200" dirty="0" smtClean="0"/>
              <a:t>//</a:t>
            </a:r>
            <a:r>
              <a:rPr lang="ko-KR" altLang="en-US" sz="7200" dirty="0" smtClean="0"/>
              <a:t>피보나치 수열을 구현한 간단한 </a:t>
            </a:r>
            <a:r>
              <a:rPr lang="ko-KR" altLang="en-US" sz="7200" dirty="0" err="1" smtClean="0"/>
              <a:t>이터러블</a:t>
            </a:r>
            <a:r>
              <a:rPr lang="ko-KR" altLang="en-US" sz="7200" dirty="0" smtClean="0"/>
              <a:t> 객체를 만들어 보자</a:t>
            </a:r>
            <a:r>
              <a:rPr lang="en-US" altLang="ko-KR" sz="7200" dirty="0" smtClean="0"/>
              <a:t>. </a:t>
            </a:r>
            <a:endParaRPr lang="ko-KR" altLang="en-US" sz="7200" dirty="0" smtClean="0"/>
          </a:p>
          <a:p>
            <a:r>
              <a:rPr lang="en-US" altLang="ko-KR" sz="7200" dirty="0" smtClean="0"/>
              <a:t>//</a:t>
            </a:r>
            <a:r>
              <a:rPr lang="en-US" altLang="ko-KR" sz="7200" dirty="0" err="1" smtClean="0"/>
              <a:t>Symbol.iterator</a:t>
            </a:r>
            <a:r>
              <a:rPr lang="ko-KR" altLang="en-US" sz="7200" dirty="0" smtClean="0"/>
              <a:t>를 </a:t>
            </a:r>
            <a:r>
              <a:rPr lang="ko-KR" altLang="en-US" sz="7200" dirty="0" err="1" smtClean="0"/>
              <a:t>프로퍼티</a:t>
            </a:r>
            <a:r>
              <a:rPr lang="ko-KR" altLang="en-US" sz="7200" dirty="0" smtClean="0"/>
              <a:t> </a:t>
            </a:r>
            <a:r>
              <a:rPr lang="en-US" altLang="ko-KR" sz="7200" dirty="0" smtClean="0"/>
              <a:t>key</a:t>
            </a:r>
            <a:r>
              <a:rPr lang="ko-KR" altLang="en-US" sz="7200" dirty="0" smtClean="0"/>
              <a:t>로 사용한 </a:t>
            </a:r>
            <a:r>
              <a:rPr lang="ko-KR" altLang="en-US" sz="7200" dirty="0" err="1" smtClean="0"/>
              <a:t>메소드를</a:t>
            </a:r>
            <a:r>
              <a:rPr lang="ko-KR" altLang="en-US" sz="7200" dirty="0" smtClean="0"/>
              <a:t> 구현하는 것에</a:t>
            </a:r>
          </a:p>
          <a:p>
            <a:r>
              <a:rPr lang="en-US" altLang="ko-KR" sz="7200" dirty="0" smtClean="0"/>
              <a:t>// </a:t>
            </a:r>
            <a:r>
              <a:rPr lang="ko-KR" altLang="en-US" sz="7200" dirty="0" smtClean="0"/>
              <a:t>의해 순회 가능한 자료 구조인 </a:t>
            </a:r>
            <a:r>
              <a:rPr lang="ko-KR" altLang="en-US" sz="7200" dirty="0" err="1" smtClean="0"/>
              <a:t>이터러블이</a:t>
            </a:r>
            <a:r>
              <a:rPr lang="ko-KR" altLang="en-US" sz="7200" dirty="0" smtClean="0"/>
              <a:t> 된다</a:t>
            </a:r>
            <a:r>
              <a:rPr lang="en-US" altLang="ko-KR" sz="7200" dirty="0" smtClean="0"/>
              <a:t>.</a:t>
            </a:r>
            <a:r>
              <a:rPr lang="ko-KR" altLang="en-US" sz="7200" dirty="0" smtClean="0"/>
              <a:t/>
            </a:r>
            <a:br>
              <a:rPr lang="ko-KR" altLang="en-US" sz="7200" dirty="0" smtClean="0"/>
            </a:br>
            <a:r>
              <a:rPr lang="en-US" altLang="ko-KR" sz="7200" dirty="0" smtClean="0"/>
              <a:t>const </a:t>
            </a:r>
            <a:r>
              <a:rPr lang="en-US" altLang="ko-KR" sz="7200" dirty="0" err="1" smtClean="0"/>
              <a:t>fibonacci</a:t>
            </a:r>
            <a:r>
              <a:rPr lang="en-US" altLang="ko-KR" sz="7200" dirty="0" smtClean="0"/>
              <a:t> = {</a:t>
            </a:r>
          </a:p>
          <a:p>
            <a:r>
              <a:rPr lang="en-US" altLang="ko-KR" sz="7200" dirty="0" smtClean="0"/>
              <a:t>[</a:t>
            </a:r>
            <a:r>
              <a:rPr lang="en-US" altLang="ko-KR" sz="7200" dirty="0" err="1" smtClean="0"/>
              <a:t>Symbol.iterator</a:t>
            </a:r>
            <a:r>
              <a:rPr lang="en-US" altLang="ko-KR" sz="7200" dirty="0" smtClean="0"/>
              <a:t>]() {</a:t>
            </a:r>
          </a:p>
          <a:p>
            <a:r>
              <a:rPr lang="en-US" altLang="ko-KR" sz="7200" dirty="0" smtClean="0"/>
              <a:t>let [</a:t>
            </a:r>
            <a:r>
              <a:rPr lang="en-US" altLang="ko-KR" sz="7200" dirty="0" err="1" smtClean="0"/>
              <a:t>prev</a:t>
            </a:r>
            <a:r>
              <a:rPr lang="en-US" altLang="ko-KR" sz="7200" dirty="0" smtClean="0"/>
              <a:t>, </a:t>
            </a:r>
            <a:r>
              <a:rPr lang="en-US" altLang="ko-KR" sz="7200" dirty="0" err="1" smtClean="0"/>
              <a:t>curr</a:t>
            </a:r>
            <a:r>
              <a:rPr lang="en-US" altLang="ko-KR" sz="7200" dirty="0" smtClean="0"/>
              <a:t>] = [0, 1];</a:t>
            </a:r>
          </a:p>
          <a:p>
            <a:r>
              <a:rPr lang="en-US" altLang="ko-KR" sz="7200" dirty="0" smtClean="0"/>
              <a:t>// </a:t>
            </a:r>
            <a:r>
              <a:rPr lang="ko-KR" altLang="en-US" sz="7200" dirty="0" smtClean="0"/>
              <a:t>순회 카운터</a:t>
            </a:r>
          </a:p>
          <a:p>
            <a:r>
              <a:rPr lang="en-US" altLang="ko-KR" sz="7200" dirty="0" smtClean="0"/>
              <a:t>let step = 0;</a:t>
            </a:r>
          </a:p>
          <a:p>
            <a:r>
              <a:rPr lang="en-US" altLang="ko-KR" sz="7200" dirty="0" smtClean="0"/>
              <a:t>// </a:t>
            </a:r>
            <a:r>
              <a:rPr lang="ko-KR" altLang="en-US" sz="7200" dirty="0" smtClean="0"/>
              <a:t>최대 </a:t>
            </a:r>
            <a:r>
              <a:rPr lang="ko-KR" altLang="en-US" sz="7200" dirty="0" err="1" smtClean="0"/>
              <a:t>순회수</a:t>
            </a:r>
            <a:endParaRPr lang="ko-KR" altLang="en-US" sz="7200" dirty="0" smtClean="0"/>
          </a:p>
          <a:p>
            <a:r>
              <a:rPr lang="en-US" altLang="ko-KR" sz="7200" dirty="0" smtClean="0"/>
              <a:t>const </a:t>
            </a:r>
            <a:r>
              <a:rPr lang="en-US" altLang="ko-KR" sz="7200" dirty="0" err="1" smtClean="0"/>
              <a:t>maxStep</a:t>
            </a:r>
            <a:r>
              <a:rPr lang="en-US" altLang="ko-KR" sz="7200" dirty="0" smtClean="0"/>
              <a:t> = 10;</a:t>
            </a:r>
          </a:p>
          <a:p>
            <a:r>
              <a:rPr lang="en-US" altLang="ko-KR" sz="7200" dirty="0" smtClean="0"/>
              <a:t>return {</a:t>
            </a:r>
          </a:p>
          <a:p>
            <a:r>
              <a:rPr lang="en-US" altLang="ko-KR" sz="7200" dirty="0" smtClean="0"/>
              <a:t>// </a:t>
            </a:r>
            <a:r>
              <a:rPr lang="en-US" altLang="ko-KR" sz="7200" dirty="0" err="1" smtClean="0"/>
              <a:t>fibonacci</a:t>
            </a:r>
            <a:r>
              <a:rPr lang="en-US" altLang="ko-KR" sz="7200" dirty="0" smtClean="0"/>
              <a:t> </a:t>
            </a:r>
            <a:r>
              <a:rPr lang="ko-KR" altLang="en-US" sz="7200" dirty="0" smtClean="0"/>
              <a:t>객체가 순회할 때마다 </a:t>
            </a:r>
            <a:r>
              <a:rPr lang="en-US" altLang="ko-KR" sz="7200" dirty="0" smtClean="0"/>
              <a:t>next </a:t>
            </a:r>
            <a:r>
              <a:rPr lang="ko-KR" altLang="en-US" sz="7200" dirty="0" smtClean="0"/>
              <a:t>함수가 호출된다</a:t>
            </a:r>
            <a:r>
              <a:rPr lang="en-US" altLang="ko-KR" sz="7200" dirty="0" smtClean="0"/>
              <a:t>.</a:t>
            </a:r>
            <a:endParaRPr lang="ko-KR" altLang="en-US" sz="7200" dirty="0" smtClean="0"/>
          </a:p>
          <a:p>
            <a:r>
              <a:rPr lang="en-US" altLang="ko-KR" sz="7200" dirty="0" smtClean="0"/>
              <a:t>next() {</a:t>
            </a:r>
          </a:p>
          <a:p>
            <a:r>
              <a:rPr lang="en-US" altLang="ko-KR" sz="7200" dirty="0" smtClean="0"/>
              <a:t>[</a:t>
            </a:r>
            <a:r>
              <a:rPr lang="en-US" altLang="ko-KR" sz="7200" dirty="0" err="1" smtClean="0"/>
              <a:t>prev</a:t>
            </a:r>
            <a:r>
              <a:rPr lang="en-US" altLang="ko-KR" sz="7200" dirty="0" smtClean="0"/>
              <a:t>, </a:t>
            </a:r>
            <a:r>
              <a:rPr lang="en-US" altLang="ko-KR" sz="7200" dirty="0" err="1" smtClean="0"/>
              <a:t>curr</a:t>
            </a:r>
            <a:r>
              <a:rPr lang="en-US" altLang="ko-KR" sz="7200" dirty="0" smtClean="0"/>
              <a:t>] = [</a:t>
            </a:r>
            <a:r>
              <a:rPr lang="en-US" altLang="ko-KR" sz="7200" dirty="0" err="1" smtClean="0"/>
              <a:t>curr</a:t>
            </a:r>
            <a:r>
              <a:rPr lang="en-US" altLang="ko-KR" sz="7200" dirty="0" smtClean="0"/>
              <a:t>, </a:t>
            </a:r>
            <a:r>
              <a:rPr lang="en-US" altLang="ko-KR" sz="7200" dirty="0" err="1" smtClean="0"/>
              <a:t>prev</a:t>
            </a:r>
            <a:r>
              <a:rPr lang="en-US" altLang="ko-KR" sz="7200" dirty="0" smtClean="0"/>
              <a:t> + </a:t>
            </a:r>
            <a:r>
              <a:rPr lang="en-US" altLang="ko-KR" sz="7200" dirty="0" err="1" smtClean="0"/>
              <a:t>curr</a:t>
            </a:r>
            <a:r>
              <a:rPr lang="en-US" altLang="ko-KR" sz="7200" dirty="0" smtClean="0"/>
              <a:t>];</a:t>
            </a:r>
          </a:p>
          <a:p>
            <a:r>
              <a:rPr lang="en-US" altLang="ko-KR" sz="7200" dirty="0" smtClean="0"/>
              <a:t>return { value: </a:t>
            </a:r>
            <a:r>
              <a:rPr lang="en-US" altLang="ko-KR" sz="7200" dirty="0" err="1" smtClean="0"/>
              <a:t>curr</a:t>
            </a:r>
            <a:r>
              <a:rPr lang="en-US" altLang="ko-KR" sz="7200" dirty="0" smtClean="0"/>
              <a:t>, done: step++ &gt;= </a:t>
            </a:r>
            <a:r>
              <a:rPr lang="en-US" altLang="ko-KR" sz="7200" dirty="0" err="1" smtClean="0"/>
              <a:t>maxStep</a:t>
            </a:r>
            <a:r>
              <a:rPr lang="en-US" altLang="ko-KR" sz="7200" dirty="0" smtClean="0"/>
              <a:t> };</a:t>
            </a:r>
          </a:p>
          <a:p>
            <a:r>
              <a:rPr lang="en-US" altLang="ko-KR" sz="7200" dirty="0" smtClean="0"/>
              <a:t>}</a:t>
            </a:r>
          </a:p>
          <a:p>
            <a:r>
              <a:rPr lang="en-US" altLang="ko-KR" sz="7200" dirty="0" smtClean="0"/>
              <a:t>};</a:t>
            </a:r>
          </a:p>
          <a:p>
            <a:r>
              <a:rPr lang="en-US" altLang="ko-KR" sz="7200" dirty="0" smtClean="0"/>
              <a:t>}</a:t>
            </a:r>
          </a:p>
          <a:p>
            <a:r>
              <a:rPr lang="en-US" altLang="ko-KR" sz="7200" dirty="0" smtClean="0"/>
              <a:t>};</a:t>
            </a:r>
          </a:p>
          <a:p>
            <a:endParaRPr lang="en-US" altLang="ko-KR" sz="72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15.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이터레이션</a:t>
            </a:r>
            <a:r>
              <a:rPr lang="ko-KR" altLang="en-US" sz="2400" b="1" dirty="0" smtClean="0"/>
              <a:t> 프로토콜</a:t>
            </a:r>
            <a:r>
              <a:rPr lang="en-US" altLang="ko-KR" sz="2400" b="1" dirty="0" smtClean="0"/>
              <a:t>(iteration protocol)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for-of </a:t>
            </a:r>
            <a:r>
              <a:rPr lang="ko-KR" altLang="en-US" sz="2400" b="1" dirty="0" smtClean="0"/>
              <a:t>루프</a:t>
            </a:r>
            <a:r>
              <a:rPr lang="en-US" altLang="ko-KR" sz="2400" b="1" dirty="0" smtClean="0"/>
              <a:t>(7)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for (const num of </a:t>
            </a:r>
            <a:r>
              <a:rPr lang="en-US" altLang="ko-KR" dirty="0" err="1" smtClean="0"/>
              <a:t>fibonacci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console.log(num);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// spread </a:t>
            </a:r>
            <a:r>
              <a:rPr lang="ko-KR" altLang="en-US" dirty="0" smtClean="0"/>
              <a:t>연산자</a:t>
            </a:r>
          </a:p>
          <a:p>
            <a:r>
              <a:rPr lang="en-US" altLang="ko-KR" dirty="0" smtClean="0"/>
              <a:t>const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[...</a:t>
            </a:r>
            <a:r>
              <a:rPr lang="en-US" altLang="ko-KR" dirty="0" err="1" smtClean="0"/>
              <a:t>fibonacci</a:t>
            </a:r>
            <a:r>
              <a:rPr lang="en-US" altLang="ko-KR" dirty="0" smtClean="0"/>
              <a:t>];</a:t>
            </a:r>
          </a:p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); // [ 1, 2, 3, 5, 8, 13, 21, 34, 55, 89 ]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// </a:t>
            </a:r>
            <a:r>
              <a:rPr lang="ko-KR" altLang="en-US" dirty="0" err="1" smtClean="0"/>
              <a:t>디스트럭처링</a:t>
            </a:r>
            <a:endParaRPr lang="ko-KR" altLang="en-US" dirty="0" smtClean="0"/>
          </a:p>
          <a:p>
            <a:r>
              <a:rPr lang="en-US" altLang="ko-KR" dirty="0" smtClean="0"/>
              <a:t>const [first, second, ...rest] = </a:t>
            </a:r>
            <a:r>
              <a:rPr lang="en-US" altLang="ko-KR" dirty="0" err="1" smtClean="0"/>
              <a:t>fibonacci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console.log(first, second, rest); // 1 2 [ 3, 5, 8, 13, 21, 34, 55, 89 ]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16.</a:t>
            </a:r>
            <a:r>
              <a:rPr lang="en-US" altLang="ko-KR" sz="2400" b="1" dirty="0" smtClean="0"/>
              <a:t> Generator(</a:t>
            </a:r>
            <a:r>
              <a:rPr lang="ko-KR" altLang="en-US" sz="2400" b="1" dirty="0" err="1" smtClean="0"/>
              <a:t>제너레이터</a:t>
            </a:r>
            <a:r>
              <a:rPr lang="en-US" altLang="ko-KR" sz="2400" b="1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</a:rPr>
              <a:t>ES6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에서 도입된 제너레이터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(Generator)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는 함수 블록을 한번에 실행하지 않고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실행을 일시 중지했다가 필요한 시점에 다시 시작할 수 있는 함수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제너레이터는</a:t>
            </a:r>
            <a:r>
              <a:rPr lang="ko-KR" altLang="en-US" sz="2400" dirty="0" smtClean="0"/>
              <a:t> 함수이지만 일반 함수와는 다른 독특한 움직임을 한다</a:t>
            </a:r>
            <a:r>
              <a:rPr lang="en-US" altLang="ko-KR" sz="2400" dirty="0" smtClean="0"/>
              <a:t>.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함수를 호출하면 함수 블록이 실행되지만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2400" b="1" dirty="0" err="1" smtClean="0">
                <a:solidFill>
                  <a:srgbClr val="002060"/>
                </a:solidFill>
              </a:rPr>
              <a:t>제너레이터는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400" b="1" dirty="0" err="1" smtClean="0">
                <a:solidFill>
                  <a:srgbClr val="002060"/>
                </a:solidFill>
              </a:rPr>
              <a:t>제너레이터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 객체를 반환한다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이 제너레이터 객체는 순회 가능한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002060"/>
                </a:solidFill>
              </a:rPr>
              <a:t>iterable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한 값이다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즉 </a:t>
            </a:r>
            <a:r>
              <a:rPr lang="ko-KR" altLang="en-US" sz="2400" b="1" dirty="0" err="1" smtClean="0">
                <a:solidFill>
                  <a:srgbClr val="002060"/>
                </a:solidFill>
              </a:rPr>
              <a:t>제너레이터는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 순회 가능한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002060"/>
                </a:solidFill>
              </a:rPr>
              <a:t>iterable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한 값을 생성하는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002060"/>
                </a:solidFill>
              </a:rPr>
              <a:t>gererate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함수이다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sz="2400" b="1" dirty="0" smtClean="0">
              <a:solidFill>
                <a:srgbClr val="002060"/>
              </a:solidFill>
            </a:endParaRPr>
          </a:p>
          <a:p>
            <a:r>
              <a:rPr lang="ko-KR" altLang="en-US" sz="2400" dirty="0" err="1" smtClean="0"/>
              <a:t>제너레이터는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이터러블의</a:t>
            </a:r>
            <a:r>
              <a:rPr lang="ko-KR" altLang="en-US" sz="2400" dirty="0" smtClean="0"/>
              <a:t> 구현과 </a:t>
            </a:r>
            <a:r>
              <a:rPr lang="ko-KR" altLang="en-US" sz="2400" dirty="0" err="1" smtClean="0"/>
              <a:t>비동기</a:t>
            </a:r>
            <a:r>
              <a:rPr lang="ko-KR" altLang="en-US" sz="2400" dirty="0" smtClean="0"/>
              <a:t> 함수의 호출 차단 등에 유용하다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16.</a:t>
            </a:r>
            <a:r>
              <a:rPr lang="ko-KR" altLang="en-US" sz="2400" b="1" dirty="0" err="1" smtClean="0"/>
              <a:t>제너레이터</a:t>
            </a:r>
            <a:r>
              <a:rPr lang="ko-KR" altLang="en-US" sz="2400" b="1" dirty="0" smtClean="0"/>
              <a:t> 함수의 </a:t>
            </a:r>
            <a:r>
              <a:rPr lang="ko-KR" altLang="en-US" sz="2400" b="1" dirty="0" smtClean="0"/>
              <a:t>호출</a:t>
            </a:r>
            <a:r>
              <a:rPr lang="en-US" altLang="ko-KR" sz="2400" b="1" dirty="0" smtClean="0"/>
              <a:t>(1)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b="1" dirty="0" err="1" smtClean="0">
                <a:solidFill>
                  <a:srgbClr val="002060"/>
                </a:solidFill>
              </a:rPr>
              <a:t>제너레이터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함수를 호출하면 함수 블록이 실행되는 것이 아니라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제너레이터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객체를 반환한다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// </a:t>
            </a:r>
            <a:r>
              <a:rPr lang="ko-KR" altLang="en-US" sz="2000" dirty="0" err="1" smtClean="0"/>
              <a:t>제너레이터</a:t>
            </a:r>
            <a:r>
              <a:rPr lang="ko-KR" altLang="en-US" sz="2000" dirty="0" smtClean="0"/>
              <a:t> 함수 선언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function* 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() {</a:t>
            </a:r>
          </a:p>
          <a:p>
            <a:pPr>
              <a:buNone/>
            </a:pPr>
            <a:r>
              <a:rPr lang="en-US" altLang="ko-KR" sz="2000" dirty="0" smtClean="0"/>
              <a:t>        yield 1; yield 2; yield 3;</a:t>
            </a:r>
          </a:p>
          <a:p>
            <a:pPr>
              <a:buNone/>
            </a:pPr>
            <a:r>
              <a:rPr lang="en-US" altLang="ko-KR" sz="2000" dirty="0" smtClean="0"/>
              <a:t>      } </a:t>
            </a:r>
          </a:p>
          <a:p>
            <a:pPr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//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제너레이터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함수 호출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제너레이터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객체를 생성하고 반환한다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. </a:t>
            </a:r>
          </a:p>
          <a:p>
            <a:pPr>
              <a:buNone/>
            </a:pPr>
            <a:r>
              <a:rPr lang="en-US" altLang="ko-KR" sz="2000" dirty="0" smtClean="0"/>
              <a:t>   const generator = 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(); </a:t>
            </a:r>
          </a:p>
          <a:p>
            <a:pPr>
              <a:buNone/>
            </a:pPr>
            <a:r>
              <a:rPr lang="en-US" altLang="ko-KR" sz="2000" dirty="0" smtClean="0"/>
              <a:t>   for (const </a:t>
            </a:r>
            <a:r>
              <a:rPr lang="en-US" altLang="ko-KR" sz="2000" dirty="0" err="1" smtClean="0"/>
              <a:t>val</a:t>
            </a:r>
            <a:r>
              <a:rPr lang="en-US" altLang="ko-KR" sz="2000" dirty="0" smtClean="0"/>
              <a:t> of generator)</a:t>
            </a:r>
          </a:p>
          <a:p>
            <a:pPr>
              <a:buNone/>
            </a:pPr>
            <a:r>
              <a:rPr lang="en-US" altLang="ko-KR" sz="2000" dirty="0" smtClean="0"/>
              <a:t>         { console.log(</a:t>
            </a:r>
            <a:r>
              <a:rPr lang="en-US" altLang="ko-KR" sz="2000" dirty="0" err="1" smtClean="0"/>
              <a:t>val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smtClean="0"/>
              <a:t>            // 1 2 3</a:t>
            </a:r>
          </a:p>
          <a:p>
            <a:pPr>
              <a:buNone/>
            </a:pPr>
            <a:r>
              <a:rPr lang="en-US" altLang="ko-KR" sz="2000" dirty="0" smtClean="0"/>
              <a:t>        }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16.</a:t>
            </a:r>
            <a:r>
              <a:rPr lang="ko-KR" altLang="en-US" sz="2400" b="1" dirty="0" err="1" smtClean="0"/>
              <a:t>제너레이터</a:t>
            </a:r>
            <a:r>
              <a:rPr lang="ko-KR" altLang="en-US" sz="2400" b="1" dirty="0" smtClean="0"/>
              <a:t> 함수의 호출</a:t>
            </a:r>
            <a:r>
              <a:rPr lang="en-US" altLang="ko-KR" sz="2400" b="1" dirty="0" smtClean="0"/>
              <a:t>(2)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57800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8000" b="1" dirty="0" smtClean="0">
                <a:solidFill>
                  <a:srgbClr val="002060"/>
                </a:solidFill>
              </a:rPr>
              <a:t>//</a:t>
            </a:r>
            <a:r>
              <a:rPr lang="ko-KR" altLang="en-US" sz="8000" b="1" dirty="0" err="1" smtClean="0">
                <a:solidFill>
                  <a:srgbClr val="002060"/>
                </a:solidFill>
              </a:rPr>
              <a:t>제너레이터</a:t>
            </a:r>
            <a:r>
              <a:rPr lang="ko-KR" altLang="en-US" sz="8000" b="1" dirty="0" smtClean="0">
                <a:solidFill>
                  <a:srgbClr val="002060"/>
                </a:solidFill>
              </a:rPr>
              <a:t> 함수는 </a:t>
            </a:r>
            <a:r>
              <a:rPr lang="en-US" altLang="ko-KR" sz="8000" b="1" dirty="0" smtClean="0">
                <a:solidFill>
                  <a:srgbClr val="002060"/>
                </a:solidFill>
              </a:rPr>
              <a:t>function* </a:t>
            </a:r>
            <a:r>
              <a:rPr lang="ko-KR" altLang="en-US" sz="8000" b="1" dirty="0" smtClean="0">
                <a:solidFill>
                  <a:srgbClr val="002060"/>
                </a:solidFill>
              </a:rPr>
              <a:t>키워드로 선언한다</a:t>
            </a:r>
            <a:r>
              <a:rPr lang="en-US" altLang="ko-KR" sz="8000" b="1" dirty="0" smtClean="0">
                <a:solidFill>
                  <a:srgbClr val="002060"/>
                </a:solidFill>
              </a:rPr>
              <a:t>. </a:t>
            </a:r>
            <a:endParaRPr lang="ko-KR" altLang="en-US" sz="8000" b="1" dirty="0" smtClean="0">
              <a:solidFill>
                <a:srgbClr val="002060"/>
              </a:solidFill>
            </a:endParaRPr>
          </a:p>
          <a:p>
            <a:r>
              <a:rPr lang="en-US" altLang="ko-KR" sz="8000" b="1" dirty="0" smtClean="0">
                <a:solidFill>
                  <a:srgbClr val="002060"/>
                </a:solidFill>
              </a:rPr>
              <a:t>//</a:t>
            </a:r>
            <a:r>
              <a:rPr lang="ko-KR" altLang="en-US" sz="8000" b="1" dirty="0" smtClean="0">
                <a:solidFill>
                  <a:srgbClr val="002060"/>
                </a:solidFill>
              </a:rPr>
              <a:t>그리고 하나 이상의 </a:t>
            </a:r>
            <a:r>
              <a:rPr lang="en-US" altLang="ko-KR" sz="8000" b="1" dirty="0" smtClean="0">
                <a:solidFill>
                  <a:srgbClr val="002060"/>
                </a:solidFill>
              </a:rPr>
              <a:t>yield </a:t>
            </a:r>
            <a:r>
              <a:rPr lang="ko-KR" altLang="en-US" sz="8000" b="1" dirty="0" smtClean="0">
                <a:solidFill>
                  <a:srgbClr val="002060"/>
                </a:solidFill>
              </a:rPr>
              <a:t>구문을 포함한다</a:t>
            </a:r>
            <a:r>
              <a:rPr lang="en-US" altLang="ko-KR" sz="8000" b="1" dirty="0" smtClean="0">
                <a:solidFill>
                  <a:srgbClr val="002060"/>
                </a:solidFill>
              </a:rPr>
              <a:t>.</a:t>
            </a:r>
            <a:endParaRPr lang="ko-KR" altLang="en-US" sz="8000" b="1" dirty="0" smtClean="0">
              <a:solidFill>
                <a:srgbClr val="002060"/>
              </a:solidFill>
            </a:endParaRPr>
          </a:p>
          <a:p>
            <a:r>
              <a:rPr lang="ko-KR" altLang="en-US" sz="8000" dirty="0" smtClean="0"/>
              <a:t/>
            </a:r>
            <a:br>
              <a:rPr lang="ko-KR" altLang="en-US" sz="8000" dirty="0" smtClean="0"/>
            </a:br>
            <a:r>
              <a:rPr lang="en-US" altLang="ko-KR" sz="8000" dirty="0" smtClean="0"/>
              <a:t>// 1.</a:t>
            </a:r>
            <a:r>
              <a:rPr lang="ko-KR" altLang="en-US" sz="8000" dirty="0" err="1" smtClean="0"/>
              <a:t>제너레이터</a:t>
            </a:r>
            <a:r>
              <a:rPr lang="ko-KR" altLang="en-US" sz="8000" dirty="0" smtClean="0"/>
              <a:t> 함수 선언</a:t>
            </a:r>
            <a:r>
              <a:rPr lang="en-US" altLang="ko-KR" sz="8000" dirty="0" smtClean="0"/>
              <a:t>: </a:t>
            </a:r>
            <a:r>
              <a:rPr lang="ko-KR" altLang="en-US" sz="8000" dirty="0" smtClean="0"/>
              <a:t>함수 선언식</a:t>
            </a:r>
          </a:p>
          <a:p>
            <a:r>
              <a:rPr lang="en-US" altLang="ko-KR" sz="8000" dirty="0" smtClean="0"/>
              <a:t>function*</a:t>
            </a:r>
            <a:r>
              <a:rPr lang="ko-KR" altLang="en-US" sz="8000" dirty="0" smtClean="0"/>
              <a:t> </a:t>
            </a:r>
            <a:r>
              <a:rPr lang="en-US" altLang="ko-KR" sz="8000" dirty="0" err="1" smtClean="0"/>
              <a:t>genFunc</a:t>
            </a:r>
            <a:r>
              <a:rPr lang="en-US" altLang="ko-KR" sz="8000" dirty="0" smtClean="0"/>
              <a:t>() {</a:t>
            </a:r>
          </a:p>
          <a:p>
            <a:r>
              <a:rPr lang="en-US" altLang="ko-KR" sz="8000" dirty="0" err="1" smtClean="0"/>
              <a:t>var</a:t>
            </a:r>
            <a:r>
              <a:rPr lang="ko-KR" altLang="en-US" sz="8000" dirty="0" smtClean="0"/>
              <a:t> </a:t>
            </a:r>
            <a:r>
              <a:rPr lang="en-US" altLang="ko-KR" sz="8000" dirty="0" smtClean="0"/>
              <a:t>index</a:t>
            </a:r>
            <a:r>
              <a:rPr lang="ko-KR" altLang="en-US" sz="8000" dirty="0" smtClean="0"/>
              <a:t> </a:t>
            </a:r>
            <a:r>
              <a:rPr lang="en-US" altLang="ko-KR" sz="8000" dirty="0" smtClean="0"/>
              <a:t>= 0;</a:t>
            </a:r>
          </a:p>
          <a:p>
            <a:r>
              <a:rPr lang="en-US" altLang="ko-KR" sz="8000" dirty="0" smtClean="0"/>
              <a:t>while</a:t>
            </a:r>
            <a:r>
              <a:rPr lang="ko-KR" altLang="en-US" sz="8000" dirty="0" smtClean="0"/>
              <a:t> </a:t>
            </a:r>
            <a:r>
              <a:rPr lang="en-US" altLang="ko-KR" sz="8000" dirty="0" smtClean="0"/>
              <a:t>(index</a:t>
            </a:r>
            <a:r>
              <a:rPr lang="ko-KR" altLang="en-US" sz="8000" dirty="0" smtClean="0"/>
              <a:t> </a:t>
            </a:r>
            <a:r>
              <a:rPr lang="en-US" altLang="ko-KR" sz="8000" dirty="0" smtClean="0"/>
              <a:t>&lt; 3) {</a:t>
            </a:r>
          </a:p>
          <a:p>
            <a:r>
              <a:rPr lang="en-US" altLang="ko-KR" sz="8000" dirty="0" smtClean="0"/>
              <a:t>yield</a:t>
            </a:r>
            <a:r>
              <a:rPr lang="ko-KR" altLang="en-US" sz="8000" dirty="0" smtClean="0"/>
              <a:t> </a:t>
            </a:r>
            <a:r>
              <a:rPr lang="en-US" altLang="ko-KR" sz="8000" dirty="0" smtClean="0"/>
              <a:t>index++;</a:t>
            </a:r>
          </a:p>
          <a:p>
            <a:r>
              <a:rPr lang="en-US" altLang="ko-KR" sz="8000" dirty="0" smtClean="0"/>
              <a:t>    } </a:t>
            </a:r>
            <a:endParaRPr lang="en-US" altLang="ko-KR" sz="8000" dirty="0" smtClean="0"/>
          </a:p>
          <a:p>
            <a:r>
              <a:rPr lang="en-US" altLang="ko-KR" sz="8000" dirty="0" smtClean="0"/>
              <a:t>}</a:t>
            </a:r>
            <a:r>
              <a:rPr lang="en-US" altLang="ko-KR" sz="8000" dirty="0" smtClean="0"/>
              <a:t/>
            </a:r>
            <a:br>
              <a:rPr lang="en-US" altLang="ko-KR" sz="8000" dirty="0" smtClean="0"/>
            </a:br>
            <a:r>
              <a:rPr lang="en-US" altLang="ko-KR" sz="8000" dirty="0" smtClean="0"/>
              <a:t>//</a:t>
            </a:r>
            <a:r>
              <a:rPr lang="ko-KR" altLang="en-US" sz="8000" b="1" dirty="0" err="1" smtClean="0">
                <a:solidFill>
                  <a:srgbClr val="FF0000"/>
                </a:solidFill>
              </a:rPr>
              <a:t>제너레이터</a:t>
            </a:r>
            <a:r>
              <a:rPr lang="ko-KR" altLang="en-US" sz="8000" b="1" dirty="0" smtClean="0">
                <a:solidFill>
                  <a:srgbClr val="FF0000"/>
                </a:solidFill>
              </a:rPr>
              <a:t> 함수는 일반함수와 같이 함수 선언식</a:t>
            </a:r>
            <a:r>
              <a:rPr lang="en-US" altLang="ko-KR" sz="8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8000" b="1" dirty="0" smtClean="0">
                <a:solidFill>
                  <a:srgbClr val="FF0000"/>
                </a:solidFill>
              </a:rPr>
              <a:t>함수 </a:t>
            </a:r>
            <a:r>
              <a:rPr lang="ko-KR" altLang="en-US" sz="8000" b="1" dirty="0" err="1" smtClean="0">
                <a:solidFill>
                  <a:srgbClr val="FF0000"/>
                </a:solidFill>
              </a:rPr>
              <a:t>표현식</a:t>
            </a:r>
            <a:r>
              <a:rPr lang="en-US" altLang="ko-KR" sz="8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8000" b="1" dirty="0" smtClean="0">
                <a:solidFill>
                  <a:srgbClr val="FF0000"/>
                </a:solidFill>
              </a:rPr>
              <a:t>메  </a:t>
            </a:r>
            <a:endParaRPr lang="en-US" altLang="ko-KR" sz="8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8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8000" b="1" dirty="0" smtClean="0">
                <a:solidFill>
                  <a:srgbClr val="FF0000"/>
                </a:solidFill>
              </a:rPr>
              <a:t>     </a:t>
            </a:r>
            <a:r>
              <a:rPr lang="ko-KR" altLang="en-US" sz="8000" b="1" dirty="0" err="1" smtClean="0">
                <a:solidFill>
                  <a:srgbClr val="FF0000"/>
                </a:solidFill>
              </a:rPr>
              <a:t>소드로</a:t>
            </a:r>
            <a:r>
              <a:rPr lang="ko-KR" altLang="en-US" sz="8000" b="1" dirty="0" smtClean="0">
                <a:solidFill>
                  <a:srgbClr val="FF0000"/>
                </a:solidFill>
              </a:rPr>
              <a:t> 선언할 </a:t>
            </a:r>
            <a:r>
              <a:rPr lang="ko-KR" altLang="en-US" sz="8000" b="1" dirty="0" smtClean="0">
                <a:solidFill>
                  <a:srgbClr val="FF0000"/>
                </a:solidFill>
              </a:rPr>
              <a:t>수 있다</a:t>
            </a:r>
            <a:r>
              <a:rPr lang="en-US" altLang="ko-KR" sz="8000" b="1" dirty="0" smtClean="0">
                <a:solidFill>
                  <a:srgbClr val="FF0000"/>
                </a:solidFill>
              </a:rPr>
              <a:t>.</a:t>
            </a:r>
            <a:endParaRPr lang="ko-KR" altLang="en-US" sz="8000" b="1" dirty="0" smtClean="0">
              <a:solidFill>
                <a:srgbClr val="FF0000"/>
              </a:solidFill>
            </a:endParaRPr>
          </a:p>
          <a:p>
            <a:r>
              <a:rPr lang="ko-KR" altLang="en-US" sz="8000" dirty="0" smtClean="0"/>
              <a:t/>
            </a:r>
            <a:br>
              <a:rPr lang="ko-KR" altLang="en-US" sz="8000" dirty="0" smtClean="0"/>
            </a:br>
            <a:r>
              <a:rPr lang="en-US" altLang="ko-KR" sz="8000" b="1" dirty="0" smtClean="0">
                <a:solidFill>
                  <a:srgbClr val="FF0000"/>
                </a:solidFill>
              </a:rPr>
              <a:t>// 1.</a:t>
            </a:r>
            <a:r>
              <a:rPr lang="ko-KR" altLang="en-US" sz="8000" b="1" dirty="0" err="1" smtClean="0">
                <a:solidFill>
                  <a:srgbClr val="FF0000"/>
                </a:solidFill>
              </a:rPr>
              <a:t>제너레이터</a:t>
            </a:r>
            <a:r>
              <a:rPr lang="ko-KR" altLang="en-US" sz="8000" b="1" dirty="0" smtClean="0">
                <a:solidFill>
                  <a:srgbClr val="FF0000"/>
                </a:solidFill>
              </a:rPr>
              <a:t> 함수 선언</a:t>
            </a:r>
            <a:r>
              <a:rPr lang="en-US" altLang="ko-KR" sz="80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8000" b="1" dirty="0" smtClean="0">
                <a:solidFill>
                  <a:srgbClr val="FF0000"/>
                </a:solidFill>
              </a:rPr>
              <a:t>함수 </a:t>
            </a:r>
            <a:r>
              <a:rPr lang="ko-KR" altLang="en-US" sz="8000" b="1" dirty="0" err="1" smtClean="0">
                <a:solidFill>
                  <a:srgbClr val="FF0000"/>
                </a:solidFill>
              </a:rPr>
              <a:t>표현식</a:t>
            </a:r>
            <a:endParaRPr lang="ko-KR" altLang="en-US" sz="8000" b="1" dirty="0" smtClean="0">
              <a:solidFill>
                <a:srgbClr val="FF0000"/>
              </a:solidFill>
            </a:endParaRPr>
          </a:p>
          <a:p>
            <a:r>
              <a:rPr lang="en-US" altLang="ko-KR" sz="8000" dirty="0" smtClean="0"/>
              <a:t>const</a:t>
            </a:r>
            <a:r>
              <a:rPr lang="ko-KR" altLang="en-US" sz="8000" dirty="0" smtClean="0"/>
              <a:t> </a:t>
            </a:r>
            <a:r>
              <a:rPr lang="en-US" altLang="ko-KR" sz="8000" dirty="0" smtClean="0"/>
              <a:t>genFunc2</a:t>
            </a:r>
            <a:r>
              <a:rPr lang="ko-KR" altLang="en-US" sz="8000" dirty="0" smtClean="0"/>
              <a:t> </a:t>
            </a:r>
            <a:r>
              <a:rPr lang="en-US" altLang="ko-KR" sz="8000" dirty="0" smtClean="0"/>
              <a:t>= function*</a:t>
            </a:r>
            <a:r>
              <a:rPr lang="ko-KR" altLang="en-US" sz="8000" dirty="0" smtClean="0"/>
              <a:t> </a:t>
            </a:r>
            <a:r>
              <a:rPr lang="en-US" altLang="ko-KR" sz="8000" dirty="0" smtClean="0"/>
              <a:t>() {</a:t>
            </a:r>
          </a:p>
          <a:p>
            <a:r>
              <a:rPr lang="en-US" altLang="ko-KR" sz="8000" dirty="0" smtClean="0"/>
              <a:t>console.log("</a:t>
            </a:r>
            <a:r>
              <a:rPr lang="ko-KR" altLang="en-US" sz="8000" dirty="0" smtClean="0"/>
              <a:t>함수 </a:t>
            </a:r>
            <a:r>
              <a:rPr lang="ko-KR" altLang="en-US" sz="8000" dirty="0" err="1" smtClean="0"/>
              <a:t>표현식</a:t>
            </a:r>
            <a:r>
              <a:rPr lang="ko-KR" altLang="en-US" sz="8000" dirty="0" smtClean="0"/>
              <a:t> 사용</a:t>
            </a:r>
            <a:r>
              <a:rPr lang="en-US" altLang="ko-KR" sz="8000" dirty="0" smtClean="0"/>
              <a:t>");</a:t>
            </a:r>
          </a:p>
          <a:p>
            <a:r>
              <a:rPr lang="en-US" altLang="ko-KR" sz="8000" dirty="0" smtClean="0"/>
              <a:t>};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16.</a:t>
            </a:r>
            <a:r>
              <a:rPr lang="ko-KR" altLang="en-US" sz="2400" b="1" dirty="0" err="1" smtClean="0"/>
              <a:t>제너레이터</a:t>
            </a:r>
            <a:r>
              <a:rPr lang="ko-KR" altLang="en-US" sz="2400" b="1" dirty="0" smtClean="0"/>
              <a:t> 함수의 호출</a:t>
            </a:r>
            <a:r>
              <a:rPr lang="en-US" altLang="ko-KR" sz="2400" b="1" dirty="0" smtClean="0"/>
              <a:t>(3)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// 2.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제너레이터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</a:t>
            </a:r>
            <a:endParaRPr lang="ko-KR" altLang="en-US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const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obj</a:t>
            </a:r>
            <a:r>
              <a:rPr lang="ko-KR" altLang="en-US" dirty="0" smtClean="0"/>
              <a:t> </a:t>
            </a:r>
            <a:r>
              <a:rPr lang="en-US" altLang="ko-KR" dirty="0" smtClean="0"/>
              <a:t>= {</a:t>
            </a:r>
          </a:p>
          <a:p>
            <a:r>
              <a:rPr lang="ko-KR" altLang="en-US" dirty="0" smtClean="0"/>
              <a:t>* </a:t>
            </a:r>
            <a:r>
              <a:rPr lang="en-US" altLang="ko-KR" dirty="0" err="1" smtClean="0"/>
              <a:t>generatorMethod</a:t>
            </a:r>
            <a:r>
              <a:rPr lang="en-US" altLang="ko-KR" dirty="0" smtClean="0"/>
              <a:t>() {</a:t>
            </a:r>
          </a:p>
          <a:p>
            <a:r>
              <a:rPr lang="en-US" altLang="ko-KR" dirty="0" smtClean="0"/>
              <a:t>console.log("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};</a:t>
            </a: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/>
            </a:r>
            <a:br>
              <a:rPr lang="en-US" altLang="ko-KR" b="1" dirty="0" smtClean="0">
                <a:solidFill>
                  <a:srgbClr val="002060"/>
                </a:solidFill>
              </a:rPr>
            </a:br>
            <a:r>
              <a:rPr lang="en-US" altLang="ko-KR" b="1" dirty="0" smtClean="0">
                <a:solidFill>
                  <a:srgbClr val="FF0000"/>
                </a:solidFill>
              </a:rPr>
              <a:t>// 3.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제너레이터</a:t>
            </a:r>
            <a:r>
              <a:rPr lang="ko-KR" altLang="en-US" b="1" dirty="0" smtClean="0">
                <a:solidFill>
                  <a:srgbClr val="FF0000"/>
                </a:solidFill>
              </a:rPr>
              <a:t> 클래스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</a:t>
            </a:r>
            <a:endParaRPr lang="ko-KR" altLang="en-US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class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MyClass</a:t>
            </a:r>
            <a:r>
              <a:rPr lang="ko-KR" altLang="en-US" dirty="0" smtClean="0"/>
              <a:t> </a:t>
            </a:r>
            <a:r>
              <a:rPr lang="en-US" altLang="ko-KR" dirty="0" smtClean="0"/>
              <a:t>{</a:t>
            </a:r>
          </a:p>
          <a:p>
            <a:r>
              <a:rPr lang="ko-KR" altLang="en-US" dirty="0" smtClean="0"/>
              <a:t>* </a:t>
            </a:r>
            <a:r>
              <a:rPr lang="en-US" altLang="ko-KR" dirty="0" err="1" smtClean="0"/>
              <a:t>generatorMethod</a:t>
            </a:r>
            <a:r>
              <a:rPr lang="en-US" altLang="ko-KR" dirty="0" smtClean="0"/>
              <a:t>() {</a:t>
            </a:r>
          </a:p>
          <a:p>
            <a:r>
              <a:rPr lang="en-US" altLang="ko-KR" dirty="0" smtClean="0"/>
              <a:t>console.log("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형식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 }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16.</a:t>
            </a:r>
            <a:r>
              <a:rPr lang="ko-KR" altLang="en-US" sz="2400" b="1" dirty="0" err="1" smtClean="0"/>
              <a:t>제너레이터</a:t>
            </a:r>
            <a:r>
              <a:rPr lang="ko-KR" altLang="en-US" sz="2400" b="1" dirty="0" smtClean="0"/>
              <a:t> 함수의 호출</a:t>
            </a:r>
            <a:r>
              <a:rPr lang="en-US" altLang="ko-KR" sz="2400" b="1" dirty="0" smtClean="0"/>
              <a:t>(4)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8000" b="1" dirty="0" smtClean="0">
                <a:solidFill>
                  <a:srgbClr val="002060"/>
                </a:solidFill>
              </a:rPr>
              <a:t>// </a:t>
            </a:r>
            <a:r>
              <a:rPr lang="ko-KR" altLang="en-US" sz="8000" b="1" dirty="0" err="1" smtClean="0">
                <a:solidFill>
                  <a:srgbClr val="002060"/>
                </a:solidFill>
              </a:rPr>
              <a:t>제너레이터</a:t>
            </a:r>
            <a:r>
              <a:rPr lang="ko-KR" altLang="en-US" sz="8000" b="1" dirty="0" smtClean="0">
                <a:solidFill>
                  <a:srgbClr val="002060"/>
                </a:solidFill>
              </a:rPr>
              <a:t> 함수 선언</a:t>
            </a:r>
          </a:p>
          <a:p>
            <a:r>
              <a:rPr lang="en-US" altLang="ko-KR" sz="8000" dirty="0" smtClean="0"/>
              <a:t>function* </a:t>
            </a:r>
            <a:r>
              <a:rPr lang="en-US" altLang="ko-KR" sz="8000" dirty="0" err="1" smtClean="0"/>
              <a:t>genFunc</a:t>
            </a:r>
            <a:r>
              <a:rPr lang="en-US" altLang="ko-KR" sz="8000" dirty="0" smtClean="0"/>
              <a:t>() {</a:t>
            </a:r>
          </a:p>
          <a:p>
            <a:r>
              <a:rPr lang="en-US" altLang="ko-KR" sz="8000" dirty="0" smtClean="0"/>
              <a:t>console.log('</a:t>
            </a:r>
            <a:r>
              <a:rPr lang="ko-KR" altLang="en-US" sz="8000" dirty="0" err="1" smtClean="0"/>
              <a:t>제너레이터</a:t>
            </a:r>
            <a:r>
              <a:rPr lang="ko-KR" altLang="en-US" sz="8000" dirty="0" smtClean="0"/>
              <a:t> 함수 시작</a:t>
            </a:r>
            <a:r>
              <a:rPr lang="en-US" altLang="ko-KR" sz="8000" dirty="0" smtClean="0"/>
              <a:t>');</a:t>
            </a:r>
          </a:p>
          <a:p>
            <a:r>
              <a:rPr lang="en-US" altLang="ko-KR" sz="8000" dirty="0" smtClean="0"/>
              <a:t>yield 1;</a:t>
            </a:r>
          </a:p>
          <a:p>
            <a:r>
              <a:rPr lang="en-US" altLang="ko-KR" sz="8000" dirty="0" smtClean="0"/>
              <a:t>console.log('</a:t>
            </a:r>
            <a:r>
              <a:rPr lang="ko-KR" altLang="en-US" sz="8000" dirty="0" err="1" smtClean="0"/>
              <a:t>제너레이터</a:t>
            </a:r>
            <a:r>
              <a:rPr lang="ko-KR" altLang="en-US" sz="8000" dirty="0" smtClean="0"/>
              <a:t> 함수 </a:t>
            </a:r>
            <a:r>
              <a:rPr lang="ko-KR" altLang="en-US" sz="8000" dirty="0" err="1" smtClean="0"/>
              <a:t>재시작</a:t>
            </a:r>
            <a:r>
              <a:rPr lang="en-US" altLang="ko-KR" sz="8000" dirty="0" smtClean="0"/>
              <a:t>');</a:t>
            </a:r>
          </a:p>
          <a:p>
            <a:r>
              <a:rPr lang="en-US" altLang="ko-KR" sz="8000" dirty="0" smtClean="0"/>
              <a:t>yield 2;</a:t>
            </a:r>
          </a:p>
          <a:p>
            <a:r>
              <a:rPr lang="en-US" altLang="ko-KR" sz="8000" dirty="0" smtClean="0"/>
              <a:t>console.log('</a:t>
            </a:r>
            <a:r>
              <a:rPr lang="ko-KR" altLang="en-US" sz="8000" dirty="0" err="1" smtClean="0"/>
              <a:t>제너레이터</a:t>
            </a:r>
            <a:r>
              <a:rPr lang="ko-KR" altLang="en-US" sz="8000" dirty="0" smtClean="0"/>
              <a:t> 함수 종료</a:t>
            </a:r>
            <a:r>
              <a:rPr lang="en-US" altLang="ko-KR" sz="8000" dirty="0" smtClean="0"/>
              <a:t>');</a:t>
            </a:r>
          </a:p>
          <a:p>
            <a:r>
              <a:rPr lang="en-US" altLang="ko-KR" sz="8000" dirty="0" smtClean="0"/>
              <a:t>}</a:t>
            </a:r>
          </a:p>
          <a:p>
            <a:r>
              <a:rPr lang="en-US" altLang="ko-KR" sz="8000" b="1" dirty="0" smtClean="0">
                <a:solidFill>
                  <a:srgbClr val="002060"/>
                </a:solidFill>
              </a:rPr>
              <a:t>// </a:t>
            </a:r>
            <a:r>
              <a:rPr lang="ko-KR" altLang="en-US" sz="8000" b="1" dirty="0" err="1" smtClean="0">
                <a:solidFill>
                  <a:srgbClr val="002060"/>
                </a:solidFill>
              </a:rPr>
              <a:t>제너레이터</a:t>
            </a:r>
            <a:r>
              <a:rPr lang="ko-KR" altLang="en-US" sz="8000" b="1" dirty="0" smtClean="0">
                <a:solidFill>
                  <a:srgbClr val="002060"/>
                </a:solidFill>
              </a:rPr>
              <a:t> 함수 호출</a:t>
            </a:r>
            <a:r>
              <a:rPr lang="en-US" altLang="ko-KR" sz="8000" b="1" dirty="0" smtClean="0">
                <a:solidFill>
                  <a:srgbClr val="002060"/>
                </a:solidFill>
              </a:rPr>
              <a:t>. </a:t>
            </a:r>
            <a:r>
              <a:rPr lang="ko-KR" altLang="en-US" sz="8000" b="1" dirty="0" err="1" smtClean="0">
                <a:solidFill>
                  <a:srgbClr val="002060"/>
                </a:solidFill>
              </a:rPr>
              <a:t>제너레이터</a:t>
            </a:r>
            <a:r>
              <a:rPr lang="ko-KR" altLang="en-US" sz="8000" b="1" dirty="0" smtClean="0">
                <a:solidFill>
                  <a:srgbClr val="002060"/>
                </a:solidFill>
              </a:rPr>
              <a:t> 객체를 생성하고 반환한다</a:t>
            </a:r>
            <a:r>
              <a:rPr lang="en-US" altLang="ko-KR" sz="8000" b="1" dirty="0" smtClean="0">
                <a:solidFill>
                  <a:srgbClr val="002060"/>
                </a:solidFill>
              </a:rPr>
              <a:t>.</a:t>
            </a:r>
            <a:endParaRPr lang="ko-KR" altLang="en-US" sz="8000" b="1" dirty="0" smtClean="0">
              <a:solidFill>
                <a:srgbClr val="002060"/>
              </a:solidFill>
            </a:endParaRPr>
          </a:p>
          <a:p>
            <a:r>
              <a:rPr lang="en-US" altLang="ko-KR" sz="8000" dirty="0" smtClean="0"/>
              <a:t>const generator3 = </a:t>
            </a:r>
            <a:r>
              <a:rPr lang="en-US" altLang="ko-KR" sz="8000" dirty="0" err="1" smtClean="0"/>
              <a:t>genFunc</a:t>
            </a:r>
            <a:r>
              <a:rPr lang="en-US" altLang="ko-KR" sz="8000" dirty="0" smtClean="0"/>
              <a:t>();</a:t>
            </a:r>
          </a:p>
          <a:p>
            <a:r>
              <a:rPr lang="en-US" altLang="ko-KR" sz="8000" dirty="0" smtClean="0"/>
              <a:t>// </a:t>
            </a:r>
            <a:r>
              <a:rPr lang="ko-KR" altLang="en-US" sz="8000" dirty="0" smtClean="0"/>
              <a:t>처음 실행</a:t>
            </a:r>
          </a:p>
          <a:p>
            <a:r>
              <a:rPr lang="en-US" altLang="ko-KR" sz="8000" dirty="0" smtClean="0"/>
              <a:t>console.log(generator3.next</a:t>
            </a:r>
            <a:r>
              <a:rPr lang="en-US" altLang="ko-KR" sz="8000" dirty="0" smtClean="0"/>
              <a:t>());// </a:t>
            </a:r>
            <a:r>
              <a:rPr lang="ko-KR" altLang="en-US" sz="8000" dirty="0" err="1" smtClean="0"/>
              <a:t>제너레이터</a:t>
            </a:r>
            <a:r>
              <a:rPr lang="ko-KR" altLang="en-US" sz="8000" dirty="0" smtClean="0"/>
              <a:t> 함수 시작</a:t>
            </a:r>
          </a:p>
          <a:p>
            <a:r>
              <a:rPr lang="en-US" altLang="ko-KR" sz="8000" dirty="0" smtClean="0"/>
              <a:t>// { value: undefined, done: false </a:t>
            </a:r>
            <a:r>
              <a:rPr lang="en-US" altLang="ko-KR" sz="8000" dirty="0" smtClean="0"/>
              <a:t>}// </a:t>
            </a:r>
            <a:r>
              <a:rPr lang="ko-KR" altLang="en-US" sz="8000" dirty="0" err="1" smtClean="0"/>
              <a:t>두번째</a:t>
            </a:r>
            <a:r>
              <a:rPr lang="ko-KR" altLang="en-US" sz="8000" dirty="0" smtClean="0"/>
              <a:t> 실행</a:t>
            </a:r>
          </a:p>
          <a:p>
            <a:r>
              <a:rPr lang="en-US" altLang="ko-KR" sz="8000" dirty="0" smtClean="0"/>
              <a:t>console.log(generator3.next</a:t>
            </a:r>
            <a:r>
              <a:rPr lang="en-US" altLang="ko-KR" sz="8000" dirty="0" smtClean="0"/>
              <a:t>());// </a:t>
            </a:r>
            <a:r>
              <a:rPr lang="ko-KR" altLang="en-US" sz="8000" dirty="0" err="1" smtClean="0"/>
              <a:t>제너레이터</a:t>
            </a:r>
            <a:r>
              <a:rPr lang="ko-KR" altLang="en-US" sz="8000" dirty="0" smtClean="0"/>
              <a:t> 함수 </a:t>
            </a:r>
            <a:r>
              <a:rPr lang="ko-KR" altLang="en-US" sz="8000" dirty="0" err="1" smtClean="0"/>
              <a:t>재시작</a:t>
            </a:r>
            <a:endParaRPr lang="ko-KR" altLang="en-US" sz="8000" dirty="0" smtClean="0"/>
          </a:p>
          <a:p>
            <a:r>
              <a:rPr lang="en-US" altLang="ko-KR" sz="8000" dirty="0" smtClean="0"/>
              <a:t>// { value: undefined, done: false </a:t>
            </a:r>
            <a:r>
              <a:rPr lang="en-US" altLang="ko-KR" sz="8000" dirty="0" smtClean="0"/>
              <a:t>}// </a:t>
            </a:r>
            <a:r>
              <a:rPr lang="ko-KR" altLang="en-US" sz="8000" dirty="0" smtClean="0"/>
              <a:t>마지막 실행</a:t>
            </a:r>
          </a:p>
          <a:p>
            <a:r>
              <a:rPr lang="en-US" altLang="ko-KR" sz="8000" dirty="0" smtClean="0"/>
              <a:t>console.log(generator3.next</a:t>
            </a:r>
            <a:r>
              <a:rPr lang="en-US" altLang="ko-KR" sz="8000" dirty="0" smtClean="0"/>
              <a:t>());// </a:t>
            </a:r>
            <a:r>
              <a:rPr lang="ko-KR" altLang="en-US" sz="8000" dirty="0" err="1" smtClean="0"/>
              <a:t>제너레이터</a:t>
            </a:r>
            <a:r>
              <a:rPr lang="ko-KR" altLang="en-US" sz="8000" dirty="0" smtClean="0"/>
              <a:t> 함수 종료</a:t>
            </a:r>
          </a:p>
          <a:p>
            <a:r>
              <a:rPr lang="en-US" altLang="ko-KR" sz="8000" dirty="0" smtClean="0"/>
              <a:t>// { value: undefined, done: true }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상수 사용 의미 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상수는 </a:t>
            </a:r>
            <a:r>
              <a:rPr lang="ko-KR" altLang="en-US" sz="2000" dirty="0" err="1" smtClean="0"/>
              <a:t>가독성의</a:t>
            </a:r>
            <a:r>
              <a:rPr lang="ko-KR" altLang="en-US" sz="2000" dirty="0" smtClean="0"/>
              <a:t> 향상과 유지보수의 편의를 위해 적극적으로 사용해야 한다</a:t>
            </a:r>
            <a:endParaRPr lang="en-US" altLang="ko-KR" sz="2000" dirty="0" smtClean="0"/>
          </a:p>
          <a:p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Ex) // 10</a:t>
            </a:r>
            <a:r>
              <a:rPr lang="ko-KR" altLang="en-US" sz="2000" dirty="0" smtClean="0"/>
              <a:t>의 의미를 정확히 알기 힘들다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     if (x &gt; 10) { } 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   // </a:t>
            </a:r>
          </a:p>
          <a:p>
            <a:pPr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const MAXROWS = 10; 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if (x &gt; MAXROWS) { } 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4533</Words>
  <Application>Microsoft Office PowerPoint</Application>
  <PresentationFormat>화면 슬라이드 쇼(4:3)</PresentationFormat>
  <Paragraphs>761</Paragraphs>
  <Slides>87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88" baseType="lpstr">
      <vt:lpstr>Office 테마</vt:lpstr>
      <vt:lpstr>ECMAScript6 문법</vt:lpstr>
      <vt:lpstr>ECMAScript6 문법 차례</vt:lpstr>
      <vt:lpstr>1. let, const와 블록 레벨 스코프 </vt:lpstr>
      <vt:lpstr>let</vt:lpstr>
      <vt:lpstr>호이스팅</vt:lpstr>
      <vt:lpstr>자바스크립트 변수 선언단계</vt:lpstr>
      <vt:lpstr>Let 변수의 초기화 과정</vt:lpstr>
      <vt:lpstr>전역 객체와 let</vt:lpstr>
      <vt:lpstr>상수 사용 의미 </vt:lpstr>
      <vt:lpstr>2.const(1)</vt:lpstr>
      <vt:lpstr>2.const(2)</vt:lpstr>
      <vt:lpstr>2.const(3)(const와 객체)</vt:lpstr>
      <vt:lpstr>Let,Const 결론</vt:lpstr>
      <vt:lpstr>template string(1)</vt:lpstr>
      <vt:lpstr>template string(2)</vt:lpstr>
      <vt:lpstr>template string(3)</vt:lpstr>
      <vt:lpstr>template string(4)</vt:lpstr>
      <vt:lpstr>temp2.ts파일 작성후 실습결과</vt:lpstr>
      <vt:lpstr>1.Arrow function(화살표함수)</vt:lpstr>
      <vt:lpstr>2. Arrow function의 호출</vt:lpstr>
      <vt:lpstr>3.Arraow function의 콜백함수로 사용</vt:lpstr>
      <vt:lpstr>4. arguments와 rest 파라미터</vt:lpstr>
      <vt:lpstr>4. arguments와 rest 파라미터(2)</vt:lpstr>
      <vt:lpstr>5.일반 Function의 this </vt:lpstr>
      <vt:lpstr>6.ArrawFucntion의 this</vt:lpstr>
      <vt:lpstr>7. Arrow Function을 사용해서는 안되는 경우 메서드 선언시 Arrow Function작성하지 않는다.</vt:lpstr>
      <vt:lpstr>7. Arrow Function을 사용해서는 안되는 경우(2)  prototype를 이용한 함수선언시</vt:lpstr>
      <vt:lpstr>7. Arrow Function을 사용해서는 안되는 경우(3)   생성자 함수를 사용하는 경우</vt:lpstr>
      <vt:lpstr>8. Extended Parameter Handling (기본 파라미터 초기값, Rest 파라미터, Spread 연산자)</vt:lpstr>
      <vt:lpstr>8-1) Rest 파라미터 (Rest Parameter)</vt:lpstr>
      <vt:lpstr>Rest 파라미터 (Rest Parameter)실행결과</vt:lpstr>
      <vt:lpstr>8-2) arguments와 rest 파라미터</vt:lpstr>
      <vt:lpstr>Arguments 적용 예</vt:lpstr>
      <vt:lpstr>최종 실행 결과(1)</vt:lpstr>
      <vt:lpstr>최종 실행 결과(2)</vt:lpstr>
      <vt:lpstr>8-3) Spread 연산자 (Spread Operator) 배열을 이용하는 경우</vt:lpstr>
      <vt:lpstr>8-3) Spread 연산자 (Spread Operator) 배열을 이용하는 경우(2)</vt:lpstr>
      <vt:lpstr>최종 실습 결과</vt:lpstr>
      <vt:lpstr>9.Enhanced Object property  객체 리터럴 프로퍼티 기능 확장(1)</vt:lpstr>
      <vt:lpstr>9.Enhanced Object property  객체 리터럴 프로퍼티 기능 확장(2)</vt:lpstr>
      <vt:lpstr>9.Enhanced Object property  객체 리터럴 프로퍼티 기능 확장(3)</vt:lpstr>
      <vt:lpstr>9.Enhanced Object property  객체 리터럴 프로퍼티 기능 확장(4)</vt:lpstr>
      <vt:lpstr>9.Enhanced Object property  객체 리터럴 프로퍼티 기능 확장(5)</vt:lpstr>
      <vt:lpstr>10. Destructuring (디스트럭처링) 배열 디스트럭처링(1)</vt:lpstr>
      <vt:lpstr>10. Destructuring (디스트럭처링) 배열 디스트럭처링(2)</vt:lpstr>
      <vt:lpstr>최종 실행 결과 출력</vt:lpstr>
      <vt:lpstr>10. Destructuring (디스트럭처링) 배열 디스트럭처링(3)</vt:lpstr>
      <vt:lpstr>10. Destructuring (디스트럭처링) 배열 디스트럭처링(4)</vt:lpstr>
      <vt:lpstr>10. Destructuring (디스트럭처링)      객체 디스트럭처링 (Object destructuring)</vt:lpstr>
      <vt:lpstr>10. Destructuring (디스트럭처링)      객체 디스트럭처링 (Object destructuring)(2)</vt:lpstr>
      <vt:lpstr>10. Destructuring (디스트럭처링)      객체 디스트럭처링 (Object destructuring)(3)</vt:lpstr>
      <vt:lpstr>최종 실행 결과</vt:lpstr>
      <vt:lpstr>11. Class(클래스)(1)</vt:lpstr>
      <vt:lpstr>11. Class(클래스) 인스턴스의 생성</vt:lpstr>
      <vt:lpstr>11. Class(클래스) constructor</vt:lpstr>
      <vt:lpstr>11. Class(클래스) constructor 실습예</vt:lpstr>
      <vt:lpstr>11. Class(클래스) 정적메서드</vt:lpstr>
      <vt:lpstr>11. Class(클래스) 상속</vt:lpstr>
      <vt:lpstr>11. Class(클래스) 상속 실습예</vt:lpstr>
      <vt:lpstr>11. Class(클래스) super 실습예</vt:lpstr>
      <vt:lpstr>11. Class(클래스) 상속,정적메서드 주의할 점</vt:lpstr>
      <vt:lpstr>12.모듈의 개요</vt:lpstr>
      <vt:lpstr>12.모듈 export &amp; import</vt:lpstr>
      <vt:lpstr>12.모듈 실습예</vt:lpstr>
      <vt:lpstr>13. Promise 필요 개요</vt:lpstr>
      <vt:lpstr>13. Promise의 상태(State)</vt:lpstr>
      <vt:lpstr>13. Promise의 생성</vt:lpstr>
      <vt:lpstr>13. Promise후속 처리 함수 then, catch(1)</vt:lpstr>
      <vt:lpstr>13. Promise후속 처리 함수 then, catch(2)</vt:lpstr>
      <vt:lpstr>14. Symbol 의 개요</vt:lpstr>
      <vt:lpstr>14. Symbol 의 생성</vt:lpstr>
      <vt:lpstr>14. Symbol 의 생성(2)</vt:lpstr>
      <vt:lpstr>14.Symbol의 사용</vt:lpstr>
      <vt:lpstr>14. Symbol.iterator</vt:lpstr>
      <vt:lpstr>14. Symbol.for</vt:lpstr>
      <vt:lpstr>15. 이터레이션 프로토콜(iteration protocol)과 for-of 루프</vt:lpstr>
      <vt:lpstr>15. 이터레이션 프로토콜(iteration protocol)과 for-of 루프(2)</vt:lpstr>
      <vt:lpstr>15. 이터레이션 프로토콜(iteration protocol)과 for-of 루프(3)</vt:lpstr>
      <vt:lpstr>15. 이터레이션 프로토콜(iteration protocol)과 for-of 루프(4)</vt:lpstr>
      <vt:lpstr>15. 이터레이션 프로토콜(iteration protocol)과 for-of 루프(5)</vt:lpstr>
      <vt:lpstr>15. 이터레이션 프로토콜(iteration protocol)과 for-of 루프(6)</vt:lpstr>
      <vt:lpstr>15. 이터레이션 프로토콜(iteration protocol)과 for-of 루프(7)</vt:lpstr>
      <vt:lpstr>16. Generator(제너레이터)</vt:lpstr>
      <vt:lpstr>16.제너레이터 함수의 호출(1)</vt:lpstr>
      <vt:lpstr>16.제너레이터 함수의 호출(2)</vt:lpstr>
      <vt:lpstr>16.제너레이터 함수의 호출(3)</vt:lpstr>
      <vt:lpstr>16.제너레이터 함수의 호출(4)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이연수님</dc:creator>
  <cp:lastModifiedBy>이연수님</cp:lastModifiedBy>
  <cp:revision>144</cp:revision>
  <dcterms:created xsi:type="dcterms:W3CDTF">2017-08-06T04:12:27Z</dcterms:created>
  <dcterms:modified xsi:type="dcterms:W3CDTF">2017-08-23T09:08:13Z</dcterms:modified>
</cp:coreProperties>
</file>