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78" r:id="rId5"/>
    <p:sldId id="266" r:id="rId6"/>
    <p:sldId id="269" r:id="rId7"/>
    <p:sldId id="280" r:id="rId8"/>
    <p:sldId id="263" r:id="rId9"/>
    <p:sldId id="281" r:id="rId10"/>
    <p:sldId id="284" r:id="rId11"/>
    <p:sldId id="265" r:id="rId12"/>
    <p:sldId id="283" r:id="rId13"/>
    <p:sldId id="279" r:id="rId14"/>
    <p:sldId id="286" r:id="rId15"/>
    <p:sldId id="287" r:id="rId16"/>
    <p:sldId id="285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F58D01"/>
    <a:srgbClr val="009F3C"/>
    <a:srgbClr val="464543"/>
    <a:srgbClr val="0B3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chemeClr val="accent1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7668344" y="116632"/>
            <a:ext cx="1368152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8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925" y="116632"/>
            <a:ext cx="2410151" cy="72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22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924" y="6134004"/>
            <a:ext cx="2410151" cy="72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68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117342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0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107504" y="6388737"/>
            <a:ext cx="7776864" cy="312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4593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Content/TypeScript%20Language%20Specification.pdf" TargetMode="External"/><Relationship Id="rId7" Type="http://schemas.openxmlformats.org/officeDocument/2006/relationships/hyperlink" Target="https://github.com/Microsoft/TypeScript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orisyankov/DefinitelyTyped" TargetMode="External"/><Relationship Id="rId5" Type="http://schemas.openxmlformats.org/officeDocument/2006/relationships/hyperlink" Target="http://vswebessentials.com/download" TargetMode="External"/><Relationship Id="rId4" Type="http://schemas.openxmlformats.org/officeDocument/2006/relationships/hyperlink" Target="http://www.typescriptlang.org/Playgroun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visualstudio/archive/2015/03/12/a-preview-of-angular-2-and-typescript-in-visual-studio.aspx" TargetMode="External"/><Relationship Id="rId2" Type="http://schemas.openxmlformats.org/officeDocument/2006/relationships/hyperlink" Target="http://blogs.msdn.com/b/typescript/archive/2015/03/05/angular-2-0-built-on-typescript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ikhilk/scriptsharp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github.com/clojure/clojurescrip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rtlang.org/" TargetMode="External"/><Relationship Id="rId11" Type="http://schemas.openxmlformats.org/officeDocument/2006/relationships/image" Target="../media/image14.png"/><Relationship Id="rId5" Type="http://schemas.openxmlformats.org/officeDocument/2006/relationships/hyperlink" Target="http://coffeescript.org/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</a:t>
            </a:r>
            <a:r>
              <a:rPr lang="en-GB" dirty="0" err="1" smtClean="0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Michael Chu</a:t>
            </a:r>
          </a:p>
        </p:txBody>
      </p:sp>
    </p:spTree>
    <p:extLst>
      <p:ext uri="{BB962C8B-B14F-4D97-AF65-F5344CB8AC3E}">
        <p14:creationId xmlns:p14="http://schemas.microsoft.com/office/powerpoint/2010/main" val="26317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r>
              <a:rPr lang="en-GB" dirty="0" err="1" smtClean="0"/>
              <a:t>TypeScript</a:t>
            </a:r>
            <a:r>
              <a:rPr lang="en-GB" dirty="0" smtClean="0"/>
              <a:t> Key Features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458260" y="1772816"/>
            <a:ext cx="8228539" cy="44642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8588" y="1772816"/>
            <a:ext cx="77538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Support standard JavaScript code with static typing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Zero cost: Static types completely disappear at run-time</a:t>
            </a:r>
            <a:endParaRPr lang="en-US" sz="20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Encapsulation though classes, modules and interfaces</a:t>
            </a:r>
            <a:endParaRPr lang="en-US" sz="2000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Constructors, properties and functions (public, private)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Enums</a:t>
            </a:r>
            <a:endParaRPr lang="en-US" sz="2000" b="1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Lambda and generics support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Intellisense</a:t>
            </a:r>
            <a:r>
              <a:rPr lang="en-US" sz="2000" b="1" dirty="0" smtClean="0"/>
              <a:t> and syntax checking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IDE support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Visual Studio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Sublime Text, Vi, </a:t>
            </a:r>
            <a:r>
              <a:rPr lang="en-US" sz="2000" b="1" dirty="0" err="1" smtClean="0"/>
              <a:t>Emacs</a:t>
            </a:r>
            <a:endParaRPr lang="en-US" sz="20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Eclipse, </a:t>
            </a:r>
            <a:r>
              <a:rPr lang="en-US" sz="2000" b="1" dirty="0" err="1" smtClean="0"/>
              <a:t>WebStorm</a:t>
            </a:r>
            <a:endParaRPr lang="en-US" sz="2000" b="1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Preview Pane – Web Essentials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8796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0697" y="1376772"/>
            <a:ext cx="396029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Demos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458261" y="3933056"/>
            <a:ext cx="3945168" cy="2304000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26504" y="1376772"/>
            <a:ext cx="3960296" cy="2304256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41632" y="3933056"/>
            <a:ext cx="3945168" cy="2304000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32440" y="1484784"/>
            <a:ext cx="3600000" cy="2088000"/>
          </a:xfrm>
          <a:prstGeom prst="rect">
            <a:avLst/>
          </a:prstGeom>
          <a:blipFill dpi="0" rotWithShape="1">
            <a:blip r:embed="rId2"/>
            <a:srcRect/>
            <a:stretch>
              <a:fillRect b="-13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5297644" y="1475853"/>
            <a:ext cx="2818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dirty="0" err="1" smtClean="0">
                <a:solidFill>
                  <a:schemeClr val="bg1"/>
                </a:solidFill>
              </a:rPr>
              <a:t>TypeScript</a:t>
            </a:r>
            <a:endParaRPr lang="en-GB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8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Highlights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8261" y="1376772"/>
            <a:ext cx="3945168" cy="486028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26504" y="1376772"/>
            <a:ext cx="3960296" cy="486028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01569" y="1548735"/>
            <a:ext cx="2426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200" b="1" dirty="0" smtClean="0"/>
              <a:t>Tool Features</a:t>
            </a:r>
            <a:endParaRPr lang="en-GB" sz="3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605256" y="1548735"/>
            <a:ext cx="2979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200" b="1" dirty="0" err="1" smtClean="0"/>
              <a:t>TypeScript</a:t>
            </a:r>
            <a:r>
              <a:rPr lang="en-GB" sz="3200" b="1" dirty="0" smtClean="0"/>
              <a:t> Code</a:t>
            </a:r>
            <a:endParaRPr lang="en-GB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894232" y="2305473"/>
            <a:ext cx="3624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Type </a:t>
            </a:r>
            <a:r>
              <a:rPr lang="en-GB" sz="2000" b="1" dirty="0" smtClean="0"/>
              <a:t>Annotation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Any and Primitive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Interface,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Class, constructor </a:t>
            </a:r>
            <a:endParaRPr lang="en-GB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Opt</a:t>
            </a:r>
            <a:r>
              <a:rPr lang="en-GB" sz="2000" b="1" dirty="0" smtClean="0"/>
              <a:t>. Parameter, overloads</a:t>
            </a:r>
            <a:endParaRPr lang="en-GB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Event handler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Get </a:t>
            </a:r>
            <a:r>
              <a:rPr lang="en-GB" sz="2000" b="1" dirty="0" err="1" smtClean="0"/>
              <a:t>accessor</a:t>
            </a:r>
            <a:r>
              <a:rPr lang="en-GB" sz="2000" b="1" dirty="0" smtClean="0"/>
              <a:t>, private, static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Arrow function, lambda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Module</a:t>
            </a:r>
            <a:endParaRPr lang="en-GB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Typed definitions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And </a:t>
            </a:r>
            <a:r>
              <a:rPr lang="en-GB" sz="2000" b="1" dirty="0" smtClean="0"/>
              <a:t>more…</a:t>
            </a:r>
            <a:endParaRPr lang="en-GB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4307" y="2329984"/>
            <a:ext cx="3624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Type Inference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err="1" smtClean="0"/>
              <a:t>Intellisense</a:t>
            </a:r>
            <a:r>
              <a:rPr lang="en-GB" sz="2000" b="1" dirty="0" smtClean="0"/>
              <a:t>, statement comp.</a:t>
            </a:r>
            <a:endParaRPr lang="en-GB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Compile on Save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Preview Pane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ECMAScript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Redirect JavaScript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Generate declaration files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554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9552" y="1196752"/>
            <a:ext cx="4032448" cy="2340257"/>
          </a:xfrm>
          <a:prstGeom prst="roundRect">
            <a:avLst>
              <a:gd name="adj" fmla="val 7444"/>
            </a:avLst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00" b="100000" l="1467" r="90000">
                          <a14:foregroundMark x1="18800" y1="44800" x2="25333" y2="55800"/>
                          <a14:foregroundMark x1="12667" y1="57000" x2="8400" y2="71000"/>
                          <a14:foregroundMark x1="11867" y1="54400" x2="8400" y2="63000"/>
                          <a14:foregroundMark x1="11867" y1="52600" x2="8667" y2="58200"/>
                          <a14:foregroundMark x1="7867" y1="70400" x2="8267" y2="59400"/>
                          <a14:foregroundMark x1="17733" y1="40000" x2="14667" y2="49200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b="-1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TypeScript</a:t>
            </a:r>
            <a:r>
              <a:rPr lang="en-GB" dirty="0" smtClean="0"/>
              <a:t> Versions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39552" y="3537010"/>
            <a:ext cx="7776864" cy="2340261"/>
          </a:xfrm>
          <a:prstGeom prst="rect">
            <a:avLst/>
          </a:prstGeom>
          <a:solidFill>
            <a:srgbClr val="F58D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827584" y="3907554"/>
            <a:ext cx="6984776" cy="15991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 err="1"/>
              <a:t>TypeScript</a:t>
            </a:r>
            <a:r>
              <a:rPr lang="en-GB" sz="2000" b="1" dirty="0"/>
              <a:t> 1.3 for VS older (Web Essentials)</a:t>
            </a:r>
          </a:p>
          <a:p>
            <a:r>
              <a:rPr lang="en-GB" sz="2000" b="1" dirty="0" err="1"/>
              <a:t>TypeScript</a:t>
            </a:r>
            <a:r>
              <a:rPr lang="en-GB" sz="2000" b="1" dirty="0"/>
              <a:t> 1.3 for VS 2013 Update 2</a:t>
            </a:r>
          </a:p>
          <a:p>
            <a:r>
              <a:rPr lang="en-GB" sz="2000" b="1" dirty="0" err="1"/>
              <a:t>TypeScript</a:t>
            </a:r>
            <a:r>
              <a:rPr lang="en-GB" sz="2000" b="1" dirty="0"/>
              <a:t> 1.4 for VS 2013</a:t>
            </a:r>
          </a:p>
          <a:p>
            <a:r>
              <a:rPr lang="en-GB" sz="2000" b="1" dirty="0" err="1"/>
              <a:t>TypeScript</a:t>
            </a:r>
            <a:r>
              <a:rPr lang="en-GB" sz="2000" b="1" dirty="0"/>
              <a:t> 1.4 for VS 2015 </a:t>
            </a:r>
            <a:r>
              <a:rPr lang="en-GB" sz="2000" b="1" dirty="0" smtClean="0"/>
              <a:t>CTP5</a:t>
            </a:r>
          </a:p>
          <a:p>
            <a:r>
              <a:rPr lang="en-GB" sz="2000" b="1" dirty="0" err="1" smtClean="0"/>
              <a:t>TypeScript</a:t>
            </a:r>
            <a:r>
              <a:rPr lang="en-GB" sz="2000" b="1" dirty="0" smtClean="0"/>
              <a:t> 2.0 (</a:t>
            </a:r>
            <a:r>
              <a:rPr lang="en-GB" sz="2000" b="1" dirty="0" err="1" smtClean="0"/>
              <a:t>vNext</a:t>
            </a:r>
            <a:r>
              <a:rPr lang="en-GB" sz="2000" b="1" dirty="0" smtClean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562043" y="1448777"/>
            <a:ext cx="3600000" cy="2088232"/>
          </a:xfrm>
          <a:prstGeom prst="rect">
            <a:avLst/>
          </a:prstGeom>
          <a:blipFill dpi="0" rotWithShape="1">
            <a:blip r:embed="rId4"/>
            <a:srcRect/>
            <a:stretch>
              <a:fillRect b="-13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3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39552" y="1412776"/>
            <a:ext cx="7776864" cy="446449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827584" y="1628800"/>
            <a:ext cx="7200800" cy="387792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hlinkClick r:id="rId2"/>
              </a:rPr>
              <a:t>http://</a:t>
            </a:r>
            <a:r>
              <a:rPr lang="en-GB" sz="2000" dirty="0" smtClean="0">
                <a:hlinkClick r:id="rId2"/>
              </a:rPr>
              <a:t>www.typescriptlang.org</a:t>
            </a:r>
            <a:endParaRPr lang="en-GB" sz="2000" dirty="0" smtClean="0"/>
          </a:p>
          <a:p>
            <a:r>
              <a:rPr lang="en-GB" sz="2000" dirty="0">
                <a:hlinkClick r:id="rId3"/>
              </a:rPr>
              <a:t>http://</a:t>
            </a:r>
            <a:r>
              <a:rPr lang="en-GB" sz="2000" dirty="0" smtClean="0">
                <a:hlinkClick r:id="rId3"/>
              </a:rPr>
              <a:t>www.typescriptlang.org/Content/TypeScript%20Language%20Specification.pdf</a:t>
            </a:r>
            <a:endParaRPr lang="en-GB" sz="2000" dirty="0" smtClean="0"/>
          </a:p>
          <a:p>
            <a:r>
              <a:rPr lang="en-GB" sz="2000" dirty="0" smtClean="0">
                <a:hlinkClick r:id="rId4"/>
              </a:rPr>
              <a:t>http</a:t>
            </a:r>
            <a:r>
              <a:rPr lang="en-GB" sz="2000" dirty="0">
                <a:hlinkClick r:id="rId4"/>
              </a:rPr>
              <a:t>://</a:t>
            </a:r>
            <a:r>
              <a:rPr lang="en-GB" sz="2000" dirty="0" smtClean="0">
                <a:hlinkClick r:id="rId4"/>
              </a:rPr>
              <a:t>www.typescriptlang.org/Playground</a:t>
            </a:r>
            <a:endParaRPr lang="en-GB" sz="2000" dirty="0" smtClean="0"/>
          </a:p>
          <a:p>
            <a:r>
              <a:rPr lang="en-GB" sz="2000" dirty="0" smtClean="0">
                <a:hlinkClick r:id="rId5"/>
              </a:rPr>
              <a:t>http</a:t>
            </a:r>
            <a:r>
              <a:rPr lang="en-GB" sz="2000" dirty="0">
                <a:hlinkClick r:id="rId5"/>
              </a:rPr>
              <a:t>://</a:t>
            </a:r>
            <a:r>
              <a:rPr lang="en-GB" sz="2000" dirty="0" smtClean="0">
                <a:hlinkClick r:id="rId5"/>
              </a:rPr>
              <a:t>vswebessentials.com/download</a:t>
            </a:r>
            <a:endParaRPr lang="en-GB" sz="2000" dirty="0" smtClean="0"/>
          </a:p>
          <a:p>
            <a:r>
              <a:rPr lang="en-GB" sz="2000" dirty="0" smtClean="0">
                <a:hlinkClick r:id="rId6"/>
              </a:rPr>
              <a:t>https</a:t>
            </a:r>
            <a:r>
              <a:rPr lang="en-GB" sz="2000" dirty="0">
                <a:hlinkClick r:id="rId6"/>
              </a:rPr>
              <a:t>://</a:t>
            </a:r>
            <a:r>
              <a:rPr lang="en-GB" sz="2000" dirty="0" smtClean="0">
                <a:hlinkClick r:id="rId6"/>
              </a:rPr>
              <a:t>github.com/borisyankov/DefinitelyTyped</a:t>
            </a:r>
            <a:endParaRPr lang="en-GB" sz="2000" dirty="0" smtClean="0"/>
          </a:p>
          <a:p>
            <a:r>
              <a:rPr lang="en-GB" sz="2000" dirty="0">
                <a:hlinkClick r:id="rId7"/>
              </a:rPr>
              <a:t>https://</a:t>
            </a:r>
            <a:r>
              <a:rPr lang="en-GB" sz="2000" dirty="0" smtClean="0">
                <a:hlinkClick r:id="rId7"/>
              </a:rPr>
              <a:t>github.com/Microsoft/TypeScript</a:t>
            </a:r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91976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2: Built on </a:t>
            </a:r>
            <a:r>
              <a:rPr lang="en-US" dirty="0" err="1"/>
              <a:t>TypeScript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39552" y="1412776"/>
            <a:ext cx="7776864" cy="44644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827584" y="1628800"/>
            <a:ext cx="7200800" cy="387792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hlinkClick r:id="rId2"/>
              </a:rPr>
              <a:t>http://blogs.msdn.com/b/typescript/archive/2015/03/05/angular-2-0-built-on-typescript.aspx</a:t>
            </a:r>
            <a:endParaRPr lang="en-US" sz="2000" dirty="0"/>
          </a:p>
          <a:p>
            <a:r>
              <a:rPr lang="en-US" sz="2000" u="sng" dirty="0">
                <a:hlinkClick r:id="rId3"/>
              </a:rPr>
              <a:t>http://blogs.msdn.com/b/visualstudio/archive/2015/03/12/a-preview-of-angular-2-and-typescript-in-visual-studio.aspx</a:t>
            </a:r>
            <a:endParaRPr lang="en-US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</p:txBody>
      </p:sp>
      <p:pic>
        <p:nvPicPr>
          <p:cNvPr id="1026" name="Picture 2" descr="https://angularjs.org/img/AngularJS-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7" y="3741219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4" y="3898381"/>
            <a:ext cx="25241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8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39552" y="1412776"/>
            <a:ext cx="7776864" cy="4464495"/>
          </a:xfrm>
          <a:prstGeom prst="rect">
            <a:avLst/>
          </a:prstGeom>
          <a:solidFill>
            <a:srgbClr val="006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827584" y="1628800"/>
            <a:ext cx="7200800" cy="387792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Open source language that compiles into JavaScript</a:t>
            </a:r>
          </a:p>
          <a:p>
            <a:r>
              <a:rPr lang="en-US" sz="2000" b="1" dirty="0"/>
              <a:t>Code encapsulation</a:t>
            </a:r>
          </a:p>
          <a:p>
            <a:r>
              <a:rPr lang="en-US" sz="2000" b="1" dirty="0"/>
              <a:t>Maintainable code</a:t>
            </a:r>
          </a:p>
          <a:p>
            <a:r>
              <a:rPr lang="en-US" sz="2000" b="1" dirty="0"/>
              <a:t>Tooling </a:t>
            </a:r>
            <a:r>
              <a:rPr lang="en-US" sz="2000" b="1" dirty="0" smtClean="0"/>
              <a:t>support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pPr marL="0" indent="0" algn="ctr">
              <a:buNone/>
            </a:pPr>
            <a:r>
              <a:rPr lang="en-US" sz="2000" b="1" dirty="0"/>
              <a:t>Application </a:t>
            </a:r>
            <a:r>
              <a:rPr lang="en-US" sz="2000" b="1" dirty="0" smtClean="0"/>
              <a:t>scale JavaScript development is hard</a:t>
            </a:r>
          </a:p>
          <a:p>
            <a:pPr marL="0" indent="0" algn="ctr">
              <a:buNone/>
            </a:pPr>
            <a:r>
              <a:rPr lang="en-US" sz="2000" b="1" dirty="0" err="1" smtClean="0"/>
              <a:t>TypeScript</a:t>
            </a:r>
            <a:r>
              <a:rPr lang="en-US" sz="2000" b="1" dirty="0" smtClean="0"/>
              <a:t> makes it easier</a:t>
            </a:r>
            <a:endParaRPr lang="en-US" sz="2000" b="1" dirty="0"/>
          </a:p>
          <a:p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9464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5576" y="2965475"/>
            <a:ext cx="3096344" cy="30664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99592" y="3094366"/>
            <a:ext cx="2808312" cy="2808624"/>
          </a:xfrm>
          <a:prstGeom prst="rect">
            <a:avLst/>
          </a:prstGeom>
          <a:blipFill dpi="0" rotWithShape="1">
            <a:blip r:embed="rId2"/>
            <a:srcRect/>
            <a:tile tx="0" ty="-158750" sx="80000" sy="80000" flip="none" algn="tr"/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>
            <a:endCxn id="10" idx="1"/>
          </p:cNvCxnSpPr>
          <p:nvPr/>
        </p:nvCxnSpPr>
        <p:spPr>
          <a:xfrm flipV="1">
            <a:off x="3851920" y="3096308"/>
            <a:ext cx="1440160" cy="26068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92080" y="5118160"/>
            <a:ext cx="282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+mj-lt"/>
                <a:cs typeface="Aharoni" pitchFamily="2" charset="-79"/>
              </a:rPr>
              <a:t> </a:t>
            </a:r>
            <a:endParaRPr lang="en-GB" sz="2800" dirty="0">
              <a:latin typeface="+mj-lt"/>
              <a:cs typeface="Aharoni" pitchFamily="2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92080" y="1529445"/>
            <a:ext cx="3133727" cy="3133725"/>
            <a:chOff x="5004048" y="1268760"/>
            <a:chExt cx="3133727" cy="3133725"/>
          </a:xfrm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 rot="16200000">
              <a:off x="5311138" y="1690133"/>
              <a:ext cx="2761809" cy="2223861"/>
            </a:xfrm>
            <a:prstGeom prst="rect">
              <a:avLst/>
            </a:prstGeom>
            <a:solidFill>
              <a:schemeClr val="tx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004048" y="1268760"/>
              <a:ext cx="3133725" cy="3133725"/>
            </a:xfrm>
            <a:custGeom>
              <a:avLst/>
              <a:gdLst>
                <a:gd name="T0" fmla="*/ 5814 w 11628"/>
                <a:gd name="T1" fmla="*/ 0 h 11628"/>
                <a:gd name="T2" fmla="*/ 0 w 11628"/>
                <a:gd name="T3" fmla="*/ 5814 h 11628"/>
                <a:gd name="T4" fmla="*/ 5814 w 11628"/>
                <a:gd name="T5" fmla="*/ 11628 h 11628"/>
                <a:gd name="T6" fmla="*/ 11628 w 11628"/>
                <a:gd name="T7" fmla="*/ 5814 h 11628"/>
                <a:gd name="T8" fmla="*/ 5814 w 11628"/>
                <a:gd name="T9" fmla="*/ 0 h 11628"/>
                <a:gd name="T10" fmla="*/ 5877 w 11628"/>
                <a:gd name="T11" fmla="*/ 9678 h 11628"/>
                <a:gd name="T12" fmla="*/ 5051 w 11628"/>
                <a:gd name="T13" fmla="*/ 8852 h 11628"/>
                <a:gd name="T14" fmla="*/ 5877 w 11628"/>
                <a:gd name="T15" fmla="*/ 8026 h 11628"/>
                <a:gd name="T16" fmla="*/ 6703 w 11628"/>
                <a:gd name="T17" fmla="*/ 8852 h 11628"/>
                <a:gd name="T18" fmla="*/ 5877 w 11628"/>
                <a:gd name="T19" fmla="*/ 9678 h 11628"/>
                <a:gd name="T20" fmla="*/ 6527 w 11628"/>
                <a:gd name="T21" fmla="*/ 7236 h 11628"/>
                <a:gd name="T22" fmla="*/ 6527 w 11628"/>
                <a:gd name="T23" fmla="*/ 7385 h 11628"/>
                <a:gd name="T24" fmla="*/ 5165 w 11628"/>
                <a:gd name="T25" fmla="*/ 7385 h 11628"/>
                <a:gd name="T26" fmla="*/ 5165 w 11628"/>
                <a:gd name="T27" fmla="*/ 7236 h 11628"/>
                <a:gd name="T28" fmla="*/ 5715 w 11628"/>
                <a:gd name="T29" fmla="*/ 5807 h 11628"/>
                <a:gd name="T30" fmla="*/ 6813 w 11628"/>
                <a:gd name="T31" fmla="*/ 4365 h 11628"/>
                <a:gd name="T32" fmla="*/ 5797 w 11628"/>
                <a:gd name="T33" fmla="*/ 3375 h 11628"/>
                <a:gd name="T34" fmla="*/ 4767 w 11628"/>
                <a:gd name="T35" fmla="*/ 4570 h 11628"/>
                <a:gd name="T36" fmla="*/ 3443 w 11628"/>
                <a:gd name="T37" fmla="*/ 4570 h 11628"/>
                <a:gd name="T38" fmla="*/ 5805 w 11628"/>
                <a:gd name="T39" fmla="*/ 2120 h 11628"/>
                <a:gd name="T40" fmla="*/ 8185 w 11628"/>
                <a:gd name="T41" fmla="*/ 4251 h 11628"/>
                <a:gd name="T42" fmla="*/ 6527 w 11628"/>
                <a:gd name="T43" fmla="*/ 7236 h 1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28" h="11628">
                  <a:moveTo>
                    <a:pt x="5814" y="0"/>
                  </a:moveTo>
                  <a:cubicBezTo>
                    <a:pt x="2603" y="0"/>
                    <a:pt x="0" y="2603"/>
                    <a:pt x="0" y="5814"/>
                  </a:cubicBezTo>
                  <a:cubicBezTo>
                    <a:pt x="0" y="9025"/>
                    <a:pt x="2603" y="11628"/>
                    <a:pt x="5814" y="11628"/>
                  </a:cubicBezTo>
                  <a:cubicBezTo>
                    <a:pt x="9025" y="11628"/>
                    <a:pt x="11628" y="9025"/>
                    <a:pt x="11628" y="5814"/>
                  </a:cubicBezTo>
                  <a:cubicBezTo>
                    <a:pt x="11628" y="2603"/>
                    <a:pt x="9025" y="0"/>
                    <a:pt x="5814" y="0"/>
                  </a:cubicBezTo>
                  <a:close/>
                  <a:moveTo>
                    <a:pt x="5877" y="9678"/>
                  </a:moveTo>
                  <a:cubicBezTo>
                    <a:pt x="5421" y="9678"/>
                    <a:pt x="5051" y="9308"/>
                    <a:pt x="5051" y="8852"/>
                  </a:cubicBezTo>
                  <a:cubicBezTo>
                    <a:pt x="5051" y="8395"/>
                    <a:pt x="5421" y="8026"/>
                    <a:pt x="5877" y="8026"/>
                  </a:cubicBezTo>
                  <a:cubicBezTo>
                    <a:pt x="6334" y="8026"/>
                    <a:pt x="6703" y="8395"/>
                    <a:pt x="6703" y="8852"/>
                  </a:cubicBezTo>
                  <a:cubicBezTo>
                    <a:pt x="6703" y="9308"/>
                    <a:pt x="6334" y="9678"/>
                    <a:pt x="5877" y="9678"/>
                  </a:cubicBezTo>
                  <a:close/>
                  <a:moveTo>
                    <a:pt x="6527" y="7236"/>
                  </a:moveTo>
                  <a:lnTo>
                    <a:pt x="6527" y="7385"/>
                  </a:lnTo>
                  <a:lnTo>
                    <a:pt x="5165" y="7385"/>
                  </a:lnTo>
                  <a:lnTo>
                    <a:pt x="5165" y="7236"/>
                  </a:lnTo>
                  <a:cubicBezTo>
                    <a:pt x="5165" y="6816"/>
                    <a:pt x="5227" y="6276"/>
                    <a:pt x="5715" y="5807"/>
                  </a:cubicBezTo>
                  <a:cubicBezTo>
                    <a:pt x="6203" y="5338"/>
                    <a:pt x="6813" y="4951"/>
                    <a:pt x="6813" y="4365"/>
                  </a:cubicBezTo>
                  <a:cubicBezTo>
                    <a:pt x="6813" y="3717"/>
                    <a:pt x="6363" y="3375"/>
                    <a:pt x="5797" y="3375"/>
                  </a:cubicBezTo>
                  <a:cubicBezTo>
                    <a:pt x="4852" y="3375"/>
                    <a:pt x="4791" y="4354"/>
                    <a:pt x="4767" y="4570"/>
                  </a:cubicBezTo>
                  <a:lnTo>
                    <a:pt x="3443" y="4570"/>
                  </a:lnTo>
                  <a:cubicBezTo>
                    <a:pt x="3478" y="3548"/>
                    <a:pt x="3910" y="2120"/>
                    <a:pt x="5805" y="2120"/>
                  </a:cubicBezTo>
                  <a:cubicBezTo>
                    <a:pt x="7447" y="2120"/>
                    <a:pt x="8185" y="3220"/>
                    <a:pt x="8185" y="4251"/>
                  </a:cubicBezTo>
                  <a:cubicBezTo>
                    <a:pt x="8185" y="5892"/>
                    <a:pt x="6527" y="6177"/>
                    <a:pt x="6527" y="7236"/>
                  </a:cubicBezTo>
                  <a:close/>
                </a:path>
              </a:pathLst>
            </a:cu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5004049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7273678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 rot="16200000">
              <a:off x="6354888" y="2619598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 rot="16200000">
              <a:off x="6354889" y="-82079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7132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Agenda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481560" y="2852936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864114" y="2852936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6668" y="2852936"/>
            <a:ext cx="1296000" cy="129614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9222" y="2852936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1776" y="2852936"/>
            <a:ext cx="1296000" cy="129614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94328" y="2852936"/>
            <a:ext cx="129600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69520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smtClean="0">
                <a:solidFill>
                  <a:schemeClr val="tx1"/>
                </a:solidFill>
              </a:rPr>
              <a:t>1</a:t>
            </a:r>
            <a:endParaRPr lang="en-GB" sz="4000" b="1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511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5346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917182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6299736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768228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7671" y="2483604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JavaScript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3361292" y="2483604"/>
            <a:ext cx="99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464991" y="4149080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1858136" y="4149080"/>
            <a:ext cx="130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Alternatives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4831564" y="4149080"/>
            <a:ext cx="87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Tooling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5971631" y="2483604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Declarations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2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JavaScript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81560" y="2041368"/>
            <a:ext cx="1296000" cy="12961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81560" y="3776352"/>
            <a:ext cx="1296000" cy="12961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5587" y="2041368"/>
            <a:ext cx="1296000" cy="129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5587" y="3776352"/>
            <a:ext cx="1296000" cy="12961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79134" y="2041368"/>
            <a:ext cx="2664296" cy="1296000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1995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20 years ago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22504" y="2041368"/>
            <a:ext cx="2664296" cy="1296000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Dynamic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computer </a:t>
            </a:r>
            <a:r>
              <a:rPr lang="en-US" dirty="0">
                <a:solidFill>
                  <a:schemeClr val="tx1"/>
                </a:solidFill>
              </a:rPr>
              <a:t>programming </a:t>
            </a:r>
            <a:r>
              <a:rPr lang="en-US" dirty="0" smtClean="0">
                <a:solidFill>
                  <a:schemeClr val="tx1"/>
                </a:solidFill>
              </a:rPr>
              <a:t>language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79134" y="3776352"/>
            <a:ext cx="2664296" cy="12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tx1"/>
                </a:solidFill>
              </a:rPr>
              <a:t>Brendan </a:t>
            </a:r>
            <a:r>
              <a:rPr lang="en-GB" b="1" dirty="0" err="1" smtClean="0">
                <a:solidFill>
                  <a:schemeClr val="tx1"/>
                </a:solidFill>
              </a:rPr>
              <a:t>Eich</a:t>
            </a:r>
            <a:endParaRPr lang="en-GB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Netscape </a:t>
            </a:r>
            <a:r>
              <a:rPr lang="en-US" dirty="0" err="1" smtClean="0">
                <a:solidFill>
                  <a:schemeClr val="tx1"/>
                </a:solidFill>
              </a:rPr>
              <a:t>Communica</a:t>
            </a:r>
            <a:r>
              <a:rPr lang="en-US" dirty="0" smtClean="0">
                <a:solidFill>
                  <a:schemeClr val="tx1"/>
                </a:solidFill>
              </a:rPr>
              <a:t>.,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Mozilla Foundation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22504" y="3776352"/>
            <a:ext cx="2664296" cy="1296000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Client side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Server side (Node.js)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Single Page App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25587" y="2041224"/>
            <a:ext cx="1296000" cy="12961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1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0697" y="1376772"/>
            <a:ext cx="396029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458261" y="3933056"/>
            <a:ext cx="3945168" cy="2304000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26504" y="1376772"/>
            <a:ext cx="3960296" cy="2304256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41632" y="3933056"/>
            <a:ext cx="3945168" cy="2304000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9841" y="1484784"/>
            <a:ext cx="3600400" cy="2088232"/>
          </a:xfrm>
          <a:prstGeom prst="rect">
            <a:avLst/>
          </a:prstGeom>
          <a:blipFill dpi="0" rotWithShape="1">
            <a:blip r:embed="rId2"/>
            <a:srcRect/>
            <a:stretch>
              <a:fillRect b="-13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2150131" y="1556792"/>
            <a:ext cx="2066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1"/>
                </a:solidFill>
              </a:rPr>
              <a:t>JavaScript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87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 fontScale="90000"/>
          </a:bodyPr>
          <a:lstStyle/>
          <a:p>
            <a:r>
              <a:rPr lang="en-GB" dirty="0"/>
              <a:t>Application scale JavaScript development is hard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8260" y="1772816"/>
            <a:ext cx="8228539" cy="4464240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8588" y="1772816"/>
            <a:ext cx="77538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not </a:t>
            </a:r>
            <a:r>
              <a:rPr lang="en-US" sz="2000" b="1" dirty="0"/>
              <a:t>design as a programming language for big application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does not have static typing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lack structuring mechanisms like classes, modules,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688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9552" y="1196752"/>
            <a:ext cx="4032448" cy="2340257"/>
          </a:xfrm>
          <a:prstGeom prst="roundRect">
            <a:avLst>
              <a:gd name="adj" fmla="val 7444"/>
            </a:avLst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00" b="100000" l="1467" r="90000">
                          <a14:foregroundMark x1="18800" y1="44800" x2="25333" y2="55800"/>
                          <a14:foregroundMark x1="12667" y1="57000" x2="8400" y2="71000"/>
                          <a14:foregroundMark x1="11867" y1="54400" x2="8400" y2="63000"/>
                          <a14:foregroundMark x1="11867" y1="52600" x2="8667" y2="58200"/>
                          <a14:foregroundMark x1="7867" y1="70400" x2="8267" y2="59400"/>
                          <a14:foregroundMark x1="17733" y1="40000" x2="14667" y2="49200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b="-1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Expert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39552" y="3537010"/>
            <a:ext cx="7776864" cy="2340261"/>
          </a:xfrm>
          <a:prstGeom prst="rect">
            <a:avLst/>
          </a:prstGeom>
          <a:solidFill>
            <a:srgbClr val="4645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827584" y="3907554"/>
            <a:ext cx="7272808" cy="15991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/>
              <a:t>“JavaScript is the assembly language of the Web.”</a:t>
            </a:r>
          </a:p>
          <a:p>
            <a:pPr marL="0" indent="0">
              <a:buNone/>
            </a:pPr>
            <a:endParaRPr lang="en-GB" sz="2000" b="1" dirty="0"/>
          </a:p>
          <a:p>
            <a:pPr marL="0" indent="0" algn="r">
              <a:buNone/>
            </a:pPr>
            <a:r>
              <a:rPr lang="en-GB" sz="2000" b="1" dirty="0" smtClean="0"/>
              <a:t>Erik Meijer (software architect)</a:t>
            </a:r>
          </a:p>
        </p:txBody>
      </p:sp>
    </p:spTree>
    <p:extLst>
      <p:ext uri="{BB962C8B-B14F-4D97-AF65-F5344CB8AC3E}">
        <p14:creationId xmlns:p14="http://schemas.microsoft.com/office/powerpoint/2010/main" val="14005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9552" y="1196752"/>
            <a:ext cx="4032448" cy="2340257"/>
          </a:xfrm>
          <a:prstGeom prst="roundRect">
            <a:avLst>
              <a:gd name="adj" fmla="val 7444"/>
            </a:avLst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00" b="100000" l="1467" r="90000">
                          <a14:foregroundMark x1="18800" y1="44800" x2="25333" y2="55800"/>
                          <a14:foregroundMark x1="12667" y1="57000" x2="8400" y2="71000"/>
                          <a14:foregroundMark x1="11867" y1="54400" x2="8400" y2="63000"/>
                          <a14:foregroundMark x1="11867" y1="52600" x2="8667" y2="58200"/>
                          <a14:foregroundMark x1="7867" y1="70400" x2="8267" y2="59400"/>
                          <a14:foregroundMark x1="17733" y1="40000" x2="14667" y2="49200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b="-1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Expert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39552" y="3537010"/>
            <a:ext cx="7776864" cy="2340261"/>
          </a:xfrm>
          <a:prstGeom prst="rect">
            <a:avLst/>
          </a:prstGeom>
          <a:solidFill>
            <a:srgbClr val="009F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827584" y="3907554"/>
            <a:ext cx="7272808" cy="15991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/>
              <a:t>“You can write large programs in JavaScript. You just can’t maintain them.” </a:t>
            </a:r>
          </a:p>
          <a:p>
            <a:pPr marL="0" indent="0">
              <a:buNone/>
            </a:pPr>
            <a:endParaRPr lang="en-GB" sz="2000" b="1" dirty="0"/>
          </a:p>
          <a:p>
            <a:pPr marL="0" indent="0" algn="r">
              <a:buNone/>
            </a:pPr>
            <a:r>
              <a:rPr lang="en-GB" sz="2000" b="1" dirty="0" smtClean="0"/>
              <a:t>Anders Hejlsberg (father of C#)</a:t>
            </a:r>
          </a:p>
        </p:txBody>
      </p:sp>
    </p:spTree>
    <p:extLst>
      <p:ext uri="{BB962C8B-B14F-4D97-AF65-F5344CB8AC3E}">
        <p14:creationId xmlns:p14="http://schemas.microsoft.com/office/powerpoint/2010/main" val="245021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The Alternatives</a:t>
            </a:r>
            <a:endParaRPr lang="en-GB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019" y="2564904"/>
            <a:ext cx="1296000" cy="1296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03" y="2564904"/>
            <a:ext cx="1296000" cy="1296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95" y="2564904"/>
            <a:ext cx="1296000" cy="1296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791832" y="3860904"/>
            <a:ext cx="2268000" cy="12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GB" b="1" dirty="0" err="1" smtClean="0">
                <a:solidFill>
                  <a:schemeClr val="tx1"/>
                </a:solidFill>
              </a:rPr>
              <a:t>CoffeeScript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  <a:hlinkClick r:id="rId5"/>
              </a:rPr>
              <a:t>coffeescript.org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custom lang.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14898" y="4005064"/>
            <a:ext cx="2268000" cy="12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Dart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  <a:hlinkClick r:id="rId6"/>
              </a:rPr>
              <a:t>http://dartlang.org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custom lang.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by Google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12739" y="3860904"/>
            <a:ext cx="2267744" cy="12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GB" b="1" dirty="0" err="1" smtClean="0">
                <a:solidFill>
                  <a:schemeClr val="tx1"/>
                </a:solidFill>
              </a:rPr>
              <a:t>Clojurescript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  <a:hlinkClick r:id="rId7"/>
              </a:rPr>
              <a:t>g</a:t>
            </a:r>
            <a:r>
              <a:rPr lang="en-GB" dirty="0" smtClean="0">
                <a:solidFill>
                  <a:schemeClr val="tx1"/>
                </a:solidFill>
                <a:hlinkClick r:id="rId7"/>
              </a:rPr>
              <a:t>ithub.com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custom lang.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1832" y="1268904"/>
            <a:ext cx="6300448" cy="12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</a:rPr>
              <a:t>Hard core JavaScript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</a:rPr>
              <a:t>JavaScript </a:t>
            </a:r>
            <a:r>
              <a:rPr lang="en-GB" b="1" dirty="0" err="1" smtClean="0">
                <a:solidFill>
                  <a:schemeClr val="tx1"/>
                </a:solidFill>
              </a:rPr>
              <a:t>preprocessors</a:t>
            </a:r>
            <a:r>
              <a:rPr lang="en-GB" b="1" dirty="0" smtClean="0">
                <a:solidFill>
                  <a:schemeClr val="tx1"/>
                </a:solidFill>
              </a:rPr>
              <a:t> that compiles to JavaScript: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92548" y="3860904"/>
            <a:ext cx="2267744" cy="12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Script#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  <a:hlinkClick r:id="rId8"/>
              </a:rPr>
              <a:t>github.com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C#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548" y="2556936"/>
            <a:ext cx="1296000" cy="129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002" y="2566449"/>
            <a:ext cx="1322741" cy="13159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14898" y="2586447"/>
            <a:ext cx="1282620" cy="129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99915" y="2564903"/>
            <a:ext cx="1444293" cy="13175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003393" y="2556936"/>
            <a:ext cx="1254733" cy="1287448"/>
          </a:xfrm>
          <a:prstGeom prst="rect">
            <a:avLst/>
          </a:prstGeom>
          <a:solidFill>
            <a:srgbClr val="009F3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 smtClean="0">
                <a:solidFill>
                  <a:schemeClr val="tx1"/>
                </a:solidFill>
              </a:rPr>
              <a:t>S#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0543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err="1" smtClean="0"/>
              <a:t>TypeScript</a:t>
            </a:r>
            <a:endParaRPr lang="en-GB" dirty="0"/>
          </a:p>
        </p:txBody>
      </p:sp>
      <p:sp>
        <p:nvSpPr>
          <p:cNvPr id="25" name="Right Arrow 24"/>
          <p:cNvSpPr/>
          <p:nvPr/>
        </p:nvSpPr>
        <p:spPr>
          <a:xfrm>
            <a:off x="5617313" y="3947966"/>
            <a:ext cx="432048" cy="43204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21602" y="4811990"/>
            <a:ext cx="2268000" cy="12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Copy JS code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64092" y="4821766"/>
            <a:ext cx="2268000" cy="12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en-GB" b="1" dirty="0" smtClean="0">
              <a:solidFill>
                <a:schemeClr val="tx1"/>
              </a:solidFill>
            </a:endParaRPr>
          </a:p>
          <a:p>
            <a:r>
              <a:rPr lang="en-GB" b="1" dirty="0" smtClean="0">
                <a:solidFill>
                  <a:schemeClr val="tx1"/>
                </a:solidFill>
              </a:rPr>
              <a:t>Into TS file</a:t>
            </a:r>
            <a:endParaRPr lang="en-GB" b="1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06026" y="4811990"/>
            <a:ext cx="2267744" cy="12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Compile to JavaScript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1832" y="1268904"/>
            <a:ext cx="7812616" cy="12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 smtClean="0">
                <a:solidFill>
                  <a:schemeClr val="tx1"/>
                </a:solidFill>
              </a:rPr>
              <a:t>TypeScript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is a typed superset of JavaScript that compiles to plain JavaScript</a:t>
            </a:r>
            <a:r>
              <a:rPr lang="en-GB" b="1" dirty="0" smtClean="0">
                <a:solidFill>
                  <a:schemeClr val="tx1"/>
                </a:solidFill>
              </a:rPr>
              <a:t>.</a:t>
            </a:r>
            <a:endParaRPr lang="en-GB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 smtClean="0">
                <a:solidFill>
                  <a:schemeClr val="tx1"/>
                </a:solidFill>
              </a:rPr>
              <a:t>TypeScript</a:t>
            </a:r>
            <a:r>
              <a:rPr lang="en-GB" b="1" dirty="0" smtClean="0">
                <a:solidFill>
                  <a:schemeClr val="tx1"/>
                </a:solidFill>
              </a:rPr>
              <a:t> is a language for application scale JavaScript development.</a:t>
            </a:r>
            <a:endParaRPr lang="en-GB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</a:rPr>
              <a:t>Any browser. Any host. Any 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</a:rPr>
              <a:t>Open Source.</a:t>
            </a:r>
          </a:p>
          <a:p>
            <a:pPr algn="r"/>
            <a:r>
              <a:rPr lang="en-GB" b="1" dirty="0">
                <a:solidFill>
                  <a:schemeClr val="tx1"/>
                </a:solidFill>
              </a:rPr>
              <a:t>~</a:t>
            </a:r>
            <a:r>
              <a:rPr lang="en-GB" b="1" dirty="0" smtClean="0">
                <a:solidFill>
                  <a:schemeClr val="tx1"/>
                </a:solidFill>
              </a:rPr>
              <a:t>typescriptlang.org</a:t>
            </a:r>
          </a:p>
        </p:txBody>
      </p:sp>
      <p:sp>
        <p:nvSpPr>
          <p:cNvPr id="12" name="Plus 11"/>
          <p:cNvSpPr/>
          <p:nvPr/>
        </p:nvSpPr>
        <p:spPr>
          <a:xfrm>
            <a:off x="2541842" y="3952854"/>
            <a:ext cx="432048" cy="432048"/>
          </a:xfrm>
          <a:prstGeom prst="mathPlu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611560" y="3501008"/>
            <a:ext cx="1254733" cy="1287448"/>
          </a:xfrm>
          <a:prstGeom prst="rect">
            <a:avLst/>
          </a:prstGeom>
          <a:solidFill>
            <a:srgbClr val="F58D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 smtClean="0">
                <a:solidFill>
                  <a:schemeClr val="tx1"/>
                </a:solidFill>
              </a:rPr>
              <a:t>JS</a:t>
            </a:r>
            <a:endParaRPr lang="en-GB" sz="5400" dirty="0"/>
          </a:p>
        </p:txBody>
      </p:sp>
      <p:sp>
        <p:nvSpPr>
          <p:cNvPr id="16" name="Rectangle 15"/>
          <p:cNvSpPr/>
          <p:nvPr/>
        </p:nvSpPr>
        <p:spPr>
          <a:xfrm>
            <a:off x="6724910" y="3534318"/>
            <a:ext cx="1254733" cy="1287448"/>
          </a:xfrm>
          <a:prstGeom prst="rect">
            <a:avLst/>
          </a:prstGeom>
          <a:solidFill>
            <a:srgbClr val="F58D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 smtClean="0">
                <a:solidFill>
                  <a:schemeClr val="tx1"/>
                </a:solidFill>
              </a:rPr>
              <a:t>JS</a:t>
            </a:r>
            <a:endParaRPr lang="en-GB" sz="5400" dirty="0"/>
          </a:p>
        </p:txBody>
      </p:sp>
      <p:sp>
        <p:nvSpPr>
          <p:cNvPr id="17" name="Rectangle 16"/>
          <p:cNvSpPr/>
          <p:nvPr/>
        </p:nvSpPr>
        <p:spPr>
          <a:xfrm>
            <a:off x="3652490" y="3501008"/>
            <a:ext cx="1254733" cy="1287448"/>
          </a:xfrm>
          <a:prstGeom prst="rect">
            <a:avLst/>
          </a:prstGeom>
          <a:solidFill>
            <a:srgbClr val="009F3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 smtClean="0">
                <a:solidFill>
                  <a:schemeClr val="tx1"/>
                </a:solidFill>
              </a:rPr>
              <a:t>TS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40569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tro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Metro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</TotalTime>
  <Words>421</Words>
  <Application>Microsoft Office PowerPoint</Application>
  <PresentationFormat>On-screen Show (4:3)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Aharoni</vt:lpstr>
      <vt:lpstr>Arial</vt:lpstr>
      <vt:lpstr>Segoe UI</vt:lpstr>
      <vt:lpstr>Segoe UI Light</vt:lpstr>
      <vt:lpstr>Office Theme</vt:lpstr>
      <vt:lpstr>Introduction to TypeScript</vt:lpstr>
      <vt:lpstr>Agenda</vt:lpstr>
      <vt:lpstr>JavaScript</vt:lpstr>
      <vt:lpstr>Demo</vt:lpstr>
      <vt:lpstr>Application scale JavaScript development is hard</vt:lpstr>
      <vt:lpstr>Expert</vt:lpstr>
      <vt:lpstr>Expert</vt:lpstr>
      <vt:lpstr>The Alternatives</vt:lpstr>
      <vt:lpstr>TypeScript</vt:lpstr>
      <vt:lpstr>TypeScript Key Features</vt:lpstr>
      <vt:lpstr>Demos</vt:lpstr>
      <vt:lpstr>Highlights</vt:lpstr>
      <vt:lpstr>TypeScript Versions</vt:lpstr>
      <vt:lpstr>Resources</vt:lpstr>
      <vt:lpstr>Angular 2: Built on TypeScript</vt:lpstr>
      <vt:lpstr>Summary</vt:lpstr>
      <vt:lpstr>Questions</vt:lpstr>
    </vt:vector>
  </TitlesOfParts>
  <Company>SAINT-GOBAIN 1.7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Alesandra Blakeston</dc:creator>
  <cp:lastModifiedBy>Michael Chu</cp:lastModifiedBy>
  <cp:revision>46</cp:revision>
  <dcterms:created xsi:type="dcterms:W3CDTF">2013-06-03T12:57:42Z</dcterms:created>
  <dcterms:modified xsi:type="dcterms:W3CDTF">2015-03-30T03:18:35Z</dcterms:modified>
</cp:coreProperties>
</file>