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72" r:id="rId11"/>
    <p:sldId id="267" r:id="rId12"/>
    <p:sldId id="268" r:id="rId13"/>
    <p:sldId id="262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1394" autoAdjust="0"/>
  </p:normalViewPr>
  <p:slideViewPr>
    <p:cSldViewPr snapToGrid="0">
      <p:cViewPr varScale="1">
        <p:scale>
          <a:sx n="60" d="100"/>
          <a:sy n="60" d="100"/>
        </p:scale>
        <p:origin x="13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7BEA6-C4BF-4365-8F43-36F181DD717D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4470D-EBB9-4C08-8CD2-B3826B638A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스파크</a:t>
            </a:r>
            <a:r>
              <a:rPr lang="en-US" altLang="ko-KR" dirty="0" smtClean="0"/>
              <a:t>SQL</a:t>
            </a:r>
            <a:r>
              <a:rPr lang="en-US" altLang="ko-KR" baseline="0" dirty="0" smtClean="0"/>
              <a:t> : </a:t>
            </a:r>
            <a:r>
              <a:rPr lang="ko-KR" altLang="en-US" baseline="0" dirty="0" err="1" smtClean="0"/>
              <a:t>하이브테이블</a:t>
            </a:r>
            <a:r>
              <a:rPr lang="en-US" altLang="ko-KR" baseline="0" dirty="0" smtClean="0"/>
              <a:t>, PARQUET, JSON </a:t>
            </a:r>
            <a:r>
              <a:rPr lang="ko-KR" altLang="en-US" baseline="0" dirty="0" smtClean="0"/>
              <a:t>등 다양한 소스 지원 </a:t>
            </a:r>
            <a:r>
              <a:rPr lang="en-US" altLang="ko-KR" baseline="0" dirty="0" smtClean="0"/>
              <a:t>HQL(</a:t>
            </a:r>
            <a:r>
              <a:rPr lang="ko-KR" altLang="en-US" baseline="0" dirty="0" err="1" smtClean="0"/>
              <a:t>하이브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SQL</a:t>
            </a:r>
            <a:r>
              <a:rPr lang="ko-KR" altLang="en-US" baseline="0" dirty="0" smtClean="0"/>
              <a:t>변형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지원 </a:t>
            </a:r>
            <a:endParaRPr lang="en-US" altLang="ko-KR" baseline="0" dirty="0" smtClean="0"/>
          </a:p>
          <a:p>
            <a:r>
              <a:rPr lang="ko-KR" altLang="en-US" baseline="0" dirty="0" smtClean="0"/>
              <a:t>자바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파이썬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RDD </a:t>
            </a:r>
            <a:r>
              <a:rPr lang="ko-KR" altLang="en-US" baseline="0" dirty="0" smtClean="0"/>
              <a:t>지원하는 코드와 함께 데이터 조작을 위해 </a:t>
            </a:r>
            <a:r>
              <a:rPr lang="en-US" altLang="ko-KR" baseline="0" dirty="0" smtClean="0"/>
              <a:t>SQL </a:t>
            </a:r>
            <a:r>
              <a:rPr lang="ko-KR" altLang="en-US" baseline="0" dirty="0" smtClean="0"/>
              <a:t>코드를 사용할 수 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데이터스트림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실시간으로 들어오는 데이터의 흐름을 전체 데이터를 기다릴 </a:t>
            </a:r>
            <a:r>
              <a:rPr lang="ko-KR" altLang="en-US" baseline="0" dirty="0" err="1" smtClean="0"/>
              <a:t>필요없이</a:t>
            </a:r>
            <a:r>
              <a:rPr lang="ko-KR" altLang="en-US" baseline="0" dirty="0" smtClean="0"/>
              <a:t> 도착하는 순서대로 처리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4470D-EBB9-4C08-8CD2-B3826B638A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2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ygrammer/ScalaML/blob/master/part3/study02/SparkGraphX/SparkGraphx_02_sejin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ujuwon.tistory.com/entry/spark-tutori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ygrammer/ScalaML/blob/master/part3/study02/SparkGraphX/SparkGraphx_02_seji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Learning Spark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LIGHTNING – FAST DATA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2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</a:t>
            </a:r>
            <a:r>
              <a:rPr lang="ko-KR" altLang="en-US" dirty="0" smtClean="0"/>
              <a:t> 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603500"/>
            <a:ext cx="9697076" cy="34163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작업 </a:t>
            </a:r>
            <a:r>
              <a:rPr lang="ko-KR" altLang="en-US" sz="2000" dirty="0" err="1" smtClean="0"/>
              <a:t>스케쥴링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메모리 관리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장애복구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스토리지 연동 등 기본 기능으로 구성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분산 데이터 세트 </a:t>
            </a:r>
            <a:r>
              <a:rPr lang="en-US" altLang="ko-KR" sz="2000" dirty="0" smtClean="0"/>
              <a:t>RDD</a:t>
            </a:r>
            <a:r>
              <a:rPr lang="ko-KR" altLang="en-US" sz="2000" dirty="0" smtClean="0"/>
              <a:t>를 생성하고 조작하는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제공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9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클러스터 </a:t>
            </a:r>
            <a:r>
              <a:rPr lang="ko-KR" altLang="en-US" dirty="0" err="1" smtClean="0"/>
              <a:t>매니져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한 </a:t>
            </a:r>
            <a:r>
              <a:rPr lang="ko-KR" altLang="en-US" sz="2000" dirty="0" err="1" smtClean="0"/>
              <a:t>노드에서</a:t>
            </a:r>
            <a:r>
              <a:rPr lang="ko-KR" altLang="en-US" sz="2000" dirty="0" smtClean="0"/>
              <a:t> 수천 </a:t>
            </a:r>
            <a:r>
              <a:rPr lang="ko-KR" altLang="en-US" sz="2000" dirty="0" err="1" smtClean="0"/>
              <a:t>노드까지</a:t>
            </a:r>
            <a:r>
              <a:rPr lang="ko-KR" altLang="en-US" sz="2000" dirty="0" smtClean="0"/>
              <a:t>  효과적으로 성능 확장이 가능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유연성을 극대화 하면서 달성하기 위해</a:t>
            </a:r>
            <a:r>
              <a:rPr lang="en-US" altLang="ko-KR" sz="2000" dirty="0" smtClean="0"/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얀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아파치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메소스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단독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스케쥴러</a:t>
            </a:r>
            <a:r>
              <a:rPr lang="ko-KR" altLang="en-US" sz="2000" dirty="0" smtClean="0"/>
              <a:t> 등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다양한 클러스터 매니저 위에서 동작 가능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9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누가 무엇을 위해 사용하는가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603500"/>
            <a:ext cx="9985486" cy="34163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데이터 과학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SQL, 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예측모델링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경험과 함께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매틀랩</a:t>
            </a:r>
            <a:r>
              <a:rPr lang="en-US" altLang="ko-KR" dirty="0" smtClean="0"/>
              <a:t>, R </a:t>
            </a:r>
            <a:r>
              <a:rPr lang="ko-KR" altLang="en-US" dirty="0" smtClean="0"/>
              <a:t>프로그래밍 기술 및 데이터 가공 기술적 경험을 가진 데이터 과학자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질문에 대한 답을 찾거나 통찰을 </a:t>
            </a:r>
            <a:r>
              <a:rPr lang="ko-KR" altLang="en-US" dirty="0" err="1" smtClean="0"/>
              <a:t>갖기위해</a:t>
            </a:r>
            <a:r>
              <a:rPr lang="ko-KR" altLang="en-US" dirty="0" smtClean="0"/>
              <a:t> 데이터 분석을 하는 업무 흐름 중 단발성 분석으로 빠른 시간 내에 짧은 코드와 단순한 쿼리로 최소한의 시간 내에 결과를 </a:t>
            </a:r>
            <a:r>
              <a:rPr lang="ko-KR" altLang="en-US" dirty="0" err="1" smtClean="0"/>
              <a:t>보기위해</a:t>
            </a:r>
            <a:r>
              <a:rPr lang="ko-KR" altLang="en-US" dirty="0" smtClean="0"/>
              <a:t> 대화형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.  </a:t>
            </a:r>
            <a:endParaRPr lang="en-US" altLang="ko-KR" dirty="0"/>
          </a:p>
          <a:p>
            <a:pPr lvl="1"/>
            <a:r>
              <a:rPr lang="ko-KR" altLang="en-US" dirty="0" err="1" smtClean="0"/>
              <a:t>스파크의</a:t>
            </a:r>
            <a:r>
              <a:rPr lang="ko-KR" altLang="en-US" dirty="0" smtClean="0"/>
              <a:t> 속도와 단순한 </a:t>
            </a:r>
            <a:r>
              <a:rPr lang="en-US" altLang="ko-KR" dirty="0" smtClean="0"/>
              <a:t>API, </a:t>
            </a:r>
            <a:r>
              <a:rPr lang="ko-KR" altLang="en-US" dirty="0" smtClean="0"/>
              <a:t>내장된 라이브러리로 수많은 알고리즘을 즉시 </a:t>
            </a:r>
            <a:r>
              <a:rPr lang="ko-KR" altLang="en-US" dirty="0" err="1" smtClean="0"/>
              <a:t>꺼내쓸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수있다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쉘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대화형 데이터 분석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SQL: SQL</a:t>
            </a:r>
            <a:r>
              <a:rPr lang="ko-KR" altLang="en-US" dirty="0" smtClean="0"/>
              <a:t>을 통한 데이터 탐색 가능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Mllib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데이터 처리 애플리케이션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상용 데이터처리 애플리케이션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지향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소프트웨어를 클러스터 위에서 동시에 동작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시스템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 통신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장애대응등의</a:t>
            </a:r>
            <a:r>
              <a:rPr lang="ko-KR" altLang="en-US" dirty="0" smtClean="0"/>
              <a:t> 복잡성을 숨김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업무를 </a:t>
            </a:r>
            <a:r>
              <a:rPr lang="ko-KR" altLang="en-US" dirty="0" err="1" smtClean="0"/>
              <a:t>재사용가능한</a:t>
            </a:r>
            <a:r>
              <a:rPr lang="ko-KR" altLang="en-US" dirty="0" smtClean="0"/>
              <a:t> 라이브러리로 </a:t>
            </a:r>
            <a:r>
              <a:rPr lang="ko-KR" altLang="en-US" dirty="0" err="1" smtClean="0"/>
              <a:t>나누기쉽고</a:t>
            </a:r>
            <a:r>
              <a:rPr lang="ko-KR" altLang="en-US" dirty="0" smtClean="0"/>
              <a:t> 로컬에서 테스트 하기 쉽다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다양한 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배우고 쓰기 쉽다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코드가 성숙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81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바로 시작해봅시다</a:t>
            </a:r>
            <a:r>
              <a:rPr lang="en-US" altLang="ko-KR" dirty="0" smtClean="0"/>
              <a:t>~!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79846" cy="393446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sz="2200" b="1" dirty="0"/>
              <a:t>분석환경이 갖추어 </a:t>
            </a:r>
            <a:r>
              <a:rPr lang="ko-KR" altLang="en-US" sz="2200" b="1" dirty="0" err="1"/>
              <a:t>지지않아</a:t>
            </a:r>
            <a:r>
              <a:rPr lang="ko-KR" altLang="en-US" sz="2200" b="1" dirty="0"/>
              <a:t> </a:t>
            </a:r>
            <a:r>
              <a:rPr lang="en-US" altLang="ko-KR" sz="2200" b="1" dirty="0"/>
              <a:t>Spark </a:t>
            </a:r>
            <a:r>
              <a:rPr lang="ko-KR" altLang="en-US" sz="2200" b="1" dirty="0"/>
              <a:t>를 공부할 준비가 안되셨다면</a:t>
            </a:r>
            <a:r>
              <a:rPr lang="en-US" altLang="ko-KR" sz="2200" b="1" dirty="0"/>
              <a:t>~ </a:t>
            </a:r>
            <a:r>
              <a:rPr lang="en-US" altLang="ko-KR" sz="2200" b="1" dirty="0" smtClean="0"/>
              <a:t/>
            </a:r>
            <a:br>
              <a:rPr lang="en-US" altLang="ko-KR" sz="2200" b="1" dirty="0" smtClean="0"/>
            </a:br>
            <a:r>
              <a:rPr lang="en-US" altLang="ko-KR" sz="2200" b="1" dirty="0" smtClean="0"/>
              <a:t>: </a:t>
            </a:r>
            <a:r>
              <a:rPr lang="en-US" altLang="ko-KR" sz="2200" b="1" dirty="0"/>
              <a:t>Let's start with </a:t>
            </a:r>
            <a:r>
              <a:rPr lang="en-US" altLang="ko-KR" sz="2200" b="1" dirty="0" err="1"/>
              <a:t>Docker</a:t>
            </a:r>
            <a:r>
              <a:rPr lang="en-US" altLang="ko-KR" sz="2200" b="1" dirty="0"/>
              <a:t>~!!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 dirty="0" err="1"/>
              <a:t>docker</a:t>
            </a:r>
            <a:r>
              <a:rPr lang="en-US" altLang="ko-KR" sz="2200" dirty="0"/>
              <a:t> run -d -p 9999:8888 -e GRANT_SUDO=yes --name </a:t>
            </a:r>
            <a:r>
              <a:rPr lang="en-US" altLang="ko-KR" sz="2200" dirty="0" err="1"/>
              <a:t>psy_spark</a:t>
            </a:r>
            <a:r>
              <a:rPr lang="en-US" altLang="ko-KR" sz="2200" dirty="0"/>
              <a:t> </a:t>
            </a:r>
            <a:r>
              <a:rPr lang="en-US" altLang="ko-KR" sz="2200" dirty="0" err="1"/>
              <a:t>jupyter</a:t>
            </a:r>
            <a:r>
              <a:rPr lang="en-US" altLang="ko-KR" sz="2200" dirty="0"/>
              <a:t>/all-spark-notebook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200" dirty="0" err="1"/>
              <a:t>jupyter</a:t>
            </a:r>
            <a:r>
              <a:rPr lang="ko-KR" altLang="en-US" sz="2200" dirty="0"/>
              <a:t>노트북은 </a:t>
            </a:r>
            <a:r>
              <a:rPr lang="en-US" altLang="ko-KR" sz="2200" dirty="0"/>
              <a:t>8888 port</a:t>
            </a:r>
            <a:r>
              <a:rPr lang="ko-KR" altLang="en-US" sz="2200" dirty="0"/>
              <a:t>로 기본 설정되어있습니다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자신이 사용하고 싶은 </a:t>
            </a:r>
            <a:r>
              <a:rPr lang="en-US" altLang="ko-KR" sz="2200" dirty="0"/>
              <a:t>port</a:t>
            </a:r>
            <a:r>
              <a:rPr lang="ko-KR" altLang="en-US" sz="2200" dirty="0"/>
              <a:t>로 연결해줍니다</a:t>
            </a:r>
            <a:r>
              <a:rPr lang="en-US" altLang="ko-KR" sz="2200" dirty="0"/>
              <a:t>. </a:t>
            </a:r>
            <a:r>
              <a:rPr lang="ko-KR" altLang="en-US" sz="2200" dirty="0"/>
              <a:t>저는 이미 다른 컨테이너에서 </a:t>
            </a:r>
            <a:r>
              <a:rPr lang="en-US" altLang="ko-KR" sz="2200" dirty="0"/>
              <a:t>8888</a:t>
            </a:r>
            <a:r>
              <a:rPr lang="ko-KR" altLang="en-US" sz="2200" dirty="0"/>
              <a:t>포트를 사용하고 있어 </a:t>
            </a:r>
            <a:r>
              <a:rPr lang="en-US" altLang="ko-KR" sz="2200" dirty="0"/>
              <a:t>9999</a:t>
            </a:r>
            <a:r>
              <a:rPr lang="ko-KR" altLang="en-US" sz="2200" dirty="0"/>
              <a:t>로 설정하였습니다</a:t>
            </a:r>
            <a:r>
              <a:rPr lang="en-US" altLang="ko-KR" sz="22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2200" dirty="0"/>
              <a:t>자신의 서버 </a:t>
            </a:r>
            <a:r>
              <a:rPr lang="en-US" altLang="ko-KR" sz="2200" dirty="0" err="1"/>
              <a:t>ip</a:t>
            </a:r>
            <a:r>
              <a:rPr lang="en-US" altLang="ko-KR" sz="2200" dirty="0"/>
              <a:t> </a:t>
            </a:r>
            <a:r>
              <a:rPr lang="ko-KR" altLang="en-US" sz="2200" dirty="0"/>
              <a:t>또는 </a:t>
            </a:r>
            <a:r>
              <a:rPr lang="en-US" altLang="ko-KR" sz="2200" dirty="0" err="1"/>
              <a:t>docker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ip</a:t>
            </a:r>
            <a:r>
              <a:rPr lang="en-US" altLang="ko-KR" sz="2200" dirty="0"/>
              <a:t> :9999 </a:t>
            </a:r>
            <a:r>
              <a:rPr lang="ko-KR" altLang="en-US" sz="2200" dirty="0"/>
              <a:t>로 </a:t>
            </a:r>
            <a:r>
              <a:rPr lang="en-US" altLang="ko-KR" sz="2200" dirty="0" err="1"/>
              <a:t>Jupyter</a:t>
            </a:r>
            <a:r>
              <a:rPr lang="en-US" altLang="ko-KR" sz="2200" dirty="0"/>
              <a:t> notebook</a:t>
            </a:r>
            <a:r>
              <a:rPr lang="ko-KR" altLang="en-US" sz="2200" dirty="0"/>
              <a:t>을 실행합니다</a:t>
            </a:r>
            <a:r>
              <a:rPr lang="en-US" altLang="ko-KR" sz="2200" dirty="0" smtClean="0"/>
              <a:t>.</a:t>
            </a:r>
            <a:endParaRPr lang="en-US" altLang="ko-KR" sz="2200" dirty="0" smtClean="0">
              <a:hlinkClick r:id="rId2"/>
            </a:endParaRPr>
          </a:p>
          <a:p>
            <a:pPr marL="0" indent="0">
              <a:buNone/>
            </a:pPr>
            <a:endParaRPr lang="en-US" altLang="ko-KR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76845" y="1585952"/>
            <a:ext cx="14734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SPARK </a:t>
            </a:r>
            <a:r>
              <a:rPr lang="ko-KR" altLang="en-US" dirty="0" smtClean="0"/>
              <a:t>설치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76845" y="1955284"/>
            <a:ext cx="480291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http://spark.apache.org/downloads.html</a:t>
            </a:r>
          </a:p>
        </p:txBody>
      </p:sp>
    </p:spTree>
    <p:extLst>
      <p:ext uri="{BB962C8B-B14F-4D97-AF65-F5344CB8AC3E}">
        <p14:creationId xmlns:p14="http://schemas.microsoft.com/office/powerpoint/2010/main" val="5327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스파크</a:t>
            </a:r>
            <a:r>
              <a:rPr lang="ko-KR" altLang="en-US" dirty="0" smtClean="0"/>
              <a:t>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/>
              <a:t>Sc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 파악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파이썬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스칼라 </a:t>
            </a:r>
            <a:r>
              <a:rPr lang="ko-KR" altLang="en-US" sz="2000" dirty="0" err="1" smtClean="0"/>
              <a:t>필터링</a:t>
            </a:r>
            <a:r>
              <a:rPr lang="ko-KR" altLang="en-US" sz="2000" dirty="0" smtClean="0"/>
              <a:t> 예제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스파크에</a:t>
            </a:r>
            <a:r>
              <a:rPr lang="ko-KR" altLang="en-US" sz="2000" dirty="0" smtClean="0"/>
              <a:t> 함수 전달하기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단독 애플리케이션 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SparkContext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초기화 하기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단독 </a:t>
            </a:r>
            <a:r>
              <a:rPr lang="ko-KR" altLang="en-US" sz="2000" dirty="0" err="1" smtClean="0"/>
              <a:t>애플리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케이션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빌드하기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단어 세기 애플리케이션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963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" y="541922"/>
            <a:ext cx="7346633" cy="56988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5" y="751204"/>
            <a:ext cx="7486650" cy="564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6900" y="1168400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solidFill>
                  <a:srgbClr val="FF0000"/>
                </a:solidFill>
              </a:rPr>
              <a:t>Docker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smtClean="0">
                <a:solidFill>
                  <a:srgbClr val="FF0000"/>
                </a:solidFill>
              </a:rPr>
              <a:t>를 이용한 실습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6" y="117475"/>
            <a:ext cx="11666060" cy="64034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776959" y="5901031"/>
            <a:ext cx="590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u="sng" dirty="0" smtClean="0">
                <a:solidFill>
                  <a:srgbClr val="337AB7"/>
                </a:solidFill>
                <a:latin typeface="Helvetica Neue"/>
                <a:hlinkClick r:id="rId3"/>
              </a:rPr>
              <a:t>출처 </a:t>
            </a:r>
            <a:r>
              <a:rPr lang="en-US" altLang="ko-KR" u="sng" dirty="0" smtClean="0">
                <a:solidFill>
                  <a:srgbClr val="337AB7"/>
                </a:solidFill>
                <a:latin typeface="Helvetica Neue"/>
                <a:hlinkClick r:id="rId3"/>
              </a:rPr>
              <a:t>: http</a:t>
            </a:r>
            <a:r>
              <a:rPr lang="en-US" altLang="ko-KR" u="sng" dirty="0">
                <a:solidFill>
                  <a:srgbClr val="337AB7"/>
                </a:solidFill>
                <a:latin typeface="Helvetica Neue"/>
                <a:hlinkClick r:id="rId3"/>
              </a:rPr>
              <a:t>://yujuwon.tistory.com/entry/spark-tutorial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441700" y="5175585"/>
            <a:ext cx="8237837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Helvetica Neue"/>
              </a:rPr>
              <a:t>sudo</a:t>
            </a:r>
            <a:r>
              <a:rPr lang="en-US" altLang="ko-KR" b="1" dirty="0">
                <a:latin typeface="Helvetica Neue"/>
              </a:rPr>
              <a:t> </a:t>
            </a:r>
            <a:r>
              <a:rPr lang="en-US" altLang="ko-KR" b="1" dirty="0" err="1">
                <a:latin typeface="Helvetica Neue"/>
              </a:rPr>
              <a:t>docker</a:t>
            </a:r>
            <a:r>
              <a:rPr lang="en-US" altLang="ko-KR" b="1" dirty="0">
                <a:latin typeface="Helvetica Neue"/>
              </a:rPr>
              <a:t> run -d -p [</a:t>
            </a:r>
            <a:r>
              <a:rPr lang="ko-KR" altLang="en-US" b="1" dirty="0">
                <a:latin typeface="Helvetica Neue"/>
              </a:rPr>
              <a:t>외부포트</a:t>
            </a:r>
            <a:r>
              <a:rPr lang="en-US" altLang="ko-KR" b="1" dirty="0">
                <a:latin typeface="Helvetica Neue"/>
              </a:rPr>
              <a:t>]:[</a:t>
            </a:r>
            <a:r>
              <a:rPr lang="ko-KR" altLang="en-US" b="1" dirty="0">
                <a:latin typeface="Helvetica Neue"/>
              </a:rPr>
              <a:t>컨테이너내부포트</a:t>
            </a:r>
            <a:r>
              <a:rPr lang="en-US" altLang="ko-KR" b="1" dirty="0">
                <a:latin typeface="Helvetica Neue"/>
              </a:rPr>
              <a:t>] -e GRANT_SUDO=yes --name [</a:t>
            </a:r>
            <a:r>
              <a:rPr lang="ko-KR" altLang="en-US" b="1" dirty="0">
                <a:latin typeface="Helvetica Neue"/>
              </a:rPr>
              <a:t>컨테이너 이름</a:t>
            </a:r>
            <a:r>
              <a:rPr lang="en-US" altLang="ko-KR" b="1" dirty="0">
                <a:latin typeface="Helvetica Neue"/>
              </a:rPr>
              <a:t>] </a:t>
            </a:r>
            <a:r>
              <a:rPr lang="en-US" altLang="ko-KR" b="1" dirty="0" err="1">
                <a:latin typeface="Helvetica Neue"/>
              </a:rPr>
              <a:t>jupyter</a:t>
            </a:r>
            <a:r>
              <a:rPr lang="en-US" altLang="ko-KR" b="1" dirty="0">
                <a:latin typeface="Helvetica Neue"/>
              </a:rPr>
              <a:t>/all-spark-notebook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200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</a:t>
            </a:r>
            <a:r>
              <a:rPr lang="ko-KR" altLang="en-US" dirty="0" smtClean="0"/>
              <a:t>대화형 </a:t>
            </a:r>
            <a:r>
              <a:rPr lang="ko-KR" altLang="en-US" dirty="0" err="1" smtClean="0"/>
              <a:t>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err="1" smtClean="0"/>
              <a:t>파이썬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: bin/</a:t>
            </a:r>
            <a:r>
              <a:rPr lang="en-US" altLang="ko-KR" sz="2800" dirty="0" err="1" smtClean="0"/>
              <a:t>pyspark</a:t>
            </a:r>
            <a:endParaRPr lang="en-US" altLang="ko-KR" sz="2800" dirty="0" smtClean="0"/>
          </a:p>
          <a:p>
            <a:pPr>
              <a:lnSpc>
                <a:spcPct val="200000"/>
              </a:lnSpc>
            </a:pPr>
            <a:r>
              <a:rPr lang="ko-KR" altLang="en-US" sz="2800" dirty="0" smtClean="0"/>
              <a:t>스칼라 </a:t>
            </a:r>
            <a:r>
              <a:rPr lang="en-US" altLang="ko-KR" sz="2800" dirty="0" smtClean="0"/>
              <a:t>: bin/spark-shell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76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 count - </a:t>
            </a:r>
            <a:r>
              <a:rPr lang="en-US" altLang="ko-KR" dirty="0" err="1" smtClean="0"/>
              <a:t>scala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7030A0"/>
                </a:solidFill>
              </a:rPr>
              <a:t>scala</a:t>
            </a:r>
            <a:r>
              <a:rPr lang="en-US" altLang="ko-KR" b="1" dirty="0">
                <a:solidFill>
                  <a:srgbClr val="7030A0"/>
                </a:solidFill>
              </a:rPr>
              <a:t>&gt; </a:t>
            </a:r>
            <a:r>
              <a:rPr lang="en-US" altLang="ko-KR" b="1" dirty="0" err="1">
                <a:solidFill>
                  <a:srgbClr val="7030A0"/>
                </a:solidFill>
              </a:rPr>
              <a:t>var</a:t>
            </a:r>
            <a:r>
              <a:rPr lang="en-US" altLang="ko-KR" b="1" dirty="0">
                <a:solidFill>
                  <a:srgbClr val="7030A0"/>
                </a:solidFill>
              </a:rPr>
              <a:t> lines = </a:t>
            </a:r>
            <a:r>
              <a:rPr lang="en-US" altLang="ko-KR" b="1" dirty="0" err="1">
                <a:solidFill>
                  <a:srgbClr val="7030A0"/>
                </a:solidFill>
              </a:rPr>
              <a:t>sc.textFile</a:t>
            </a:r>
            <a:r>
              <a:rPr lang="en-US" altLang="ko-KR" b="1" dirty="0">
                <a:solidFill>
                  <a:srgbClr val="7030A0"/>
                </a:solidFill>
              </a:rPr>
              <a:t>("README.md") 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b="1" dirty="0" smtClean="0"/>
              <a:t>lines</a:t>
            </a:r>
            <a:r>
              <a:rPr lang="en-US" altLang="ko-KR" b="1" dirty="0"/>
              <a:t>: </a:t>
            </a:r>
            <a:r>
              <a:rPr lang="en-US" altLang="ko-KR" b="1" dirty="0" err="1"/>
              <a:t>org.apache.spark.rdd.RDD</a:t>
            </a:r>
            <a:r>
              <a:rPr lang="en-US" altLang="ko-KR" b="1" dirty="0"/>
              <a:t>[String] = </a:t>
            </a:r>
            <a:r>
              <a:rPr lang="en-US" altLang="ko-KR" b="1" dirty="0" err="1"/>
              <a:t>MapPartitionsRDD</a:t>
            </a:r>
            <a:r>
              <a:rPr lang="en-US" altLang="ko-KR" b="1" dirty="0"/>
              <a:t>[1] at </a:t>
            </a:r>
            <a:r>
              <a:rPr lang="en-US" altLang="ko-KR" b="1" dirty="0" err="1"/>
              <a:t>textFile</a:t>
            </a:r>
            <a:r>
              <a:rPr lang="en-US" altLang="ko-KR" b="1" dirty="0"/>
              <a:t> at &lt;console&gt;:21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7030A0"/>
                </a:solidFill>
              </a:rPr>
              <a:t>scala</a:t>
            </a:r>
            <a:r>
              <a:rPr lang="en-US" altLang="ko-KR" b="1" dirty="0">
                <a:solidFill>
                  <a:srgbClr val="7030A0"/>
                </a:solidFill>
              </a:rPr>
              <a:t>&gt; </a:t>
            </a:r>
            <a:r>
              <a:rPr lang="en-US" altLang="ko-KR" b="1" dirty="0" err="1">
                <a:solidFill>
                  <a:srgbClr val="7030A0"/>
                </a:solidFill>
              </a:rPr>
              <a:t>lines.count</a:t>
            </a:r>
            <a:r>
              <a:rPr lang="en-US" altLang="ko-KR" b="1" dirty="0">
                <a:solidFill>
                  <a:srgbClr val="7030A0"/>
                </a:solidFill>
              </a:rPr>
              <a:t>() </a:t>
            </a:r>
            <a:endParaRPr lang="en-US" altLang="ko-K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ko-KR" b="1" dirty="0" smtClean="0"/>
              <a:t>res0</a:t>
            </a:r>
            <a:r>
              <a:rPr lang="en-US" altLang="ko-KR" b="1" dirty="0"/>
              <a:t>: Long = 98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7030A0"/>
                </a:solidFill>
              </a:rPr>
              <a:t>scala</a:t>
            </a:r>
            <a:r>
              <a:rPr lang="en-US" altLang="ko-KR" b="1" dirty="0">
                <a:solidFill>
                  <a:srgbClr val="7030A0"/>
                </a:solidFill>
              </a:rPr>
              <a:t>&gt; </a:t>
            </a:r>
            <a:r>
              <a:rPr lang="en-US" altLang="ko-KR" b="1" dirty="0" err="1">
                <a:solidFill>
                  <a:srgbClr val="7030A0"/>
                </a:solidFill>
              </a:rPr>
              <a:t>lines.first</a:t>
            </a:r>
            <a:r>
              <a:rPr lang="en-US" altLang="ko-KR" b="1" dirty="0">
                <a:solidFill>
                  <a:srgbClr val="7030A0"/>
                </a:solidFill>
              </a:rPr>
              <a:t>()</a:t>
            </a:r>
            <a:r>
              <a:rPr lang="en-US" altLang="ko-KR" b="1" dirty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res1</a:t>
            </a:r>
            <a:r>
              <a:rPr lang="en-US" altLang="ko-KR" b="1" dirty="0"/>
              <a:t>: String = # Apache </a:t>
            </a:r>
            <a:r>
              <a:rPr lang="en-US" altLang="ko-KR" b="1" dirty="0" smtClean="0"/>
              <a:t>Spark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0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pyspark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실습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실습</a:t>
            </a:r>
            <a:endParaRPr lang="en-US" altLang="ko-KR" dirty="0" smtClean="0"/>
          </a:p>
          <a:p>
            <a:r>
              <a:rPr lang="ko-KR" altLang="en-US" dirty="0" smtClean="0"/>
              <a:t>bicbio_spark_ch02example.ipynb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9153" cy="4673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075" y="3985971"/>
            <a:ext cx="7108825" cy="2348038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101600" y="5321300"/>
            <a:ext cx="4330700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실습파일</a:t>
            </a:r>
            <a:endParaRPr lang="en-US" altLang="ko-KR" smtClean="0"/>
          </a:p>
          <a:p>
            <a:r>
              <a:rPr lang="en-US" altLang="ko-KR" smtClean="0"/>
              <a:t>bicbio_spark_ch02example.ipynb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7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CH1. LEARNING SPARK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83118"/>
            <a:ext cx="10224246" cy="447488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100" b="1" dirty="0" smtClean="0"/>
              <a:t>아파치 </a:t>
            </a:r>
            <a:r>
              <a:rPr lang="ko-KR" altLang="en-US" sz="2100" b="1" dirty="0" err="1" smtClean="0"/>
              <a:t>스파크</a:t>
            </a:r>
            <a:r>
              <a:rPr lang="ko-KR" altLang="en-US" sz="2100" b="1" dirty="0" smtClean="0"/>
              <a:t>  </a:t>
            </a:r>
            <a:r>
              <a:rPr lang="en-US" altLang="ko-KR" sz="2100" b="1" dirty="0" smtClean="0"/>
              <a:t>: 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범용적</a:t>
            </a:r>
            <a:r>
              <a:rPr lang="ko-KR" altLang="en-US" dirty="0" smtClean="0"/>
              <a:t>이면서도 </a:t>
            </a:r>
            <a:r>
              <a:rPr lang="ko-KR" altLang="en-US" dirty="0" smtClean="0">
                <a:solidFill>
                  <a:srgbClr val="FF0000"/>
                </a:solidFill>
              </a:rPr>
              <a:t>빠른 속도</a:t>
            </a:r>
            <a:r>
              <a:rPr lang="ko-KR" altLang="en-US" dirty="0" smtClean="0"/>
              <a:t>로 작업을 수행할 수 있도록 설계한 클러스터용 연산 플랫폼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속도 </a:t>
            </a:r>
            <a:endParaRPr lang="en-US" altLang="ko-KR" b="1" dirty="0"/>
          </a:p>
          <a:p>
            <a:pPr lvl="2"/>
            <a:r>
              <a:rPr lang="ko-KR" altLang="en-US" dirty="0" smtClean="0"/>
              <a:t>다양한 연산모델을 효과적으로 지원</a:t>
            </a:r>
            <a:r>
              <a:rPr lang="en-US" altLang="ko-KR" dirty="0" smtClean="0"/>
              <a:t>, </a:t>
            </a:r>
          </a:p>
          <a:p>
            <a:pPr lvl="2"/>
            <a:r>
              <a:rPr lang="ko-KR" altLang="en-US" dirty="0" err="1" smtClean="0"/>
              <a:t>맵리듀스</a:t>
            </a:r>
            <a:r>
              <a:rPr lang="ko-KR" altLang="en-US" dirty="0" smtClean="0"/>
              <a:t> 모델을 대화형 명령어 쿼리나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처리가 가능하도록 확장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메모리에서 연산수행 지원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디스크에서 수행시도 </a:t>
            </a:r>
            <a:r>
              <a:rPr lang="ko-KR" altLang="en-US" dirty="0" err="1" smtClean="0"/>
              <a:t>맵리듀스보다</a:t>
            </a:r>
            <a:r>
              <a:rPr lang="ko-KR" altLang="en-US" dirty="0" smtClean="0"/>
              <a:t> 빠름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범용적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Batch application, </a:t>
            </a:r>
            <a:r>
              <a:rPr lang="ko-KR" altLang="en-US" dirty="0" smtClean="0"/>
              <a:t>반복 알고리즘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대화형 쿼리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스트리밍</a:t>
            </a:r>
            <a:r>
              <a:rPr lang="ko-KR" altLang="en-US" dirty="0" smtClean="0"/>
              <a:t> 같은 각각 분산된 시스템에서 돌아가던 다양한 작업타입을 동시에 </a:t>
            </a:r>
            <a:r>
              <a:rPr lang="ko-KR" altLang="en-US" dirty="0" err="1" smtClean="0"/>
              <a:t>커버할수</a:t>
            </a:r>
            <a:r>
              <a:rPr lang="ko-KR" altLang="en-US" dirty="0" smtClean="0"/>
              <a:t> 있도록 설계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서로 다른 형태의 작업을 수행하는 데이터 분석 파이프라인의 연계가 가능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b="1" dirty="0" smtClean="0"/>
              <a:t>고수준 접근</a:t>
            </a:r>
            <a:endParaRPr lang="en-US" altLang="ko-KR" b="1" dirty="0" smtClean="0"/>
          </a:p>
          <a:p>
            <a:pPr lvl="2"/>
            <a:r>
              <a:rPr lang="ko-KR" altLang="en-US" dirty="0" err="1" smtClean="0"/>
              <a:t>파이썬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스칼라</a:t>
            </a:r>
            <a:r>
              <a:rPr lang="en-US" altLang="ko-KR" dirty="0" smtClean="0"/>
              <a:t>, SQL API </a:t>
            </a:r>
            <a:r>
              <a:rPr lang="ko-KR" altLang="en-US" dirty="0" smtClean="0"/>
              <a:t>및 강력한 라이브러리 내장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빅데이터 </a:t>
            </a:r>
            <a:r>
              <a:rPr lang="en-US" altLang="ko-KR" dirty="0" smtClean="0"/>
              <a:t>tool </a:t>
            </a:r>
            <a:r>
              <a:rPr lang="ko-KR" altLang="en-US" dirty="0" smtClean="0"/>
              <a:t>과의 연동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하둡</a:t>
            </a:r>
            <a:r>
              <a:rPr lang="ko-KR" altLang="en-US" dirty="0" smtClean="0"/>
              <a:t> 클러스터 위에서 실행가능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42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963" y="279400"/>
            <a:ext cx="12353925" cy="5983287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7861300" y="613660"/>
            <a:ext cx="4330700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실습파일</a:t>
            </a:r>
            <a:endParaRPr lang="en-US" altLang="ko-KR" smtClean="0"/>
          </a:p>
          <a:p>
            <a:r>
              <a:rPr lang="en-US" altLang="ko-KR" smtClean="0"/>
              <a:t>bicbio_spark_ch02example.ipynb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40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61300" y="5156200"/>
            <a:ext cx="4330700" cy="1397000"/>
          </a:xfrm>
        </p:spPr>
        <p:txBody>
          <a:bodyPr/>
          <a:lstStyle/>
          <a:p>
            <a:r>
              <a:rPr lang="ko-KR" altLang="en-US" dirty="0" smtClean="0"/>
              <a:t>실습파일</a:t>
            </a:r>
            <a:endParaRPr lang="en-US" altLang="ko-KR" dirty="0" smtClean="0"/>
          </a:p>
          <a:p>
            <a:r>
              <a:rPr lang="en-US" altLang="ko-KR" dirty="0"/>
              <a:t>bicbio_spark_ch02example.ipynb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91252"/>
            <a:ext cx="6562725" cy="6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밀접하게 연동된 여러 개의 컴포넌트로 구성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빠르고 범용적인 핵심엔진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하위 </a:t>
            </a:r>
            <a:r>
              <a:rPr lang="ko-KR" altLang="en-US" dirty="0" err="1" smtClean="0"/>
              <a:t>레이어의</a:t>
            </a:r>
            <a:r>
              <a:rPr lang="ko-KR" altLang="en-US" dirty="0" smtClean="0"/>
              <a:t> 성능향상에 의해 구성에 포함된 라이브러리 및 고수준 컴포넌트가 직접적으로 이익을 볼 수 있다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200000"/>
              </a:lnSpc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핵심엔진 최적화 </a:t>
            </a:r>
            <a:r>
              <a:rPr lang="en-US" altLang="ko-KR" dirty="0" smtClean="0"/>
              <a:t>-&gt; SQL, </a:t>
            </a:r>
            <a:r>
              <a:rPr lang="ko-KR" altLang="en-US" dirty="0" smtClean="0"/>
              <a:t>머신 러닝 라이브러리 </a:t>
            </a:r>
            <a:r>
              <a:rPr lang="ko-KR" altLang="en-US" dirty="0" err="1" smtClean="0"/>
              <a:t>속도역시</a:t>
            </a:r>
            <a:r>
              <a:rPr lang="ko-KR" altLang="en-US" dirty="0" smtClean="0"/>
              <a:t> 자동으로 빨라짐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서로 다른 데이터 처리 모델을 합쳐서 하나의 애플리케이션으로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320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32224"/>
            <a:ext cx="9067800" cy="4219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8410" y="350712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정형화된 데이터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5123" y="35071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실시간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3732" y="3507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머신러닝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38117" y="35071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그래프처리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22754" y="4600467"/>
            <a:ext cx="17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코어 엔진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02624" y="3044836"/>
            <a:ext cx="172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워크로드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구성요소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://cfile26.uf.tistory.com/image/2335604F5611F0CC03D8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1138540"/>
            <a:ext cx="9898830" cy="525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42522" y="3763883"/>
            <a:ext cx="314701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작업 </a:t>
            </a:r>
            <a:r>
              <a:rPr lang="ko-KR" altLang="en-US" dirty="0" err="1" smtClean="0"/>
              <a:t>스케쥴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메모리관리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dirty="0" smtClean="0"/>
              <a:t>장애복구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저장장치와의 연동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54841" y="2718014"/>
            <a:ext cx="219964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분류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회귀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클러스터링</a:t>
            </a:r>
            <a:r>
              <a:rPr lang="en-US" altLang="ko-KR" sz="1600" dirty="0" smtClean="0"/>
              <a:t>,</a:t>
            </a:r>
          </a:p>
          <a:p>
            <a:r>
              <a:rPr lang="ko-KR" altLang="en-US" sz="1600" dirty="0" smtClean="0"/>
              <a:t>협업 </a:t>
            </a:r>
            <a:r>
              <a:rPr lang="ko-KR" altLang="en-US" sz="1600" dirty="0" err="1" smtClean="0"/>
              <a:t>필터링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추천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967519" y="5149968"/>
            <a:ext cx="129227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클러스터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매니저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1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200" dirty="0">
                <a:solidFill>
                  <a:srgbClr val="FF0000"/>
                </a:solidFill>
              </a:rPr>
              <a:t>Structured Data</a:t>
            </a:r>
            <a:r>
              <a:rPr lang="en-US" altLang="ko-KR" dirty="0"/>
              <a:t>: Spark SQL</a:t>
            </a:r>
          </a:p>
          <a:p>
            <a:r>
              <a:rPr lang="en-US" altLang="ko-KR" dirty="0" smtClean="0"/>
              <a:t>interactive </a:t>
            </a:r>
            <a:r>
              <a:rPr lang="en-US" altLang="ko-KR" dirty="0"/>
              <a:t>SQL queries for exploring </a:t>
            </a:r>
            <a:r>
              <a:rPr lang="en-US" altLang="ko-KR" dirty="0" smtClean="0"/>
              <a:t>data</a:t>
            </a:r>
          </a:p>
          <a:p>
            <a:r>
              <a:rPr lang="en-US" altLang="ko-KR" dirty="0" smtClean="0"/>
              <a:t>for </a:t>
            </a:r>
            <a:r>
              <a:rPr lang="en-US" altLang="ko-KR" dirty="0"/>
              <a:t>structured data processing. 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provides a programming abstraction called </a:t>
            </a:r>
            <a:endParaRPr lang="en-US" altLang="ko-KR" dirty="0" smtClean="0"/>
          </a:p>
          <a:p>
            <a:r>
              <a:rPr lang="en-US" altLang="ko-KR" dirty="0" err="1" smtClean="0"/>
              <a:t>DataFrames</a:t>
            </a:r>
            <a:endParaRPr lang="en-US" altLang="ko-KR" dirty="0" smtClean="0"/>
          </a:p>
          <a:p>
            <a:r>
              <a:rPr lang="en-US" altLang="ko-KR" dirty="0" smtClean="0"/>
              <a:t>distributed </a:t>
            </a:r>
            <a:r>
              <a:rPr lang="en-US" altLang="ko-KR" dirty="0"/>
              <a:t>SQL query </a:t>
            </a:r>
            <a:r>
              <a:rPr lang="en-US" altLang="ko-KR" dirty="0" smtClean="0"/>
              <a:t>engine</a:t>
            </a:r>
          </a:p>
          <a:p>
            <a:r>
              <a:rPr lang="en-US" altLang="ko-KR" dirty="0" smtClean="0"/>
              <a:t>It </a:t>
            </a:r>
            <a:r>
              <a:rPr lang="en-US" altLang="ko-KR" dirty="0"/>
              <a:t>enables unmodified </a:t>
            </a:r>
            <a:r>
              <a:rPr lang="en-US" altLang="ko-KR" dirty="0" err="1"/>
              <a:t>Hadoop</a:t>
            </a:r>
            <a:r>
              <a:rPr lang="en-US" altLang="ko-KR" dirty="0"/>
              <a:t> Hive queries to run up to 100x faster on existing deployments and data. </a:t>
            </a:r>
            <a:endParaRPr lang="en-US" altLang="ko-KR" dirty="0" smtClean="0"/>
          </a:p>
          <a:p>
            <a:r>
              <a:rPr lang="en-US" altLang="ko-KR" dirty="0" smtClean="0"/>
              <a:t>It </a:t>
            </a:r>
            <a:r>
              <a:rPr lang="en-US" altLang="ko-KR" dirty="0"/>
              <a:t>also provides powerful integration with the rest of the Spark ecosystem (e.g., integrating SQL query processing with machine learning).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6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SPARK STREAMING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실시간 데이터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처리 가능하게 해주는 </a:t>
            </a:r>
            <a:r>
              <a:rPr lang="ko-KR" altLang="en-US" dirty="0" err="1" smtClean="0"/>
              <a:t>스파크의</a:t>
            </a:r>
            <a:r>
              <a:rPr lang="ko-KR" altLang="en-US" dirty="0" smtClean="0"/>
              <a:t> 구성요소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실시간 데이터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웹서버의</a:t>
            </a:r>
            <a:r>
              <a:rPr lang="ko-KR" altLang="en-US" dirty="0" smtClean="0"/>
              <a:t> 로그 파일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웹서미스</a:t>
            </a:r>
            <a:r>
              <a:rPr lang="ko-KR" altLang="en-US" dirty="0" smtClean="0"/>
              <a:t> 사용자들의 상태 업데이트 메시지 저장 큐 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코어의 </a:t>
            </a:r>
            <a:r>
              <a:rPr lang="en-US" altLang="ko-KR" dirty="0" smtClean="0"/>
              <a:t>RDD API </a:t>
            </a:r>
            <a:r>
              <a:rPr lang="ko-KR" altLang="en-US" dirty="0" smtClean="0"/>
              <a:t>와 거의 일치하는 형태의 조작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메모리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디스크에 저장되어있는 데이터나 실시간으로 받는 데이터를 다루는 애플리케이션을 서로 바꿔가며 다루더라도 혼란이 없음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코어와 동일한 수준의 장애관리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처리량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지원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64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MLLIB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클러스터링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협업필터링</a:t>
            </a:r>
            <a:r>
              <a:rPr lang="ko-KR" altLang="en-US" dirty="0" smtClean="0"/>
              <a:t> 등의 다양한 타입의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및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 평가 및 외부 데이터 불러오기 등의 기능을 지원</a:t>
            </a:r>
            <a:endParaRPr lang="en-US" altLang="ko-KR" dirty="0" smtClean="0"/>
          </a:p>
          <a:p>
            <a:r>
              <a:rPr lang="ko-KR" altLang="en-US" dirty="0" smtClean="0"/>
              <a:t>최적화 알고리즘 등의 몇몇 </a:t>
            </a:r>
            <a:r>
              <a:rPr lang="ko-KR" altLang="en-US" dirty="0" err="1" smtClean="0"/>
              <a:t>저수준</a:t>
            </a:r>
            <a:r>
              <a:rPr lang="ko-KR" altLang="en-US" dirty="0" smtClean="0"/>
              <a:t> </a:t>
            </a:r>
            <a:r>
              <a:rPr lang="en-US" altLang="ko-KR" dirty="0" smtClean="0"/>
              <a:t>ML </a:t>
            </a:r>
            <a:r>
              <a:rPr lang="ko-KR" altLang="en-US" dirty="0" smtClean="0"/>
              <a:t>핵심 기능 지원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1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그래프</a:t>
            </a:r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GRAPH</a:t>
            </a:r>
            <a:r>
              <a:rPr lang="ko-KR" altLang="en-US" dirty="0" smtClean="0"/>
              <a:t>를 다루기 위한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 병렬 라이브러리 수행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https://github.com/psygrammer/ScalaML/blob/master/part3/study02/SparkGraphX/SparkGraphx_02_sejin.ipynb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스파크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RDD API </a:t>
            </a:r>
            <a:r>
              <a:rPr lang="ko-KR" altLang="en-US" dirty="0" smtClean="0"/>
              <a:t>를 확장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선</a:t>
            </a:r>
            <a:r>
              <a:rPr lang="en-US" altLang="ko-KR" dirty="0" smtClean="0"/>
              <a:t>(EDGE)</a:t>
            </a:r>
            <a:r>
              <a:rPr lang="ko-KR" altLang="en-US" dirty="0" smtClean="0"/>
              <a:t>나 점</a:t>
            </a:r>
            <a:r>
              <a:rPr lang="en-US" altLang="ko-KR" dirty="0" smtClean="0"/>
              <a:t>(VERTEX) </a:t>
            </a:r>
            <a:r>
              <a:rPr lang="ko-KR" altLang="en-US" dirty="0" smtClean="0"/>
              <a:t>에 임의의 속성을 추가한 지향성 그래프 만들기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그래프를 다루는 다양한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그래프 알고리즘 지원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4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1409</TotalTime>
  <Words>764</Words>
  <Application>Microsoft Office PowerPoint</Application>
  <PresentationFormat>와이드스크린</PresentationFormat>
  <Paragraphs>116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Helvetica Neue</vt:lpstr>
      <vt:lpstr>맑은 고딕</vt:lpstr>
      <vt:lpstr>Arial</vt:lpstr>
      <vt:lpstr>Century Gothic</vt:lpstr>
      <vt:lpstr>Wingdings 3</vt:lpstr>
      <vt:lpstr>이온(회의실)</vt:lpstr>
      <vt:lpstr>Learning Spark</vt:lpstr>
      <vt:lpstr>CH1. LEARNING SPARK</vt:lpstr>
      <vt:lpstr>통합된 구성</vt:lpstr>
      <vt:lpstr>SPARK 구성</vt:lpstr>
      <vt:lpstr>PowerPoint 프레젠테이션</vt:lpstr>
      <vt:lpstr>Spark SQL</vt:lpstr>
      <vt:lpstr>SPARK STREAMING</vt:lpstr>
      <vt:lpstr>MLLIB</vt:lpstr>
      <vt:lpstr>그래프X</vt:lpstr>
      <vt:lpstr>스파크 코어</vt:lpstr>
      <vt:lpstr>클러스터 매니져 </vt:lpstr>
      <vt:lpstr>누가 무엇을 위해 사용하는가</vt:lpstr>
      <vt:lpstr>바로 시작해봅시다~!</vt:lpstr>
      <vt:lpstr>스파크 핵심 개념</vt:lpstr>
      <vt:lpstr>PowerPoint 프레젠테이션</vt:lpstr>
      <vt:lpstr>PowerPoint 프레젠테이션</vt:lpstr>
      <vt:lpstr>SPARK 대화형 쉘</vt:lpstr>
      <vt:lpstr>Line count - scala</vt:lpstr>
      <vt:lpstr>pyspark  실습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Spark</dc:title>
  <dc:creator>se jin</dc:creator>
  <cp:lastModifiedBy>se jin</cp:lastModifiedBy>
  <cp:revision>14</cp:revision>
  <dcterms:created xsi:type="dcterms:W3CDTF">2016-04-26T09:57:19Z</dcterms:created>
  <dcterms:modified xsi:type="dcterms:W3CDTF">2016-04-27T09:27:10Z</dcterms:modified>
</cp:coreProperties>
</file>