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84" r:id="rId3"/>
    <p:sldId id="276" r:id="rId4"/>
    <p:sldId id="278" r:id="rId5"/>
    <p:sldId id="280" r:id="rId6"/>
    <p:sldId id="281" r:id="rId7"/>
    <p:sldId id="268" r:id="rId8"/>
    <p:sldId id="271" r:id="rId9"/>
    <p:sldId id="272" r:id="rId10"/>
    <p:sldId id="273" r:id="rId11"/>
    <p:sldId id="274" r:id="rId12"/>
    <p:sldId id="275" r:id="rId13"/>
    <p:sldId id="283" r:id="rId14"/>
    <p:sldId id="279" r:id="rId15"/>
    <p:sldId id="282" r:id="rId16"/>
    <p:sldId id="260" r:id="rId17"/>
    <p:sldId id="265" r:id="rId18"/>
    <p:sldId id="267" r:id="rId19"/>
    <p:sldId id="266" r:id="rId20"/>
    <p:sldId id="269" r:id="rId21"/>
    <p:sldId id="270" r:id="rId22"/>
    <p:sldId id="261" r:id="rId23"/>
    <p:sldId id="28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E25FD-A995-445F-B6B0-83409207D150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3C864-C716-4FD7-AEFF-AD453115F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0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3C864-C716-4FD7-AEFF-AD453115FC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3C864-C716-4FD7-AEFF-AD453115FC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8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4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6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2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7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3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5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1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D6F4-6D67-4E3D-8E70-1C71F97D2F5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4449-AF95-406C-8527-B15750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3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igquery.cloud.google.com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gquery.cloud.google.com/" TargetMode="External"/><Relationship Id="rId2" Type="http://schemas.openxmlformats.org/officeDocument/2006/relationships/hyperlink" Target="https://cloud.google.com/genomics/v1/analyze-variants#exampl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genomics/v1/bigquery-variants-schema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genomi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ooglegenomics.readthedocs.io/en/latest/use_cases/analyze_variants/analyze_variants_with_bigquery.html" TargetMode="External"/><Relationship Id="rId5" Type="http://schemas.openxmlformats.org/officeDocument/2006/relationships/hyperlink" Target="https://github.com/googlegenomics/getting-started-bigquery" TargetMode="External"/><Relationship Id="rId4" Type="http://schemas.openxmlformats.org/officeDocument/2006/relationships/hyperlink" Target="https://cloud.google.com/genomics/v1/analyze-variant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genomics.readthedocs.io/en/latest/use_cases/analyze_variants/analyze_variants_with_bigquery.htm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genomics/getting-started-bigquer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genomic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4869159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ko-KR" altLang="en-US" dirty="0" smtClean="0"/>
              <a:t>발표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익연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63688" y="1112251"/>
            <a:ext cx="5424056" cy="1236629"/>
            <a:chOff x="2220012" y="3632530"/>
            <a:chExt cx="5424056" cy="1236629"/>
          </a:xfrm>
        </p:grpSpPr>
        <p:sp>
          <p:nvSpPr>
            <p:cNvPr id="5" name="TextBox 4"/>
            <p:cNvSpPr txBox="1"/>
            <p:nvPr/>
          </p:nvSpPr>
          <p:spPr>
            <a:xfrm>
              <a:off x="2483768" y="3717032"/>
              <a:ext cx="47525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160" dirty="0" smtClean="0">
                  <a:gradFill>
                    <a:gsLst>
                      <a:gs pos="1250">
                        <a:srgbClr val="2E424C"/>
                      </a:gs>
                      <a:gs pos="100000">
                        <a:srgbClr val="2E424C"/>
                      </a:gs>
                    </a:gsLst>
                    <a:lin ang="5400000" scaled="0"/>
                  </a:gradFill>
                  <a:latin typeface="나눔바른고딕" pitchFamily="50" charset="-127"/>
                  <a:ea typeface="나눔바른고딕" pitchFamily="50" charset="-127"/>
                  <a:cs typeface="Arial" pitchFamily="34" charset="0"/>
                </a:rPr>
                <a:t>Google </a:t>
              </a:r>
              <a:r>
                <a:rPr lang="en-US" altLang="ko-KR" sz="3200" b="1" spc="-160" dirty="0" err="1">
                  <a:gradFill>
                    <a:gsLst>
                      <a:gs pos="1250">
                        <a:srgbClr val="2E424C"/>
                      </a:gs>
                      <a:gs pos="100000">
                        <a:srgbClr val="2E424C"/>
                      </a:gs>
                    </a:gsLst>
                    <a:lin ang="5400000" scaled="0"/>
                  </a:gradFill>
                  <a:latin typeface="나눔바른고딕" pitchFamily="50" charset="-127"/>
                  <a:ea typeface="나눔바른고딕" pitchFamily="50" charset="-127"/>
                  <a:cs typeface="Arial" pitchFamily="34" charset="0"/>
                </a:rPr>
                <a:t>BigQuery</a:t>
              </a:r>
              <a:r>
                <a:rPr lang="ko-KR" altLang="en-US" sz="3200" b="1" spc="-160" dirty="0">
                  <a:gradFill>
                    <a:gsLst>
                      <a:gs pos="1250">
                        <a:srgbClr val="2E424C"/>
                      </a:gs>
                      <a:gs pos="100000">
                        <a:srgbClr val="2E424C"/>
                      </a:gs>
                    </a:gsLst>
                    <a:lin ang="5400000" scaled="0"/>
                  </a:gradFill>
                  <a:latin typeface="나눔바른고딕" pitchFamily="50" charset="-127"/>
                  <a:ea typeface="나눔바른고딕" pitchFamily="50" charset="-127"/>
                  <a:cs typeface="Arial" pitchFamily="34" charset="0"/>
                </a:rPr>
                <a:t>를 </a:t>
              </a:r>
              <a:r>
                <a:rPr lang="ko-KR" altLang="en-US" sz="3200" b="1" spc="-160" dirty="0" smtClean="0">
                  <a:gradFill>
                    <a:gsLst>
                      <a:gs pos="1250">
                        <a:srgbClr val="2E424C"/>
                      </a:gs>
                      <a:gs pos="100000">
                        <a:srgbClr val="2E424C"/>
                      </a:gs>
                    </a:gsLst>
                    <a:lin ang="5400000" scaled="0"/>
                  </a:gradFill>
                  <a:latin typeface="나눔바른고딕" pitchFamily="50" charset="-127"/>
                  <a:ea typeface="나눔바른고딕" pitchFamily="50" charset="-127"/>
                  <a:cs typeface="Arial" pitchFamily="34" charset="0"/>
                </a:rPr>
                <a:t>이용한</a:t>
              </a:r>
              <a:endParaRPr lang="en-US" altLang="ko-KR" sz="3200" b="1" spc="-160" dirty="0" smtClean="0">
                <a:gradFill>
                  <a:gsLst>
                    <a:gs pos="1250">
                      <a:srgbClr val="2E424C"/>
                    </a:gs>
                    <a:gs pos="100000">
                      <a:srgbClr val="2E424C"/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3200" b="1" spc="-160" dirty="0" smtClean="0">
                  <a:gradFill>
                    <a:gsLst>
                      <a:gs pos="1250">
                        <a:srgbClr val="2E424C"/>
                      </a:gs>
                      <a:gs pos="100000">
                        <a:srgbClr val="2E424C"/>
                      </a:gs>
                    </a:gsLst>
                    <a:lin ang="5400000" scaled="0"/>
                  </a:gradFill>
                  <a:latin typeface="나눔바른고딕" pitchFamily="50" charset="-127"/>
                  <a:ea typeface="나눔바른고딕" pitchFamily="50" charset="-127"/>
                  <a:cs typeface="Arial" pitchFamily="34" charset="0"/>
                </a:rPr>
                <a:t>유전자 </a:t>
              </a:r>
              <a:r>
                <a:rPr lang="ko-KR" altLang="en-US" sz="3200" b="1" spc="-160" dirty="0">
                  <a:gradFill>
                    <a:gsLst>
                      <a:gs pos="1250">
                        <a:srgbClr val="2E424C"/>
                      </a:gs>
                      <a:gs pos="100000">
                        <a:srgbClr val="2E424C"/>
                      </a:gs>
                    </a:gsLst>
                    <a:lin ang="5400000" scaled="0"/>
                  </a:gradFill>
                  <a:latin typeface="나눔바른고딕" pitchFamily="50" charset="-127"/>
                  <a:ea typeface="나눔바른고딕" pitchFamily="50" charset="-127"/>
                  <a:cs typeface="Arial" pitchFamily="34" charset="0"/>
                </a:rPr>
                <a:t>데이터 </a:t>
              </a:r>
              <a:r>
                <a:rPr lang="ko-KR" altLang="en-US" sz="3200" b="1" spc="-160" dirty="0" smtClean="0">
                  <a:gradFill>
                    <a:gsLst>
                      <a:gs pos="1250">
                        <a:srgbClr val="2E424C"/>
                      </a:gs>
                      <a:gs pos="100000">
                        <a:srgbClr val="2E424C"/>
                      </a:gs>
                    </a:gsLst>
                    <a:lin ang="5400000" scaled="0"/>
                  </a:gradFill>
                  <a:latin typeface="나눔바른고딕" pitchFamily="50" charset="-127"/>
                  <a:ea typeface="나눔바른고딕" pitchFamily="50" charset="-127"/>
                  <a:cs typeface="Arial" pitchFamily="34" charset="0"/>
                </a:rPr>
                <a:t>분석</a:t>
              </a:r>
              <a:endParaRPr lang="en-US" altLang="ko-KR" sz="3200" b="1" spc="-160" dirty="0">
                <a:gradFill>
                  <a:gsLst>
                    <a:gs pos="1250">
                      <a:srgbClr val="2E424C"/>
                    </a:gs>
                    <a:gs pos="100000">
                      <a:srgbClr val="2E424C"/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  <a:cs typeface="Arial" pitchFamily="34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220012" y="3632530"/>
              <a:ext cx="5424056" cy="68180"/>
              <a:chOff x="1977216" y="1972519"/>
              <a:chExt cx="5978336" cy="68179"/>
            </a:xfrm>
          </p:grpSpPr>
          <p:sp>
            <p:nvSpPr>
              <p:cNvPr id="7" name="직사각형 6"/>
              <p:cNvSpPr/>
              <p:nvPr/>
            </p:nvSpPr>
            <p:spPr>
              <a:xfrm rot="5400000">
                <a:off x="2663206" y="1286529"/>
                <a:ext cx="68179" cy="1440160"/>
              </a:xfrm>
              <a:prstGeom prst="rect">
                <a:avLst/>
              </a:prstGeom>
              <a:solidFill>
                <a:srgbClr val="9AA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7D7D7D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5400000">
                <a:off x="5653212" y="-261645"/>
                <a:ext cx="68176" cy="4536504"/>
              </a:xfrm>
              <a:prstGeom prst="rect">
                <a:avLst/>
              </a:prstGeom>
              <a:solidFill>
                <a:srgbClr val="505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57873"/>
                <a:endParaRPr lang="ko-KR" altLang="en-US" sz="1200" spc="-20">
                  <a:gradFill>
                    <a:gsLst>
                      <a:gs pos="69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220012" y="4800979"/>
              <a:ext cx="5424056" cy="68180"/>
              <a:chOff x="1977216" y="1972519"/>
              <a:chExt cx="5978336" cy="68179"/>
            </a:xfrm>
          </p:grpSpPr>
          <p:sp>
            <p:nvSpPr>
              <p:cNvPr id="10" name="직사각형 9"/>
              <p:cNvSpPr/>
              <p:nvPr/>
            </p:nvSpPr>
            <p:spPr>
              <a:xfrm rot="5400000">
                <a:off x="2663206" y="1286529"/>
                <a:ext cx="68179" cy="1440160"/>
              </a:xfrm>
              <a:prstGeom prst="rect">
                <a:avLst/>
              </a:prstGeom>
              <a:solidFill>
                <a:srgbClr val="9AA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7D7D7D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5400000">
                <a:off x="5653212" y="-261644"/>
                <a:ext cx="68176" cy="4536504"/>
              </a:xfrm>
              <a:prstGeom prst="rect">
                <a:avLst/>
              </a:prstGeom>
              <a:solidFill>
                <a:srgbClr val="505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57873"/>
                <a:endParaRPr lang="ko-KR" altLang="en-US" sz="1200" spc="-20">
                  <a:gradFill>
                    <a:gsLst>
                      <a:gs pos="69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60848"/>
            <a:ext cx="4968552" cy="2664296"/>
          </a:xfrm>
          <a:prstGeom prst="rect">
            <a:avLst/>
          </a:prstGeom>
        </p:spPr>
      </p:pic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128587" y="160065"/>
            <a:ext cx="3732291" cy="311150"/>
            <a:chOff x="52" y="41"/>
            <a:chExt cx="1849" cy="196"/>
          </a:xfrm>
        </p:grpSpPr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52" y="41"/>
              <a:ext cx="1849" cy="196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algn="ctr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빅바이오</a:t>
              </a: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파트</a:t>
              </a: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4-2</a:t>
              </a:r>
              <a:r>
                <a:rPr lang="ko-KR" altLang="en-US" sz="12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회차</a:t>
              </a: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[2016.06.07]</a:t>
              </a:r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80" y="58"/>
              <a:ext cx="1773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V="1">
              <a:off x="74" y="222"/>
              <a:ext cx="1779" cy="6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>
              <a:off x="80" y="228"/>
              <a:ext cx="1773" cy="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5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18746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플랫폼 가입하기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프로젝트 생</a:t>
            </a:r>
            <a:r>
              <a:rPr lang="ko-KR" altLang="en-US" dirty="0"/>
              <a:t>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7704856" cy="45856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388424" cy="45119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28" y="118746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플랫폼 가입하기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프로젝트 생</a:t>
            </a:r>
            <a:r>
              <a:rPr lang="ko-KR" altLang="en-US" dirty="0"/>
              <a:t>성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5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052736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접근방법 </a:t>
            </a:r>
            <a:r>
              <a:rPr lang="en-US" altLang="ko-KR" b="1" dirty="0" smtClean="0"/>
              <a:t>1) </a:t>
            </a:r>
            <a:r>
              <a:rPr lang="en-US" altLang="ko-KR" b="1" dirty="0" err="1" smtClean="0"/>
              <a:t>BigQuery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브라우저 툴</a:t>
            </a:r>
            <a:r>
              <a:rPr lang="en-US" altLang="ko-KR" b="1" dirty="0" smtClean="0"/>
              <a:t>(Web Interface)</a:t>
            </a:r>
          </a:p>
          <a:p>
            <a:r>
              <a:rPr lang="ko-KR" altLang="en-US" sz="1400" dirty="0" smtClean="0"/>
              <a:t>프로젝트에서 </a:t>
            </a:r>
            <a:r>
              <a:rPr lang="ko-KR" altLang="en-US" sz="1400" dirty="0" err="1" smtClean="0"/>
              <a:t>빅</a:t>
            </a:r>
            <a:r>
              <a:rPr lang="ko-KR" altLang="en-US" sz="1400" dirty="0" smtClean="0"/>
              <a:t> 데이터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BigQuery</a:t>
            </a:r>
            <a:r>
              <a:rPr lang="ko-KR" altLang="en-US" sz="1400" dirty="0" smtClean="0"/>
              <a:t>를 클릭 또는 </a:t>
            </a:r>
            <a:r>
              <a:rPr lang="ko-KR" altLang="en-US" sz="1400" dirty="0" err="1" smtClean="0"/>
              <a:t>빅쿼리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URL (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bigquery.cloud.google.com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클릭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8136904" cy="48245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052736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접근방법 </a:t>
            </a:r>
            <a:r>
              <a:rPr lang="en-US" altLang="ko-KR" b="1" dirty="0" smtClean="0"/>
              <a:t>1) </a:t>
            </a:r>
            <a:r>
              <a:rPr lang="en-US" altLang="ko-KR" b="1" dirty="0" err="1" smtClean="0"/>
              <a:t>BigQuery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브라우저 툴</a:t>
            </a:r>
            <a:r>
              <a:rPr lang="en-US" altLang="ko-KR" b="1" dirty="0" smtClean="0"/>
              <a:t>(Web Interface)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예제 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cloud.google.com/genomics/v1/analyze-variants#example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- Open </a:t>
            </a:r>
            <a:r>
              <a:rPr lang="en-US" altLang="ko-KR" dirty="0"/>
              <a:t>the </a:t>
            </a:r>
            <a:r>
              <a:rPr lang="en-US" altLang="ko-KR" dirty="0" err="1">
                <a:hlinkClick r:id="rId3"/>
              </a:rPr>
              <a:t>BigQuery</a:t>
            </a:r>
            <a:r>
              <a:rPr lang="en-US" altLang="ko-KR" dirty="0">
                <a:hlinkClick r:id="rId3"/>
              </a:rPr>
              <a:t> web UI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- Click </a:t>
            </a:r>
            <a:r>
              <a:rPr lang="en-US" altLang="ko-KR" dirty="0"/>
              <a:t>on </a:t>
            </a:r>
            <a:r>
              <a:rPr lang="en-US" altLang="ko-KR" b="1" dirty="0"/>
              <a:t>"Compose Query"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- Write query </a:t>
            </a:r>
            <a:r>
              <a:rPr lang="en-US" altLang="ko-KR" dirty="0"/>
              <a:t>into the dialog box and click on </a:t>
            </a:r>
            <a:r>
              <a:rPr lang="en-US" altLang="ko-KR" b="1" dirty="0"/>
              <a:t>"Run Query"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05273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접근방법 </a:t>
            </a:r>
            <a:r>
              <a:rPr lang="en-US" altLang="ko-KR" b="1" dirty="0" smtClean="0"/>
              <a:t>2) </a:t>
            </a:r>
            <a:r>
              <a:rPr lang="ko-KR" altLang="en-US" b="1" dirty="0" smtClean="0"/>
              <a:t>커맨드라인 툴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388424" cy="451198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020272" y="1340768"/>
            <a:ext cx="28803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6176" y="96040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“Google Cloud Shell </a:t>
            </a:r>
            <a:r>
              <a:rPr lang="ko-KR" altLang="en-US" sz="1200" dirty="0" smtClean="0">
                <a:solidFill>
                  <a:srgbClr val="C00000"/>
                </a:solidFill>
              </a:rPr>
              <a:t>활성화</a:t>
            </a:r>
            <a:r>
              <a:rPr lang="en-US" altLang="ko-KR" sz="1200" dirty="0" smtClean="0">
                <a:solidFill>
                  <a:srgbClr val="C00000"/>
                </a:solidFill>
              </a:rPr>
              <a:t>”</a:t>
            </a:r>
            <a:r>
              <a:rPr lang="ko-KR" altLang="en-US" sz="1200" dirty="0" smtClean="0">
                <a:solidFill>
                  <a:srgbClr val="C00000"/>
                </a:solidFill>
              </a:rPr>
              <a:t> 클릭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260648"/>
            <a:ext cx="86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BigQuery</a:t>
            </a:r>
            <a:r>
              <a:rPr lang="ko-KR" altLang="en-US" sz="2400" b="1" dirty="0" smtClean="0"/>
              <a:t>를 통한 유전체 데이터 분석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Analyze Variants Using </a:t>
            </a:r>
            <a:r>
              <a:rPr lang="en-US" altLang="ko-KR" sz="1400" b="1" dirty="0" err="1" smtClean="0"/>
              <a:t>BigQuery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197907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BigQuery</a:t>
            </a:r>
            <a:r>
              <a:rPr lang="en-US" altLang="ko-KR" dirty="0" smtClean="0"/>
              <a:t>, a tool that enables very fast SQL-like queries of massive data sets, </a:t>
            </a:r>
            <a:r>
              <a:rPr lang="en-US" altLang="ko-KR" b="1" dirty="0" smtClean="0"/>
              <a:t>lets you interactively explore large datasets of population variants to find patterns</a:t>
            </a:r>
            <a:r>
              <a:rPr lang="en-US" altLang="ko-KR" dirty="0" smtClean="0"/>
              <a:t> that shed light on disease correlation, epidemiology(</a:t>
            </a:r>
            <a:r>
              <a:rPr lang="ko-KR" altLang="en-US" dirty="0" smtClean="0"/>
              <a:t>역학</a:t>
            </a:r>
            <a:r>
              <a:rPr lang="en-US" altLang="ko-KR" dirty="0" smtClean="0"/>
              <a:t>), and more.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have a number of resources to help you get started using </a:t>
            </a:r>
            <a:r>
              <a:rPr lang="en-US" altLang="ko-KR" dirty="0" err="1" smtClean="0"/>
              <a:t>BigQuery</a:t>
            </a:r>
            <a:r>
              <a:rPr lang="en-US" altLang="ko-KR" dirty="0" smtClean="0"/>
              <a:t> to Analyze Variants: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b="1" dirty="0" err="1" smtClean="0"/>
              <a:t>빅쿼리</a:t>
            </a:r>
            <a:r>
              <a:rPr lang="en-US" altLang="ko-KR" b="1" dirty="0" smtClean="0"/>
              <a:t> Variants </a:t>
            </a:r>
            <a:r>
              <a:rPr lang="ko-KR" altLang="en-US" b="1" dirty="0" smtClean="0"/>
              <a:t>테이블 구조의 이해</a:t>
            </a:r>
            <a:r>
              <a:rPr lang="en-US" altLang="ko-KR" b="1" dirty="0" smtClean="0"/>
              <a:t>(Understanding the </a:t>
            </a:r>
            <a:r>
              <a:rPr lang="en-US" altLang="ko-KR" b="1" dirty="0" err="1" smtClean="0"/>
              <a:t>BigQuery</a:t>
            </a:r>
            <a:r>
              <a:rPr lang="en-US" altLang="ko-KR" b="1" dirty="0" smtClean="0"/>
              <a:t> Variants Table Schema)</a:t>
            </a:r>
          </a:p>
          <a:p>
            <a:pPr marL="342900" indent="-342900">
              <a:buAutoNum type="arabicParenBoth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2"/>
              </a:rPr>
              <a:t>https://cloud.google.com/genomics/v1/bigquery-variants-schema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400" dirty="0"/>
              <a:t>Google Genomics provides an API which can be used to export variants to Google </a:t>
            </a:r>
            <a:r>
              <a:rPr lang="en-US" altLang="ko-KR" sz="1400" dirty="0" err="1"/>
              <a:t>BigQuery</a:t>
            </a:r>
            <a:r>
              <a:rPr lang="en-US" altLang="ko-KR" sz="1400" dirty="0"/>
              <a:t>. This will allow you to use the power of </a:t>
            </a:r>
            <a:r>
              <a:rPr lang="en-US" altLang="ko-KR" sz="1400" dirty="0" err="1"/>
              <a:t>BigQuery</a:t>
            </a:r>
            <a:r>
              <a:rPr lang="en-US" altLang="ko-KR" sz="1400" dirty="0"/>
              <a:t> to run ad-hoc interactive queries over genomic variants using hundreds or thousands of computers in parallel.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you'd like to query your research data with </a:t>
            </a:r>
            <a:r>
              <a:rPr lang="en-US" altLang="ko-KR" sz="1400" dirty="0" err="1"/>
              <a:t>BigQuery</a:t>
            </a:r>
            <a:r>
              <a:rPr lang="en-US" altLang="ko-KR" sz="1400" dirty="0"/>
              <a:t>, you need to </a:t>
            </a:r>
            <a:r>
              <a:rPr lang="en-US" altLang="ko-KR" sz="1400" b="1" dirty="0"/>
              <a:t>first load the variants into Google Genomics and then export to </a:t>
            </a:r>
            <a:r>
              <a:rPr lang="en-US" altLang="ko-KR" sz="1400" b="1" dirty="0" err="1"/>
              <a:t>BigQuery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You can also browse existing </a:t>
            </a:r>
            <a:r>
              <a:rPr lang="en-US" altLang="ko-KR" sz="1400" b="1" dirty="0"/>
              <a:t>published datasets already exported from Google Genomics to </a:t>
            </a:r>
            <a:r>
              <a:rPr lang="en-US" altLang="ko-KR" sz="1400" b="1" dirty="0" err="1"/>
              <a:t>BigQuery</a:t>
            </a:r>
            <a:r>
              <a:rPr lang="en-US" altLang="ko-KR" sz="1400" b="1" dirty="0"/>
              <a:t>.</a:t>
            </a:r>
            <a:endParaRPr lang="en-US" altLang="ko-KR" sz="1400" b="1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 smtClean="0"/>
              <a:t>용어 살펴보기</a:t>
            </a:r>
            <a:r>
              <a:rPr lang="en-US" altLang="ko-KR" sz="1400" dirty="0" smtClean="0"/>
              <a:t>(Nomenclature)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Genomics nomenclature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BigQuery</a:t>
            </a:r>
            <a:r>
              <a:rPr lang="en-US" altLang="ko-KR" sz="1400" dirty="0" smtClean="0"/>
              <a:t> nomenclature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Variants </a:t>
            </a:r>
            <a:r>
              <a:rPr lang="ko-KR" altLang="en-US" sz="1400" dirty="0" smtClean="0"/>
              <a:t>테이블의 구조</a:t>
            </a:r>
            <a:r>
              <a:rPr lang="en-US" altLang="ko-KR" sz="1400" dirty="0" smtClean="0"/>
              <a:t>(Variants table structure)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260648"/>
            <a:ext cx="86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BigQuery</a:t>
            </a:r>
            <a:r>
              <a:rPr lang="ko-KR" altLang="en-US" sz="2400" b="1" dirty="0" smtClean="0"/>
              <a:t>를 통한 유전체 데이터 분석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Analyze Variants Using </a:t>
            </a:r>
            <a:r>
              <a:rPr lang="en-US" altLang="ko-KR" sz="1400" b="1" dirty="0" err="1" smtClean="0"/>
              <a:t>BigQuery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08720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b="1" dirty="0" err="1" smtClean="0"/>
              <a:t>빅쿼리</a:t>
            </a:r>
            <a:r>
              <a:rPr lang="en-US" altLang="ko-KR" b="1" dirty="0" smtClean="0"/>
              <a:t> </a:t>
            </a:r>
            <a:r>
              <a:rPr lang="en-US" altLang="ko-KR" b="1" dirty="0"/>
              <a:t>Variants </a:t>
            </a:r>
            <a:r>
              <a:rPr lang="ko-KR" altLang="en-US" b="1" dirty="0"/>
              <a:t>테이블 구조의 이해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dirty="0" smtClean="0"/>
              <a:t>유전학 관련 용어들</a:t>
            </a:r>
            <a:r>
              <a:rPr lang="en-US" altLang="ko-KR" dirty="0" smtClean="0"/>
              <a:t>(Genomics nomenclature)</a:t>
            </a:r>
          </a:p>
          <a:p>
            <a:endParaRPr lang="en-US" altLang="ko-KR" dirty="0" smtClean="0"/>
          </a:p>
          <a:p>
            <a:r>
              <a:rPr lang="en-US" altLang="ko-KR" sz="1200" b="1" dirty="0" smtClean="0"/>
              <a:t>Sample</a:t>
            </a:r>
            <a:r>
              <a:rPr lang="en-US" altLang="ko-KR" sz="1200" dirty="0" smtClean="0"/>
              <a:t>: DNA collected and processed under a single identifier. A sample typically involves a single individual organism, but can also be a heterogeneous sample such as a cheek swab.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Reference Name</a:t>
            </a:r>
            <a:r>
              <a:rPr lang="en-US" altLang="ko-KR" sz="1200" dirty="0" smtClean="0"/>
              <a:t>: The name of a reference segment of DNA, this is typically a chromosome, but may be other named regions from a reference genome.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Variant</a:t>
            </a:r>
            <a:r>
              <a:rPr lang="en-US" altLang="ko-KR" sz="1200" dirty="0" smtClean="0"/>
              <a:t>: A region of the genome that has been identified as differing from the reference genome. A variant must have a reference name, start position, end position, and one or more reference bases. See documentation for the Variant resource for more details.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Non-variant segment</a:t>
            </a:r>
            <a:r>
              <a:rPr lang="en-US" altLang="ko-KR" sz="1200" dirty="0" smtClean="0"/>
              <a:t>: A region of the genome that matches the reference genome. This is sometimes referred to as a "reference segment". Traditionally genomic data has not included non-variant segments with variants. For more on non-variant segments see the </a:t>
            </a:r>
            <a:r>
              <a:rPr lang="en-US" altLang="ko-KR" sz="1200" dirty="0" err="1" smtClean="0"/>
              <a:t>gVCF</a:t>
            </a:r>
            <a:r>
              <a:rPr lang="en-US" altLang="ko-KR" sz="1200" dirty="0" smtClean="0"/>
              <a:t> documentation or the Complete Genomics </a:t>
            </a:r>
            <a:r>
              <a:rPr lang="en-US" altLang="ko-KR" sz="1200" dirty="0" err="1" smtClean="0"/>
              <a:t>masterVar</a:t>
            </a:r>
            <a:r>
              <a:rPr lang="en-US" altLang="ko-KR" sz="1200" dirty="0" smtClean="0"/>
              <a:t> documentation.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Call</a:t>
            </a:r>
            <a:r>
              <a:rPr lang="en-US" altLang="ko-KR" sz="1200" dirty="0" smtClean="0"/>
              <a:t>: An identified occurrence of a variant or non-variant segment for an individual sample. See documentation for the </a:t>
            </a:r>
            <a:r>
              <a:rPr lang="en-US" altLang="ko-KR" sz="1200" dirty="0" err="1" smtClean="0"/>
              <a:t>VariantCall</a:t>
            </a:r>
            <a:r>
              <a:rPr lang="en-US" altLang="ko-KR" sz="1200" dirty="0" smtClean="0"/>
              <a:t> resource for more details.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Call set</a:t>
            </a:r>
            <a:r>
              <a:rPr lang="en-US" altLang="ko-KR" sz="1200" dirty="0" smtClean="0"/>
              <a:t>: A group of calls from a single sample.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INFO fields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solidFill>
                  <a:srgbClr val="C00000"/>
                </a:solidFill>
              </a:rPr>
              <a:t>Optional fields </a:t>
            </a:r>
            <a:r>
              <a:rPr lang="en-US" altLang="ko-KR" sz="1200" dirty="0" smtClean="0"/>
              <a:t>added to Variant and Call information. For example, while all Calls will have a genotype field, not all datasets will have a "Genotype Quality" (GQ) field. Thus the genotype field is a fixed part of the </a:t>
            </a:r>
            <a:r>
              <a:rPr lang="en-US" altLang="ko-KR" sz="1200" dirty="0" err="1" smtClean="0"/>
              <a:t>VariantCall</a:t>
            </a:r>
            <a:r>
              <a:rPr lang="en-US" altLang="ko-KR" sz="1200" dirty="0" smtClean="0"/>
              <a:t> schema, but there is no GQ field. The "GQ" field and value can be imported as key/value pairs into the </a:t>
            </a:r>
            <a:r>
              <a:rPr lang="en-US" altLang="ko-KR" sz="1200" dirty="0" err="1" smtClean="0"/>
              <a:t>VariantCall</a:t>
            </a:r>
            <a:r>
              <a:rPr lang="en-US" altLang="ko-KR" sz="1200" dirty="0" smtClean="0"/>
              <a:t> info field.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6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BigQuery</a:t>
            </a:r>
            <a:r>
              <a:rPr lang="ko-KR" altLang="en-US" sz="2400" b="1" dirty="0" smtClean="0"/>
              <a:t>를 통한 유전체 데이터 분석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Analyze Variants Using </a:t>
            </a:r>
            <a:r>
              <a:rPr lang="en-US" altLang="ko-KR" sz="1400" b="1" dirty="0" err="1" smtClean="0"/>
              <a:t>BigQuery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340768"/>
            <a:ext cx="8496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b="1" dirty="0" err="1" smtClean="0"/>
              <a:t>빅쿼리</a:t>
            </a:r>
            <a:r>
              <a:rPr lang="en-US" altLang="ko-KR" b="1" dirty="0" smtClean="0"/>
              <a:t> </a:t>
            </a:r>
            <a:r>
              <a:rPr lang="en-US" altLang="ko-KR" b="1" dirty="0"/>
              <a:t>Variants </a:t>
            </a:r>
            <a:r>
              <a:rPr lang="ko-KR" altLang="en-US" b="1" dirty="0"/>
              <a:t>테이블 구조의 이해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dirty="0" err="1" smtClean="0"/>
              <a:t>빅쿼리</a:t>
            </a:r>
            <a:r>
              <a:rPr lang="ko-KR" altLang="en-US" dirty="0" smtClean="0"/>
              <a:t> 관련 용어들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BigQuery</a:t>
            </a:r>
            <a:r>
              <a:rPr lang="en-US" altLang="ko-KR" dirty="0" smtClean="0"/>
              <a:t> nomenclature)</a:t>
            </a:r>
          </a:p>
          <a:p>
            <a:endParaRPr lang="en-US" altLang="ko-KR" sz="1200" dirty="0" smtClean="0"/>
          </a:p>
          <a:p>
            <a:r>
              <a:rPr lang="en-US" altLang="ko-KR" sz="1400" b="1" dirty="0" smtClean="0"/>
              <a:t>Simple fields</a:t>
            </a:r>
            <a:r>
              <a:rPr lang="en-US" altLang="ko-KR" sz="1400" dirty="0" smtClean="0"/>
              <a:t>: Simple data elements in a </a:t>
            </a:r>
            <a:r>
              <a:rPr lang="en-US" altLang="ko-KR" sz="1400" dirty="0" err="1" smtClean="0"/>
              <a:t>BigQuery</a:t>
            </a:r>
            <a:r>
              <a:rPr lang="en-US" altLang="ko-KR" sz="1400" dirty="0" smtClean="0"/>
              <a:t> table, such as numbers and strings.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Nested fields</a:t>
            </a:r>
            <a:r>
              <a:rPr lang="en-US" altLang="ko-KR" sz="1400" dirty="0" smtClean="0"/>
              <a:t>: Complex data elements in a </a:t>
            </a:r>
            <a:r>
              <a:rPr lang="en-US" altLang="ko-KR" sz="1400" dirty="0" err="1" smtClean="0"/>
              <a:t>BigQuery</a:t>
            </a:r>
            <a:r>
              <a:rPr lang="en-US" altLang="ko-KR" sz="1400" dirty="0" smtClean="0"/>
              <a:t> table. A nested field can contain multiple fields, both simple and nested.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Repeated fields</a:t>
            </a:r>
            <a:r>
              <a:rPr lang="en-US" altLang="ko-KR" sz="1400" dirty="0" smtClean="0"/>
              <a:t>: Fields in a </a:t>
            </a:r>
            <a:r>
              <a:rPr lang="en-US" altLang="ko-KR" sz="1400" dirty="0" err="1" smtClean="0"/>
              <a:t>BigQuery</a:t>
            </a:r>
            <a:r>
              <a:rPr lang="en-US" altLang="ko-KR" sz="1400" dirty="0" smtClean="0"/>
              <a:t> table that can have multiple values, like a list. Repeated fields can be both simple and nested.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※ </a:t>
            </a:r>
            <a:r>
              <a:rPr lang="en-US" altLang="ko-KR" sz="1400" dirty="0" smtClean="0">
                <a:solidFill>
                  <a:srgbClr val="C00000"/>
                </a:solidFill>
              </a:rPr>
              <a:t>REPEATED </a:t>
            </a:r>
            <a:r>
              <a:rPr lang="en-US" altLang="ko-KR" sz="1400" dirty="0">
                <a:solidFill>
                  <a:srgbClr val="C00000"/>
                </a:solidFill>
              </a:rPr>
              <a:t>fields</a:t>
            </a:r>
            <a:r>
              <a:rPr lang="en-US" altLang="ko-KR" sz="1400" dirty="0"/>
              <a:t> for </a:t>
            </a:r>
            <a:r>
              <a:rPr lang="en-US" altLang="ko-KR" sz="1400" dirty="0">
                <a:solidFill>
                  <a:srgbClr val="C00000"/>
                </a:solidFill>
              </a:rPr>
              <a:t>lists of values </a:t>
            </a:r>
            <a:r>
              <a:rPr lang="en-US" altLang="ko-KR" sz="1400" dirty="0"/>
              <a:t>and </a:t>
            </a:r>
            <a:r>
              <a:rPr lang="en-US" altLang="ko-KR" sz="1400" b="1" dirty="0">
                <a:solidFill>
                  <a:schemeClr val="accent1"/>
                </a:solidFill>
              </a:rPr>
              <a:t>NESTED fields </a:t>
            </a:r>
            <a:r>
              <a:rPr lang="en-US" altLang="ko-KR" sz="1400" dirty="0"/>
              <a:t>for </a:t>
            </a:r>
            <a:r>
              <a:rPr lang="en-US" altLang="ko-KR" sz="1400" b="1" dirty="0">
                <a:solidFill>
                  <a:schemeClr val="accent1"/>
                </a:solidFill>
              </a:rPr>
              <a:t>hierarchical values. </a:t>
            </a:r>
            <a:endParaRPr lang="en-US" altLang="ko-KR" sz="1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260648"/>
            <a:ext cx="86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BigQuery</a:t>
            </a:r>
            <a:r>
              <a:rPr lang="ko-KR" altLang="en-US" sz="2400" b="1" dirty="0" smtClean="0"/>
              <a:t>를 통한 유전체 데이터 분석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Analyze Variants Using </a:t>
            </a:r>
            <a:r>
              <a:rPr lang="en-US" altLang="ko-KR" sz="1400" b="1" dirty="0" err="1" smtClean="0"/>
              <a:t>BigQuery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8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1351" y="112474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빅쿼리</a:t>
            </a:r>
            <a:r>
              <a:rPr lang="en-US" altLang="ko-KR" b="1" dirty="0" smtClean="0"/>
              <a:t> </a:t>
            </a:r>
            <a:r>
              <a:rPr lang="en-US" altLang="ko-KR" b="1" dirty="0"/>
              <a:t>Variants </a:t>
            </a:r>
            <a:r>
              <a:rPr lang="ko-KR" altLang="en-US" b="1" dirty="0"/>
              <a:t>테이블 구조의 이해 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테이블 구조</a:t>
            </a:r>
            <a:r>
              <a:rPr lang="en-US" altLang="ko-KR" b="1" dirty="0" smtClean="0"/>
              <a:t>(Variants table structure)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레코드 구조</a:t>
            </a:r>
            <a:r>
              <a:rPr lang="en-US" altLang="ko-KR" dirty="0" smtClean="0"/>
              <a:t>(Variants table record structure)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필드 구조</a:t>
            </a:r>
            <a:r>
              <a:rPr lang="en-US" altLang="ko-KR" dirty="0" smtClean="0"/>
              <a:t>(Variant table field structure)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고정 필드</a:t>
            </a:r>
            <a:r>
              <a:rPr lang="en-US" altLang="ko-KR" dirty="0" smtClean="0"/>
              <a:t>(Variant table fixed fields)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23528" y="260648"/>
            <a:ext cx="86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BigQuery</a:t>
            </a:r>
            <a:r>
              <a:rPr lang="ko-KR" altLang="en-US" sz="2400" b="1" dirty="0" smtClean="0"/>
              <a:t>를 통한 유전체 데이터 분석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Analyze Variants Using </a:t>
            </a:r>
            <a:r>
              <a:rPr lang="en-US" altLang="ko-KR" sz="1400" b="1" dirty="0" err="1" smtClean="0"/>
              <a:t>BigQuery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(Reference)</a:t>
            </a:r>
          </a:p>
          <a:p>
            <a:endParaRPr lang="en-US" altLang="ko-KR" b="1" dirty="0"/>
          </a:p>
          <a:p>
            <a:r>
              <a:rPr lang="en-US" altLang="ko-KR" b="1" dirty="0">
                <a:hlinkClick r:id="rId3"/>
              </a:rPr>
              <a:t>https://cloud.google.com/genomics</a:t>
            </a:r>
            <a:r>
              <a:rPr lang="en-US" altLang="ko-KR" b="1" dirty="0" smtClean="0">
                <a:hlinkClick r:id="rId3"/>
              </a:rPr>
              <a:t>/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cloud.google.com/genomics/v1/analyze-variants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5"/>
              </a:rPr>
              <a:t>https://github.com/googlegenomics/getting-started-bigquery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6"/>
              </a:rPr>
              <a:t>http://googlegenomics.readthedocs.io/en/latest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89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빅쿼리</a:t>
            </a:r>
            <a:r>
              <a:rPr lang="en-US" altLang="ko-KR" b="1" dirty="0"/>
              <a:t> Variants </a:t>
            </a:r>
            <a:r>
              <a:rPr lang="ko-KR" altLang="en-US" b="1" dirty="0"/>
              <a:t>테이블 구조의 이해 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고정필드</a:t>
            </a:r>
            <a:r>
              <a:rPr lang="en-US" altLang="ko-KR" dirty="0" smtClean="0"/>
              <a:t>(Fixed fields)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49147"/>
            <a:ext cx="8136904" cy="44041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528" y="260648"/>
            <a:ext cx="86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BigQuery</a:t>
            </a:r>
            <a:r>
              <a:rPr lang="ko-KR" altLang="en-US" sz="2400" b="1" dirty="0" smtClean="0"/>
              <a:t>를 통한 유전체 데이터 분석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Analyze Variants Using </a:t>
            </a:r>
            <a:r>
              <a:rPr lang="en-US" altLang="ko-KR" sz="1400" b="1" dirty="0" err="1" smtClean="0"/>
              <a:t>BigQuery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196752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빅쿼리</a:t>
            </a:r>
            <a:r>
              <a:rPr lang="en-US" altLang="ko-KR" b="1" dirty="0"/>
              <a:t> Variants </a:t>
            </a:r>
            <a:r>
              <a:rPr lang="ko-KR" altLang="en-US" b="1" dirty="0"/>
              <a:t>테이블 구조의 이해 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가변 필드</a:t>
            </a:r>
            <a:r>
              <a:rPr lang="en-US" altLang="ko-KR" dirty="0" smtClean="0"/>
              <a:t>(variable fields (the INFO fields)):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8244408" cy="40328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528" y="260648"/>
            <a:ext cx="86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BigQuery</a:t>
            </a:r>
            <a:r>
              <a:rPr lang="ko-KR" altLang="en-US" sz="2400" b="1" dirty="0" smtClean="0"/>
              <a:t>를 통한 유전체 데이터 분석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Analyze Variants Using </a:t>
            </a:r>
            <a:r>
              <a:rPr lang="en-US" altLang="ko-KR" sz="1400" b="1" dirty="0" err="1" smtClean="0"/>
              <a:t>BigQuery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270501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(2) </a:t>
            </a:r>
            <a:r>
              <a:rPr lang="ko-KR" altLang="en-US" b="1" dirty="0" err="1" smtClean="0"/>
              <a:t>빅쿼리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코드랩에서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Variants </a:t>
            </a:r>
            <a:r>
              <a:rPr lang="ko-KR" altLang="en-US" b="1" dirty="0" smtClean="0"/>
              <a:t>분석</a:t>
            </a:r>
            <a:r>
              <a:rPr lang="en-US" altLang="ko-KR" b="1" dirty="0" smtClean="0"/>
              <a:t>(Analyze variants using Google </a:t>
            </a:r>
            <a:r>
              <a:rPr lang="en-US" altLang="ko-KR" b="1" dirty="0" err="1" smtClean="0"/>
              <a:t>BigQuery</a:t>
            </a:r>
            <a:r>
              <a:rPr lang="en-US" altLang="ko-KR" b="1" dirty="0" smtClean="0"/>
              <a:t> code lab)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hlinkClick r:id="rId2"/>
              </a:rPr>
              <a:t>http</a:t>
            </a:r>
            <a:r>
              <a:rPr lang="en-US" altLang="ko-KR" b="1" dirty="0">
                <a:hlinkClick r:id="rId2"/>
              </a:rPr>
              <a:t>://</a:t>
            </a:r>
            <a:r>
              <a:rPr lang="en-US" altLang="ko-KR" b="1" dirty="0" smtClean="0">
                <a:hlinkClick r:id="rId2"/>
              </a:rPr>
              <a:t>googlegenomics.readthedocs.io/en/latest/use_cases/analyze_variants/analyze_variants_with_bigquery.html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23528" y="260648"/>
            <a:ext cx="86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BigQuery</a:t>
            </a:r>
            <a:r>
              <a:rPr lang="ko-KR" altLang="en-US" sz="2400" b="1" dirty="0" smtClean="0"/>
              <a:t>를 통한 유전체 데이터 분석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Analyze Variants Using </a:t>
            </a:r>
            <a:r>
              <a:rPr lang="en-US" altLang="ko-KR" sz="1400" b="1" dirty="0" err="1" smtClean="0"/>
              <a:t>BigQuery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1486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270501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(3) R, R</a:t>
            </a:r>
            <a:r>
              <a:rPr lang="ko-KR" altLang="en-US" b="1" dirty="0" smtClean="0"/>
              <a:t>마크다운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자바스크립트에서 </a:t>
            </a:r>
            <a:r>
              <a:rPr lang="ko-KR" altLang="en-US" b="1" dirty="0" err="1" smtClean="0"/>
              <a:t>빅쿼리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Variants </a:t>
            </a:r>
            <a:r>
              <a:rPr lang="ko-KR" altLang="en-US" b="1" dirty="0" smtClean="0"/>
              <a:t>접근하기</a:t>
            </a:r>
            <a:r>
              <a:rPr lang="en-US" altLang="ko-KR" b="1" dirty="0" smtClean="0"/>
              <a:t>(</a:t>
            </a:r>
            <a:r>
              <a:rPr lang="en-US" altLang="ko-KR" dirty="0" smtClean="0">
                <a:hlinkClick r:id="rId2"/>
              </a:rPr>
              <a:t>Access </a:t>
            </a:r>
            <a:r>
              <a:rPr lang="en-US" altLang="ko-KR" dirty="0">
                <a:hlinkClick r:id="rId2"/>
              </a:rPr>
              <a:t>Variants in </a:t>
            </a:r>
            <a:r>
              <a:rPr lang="en-US" altLang="ko-KR" dirty="0" err="1">
                <a:hlinkClick r:id="rId2"/>
              </a:rPr>
              <a:t>BigQuery</a:t>
            </a:r>
            <a:r>
              <a:rPr lang="en-US" altLang="ko-KR" dirty="0">
                <a:hlinkClick r:id="rId2"/>
              </a:rPr>
              <a:t> with R, </a:t>
            </a:r>
            <a:r>
              <a:rPr lang="en-US" altLang="ko-KR" dirty="0" err="1">
                <a:hlinkClick r:id="rId2"/>
              </a:rPr>
              <a:t>RMarkdown</a:t>
            </a:r>
            <a:r>
              <a:rPr lang="en-US" altLang="ko-KR" dirty="0">
                <a:hlinkClick r:id="rId2"/>
              </a:rPr>
              <a:t>, or </a:t>
            </a:r>
            <a:r>
              <a:rPr lang="en-US" altLang="ko-KR" dirty="0" err="1" smtClean="0">
                <a:hlinkClick r:id="rId2"/>
              </a:rPr>
              <a:t>Javascript</a:t>
            </a:r>
            <a:r>
              <a:rPr lang="en-US" altLang="ko-KR" dirty="0" smtClean="0"/>
              <a:t>)</a:t>
            </a:r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github.com/googlegenomics/getting-started-bigquery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23528" y="260648"/>
            <a:ext cx="86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BigQuery</a:t>
            </a:r>
            <a:r>
              <a:rPr lang="ko-KR" altLang="en-US" sz="2400" b="1" dirty="0" smtClean="0"/>
              <a:t>를 통한 유전체 데이터 분석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Analyze Variants Using </a:t>
            </a:r>
            <a:r>
              <a:rPr lang="en-US" altLang="ko-KR" sz="1400" b="1" dirty="0" err="1" smtClean="0"/>
              <a:t>BigQuery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322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08720"/>
            <a:ext cx="777686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b="1" dirty="0" err="1" smtClean="0"/>
              <a:t>클라우드</a:t>
            </a:r>
            <a:r>
              <a:rPr lang="ko-KR" altLang="en-US" b="1" dirty="0" smtClean="0"/>
              <a:t> 서비스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AWS(Amazon Web Service)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Google Cloud Platform(GCP)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Microsoft Azure</a:t>
            </a:r>
          </a:p>
          <a:p>
            <a:endParaRPr lang="en-US" altLang="ko-KR" dirty="0" smtClean="0"/>
          </a:p>
          <a:p>
            <a:r>
              <a:rPr lang="en-US" altLang="ko-KR" b="1" dirty="0"/>
              <a:t>Google </a:t>
            </a:r>
            <a:r>
              <a:rPr lang="en-US" altLang="ko-KR" b="1" dirty="0" err="1" smtClean="0"/>
              <a:t>BigQuery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클라우드</a:t>
            </a:r>
            <a:r>
              <a:rPr lang="en-US" altLang="ko-KR" dirty="0" smtClean="0"/>
              <a:t>(GCP)</a:t>
            </a:r>
            <a:r>
              <a:rPr lang="ko-KR" altLang="en-US" dirty="0" smtClean="0"/>
              <a:t>의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분석 플랫폼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빅쿼리</a:t>
            </a:r>
            <a:r>
              <a:rPr lang="ko-KR" altLang="en-US" sz="1400" dirty="0"/>
              <a:t> 서비스는 </a:t>
            </a:r>
            <a:r>
              <a:rPr lang="en-US" altLang="ko-KR" sz="1400" dirty="0"/>
              <a:t>SQL</a:t>
            </a:r>
            <a:r>
              <a:rPr lang="ko-KR" altLang="en-US" sz="1400" dirty="0"/>
              <a:t>기반의 쿼리를 아주 큰 데이터 셋에서 수행해 주는 서비스임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기존의 </a:t>
            </a:r>
            <a:r>
              <a:rPr lang="ko-KR" altLang="en-US" sz="1400" dirty="0" err="1"/>
              <a:t>관계형</a:t>
            </a:r>
            <a:r>
              <a:rPr lang="ko-KR" altLang="en-US" sz="1400" dirty="0"/>
              <a:t> 데이터베이스를 사용할 때처럼 데이터베이스 스키마를 지정해 주고 데이터를 로드</a:t>
            </a:r>
            <a:r>
              <a:rPr lang="en-US" altLang="ko-KR" sz="1400" dirty="0"/>
              <a:t>(load)</a:t>
            </a:r>
            <a:r>
              <a:rPr lang="ko-KR" altLang="en-US" sz="1400" dirty="0"/>
              <a:t>한 </a:t>
            </a:r>
            <a:r>
              <a:rPr lang="ko-KR" altLang="en-US" sz="1400" dirty="0" smtClean="0"/>
              <a:t>다음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마치 데이터베이스를 다루듯이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통해 사용자가 자신이 가진 데이터의 특성을 파악할 수 있음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빅쿼리</a:t>
            </a:r>
            <a:r>
              <a:rPr lang="ko-KR" altLang="en-US" sz="1400" dirty="0" smtClean="0"/>
              <a:t> 서비스는 </a:t>
            </a:r>
            <a:r>
              <a:rPr lang="ko-KR" altLang="en-US" sz="1400" dirty="0" err="1" smtClean="0"/>
              <a:t>드레멜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Dremel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이라는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내부 서비스를 외부로 공개한 것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맵리듀스</a:t>
            </a:r>
            <a:r>
              <a:rPr lang="ko-KR" altLang="en-US" sz="1400" dirty="0" smtClean="0"/>
              <a:t> 프레임워크는 대규모 데이터 기반에서 정해진 업무를 수행하는 배치</a:t>
            </a:r>
            <a:r>
              <a:rPr lang="en-US" altLang="ko-KR" sz="1400" dirty="0" smtClean="0"/>
              <a:t>(batch) </a:t>
            </a:r>
            <a:r>
              <a:rPr lang="ko-KR" altLang="en-US" sz="1400" dirty="0" smtClean="0"/>
              <a:t>형태의 작업에는 아주 적합한 구조이지만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애드혹</a:t>
            </a:r>
            <a:r>
              <a:rPr lang="en-US" altLang="ko-KR" sz="1400" dirty="0" smtClean="0"/>
              <a:t>(ad hoc) </a:t>
            </a:r>
            <a:r>
              <a:rPr lang="ko-KR" altLang="en-US" sz="1400" dirty="0" smtClean="0"/>
              <a:t>스타일의 데이터 분석이나 </a:t>
            </a:r>
            <a:r>
              <a:rPr lang="ko-KR" altLang="en-US" sz="1400" dirty="0" err="1" smtClean="0"/>
              <a:t>시행착오법</a:t>
            </a:r>
            <a:r>
              <a:rPr lang="en-US" altLang="ko-KR" sz="1400" dirty="0" smtClean="0"/>
              <a:t>(trial error method) </a:t>
            </a:r>
            <a:r>
              <a:rPr lang="ko-KR" altLang="en-US" sz="1400" dirty="0" smtClean="0"/>
              <a:t>같은 반복적인 계산이 발생하는 데이터 </a:t>
            </a:r>
            <a:r>
              <a:rPr lang="ko-KR" altLang="en-US" sz="1400" dirty="0" err="1" smtClean="0"/>
              <a:t>마이닝에는</a:t>
            </a:r>
            <a:r>
              <a:rPr lang="ko-KR" altLang="en-US" sz="1400" dirty="0" smtClean="0"/>
              <a:t> 취약함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08720"/>
            <a:ext cx="77768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b="1" dirty="0" smtClean="0"/>
              <a:t>Google </a:t>
            </a:r>
            <a:r>
              <a:rPr lang="en-US" altLang="ko-KR" b="1" dirty="0" err="1" smtClean="0"/>
              <a:t>BigQuery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서비스의 특징</a:t>
            </a:r>
            <a:endParaRPr lang="en-US" altLang="ko-KR" b="1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빠른 속도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수십억 건의 데이터를 수초 안에 계산해 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확장성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테라바이</a:t>
            </a:r>
            <a:r>
              <a:rPr lang="ko-KR" altLang="en-US" sz="1400" dirty="0" err="1"/>
              <a:t>트</a:t>
            </a:r>
            <a:r>
              <a:rPr lang="ko-KR" altLang="en-US" sz="1400" dirty="0" err="1" smtClean="0"/>
              <a:t>급의</a:t>
            </a:r>
            <a:r>
              <a:rPr lang="ko-KR" altLang="en-US" sz="1400" dirty="0" smtClean="0"/>
              <a:t> 데이터를 처리할 수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수백억 건의 </a:t>
            </a:r>
            <a:r>
              <a:rPr lang="ko-KR" altLang="en-US" sz="1400" dirty="0" err="1" smtClean="0"/>
              <a:t>레코를</a:t>
            </a:r>
            <a:r>
              <a:rPr lang="ko-KR" altLang="en-US" sz="1400" dirty="0" smtClean="0"/>
              <a:t> 수용함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단순성</a:t>
            </a:r>
            <a:r>
              <a:rPr lang="en-US" altLang="ko-KR" sz="1400" dirty="0" smtClean="0"/>
              <a:t>: SQL </a:t>
            </a:r>
            <a:r>
              <a:rPr lang="ko-KR" altLang="en-US" sz="1400" dirty="0" smtClean="0"/>
              <a:t>기반의 쿼리 언어를 지원하기 때문에 사용이 단순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공유 및 보안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그룹과 사용자 기반의 공유를 제어할 수 있고</a:t>
            </a:r>
            <a:r>
              <a:rPr lang="en-US" altLang="ko-KR" sz="1400" dirty="0" smtClean="0"/>
              <a:t>, SSL </a:t>
            </a:r>
            <a:r>
              <a:rPr lang="ko-KR" altLang="en-US" sz="1400" dirty="0" smtClean="0"/>
              <a:t>커넥션을 통해 데이터 보안을 지원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다양한 접근방법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>
                <a:solidFill>
                  <a:srgbClr val="C00000"/>
                </a:solidFill>
              </a:rPr>
              <a:t>웹브라우저</a:t>
            </a:r>
            <a:r>
              <a:rPr lang="en-US" altLang="ko-KR" sz="1400" dirty="0" smtClean="0">
                <a:solidFill>
                  <a:srgbClr val="C00000"/>
                </a:solidFill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</a:rPr>
              <a:t>커맨드라인 툴</a:t>
            </a:r>
            <a:r>
              <a:rPr lang="en-US" altLang="ko-KR" sz="1400" dirty="0" smtClean="0">
                <a:solidFill>
                  <a:srgbClr val="C00000"/>
                </a:solidFill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</a:rPr>
              <a:t>그리고 </a:t>
            </a:r>
            <a:r>
              <a:rPr lang="en-US" altLang="ko-KR" sz="1400" dirty="0" smtClean="0">
                <a:solidFill>
                  <a:srgbClr val="C00000"/>
                </a:solidFill>
              </a:rPr>
              <a:t>REST API</a:t>
            </a:r>
            <a:r>
              <a:rPr lang="ko-KR" altLang="en-US" sz="1400" dirty="0" smtClean="0">
                <a:solidFill>
                  <a:srgbClr val="C00000"/>
                </a:solidFill>
              </a:rPr>
              <a:t>를 지원</a:t>
            </a:r>
            <a:r>
              <a:rPr lang="ko-KR" altLang="en-US" sz="1400" dirty="0" smtClean="0"/>
              <a:t>함으로써 다양한 방법으로 </a:t>
            </a:r>
            <a:r>
              <a:rPr lang="ko-KR" altLang="en-US" sz="1400" dirty="0" err="1" smtClean="0"/>
              <a:t>빅쿼리</a:t>
            </a:r>
            <a:r>
              <a:rPr lang="ko-KR" altLang="en-US" sz="1400" dirty="0" smtClean="0"/>
              <a:t> 서비스를 지원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11545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BigQuery</a:t>
            </a:r>
            <a:r>
              <a:rPr lang="ko-KR" altLang="en-US" b="1" dirty="0" smtClean="0"/>
              <a:t>와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맵리듀스의</a:t>
            </a:r>
            <a:r>
              <a:rPr lang="ko-KR" altLang="en-US" b="1" dirty="0" smtClean="0"/>
              <a:t> 비교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180139"/>
              </p:ext>
            </p:extLst>
          </p:nvPr>
        </p:nvGraphicFramePr>
        <p:xfrm>
          <a:off x="611560" y="1628800"/>
          <a:ext cx="7704856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차이점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빅쿼리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맵리듀스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대규모 </a:t>
                      </a:r>
                      <a:r>
                        <a:rPr lang="ko-KR" altLang="en-US" dirty="0" err="1" smtClean="0"/>
                        <a:t>데이터셋용</a:t>
                      </a:r>
                      <a:r>
                        <a:rPr lang="ko-KR" altLang="en-US" dirty="0" smtClean="0"/>
                        <a:t> 쿼리 서비스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대규모 </a:t>
                      </a:r>
                      <a:r>
                        <a:rPr lang="ko-KR" altLang="en-US" dirty="0" err="1" smtClean="0"/>
                        <a:t>데이터셋</a:t>
                      </a:r>
                      <a:r>
                        <a:rPr lang="ko-KR" altLang="en-US" dirty="0" smtClean="0"/>
                        <a:t> 처리 프로그래밍 모델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용도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트러블슈팅이나 빠른 분석을 위한 </a:t>
                      </a:r>
                      <a:r>
                        <a:rPr lang="ko-KR" altLang="en-US" dirty="0" err="1" smtClean="0"/>
                        <a:t>애드혹이나</a:t>
                      </a:r>
                      <a:r>
                        <a:rPr lang="ko-KR" altLang="en-US" dirty="0" smtClean="0"/>
                        <a:t> 시행착오 대화형 쿼리 분석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시간이 오래 걸리는 데이터 변환이나 합계 작용용 배치 작업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OLAP/BI</a:t>
                      </a:r>
                      <a:r>
                        <a:rPr lang="ko-KR" altLang="en-US" dirty="0" smtClean="0"/>
                        <a:t>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적합함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적합하지 않음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err="1" smtClean="0"/>
                        <a:t>마이닝용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부분적 적용 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적합함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응답시간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빠름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아주 느림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사용성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개발자가 아니어도 사용하기 편함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좋지 않음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개발 언어와 프레임워크에 대한 이해가 필요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로직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단순한 </a:t>
                      </a:r>
                      <a:r>
                        <a:rPr lang="ko-KR" altLang="en-US" dirty="0" err="1" smtClean="0"/>
                        <a:t>로직에</a:t>
                      </a:r>
                      <a:r>
                        <a:rPr lang="ko-KR" altLang="en-US" dirty="0" smtClean="0"/>
                        <a:t> 적합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복합적이고 어려운 </a:t>
                      </a:r>
                      <a:r>
                        <a:rPr lang="ko-KR" altLang="en-US" dirty="0" err="1" smtClean="0"/>
                        <a:t>로직을</a:t>
                      </a:r>
                      <a:r>
                        <a:rPr lang="ko-KR" altLang="en-US" dirty="0" smtClean="0"/>
                        <a:t> 개발하는 데 적합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467544" y="908720"/>
            <a:ext cx="77768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b="1" dirty="0" err="1" smtClean="0"/>
              <a:t>BigQuery</a:t>
            </a:r>
            <a:r>
              <a:rPr lang="ko-KR" altLang="en-US" b="1" dirty="0" smtClean="0"/>
              <a:t>가 지원하지 않는 것들</a:t>
            </a:r>
            <a:endParaRPr lang="en-US" altLang="ko-KR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테이블 색인이나 그 밖의 데이터베이스 관리 기능을 지원하지 않음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서브쿼리를 지원하지만 이를 통한 업데이트나 삭제는 지원하지 않음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조인을 지원하긴 하지만 한쪽 조인이 다른 쪽 조인보다 훨씬 작을 경우에만 지원 가능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OLTP </a:t>
            </a:r>
            <a:r>
              <a:rPr lang="ko-KR" altLang="en-US" sz="1400" dirty="0" smtClean="0"/>
              <a:t>기능 없음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SQL </a:t>
            </a:r>
            <a:r>
              <a:rPr lang="ko-KR" altLang="en-US" sz="1400" dirty="0" err="1" smtClean="0"/>
              <a:t>클라인언트</a:t>
            </a:r>
            <a:r>
              <a:rPr lang="ko-KR" altLang="en-US" sz="1400" dirty="0" smtClean="0"/>
              <a:t> 툴 대신 </a:t>
            </a:r>
            <a:r>
              <a:rPr lang="en-US" altLang="ko-KR" sz="1400" dirty="0" smtClean="0"/>
              <a:t>REST API</a:t>
            </a:r>
            <a:r>
              <a:rPr lang="ko-KR" altLang="en-US" sz="1400" dirty="0" smtClean="0"/>
              <a:t>로 접근 가능</a:t>
            </a:r>
            <a:endParaRPr lang="en-US" altLang="ko-KR" sz="14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369799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빅쿼리를</a:t>
            </a:r>
            <a:r>
              <a:rPr lang="ko-KR" altLang="en-US" b="1" dirty="0" smtClean="0"/>
              <a:t> 이용하기 위해서는</a:t>
            </a:r>
            <a:r>
              <a:rPr lang="en-US" altLang="ko-KR" b="1" dirty="0" smtClean="0"/>
              <a:t>? Google </a:t>
            </a:r>
            <a:r>
              <a:rPr lang="en-US" altLang="ko-KR" b="1" dirty="0"/>
              <a:t>Cloud </a:t>
            </a:r>
            <a:r>
              <a:rPr lang="en-US" altLang="ko-KR" b="1" dirty="0" smtClean="0"/>
              <a:t>Platform(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Google Genomics) </a:t>
            </a:r>
            <a:r>
              <a:rPr lang="ko-KR" altLang="en-US" b="1" dirty="0" smtClean="0"/>
              <a:t>서비스 가입 필요</a:t>
            </a:r>
            <a:r>
              <a:rPr lang="en-US" altLang="ko-KR" b="1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https://cloud.google.com/genomics/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TRY IT FREE</a:t>
            </a:r>
            <a:r>
              <a:rPr lang="ko-KR" altLang="en-US" dirty="0" smtClean="0">
                <a:sym typeface="Wingdings" panose="05000000000000000000" pitchFamily="2" charset="2"/>
              </a:rPr>
              <a:t>를 클릭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Google Cloud Platform </a:t>
            </a:r>
            <a:r>
              <a:rPr lang="ko-KR" altLang="en-US" dirty="0" smtClean="0">
                <a:sym typeface="Wingdings" panose="05000000000000000000" pitchFamily="2" charset="2"/>
              </a:rPr>
              <a:t>무료로 사용해 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무료 </a:t>
            </a:r>
            <a:r>
              <a:rPr lang="ko-KR" altLang="en-US" dirty="0" err="1" smtClean="0">
                <a:sym typeface="Wingdings" panose="05000000000000000000" pitchFamily="2" charset="2"/>
              </a:rPr>
              <a:t>평가판</a:t>
            </a:r>
            <a:r>
              <a:rPr lang="ko-KR" altLang="en-US" dirty="0" smtClean="0">
                <a:sym typeface="Wingdings" panose="05000000000000000000" pitchFamily="2" charset="2"/>
              </a:rPr>
              <a:t> 기간은 </a:t>
            </a:r>
            <a:r>
              <a:rPr lang="en-US" altLang="ko-KR" dirty="0" smtClean="0">
                <a:sym typeface="Wingdings" panose="05000000000000000000" pitchFamily="2" charset="2"/>
              </a:rPr>
              <a:t>60</a:t>
            </a:r>
            <a:r>
              <a:rPr lang="ko-KR" altLang="en-US" dirty="0" smtClean="0">
                <a:sym typeface="Wingdings" panose="05000000000000000000" pitchFamily="2" charset="2"/>
              </a:rPr>
              <a:t>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크레딧은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$300.00</a:t>
            </a:r>
          </a:p>
          <a:p>
            <a:endParaRPr lang="en-US" altLang="ko-KR" dirty="0"/>
          </a:p>
          <a:p>
            <a:r>
              <a:rPr lang="en-US" altLang="ko-KR" dirty="0" smtClean="0"/>
              <a:t>Resource / Cost (in US$) = Genomics storage  /  $0.022/GB Per Month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116033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플랫폼 가입하기</a:t>
            </a:r>
            <a:endParaRPr lang="en-US" altLang="ko-KR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 및 신용카드 정보 입력 필요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7920880" cy="47525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992888" cy="45365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9552" y="1116613"/>
            <a:ext cx="777686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플랫폼 가입하기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60</a:t>
            </a:r>
            <a:r>
              <a:rPr lang="ko-KR" altLang="en-US" sz="1400" dirty="0" smtClean="0"/>
              <a:t>일 무료 </a:t>
            </a:r>
            <a:r>
              <a:rPr lang="ko-KR" altLang="en-US" sz="1400" dirty="0" err="1" smtClean="0"/>
              <a:t>평가판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300</a:t>
            </a:r>
            <a:r>
              <a:rPr lang="ko-KR" altLang="en-US" sz="1400" dirty="0" smtClean="0"/>
              <a:t>달러 </a:t>
            </a:r>
            <a:r>
              <a:rPr lang="ko-KR" altLang="en-US" sz="1400" dirty="0" err="1" smtClean="0"/>
              <a:t>크레딧</a:t>
            </a:r>
            <a:r>
              <a:rPr lang="ko-KR" altLang="en-US" sz="1400" dirty="0" smtClean="0"/>
              <a:t> 제공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23528" y="260648"/>
            <a:ext cx="308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Google </a:t>
            </a:r>
            <a:r>
              <a:rPr lang="en-US" altLang="ko-KR" sz="2400" b="1" dirty="0" err="1" smtClean="0"/>
              <a:t>BigQuery</a:t>
            </a:r>
            <a:endParaRPr lang="en-US" altLang="ko-KR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1401</Words>
  <Application>Microsoft Office PowerPoint</Application>
  <PresentationFormat>화면 슬라이드 쇼(4:3)</PresentationFormat>
  <Paragraphs>200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조익연</dc:creator>
  <cp:lastModifiedBy>Y.G JI</cp:lastModifiedBy>
  <cp:revision>48</cp:revision>
  <dcterms:created xsi:type="dcterms:W3CDTF">2016-06-05T08:00:29Z</dcterms:created>
  <dcterms:modified xsi:type="dcterms:W3CDTF">2016-06-09T01:24:19Z</dcterms:modified>
</cp:coreProperties>
</file>