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9" r:id="rId9"/>
    <p:sldId id="262" r:id="rId10"/>
    <p:sldId id="263" r:id="rId11"/>
    <p:sldId id="264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0" r:id="rId27"/>
    <p:sldId id="291" r:id="rId28"/>
    <p:sldId id="292" r:id="rId29"/>
    <p:sldId id="283" r:id="rId30"/>
    <p:sldId id="284" r:id="rId31"/>
    <p:sldId id="285" r:id="rId32"/>
    <p:sldId id="282" r:id="rId33"/>
    <p:sldId id="293" r:id="rId34"/>
    <p:sldId id="286" r:id="rId35"/>
    <p:sldId id="294" r:id="rId36"/>
    <p:sldId id="287" r:id="rId37"/>
    <p:sldId id="288" r:id="rId38"/>
    <p:sldId id="289" r:id="rId39"/>
    <p:sldId id="281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0" d="100"/>
          <a:sy n="40" d="100"/>
        </p:scale>
        <p:origin x="5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7423597-FF8A-4F05-8EEB-0328C74A427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D6D1EBA-8E56-4C08-BD32-92C7606A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8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597-FF8A-4F05-8EEB-0328C74A427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EBA-8E56-4C08-BD32-92C7606A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597-FF8A-4F05-8EEB-0328C74A427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EBA-8E56-4C08-BD32-92C7606A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36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597-FF8A-4F05-8EEB-0328C74A427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EBA-8E56-4C08-BD32-92C7606A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0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597-FF8A-4F05-8EEB-0328C74A427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EBA-8E56-4C08-BD32-92C7606A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8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597-FF8A-4F05-8EEB-0328C74A427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EBA-8E56-4C08-BD32-92C7606A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0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597-FF8A-4F05-8EEB-0328C74A427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EBA-8E56-4C08-BD32-92C7606A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78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7423597-FF8A-4F05-8EEB-0328C74A427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EBA-8E56-4C08-BD32-92C7606A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91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7423597-FF8A-4F05-8EEB-0328C74A427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EBA-8E56-4C08-BD32-92C7606A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603500"/>
            <a:ext cx="11220370" cy="34163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597-FF8A-4F05-8EEB-0328C74A427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EBA-8E56-4C08-BD32-92C7606A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56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597-FF8A-4F05-8EEB-0328C74A427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EBA-8E56-4C08-BD32-92C7606A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7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597-FF8A-4F05-8EEB-0328C74A427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EBA-8E56-4C08-BD32-92C7606A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1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597-FF8A-4F05-8EEB-0328C74A427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EBA-8E56-4C08-BD32-92C7606A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8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597-FF8A-4F05-8EEB-0328C74A427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EBA-8E56-4C08-BD32-92C7606A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7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597-FF8A-4F05-8EEB-0328C74A427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EBA-8E56-4C08-BD32-92C7606A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82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597-FF8A-4F05-8EEB-0328C74A427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EBA-8E56-4C08-BD32-92C7606A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9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3597-FF8A-4F05-8EEB-0328C74A427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1EBA-8E56-4C08-BD32-92C7606A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2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7423597-FF8A-4F05-8EEB-0328C74A4271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D6D1EBA-8E56-4C08-BD32-92C7606A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74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domira.com/2016/02/15/r%EC%9D%84-%EC%82%AC%EC%9A%A9%ED%95%9C-%EC%97%B0%EA%B4%80%EC%84%B1-%EB%B6%84%EC%84%9D-association-rules-in-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Ch7. </a:t>
            </a:r>
            <a:br>
              <a:rPr lang="en-US" altLang="ko-KR" dirty="0" smtClean="0"/>
            </a:br>
            <a:r>
              <a:rPr lang="en-US" altLang="ko-KR" dirty="0" smtClean="0"/>
              <a:t>Market Basket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 세 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6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cap="all" dirty="0"/>
              <a:t> </a:t>
            </a:r>
            <a:r>
              <a:rPr lang="en-US" altLang="ko-KR" b="1" cap="all" dirty="0" smtClean="0"/>
              <a:t>A. </a:t>
            </a:r>
            <a:r>
              <a:rPr lang="ko-KR" altLang="en-US" b="1" cap="all" dirty="0" smtClean="0"/>
              <a:t>지지도</a:t>
            </a:r>
            <a:r>
              <a:rPr lang="en-US" altLang="ko-KR" b="1" cap="all" dirty="0"/>
              <a:t>(SUPPORT</a:t>
            </a:r>
            <a:r>
              <a:rPr lang="en-US" altLang="ko-KR" b="1" cap="all" dirty="0" smtClean="0"/>
              <a:t>)</a:t>
            </a:r>
          </a:p>
          <a:p>
            <a:pPr lvl="1"/>
            <a:r>
              <a:rPr lang="ko-KR" altLang="en-US" dirty="0"/>
              <a:t>전체 거래에서 특정 물품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동시에 거래되는 비중으로 해당 규칙이 얼마나 의미가 있는 규칙인지 보여준다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지지도 </a:t>
            </a:r>
            <a:r>
              <a:rPr lang="en-US" altLang="ko-KR" dirty="0"/>
              <a:t>=  P(A∩B) </a:t>
            </a:r>
            <a:r>
              <a:rPr lang="en-US" altLang="ko-KR" i="1" dirty="0"/>
              <a:t>: A</a:t>
            </a:r>
            <a:r>
              <a:rPr lang="ko-KR" altLang="en-US" i="1" dirty="0"/>
              <a:t>와 </a:t>
            </a:r>
            <a:r>
              <a:rPr lang="en-US" altLang="ko-KR" i="1" dirty="0"/>
              <a:t>B</a:t>
            </a:r>
            <a:r>
              <a:rPr lang="ko-KR" altLang="en-US" i="1" dirty="0"/>
              <a:t>가 동시에 일어난 횟수 </a:t>
            </a:r>
            <a:r>
              <a:rPr lang="en-US" altLang="ko-KR" i="1" dirty="0"/>
              <a:t>/ </a:t>
            </a:r>
            <a:r>
              <a:rPr lang="ko-KR" altLang="en-US" i="1" dirty="0"/>
              <a:t>전체 거래 횟수 </a:t>
            </a:r>
            <a:endParaRPr lang="en-US" altLang="ko-KR" i="1" dirty="0"/>
          </a:p>
          <a:p>
            <a:r>
              <a:rPr lang="en-US" altLang="ko-KR" b="1" cap="all" dirty="0" smtClean="0"/>
              <a:t>B. </a:t>
            </a:r>
            <a:r>
              <a:rPr lang="ko-KR" altLang="en-US" b="1" cap="all" dirty="0" smtClean="0"/>
              <a:t>신뢰도</a:t>
            </a:r>
            <a:r>
              <a:rPr lang="en-US" altLang="ko-KR" b="1" cap="all" dirty="0"/>
              <a:t>(CONFIDENCE</a:t>
            </a:r>
            <a:r>
              <a:rPr lang="en-US" altLang="ko-KR" b="1" cap="all" dirty="0" smtClean="0"/>
              <a:t>)</a:t>
            </a:r>
          </a:p>
          <a:p>
            <a:pPr lvl="1" fontAlgn="base"/>
            <a:r>
              <a:rPr lang="en-US" altLang="ko-KR" dirty="0"/>
              <a:t>A</a:t>
            </a:r>
            <a:r>
              <a:rPr lang="ko-KR" altLang="en-US" dirty="0"/>
              <a:t>를 포함하는 거래 중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동시에 거래되는 비중으로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라는 사건이 발생했을 때 </a:t>
            </a:r>
            <a:r>
              <a:rPr lang="en-US" altLang="ko-KR" dirty="0"/>
              <a:t>B</a:t>
            </a:r>
            <a:r>
              <a:rPr lang="ko-KR" altLang="en-US" dirty="0"/>
              <a:t>가 발생할 확률이 얼마나 높은지를 말해줍니다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신뢰도 </a:t>
            </a:r>
            <a:r>
              <a:rPr lang="en-US" altLang="ko-KR" dirty="0"/>
              <a:t>=  P(A∩B) / P(A)  :  </a:t>
            </a:r>
            <a:r>
              <a:rPr lang="en-US" altLang="ko-KR" i="1" dirty="0"/>
              <a:t>A</a:t>
            </a:r>
            <a:r>
              <a:rPr lang="ko-KR" altLang="en-US" i="1" dirty="0"/>
              <a:t>와 </a:t>
            </a:r>
            <a:r>
              <a:rPr lang="en-US" altLang="ko-KR" i="1" dirty="0"/>
              <a:t>B</a:t>
            </a:r>
            <a:r>
              <a:rPr lang="ko-KR" altLang="en-US" i="1" dirty="0"/>
              <a:t>가 동시에 일어난 횟수 </a:t>
            </a:r>
            <a:r>
              <a:rPr lang="en-US" altLang="ko-KR" i="1" dirty="0"/>
              <a:t>/ A</a:t>
            </a:r>
            <a:r>
              <a:rPr lang="ko-KR" altLang="en-US" i="1" dirty="0"/>
              <a:t>가 일어난 횟수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6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b="1" cap="all" dirty="0"/>
              <a:t>C. </a:t>
            </a:r>
            <a:r>
              <a:rPr lang="ko-KR" altLang="en-US" b="1" cap="all" dirty="0"/>
              <a:t>향상도</a:t>
            </a:r>
            <a:r>
              <a:rPr lang="en-US" altLang="ko-KR" b="1" cap="all" dirty="0"/>
              <a:t>(LIFT</a:t>
            </a:r>
            <a:r>
              <a:rPr lang="en-US" altLang="ko-KR" b="1" cap="all" dirty="0" smtClean="0"/>
              <a:t>)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동시에 거래된 비중을 </a:t>
            </a:r>
            <a:r>
              <a:rPr lang="en-US" altLang="ko-KR" dirty="0"/>
              <a:t>A</a:t>
            </a:r>
            <a:r>
              <a:rPr lang="ko-KR" altLang="en-US" dirty="0"/>
              <a:t>와</a:t>
            </a:r>
            <a:r>
              <a:rPr lang="en-US" altLang="ko-KR" dirty="0"/>
              <a:t>B</a:t>
            </a:r>
            <a:r>
              <a:rPr lang="ko-KR" altLang="en-US" dirty="0"/>
              <a:t>가 서로 독립된 </a:t>
            </a:r>
            <a:r>
              <a:rPr lang="ko-KR" altLang="en-US" dirty="0" err="1"/>
              <a:t>사건일때</a:t>
            </a:r>
            <a:r>
              <a:rPr lang="ko-KR" altLang="en-US" dirty="0"/>
              <a:t> 동시에 거래된 비중으로 나눈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ko-KR" altLang="en-US" dirty="0"/>
              <a:t>향상도 </a:t>
            </a:r>
            <a:r>
              <a:rPr lang="en-US" altLang="ko-KR" dirty="0"/>
              <a:t>= P(A∩B) / P(A)*P(B)  = P (B|A) / P (B)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:  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동시에 일어난 횟수 </a:t>
            </a:r>
            <a:r>
              <a:rPr lang="en-US" altLang="ko-KR" dirty="0"/>
              <a:t>/ A, B</a:t>
            </a:r>
            <a:r>
              <a:rPr lang="ko-KR" altLang="en-US" dirty="0"/>
              <a:t>가 독립된 사건일 때 </a:t>
            </a:r>
            <a:r>
              <a:rPr lang="en-US" altLang="ko-KR" dirty="0"/>
              <a:t>A,B</a:t>
            </a:r>
            <a:r>
              <a:rPr lang="ko-KR" altLang="en-US" dirty="0"/>
              <a:t>가 동시에 일어날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pPr lvl="1"/>
            <a:r>
              <a:rPr lang="ko-KR" altLang="en-US" dirty="0"/>
              <a:t>품목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사이에 아무런 관계가 상호 관계가 없다면 </a:t>
            </a:r>
            <a:r>
              <a:rPr lang="ko-KR" altLang="en-US" dirty="0" err="1"/>
              <a:t>향상도는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>
                <a:hlinkClick r:id="rId2"/>
              </a:rPr>
              <a:t>http://www.dodomira.com/2016/02/15/r%EC%9D%84-%EC%82%AC%EC%9A%A9%ED%95%9C-%EC%97%B0%EA%B4%80%EC%84%B1-%EB%B6%84%EC%84%9D-association-rules-in-r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90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://cfile3.uf.tistory.com/image/273CDE3E573D68DF1446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75" y="750886"/>
            <a:ext cx="8202792" cy="542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812549" y="6535601"/>
            <a:ext cx="337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http://rfriend.tistory.com/191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76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://image.slidesharecdn.com/atsseminar141022modtjo-141027015957-conversion-gate02/95/-68-638.jpg?cb=14143752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4" y="322151"/>
            <a:ext cx="8524933" cy="64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http://cfile25.uf.tistory.com/image/2634C140573D70020222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441" y="93662"/>
            <a:ext cx="8734426" cy="639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812549" y="6535601"/>
            <a:ext cx="337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http://rfriend.tistory.com/191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5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맵리듀스로</a:t>
            </a:r>
            <a:r>
              <a:rPr lang="ko-KR" altLang="en-US" dirty="0" smtClean="0"/>
              <a:t> 하는 </a:t>
            </a:r>
            <a:r>
              <a:rPr lang="en-US" altLang="ko-KR" dirty="0" smtClean="0"/>
              <a:t>MBA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1110" y="2603499"/>
            <a:ext cx="7303753" cy="386503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Map() </a:t>
            </a:r>
            <a:br>
              <a:rPr lang="en-US" altLang="ko-KR" dirty="0" smtClean="0"/>
            </a:br>
            <a:r>
              <a:rPr lang="en-US" altLang="ko-KR" dirty="0" smtClean="0"/>
              <a:t>:</a:t>
            </a:r>
            <a:r>
              <a:rPr lang="ko-KR" altLang="en-US" sz="1800" dirty="0" smtClean="0"/>
              <a:t>고객이 구매한 </a:t>
            </a:r>
            <a:r>
              <a:rPr lang="en-US" altLang="ko-KR" sz="1800" dirty="0" smtClean="0"/>
              <a:t> </a:t>
            </a:r>
            <a:br>
              <a:rPr lang="en-US" altLang="ko-KR" sz="1800" dirty="0" smtClean="0"/>
            </a:br>
            <a:r>
              <a:rPr lang="ko-KR" altLang="en-US" sz="1800" dirty="0" smtClean="0"/>
              <a:t>아이템 세트인 </a:t>
            </a:r>
            <a:r>
              <a:rPr lang="en-US" altLang="ko-KR" sz="1800" dirty="0" smtClean="0"/>
              <a:t>{I1, I2, I3,…, In}</a:t>
            </a:r>
            <a:r>
              <a:rPr lang="ko-KR" altLang="en-US" sz="1800" dirty="0" smtClean="0"/>
              <a:t>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되어있는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transaction </a:t>
            </a:r>
            <a:r>
              <a:rPr lang="ko-KR" altLang="en-US" sz="1800" dirty="0" smtClean="0"/>
              <a:t>을 받는다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en-US" altLang="ko-KR" dirty="0" smtClean="0"/>
              <a:t>Item</a:t>
            </a:r>
            <a:r>
              <a:rPr lang="ko-KR" altLang="en-US" dirty="0" smtClean="0"/>
              <a:t>을 정렬하여 </a:t>
            </a:r>
            <a:r>
              <a:rPr lang="en-US" altLang="ko-KR" dirty="0" smtClean="0"/>
              <a:t>{s1, s2, … , </a:t>
            </a:r>
            <a:r>
              <a:rPr lang="en-US" altLang="ko-KR" dirty="0" err="1" smtClean="0"/>
              <a:t>sn</a:t>
            </a:r>
            <a:r>
              <a:rPr lang="en-US" altLang="ko-KR" dirty="0" smtClean="0"/>
              <a:t>}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(key, 1 ) </a:t>
            </a:r>
            <a:r>
              <a:rPr lang="ko-KR" altLang="en-US" dirty="0" smtClean="0"/>
              <a:t>쌍을 만든다</a:t>
            </a:r>
            <a:r>
              <a:rPr lang="en-US" altLang="ko-KR" dirty="0" smtClean="0"/>
              <a:t>.  </a:t>
            </a:r>
          </a:p>
          <a:p>
            <a:pPr lvl="1"/>
            <a:r>
              <a:rPr lang="en-US" altLang="ko-KR" dirty="0" smtClean="0"/>
              <a:t>Key = Tuple2 (Si, </a:t>
            </a:r>
            <a:r>
              <a:rPr lang="en-US" altLang="ko-KR" dirty="0" err="1" smtClean="0"/>
              <a:t>Sj</a:t>
            </a:r>
            <a:r>
              <a:rPr lang="en-US" altLang="ko-KR" dirty="0" smtClean="0"/>
              <a:t>)  and Si &lt; S j</a:t>
            </a:r>
          </a:p>
          <a:p>
            <a:pPr lvl="1"/>
            <a:r>
              <a:rPr lang="en-US" altLang="ko-KR" dirty="0" smtClean="0"/>
              <a:t>Value = 1 (key </a:t>
            </a:r>
            <a:r>
              <a:rPr lang="ko-KR" altLang="en-US" dirty="0" smtClean="0"/>
              <a:t>가 한번 나타남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Combiner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reducer </a:t>
            </a:r>
            <a:r>
              <a:rPr lang="ko-KR" altLang="en-US" dirty="0" smtClean="0"/>
              <a:t>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집계와 빈도를 카운트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097" y="0"/>
            <a:ext cx="4103008" cy="67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sequence of transaction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item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space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구분되어있</a:t>
            </a:r>
            <a:r>
              <a:rPr lang="ko-KR" altLang="en-US" dirty="0"/>
              <a:t>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21" y="3539066"/>
            <a:ext cx="1080314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Tuples2 (order of 2)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 smtClean="0"/>
              <a:t>결과 값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모든 </a:t>
            </a:r>
            <a:r>
              <a:rPr lang="en-US" altLang="ko-KR" sz="2000" dirty="0" smtClean="0"/>
              <a:t>unique pair (item1, item2)</a:t>
            </a:r>
            <a:r>
              <a:rPr lang="ko-KR" altLang="en-US" sz="2000" dirty="0" smtClean="0"/>
              <a:t>에 대한 아이템의 빈도를 찾는다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모든 </a:t>
            </a:r>
            <a:r>
              <a:rPr lang="en-US" altLang="ko-KR" sz="2000" dirty="0" smtClean="0"/>
              <a:t>unique set (item1, item2, item3) </a:t>
            </a:r>
            <a:r>
              <a:rPr lang="ko-KR" altLang="en-US" sz="2000" dirty="0" smtClean="0"/>
              <a:t>의 모든 </a:t>
            </a:r>
            <a:r>
              <a:rPr lang="en-US" altLang="ko-KR" sz="2000" dirty="0" smtClean="0"/>
              <a:t>unique set</a:t>
            </a:r>
            <a:r>
              <a:rPr lang="ko-KR" altLang="en-US" sz="2000" dirty="0" smtClean="0"/>
              <a:t>에 대한 </a:t>
            </a:r>
            <a:r>
              <a:rPr lang="en-US" altLang="ko-KR" sz="2000" dirty="0" smtClean="0"/>
              <a:t>items</a:t>
            </a:r>
            <a:r>
              <a:rPr lang="ko-KR" altLang="en-US" sz="2000" dirty="0" smtClean="0"/>
              <a:t>의 빈도를 구한다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42" y="3506787"/>
            <a:ext cx="3961982" cy="319881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 bwMode="gray">
          <a:xfrm>
            <a:off x="6963089" y="807776"/>
            <a:ext cx="3925046" cy="986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smtClean="0"/>
              <a:t>Tuples3 (order of 3) </a:t>
            </a:r>
            <a:br>
              <a:rPr lang="en-US" altLang="ko-KR" sz="2800" dirty="0" smtClean="0"/>
            </a:br>
            <a:r>
              <a:rPr lang="ko-KR" altLang="en-US" sz="2800" dirty="0" smtClean="0"/>
              <a:t>결과 값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829" y="3641724"/>
            <a:ext cx="4397860" cy="2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0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Informal Mapper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Map()</a:t>
            </a:r>
            <a:r>
              <a:rPr lang="ko-KR" altLang="en-US" sz="2000" dirty="0" smtClean="0"/>
              <a:t>으로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하나의 </a:t>
            </a:r>
            <a:r>
              <a:rPr lang="en-US" altLang="ko-KR" sz="2000" dirty="0" smtClean="0"/>
              <a:t>transaction</a:t>
            </a:r>
            <a:r>
              <a:rPr lang="ko-KR" altLang="en-US" sz="2000" dirty="0" smtClean="0"/>
              <a:t>을 받아 </a:t>
            </a:r>
            <a:r>
              <a:rPr lang="en-US" altLang="ko-KR" sz="2000" dirty="0" smtClean="0"/>
              <a:t>reduce</a:t>
            </a:r>
            <a:r>
              <a:rPr lang="ko-KR" altLang="en-US" sz="2000" dirty="0" smtClean="0"/>
              <a:t>로  </a:t>
            </a:r>
            <a:r>
              <a:rPr lang="en-US" altLang="ko-KR" sz="2000" dirty="0" smtClean="0"/>
              <a:t>key-value </a:t>
            </a:r>
            <a:r>
              <a:rPr lang="ko-KR" altLang="en-US" sz="2000" dirty="0" smtClean="0"/>
              <a:t>쌍의 </a:t>
            </a:r>
            <a:r>
              <a:rPr lang="ko-KR" altLang="en-US" sz="2000" dirty="0" err="1" smtClean="0"/>
              <a:t>셋트를</a:t>
            </a:r>
            <a:r>
              <a:rPr lang="ko-KR" altLang="en-US" sz="2000" dirty="0" smtClean="0"/>
              <a:t> 생성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05424"/>
            <a:ext cx="4626977" cy="24622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387" y="5359399"/>
            <a:ext cx="7202093" cy="13207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85164" y="3450667"/>
            <a:ext cx="4883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Transaction 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map()</a:t>
            </a:r>
            <a:r>
              <a:rPr lang="ko-KR" altLang="en-US" dirty="0" smtClean="0"/>
              <a:t>으로 생성된</a:t>
            </a:r>
            <a:endParaRPr lang="en-US" altLang="ko-KR" dirty="0" smtClean="0"/>
          </a:p>
          <a:p>
            <a:r>
              <a:rPr lang="en-US" altLang="ko-KR" dirty="0" smtClean="0"/>
              <a:t>key-value pair </a:t>
            </a:r>
          </a:p>
          <a:p>
            <a:endParaRPr lang="en-US" altLang="ko-KR" dirty="0"/>
          </a:p>
          <a:p>
            <a:r>
              <a:rPr lang="en-US" altLang="ko-KR" dirty="0" smtClean="0"/>
              <a:t>Mapper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transaction item</a:t>
            </a:r>
            <a:r>
              <a:rPr lang="ko-KR" altLang="en-US" dirty="0" smtClean="0"/>
              <a:t>을 키로</a:t>
            </a:r>
            <a:endParaRPr lang="en-US" altLang="ko-KR" dirty="0" smtClean="0"/>
          </a:p>
          <a:p>
            <a:r>
              <a:rPr lang="ko-KR" altLang="en-US" dirty="0" smtClean="0"/>
              <a:t>장바구니에 나타난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의 숫자를  짝지어준다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8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1110" y="2603500"/>
            <a:ext cx="4772890" cy="3416300"/>
          </a:xfrm>
        </p:spPr>
        <p:txBody>
          <a:bodyPr/>
          <a:lstStyle/>
          <a:p>
            <a:r>
              <a:rPr lang="ko-KR" altLang="en-US" dirty="0" err="1" smtClean="0"/>
              <a:t>두개씩</a:t>
            </a:r>
            <a:r>
              <a:rPr lang="ko-KR" altLang="en-US" dirty="0" smtClean="0"/>
              <a:t> 쌍을 짓는다면 다음과 같은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에는 오류가 생긴다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정렬해서 해결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Combiner() </a:t>
            </a:r>
            <a:r>
              <a:rPr lang="ko-KR" altLang="en-US" dirty="0" err="1" smtClean="0"/>
              <a:t>제대로된</a:t>
            </a:r>
            <a:r>
              <a:rPr lang="ko-KR" altLang="en-US" dirty="0" smtClean="0"/>
              <a:t> 결과출력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1327150"/>
            <a:ext cx="5999148" cy="48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Market Basket Analysis (MBA)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576" y="2451097"/>
            <a:ext cx="11410757" cy="34163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smtClean="0"/>
              <a:t>마케팅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전자상거래의 데이터 </a:t>
            </a:r>
            <a:r>
              <a:rPr lang="ko-KR" altLang="en-US" sz="2200" dirty="0" err="1" smtClean="0"/>
              <a:t>마이닝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r>
              <a:rPr lang="ko-KR" altLang="en-US" sz="2200" dirty="0" smtClean="0"/>
              <a:t>슈퍼마켓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신용카드 거래내역 정보 등으로 부터 흥미로운 관계를 추출하는 것이 목표  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r>
              <a:rPr lang="ko-KR" altLang="en-US" sz="2200" dirty="0" smtClean="0"/>
              <a:t>이번 </a:t>
            </a:r>
            <a:r>
              <a:rPr lang="ko-KR" altLang="en-US" sz="2200" dirty="0" err="1" smtClean="0"/>
              <a:t>챕터에서는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Market Basket Analysis solution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 err="1" smtClean="0"/>
              <a:t>MapReduce</a:t>
            </a:r>
            <a:r>
              <a:rPr lang="en-US" altLang="ko-KR" sz="2200" dirty="0" smtClean="0"/>
              <a:t> / </a:t>
            </a:r>
            <a:r>
              <a:rPr lang="en-US" altLang="ko-KR" sz="2200" dirty="0" err="1" smtClean="0"/>
              <a:t>Hadoop</a:t>
            </a:r>
            <a:r>
              <a:rPr lang="en-US" altLang="ko-KR" sz="2200" dirty="0" smtClean="0"/>
              <a:t> solution(order N</a:t>
            </a:r>
            <a:r>
              <a:rPr lang="ko-KR" altLang="en-US" sz="2200" dirty="0" smtClean="0"/>
              <a:t>에 대한 </a:t>
            </a:r>
            <a:r>
              <a:rPr lang="en-US" altLang="ko-KR" sz="2200" dirty="0" smtClean="0"/>
              <a:t>tuples)</a:t>
            </a:r>
            <a:br>
              <a:rPr lang="en-US" altLang="ko-KR" sz="2200" dirty="0" smtClean="0"/>
            </a:br>
            <a:r>
              <a:rPr lang="en-US" altLang="ko-KR" sz="2200" dirty="0" smtClean="0"/>
              <a:t>: frequent pattern</a:t>
            </a:r>
            <a:r>
              <a:rPr lang="ko-KR" altLang="en-US" sz="2200" dirty="0" smtClean="0"/>
              <a:t>을 찾아준다</a:t>
            </a:r>
            <a:r>
              <a:rPr lang="en-US" altLang="ko-KR" sz="2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 smtClean="0"/>
              <a:t>Spark solution </a:t>
            </a:r>
            <a:br>
              <a:rPr lang="en-US" altLang="ko-KR" sz="2200" dirty="0" smtClean="0"/>
            </a:br>
            <a:r>
              <a:rPr lang="en-US" altLang="ko-KR" sz="2200" dirty="0" smtClean="0"/>
              <a:t>: frequent pattern</a:t>
            </a:r>
            <a:r>
              <a:rPr lang="ko-KR" altLang="en-US" sz="2200" dirty="0" smtClean="0"/>
              <a:t>을 찾아주고</a:t>
            </a:r>
            <a:r>
              <a:rPr lang="en-US" altLang="ko-KR" sz="2200" dirty="0" smtClean="0"/>
              <a:t>, association rule</a:t>
            </a:r>
            <a:r>
              <a:rPr lang="ko-KR" altLang="en-US" sz="2200" dirty="0" smtClean="0"/>
              <a:t>도 </a:t>
            </a:r>
            <a:r>
              <a:rPr lang="en-US" altLang="ko-KR" sz="2200" dirty="0" smtClean="0"/>
              <a:t>generate </a:t>
            </a:r>
            <a:r>
              <a:rPr lang="ko-KR" altLang="en-US" sz="2200" dirty="0" smtClean="0"/>
              <a:t>한다</a:t>
            </a:r>
            <a:r>
              <a:rPr lang="en-US" altLang="ko-KR" sz="2200" dirty="0" smtClean="0"/>
              <a:t>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1104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Formal Mapper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1110" y="2603500"/>
            <a:ext cx="3743130" cy="341630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Input data</a:t>
            </a:r>
            <a:r>
              <a:rPr lang="ko-KR" altLang="en-US" dirty="0" smtClean="0"/>
              <a:t>를 읽고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에 대한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아이템 리스트를 생성</a:t>
            </a:r>
            <a:endParaRPr lang="en-US" altLang="ko-KR" dirty="0" smtClean="0"/>
          </a:p>
          <a:p>
            <a:r>
              <a:rPr lang="en-US" altLang="ko-KR" dirty="0" smtClean="0"/>
              <a:t>Transaction 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들을 정렬</a:t>
            </a:r>
            <a:endParaRPr lang="en-US" altLang="ko-KR" dirty="0"/>
          </a:p>
          <a:p>
            <a:pPr lvl="1"/>
            <a:r>
              <a:rPr lang="en-US" altLang="ko-KR" dirty="0" smtClean="0"/>
              <a:t>(cracker, coke)</a:t>
            </a:r>
            <a:br>
              <a:rPr lang="en-US" altLang="ko-KR" dirty="0" smtClean="0"/>
            </a:br>
            <a:r>
              <a:rPr lang="en-US" altLang="ko-KR" dirty="0" smtClean="0"/>
              <a:t>(coke, cracker)</a:t>
            </a:r>
            <a:r>
              <a:rPr lang="ko-KR" altLang="en-US" dirty="0" smtClean="0"/>
              <a:t>와 같은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키 중복을 막는다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아이템 쌍의 키로 변환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240" y="2060574"/>
            <a:ext cx="7355821" cy="44587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42001" y="4182533"/>
            <a:ext cx="4656667" cy="355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Combinations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1110" y="2603500"/>
            <a:ext cx="4451157" cy="3416300"/>
          </a:xfrm>
        </p:spPr>
        <p:txBody>
          <a:bodyPr/>
          <a:lstStyle/>
          <a:p>
            <a:r>
              <a:rPr lang="ko-KR" altLang="en-US" u="sng" dirty="0" smtClean="0"/>
              <a:t>주어진 아이템 리스트와 숫자 쌍에 대한 장바구니 아이템의 조합을 생성하는 자바 클래스</a:t>
            </a:r>
            <a:endParaRPr lang="en-US" altLang="ko-KR" u="sng" dirty="0" smtClean="0"/>
          </a:p>
          <a:p>
            <a:r>
              <a:rPr lang="en-US" altLang="ko-KR" dirty="0" err="1" smtClean="0"/>
              <a:t>generateCombinations</a:t>
            </a:r>
            <a:r>
              <a:rPr lang="en-US" altLang="ko-KR" dirty="0" smtClean="0"/>
              <a:t>(S1, s2, s3, s4) </a:t>
            </a:r>
          </a:p>
          <a:p>
            <a:endParaRPr lang="en-US" altLang="ko-KR" dirty="0" smtClean="0"/>
          </a:p>
          <a:p>
            <a:endParaRPr lang="ko-KR" altLang="en-US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27" y="2294467"/>
            <a:ext cx="6145854" cy="37253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158" y="4381500"/>
            <a:ext cx="1510241" cy="22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1110" y="2603500"/>
            <a:ext cx="3265823" cy="3416300"/>
          </a:xfrm>
        </p:spPr>
        <p:txBody>
          <a:bodyPr/>
          <a:lstStyle/>
          <a:p>
            <a:r>
              <a:rPr lang="ko-KR" altLang="en-US" dirty="0" smtClean="0"/>
              <a:t>각</a:t>
            </a:r>
            <a:r>
              <a:rPr lang="en-US" altLang="ko-KR" dirty="0" smtClean="0"/>
              <a:t> reducer key</a:t>
            </a:r>
            <a:r>
              <a:rPr lang="ko-KR" altLang="en-US" dirty="0" smtClean="0"/>
              <a:t>에 대한 숫자를 합산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2603500"/>
            <a:ext cx="754014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597713" cy="706964"/>
          </a:xfrm>
        </p:spPr>
        <p:txBody>
          <a:bodyPr/>
          <a:lstStyle/>
          <a:p>
            <a:r>
              <a:rPr lang="en-US" altLang="ko-KR" sz="3200" dirty="0" err="1" smtClean="0"/>
              <a:t>MapReduce</a:t>
            </a:r>
            <a:r>
              <a:rPr lang="en-US" altLang="ko-KR" sz="3200" dirty="0" smtClean="0"/>
              <a:t>/</a:t>
            </a:r>
            <a:r>
              <a:rPr lang="en-US" altLang="ko-KR" sz="3200" dirty="0" err="1" smtClean="0"/>
              <a:t>Hadoop</a:t>
            </a:r>
            <a:r>
              <a:rPr lang="en-US" altLang="ko-KR" sz="3200" dirty="0" smtClean="0"/>
              <a:t> </a:t>
            </a:r>
            <a:r>
              <a:rPr lang="en-US" altLang="ko-KR" sz="3200" dirty="0" smtClean="0"/>
              <a:t>Implementation </a:t>
            </a:r>
            <a:r>
              <a:rPr lang="en-US" altLang="ko-KR" sz="3200" dirty="0" smtClean="0"/>
              <a:t>Classes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753" y="2603500"/>
            <a:ext cx="7732714" cy="374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 sorted combinations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Combination.findSortedCombinations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45" y="3187700"/>
            <a:ext cx="8388296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8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11" y="0"/>
            <a:ext cx="6249018" cy="69130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734" y="2289628"/>
            <a:ext cx="5916084" cy="27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79696" cy="706964"/>
          </a:xfrm>
        </p:spPr>
        <p:txBody>
          <a:bodyPr/>
          <a:lstStyle/>
          <a:p>
            <a:r>
              <a:rPr lang="en-US" altLang="ko-KR" dirty="0" smtClean="0"/>
              <a:t>Market Basket Analysis driver : </a:t>
            </a:r>
            <a:r>
              <a:rPr lang="en-US" altLang="ko-KR" dirty="0" err="1" smtClean="0"/>
              <a:t>MBADriver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7" y="2825751"/>
            <a:ext cx="5906199" cy="3536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774" y="2603501"/>
            <a:ext cx="6350276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836896" cy="706964"/>
          </a:xfrm>
        </p:spPr>
        <p:txBody>
          <a:bodyPr/>
          <a:lstStyle/>
          <a:p>
            <a:r>
              <a:rPr lang="en-US" altLang="ko-KR" sz="3200" dirty="0" smtClean="0"/>
              <a:t>Market Basket Analysis mapper : </a:t>
            </a:r>
            <a:r>
              <a:rPr lang="en-US" altLang="ko-KR" sz="3200" dirty="0" err="1" smtClean="0"/>
              <a:t>MBAMapper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10" y="1872985"/>
            <a:ext cx="5293054" cy="48773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078" y="1872985"/>
            <a:ext cx="5292136" cy="46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 smtClean="0"/>
              <a:t>MBAMapper</a:t>
            </a:r>
            <a:r>
              <a:rPr lang="en-US" altLang="ko-KR" sz="2800" dirty="0" smtClean="0"/>
              <a:t> helper methods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5" y="2603500"/>
            <a:ext cx="6103345" cy="37131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579" y="1333500"/>
            <a:ext cx="5479035" cy="525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88" y="2696642"/>
            <a:ext cx="8276913" cy="323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슈퍼마켓이나 전자상거래 매장에서 장바구니 안에 가장 자주 발생하는 물건들의 </a:t>
            </a:r>
            <a:r>
              <a:rPr lang="en-US" altLang="ko-KR" dirty="0" smtClean="0"/>
              <a:t>pair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찾기위한</a:t>
            </a:r>
            <a:r>
              <a:rPr lang="ko-KR" altLang="en-US" dirty="0" smtClean="0"/>
              <a:t> 데이터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가장 자주 나타나는 상품들</a:t>
            </a:r>
            <a:r>
              <a:rPr lang="en-US" altLang="ko-KR" dirty="0" smtClean="0"/>
              <a:t>(N</a:t>
            </a:r>
            <a:r>
              <a:rPr lang="ko-KR" altLang="en-US" dirty="0" smtClean="0"/>
              <a:t>의 순서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TupleN</a:t>
            </a:r>
            <a:r>
              <a:rPr lang="en-US" altLang="ko-KR" dirty="0" smtClean="0"/>
              <a:t> (N = 1,2,3, …)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“Order of N”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드라이버에 인자로 넘어가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err="1" smtClean="0"/>
              <a:t>하둡의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Configuration </a:t>
            </a:r>
            <a:r>
              <a:rPr lang="ko-KR" altLang="en-US" dirty="0" smtClean="0"/>
              <a:t>객체를 설정하게 된다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생성된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자주 나타나는 아이템 세트 </a:t>
            </a:r>
            <a:r>
              <a:rPr lang="en-US" altLang="ko-KR" dirty="0" smtClean="0"/>
              <a:t>Fi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=1,2,…)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을 위한 </a:t>
            </a:r>
            <a:r>
              <a:rPr lang="en-US" altLang="ko-KR" dirty="0" smtClean="0"/>
              <a:t>association rule</a:t>
            </a:r>
            <a:r>
              <a:rPr lang="ko-KR" altLang="en-US" dirty="0" smtClean="0"/>
              <a:t>을 만드는 데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3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838200"/>
            <a:ext cx="68675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404812"/>
            <a:ext cx="69627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Spark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Algorithm Workflow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314700"/>
            <a:ext cx="990201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MapReduce</a:t>
            </a:r>
            <a:r>
              <a:rPr lang="en-US" altLang="ko-KR" dirty="0"/>
              <a:t> Algorithm </a:t>
            </a:r>
            <a:r>
              <a:rPr lang="en-US" altLang="ko-KR" dirty="0" smtClean="0"/>
              <a:t>Workflow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85" y="2120078"/>
            <a:ext cx="5069110" cy="4122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295" y="1990195"/>
            <a:ext cx="4888968" cy="48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 : transaction </a:t>
            </a:r>
            <a:r>
              <a:rPr lang="ko-KR" altLang="en-US" dirty="0" err="1" smtClean="0"/>
              <a:t>셋트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8773" r="61578"/>
          <a:stretch/>
        </p:blipFill>
        <p:spPr>
          <a:xfrm>
            <a:off x="1712599" y="3314700"/>
            <a:ext cx="7199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Spark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2 </a:t>
            </a:r>
            <a:r>
              <a:rPr lang="ko-KR" altLang="en-US" sz="3200" dirty="0" smtClean="0"/>
              <a:t>단계의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MapReduce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알고리즘 사용</a:t>
            </a:r>
            <a:endParaRPr lang="en-US" altLang="ko-KR" sz="3200" dirty="0" smtClean="0"/>
          </a:p>
          <a:p>
            <a:pPr lvl="1"/>
            <a:r>
              <a:rPr lang="ko-KR" altLang="en-US" sz="2800" dirty="0" err="1" smtClean="0"/>
              <a:t>첫단계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high-level step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02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83" y="353482"/>
            <a:ext cx="8964084" cy="62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 smtClean="0"/>
              <a:t>Mapreduce</a:t>
            </a:r>
            <a:r>
              <a:rPr lang="en-US" altLang="ko-KR" sz="2800" dirty="0" smtClean="0"/>
              <a:t> phase I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Transaction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patter</a:t>
            </a:r>
            <a:r>
              <a:rPr lang="ko-KR" altLang="en-US" sz="2000" dirty="0" smtClean="0"/>
              <a:t>으로 변환</a:t>
            </a:r>
            <a:endParaRPr lang="en-US" altLang="ko-KR" sz="2000" dirty="0" smtClean="0"/>
          </a:p>
          <a:p>
            <a:r>
              <a:rPr lang="en-US" altLang="ko-KR" sz="2000" dirty="0" smtClean="0"/>
              <a:t>Frequent pattern </a:t>
            </a:r>
            <a:r>
              <a:rPr lang="ko-KR" altLang="en-US" sz="2000" dirty="0" smtClean="0"/>
              <a:t>을 찾는다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-209550"/>
            <a:ext cx="66675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 smtClean="0"/>
              <a:t>MapReduce</a:t>
            </a:r>
            <a:r>
              <a:rPr lang="en-US" altLang="ko-KR" sz="3200" dirty="0" smtClean="0"/>
              <a:t> phase 2 : association rule </a:t>
            </a:r>
            <a:r>
              <a:rPr lang="ko-KR" altLang="en-US" sz="3200" dirty="0" smtClean="0"/>
              <a:t>생성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6287"/>
          <a:stretch/>
        </p:blipFill>
        <p:spPr>
          <a:xfrm>
            <a:off x="561110" y="1877483"/>
            <a:ext cx="5825840" cy="48683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1004"/>
          <a:stretch/>
        </p:blipFill>
        <p:spPr>
          <a:xfrm>
            <a:off x="6290751" y="1877483"/>
            <a:ext cx="5586928" cy="425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Spark </a:t>
            </a:r>
            <a:r>
              <a:rPr lang="en-US" altLang="ko-KR" dirty="0" smtClean="0"/>
              <a:t>Solution 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Step 1 : Import required classes and interfaces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Create a spark context object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Utility functions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Step 2 : Handle input parameters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Step 3 : Create a Spark context object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Step 4 : Read transaction from HDFS and create an RDD</a:t>
            </a:r>
          </a:p>
        </p:txBody>
      </p:sp>
    </p:spTree>
    <p:extLst>
      <p:ext uri="{BB962C8B-B14F-4D97-AF65-F5344CB8AC3E}">
        <p14:creationId xmlns:p14="http://schemas.microsoft.com/office/powerpoint/2010/main" val="12409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28607" y="3255573"/>
            <a:ext cx="6667613" cy="3416300"/>
          </a:xfrm>
        </p:spPr>
        <p:txBody>
          <a:bodyPr/>
          <a:lstStyle/>
          <a:p>
            <a:r>
              <a:rPr lang="en-US" altLang="ko-KR" dirty="0" smtClean="0"/>
              <a:t>Frequent item set F1, F2</a:t>
            </a:r>
            <a:r>
              <a:rPr lang="ko-KR" altLang="en-US" dirty="0" smtClean="0"/>
              <a:t>를 만드는 것이 목표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F1 (size = 1),   F2 (size = 2)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38" y="4219004"/>
            <a:ext cx="4788058" cy="23851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045" y="4435212"/>
            <a:ext cx="6052175" cy="1216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867" y="2464678"/>
            <a:ext cx="360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다섯 개의 아이템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{A,B,C,D,E}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여섯 건의 </a:t>
            </a:r>
            <a:r>
              <a:rPr lang="en-US" altLang="ko-KR" sz="2400" dirty="0" smtClean="0"/>
              <a:t>transaction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21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Spark </a:t>
            </a:r>
            <a:r>
              <a:rPr lang="en-US" altLang="ko-KR" dirty="0" smtClean="0"/>
              <a:t>Solution 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Step 5 : Generate frequent patterns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Step 6 : Combine/reduce frequent patterns : </a:t>
            </a:r>
            <a:r>
              <a:rPr lang="en-US" altLang="ko-KR" dirty="0" err="1" smtClean="0"/>
              <a:t>reduceByKey</a:t>
            </a:r>
            <a:r>
              <a:rPr lang="en-US" altLang="ko-KR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Step 7 : Generate all </a:t>
            </a:r>
            <a:r>
              <a:rPr lang="en-US" altLang="ko-KR" dirty="0" err="1" smtClean="0"/>
              <a:t>subpatterns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Step 8 : Combine </a:t>
            </a:r>
            <a:r>
              <a:rPr lang="en-US" altLang="ko-KR" dirty="0" err="1" smtClean="0"/>
              <a:t>subpatterns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groupByKey</a:t>
            </a:r>
            <a:r>
              <a:rPr lang="en-US" altLang="ko-KR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Step 9 : Generate association rules : </a:t>
            </a:r>
            <a:r>
              <a:rPr lang="en-US" altLang="ko-KR" dirty="0" err="1" smtClean="0"/>
              <a:t>JavaPairRDD.map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8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Support (</a:t>
            </a:r>
            <a:r>
              <a:rPr lang="ko-KR" altLang="en-US" dirty="0" smtClean="0"/>
              <a:t>지지도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최소 </a:t>
            </a:r>
            <a:r>
              <a:rPr lang="en-US" altLang="ko-KR" dirty="0" smtClean="0"/>
              <a:t>support(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transaction set</a:t>
            </a:r>
            <a:r>
              <a:rPr lang="ko-KR" altLang="en-US" dirty="0" smtClean="0"/>
              <a:t>에서 몇 번 패턴이 나타나는가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적용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[D, 1]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 F1</a:t>
            </a:r>
            <a:r>
              <a:rPr lang="ko-KR" altLang="en-US" dirty="0" smtClean="0"/>
              <a:t>에서 제거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38" y="4219004"/>
            <a:ext cx="4788058" cy="23851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850" y="4803555"/>
            <a:ext cx="6052175" cy="12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아이템 세트 </a:t>
            </a:r>
            <a:r>
              <a:rPr lang="en-US" altLang="ko-KR" dirty="0" smtClean="0"/>
              <a:t>F1, F2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association rule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62621"/>
            <a:ext cx="6052175" cy="12160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485" y="5103902"/>
            <a:ext cx="9639891" cy="142813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54954" y="4528417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[ association rule ]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8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질문들에 대한 고객 행동에 대한 이해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1110" y="2522483"/>
            <a:ext cx="11220370" cy="34973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어떤 아이템들을 함께 사는가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각 장바구니 안에 무엇이 있는가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어떤 아이템들을 판매해야 하는가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최대 이익을 위해서는 어떤 아이템들이 옆에 위치해야 하는가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전자 상거래 사이트의 </a:t>
            </a:r>
            <a:r>
              <a:rPr lang="ko-KR" altLang="en-US" dirty="0" err="1" smtClean="0"/>
              <a:t>카달로그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신용카드내역 분석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전화 통화 패턴 분석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의료 보험 사기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자주 나타나는 룰이 깨지는 경우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통신서비스 구입 분석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아마존 같은 온라인 </a:t>
            </a:r>
            <a:r>
              <a:rPr lang="ko-KR" altLang="en-US" dirty="0" err="1" smtClean="0"/>
              <a:t>리테일러의</a:t>
            </a:r>
            <a:r>
              <a:rPr lang="ko-KR" altLang="en-US" dirty="0" smtClean="0"/>
              <a:t> 매일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매주 구매 패턴 분석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3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Association rule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metric </a:t>
            </a:r>
            <a:r>
              <a:rPr lang="ko-KR" altLang="en-US" dirty="0" smtClean="0"/>
              <a:t>두 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Support (</a:t>
            </a:r>
            <a:r>
              <a:rPr lang="ko-KR" altLang="en-US" dirty="0" smtClean="0"/>
              <a:t>지지도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아이템 셋의 발생 빈도 </a:t>
            </a:r>
            <a:r>
              <a:rPr lang="en-US" altLang="ko-KR" dirty="0" smtClean="0"/>
              <a:t>(Frequency of occurrence of an item set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Support( { A, C } ) = 2  </a:t>
            </a:r>
            <a:r>
              <a:rPr lang="ko-KR" altLang="en-US" dirty="0" smtClean="0"/>
              <a:t>아이템 </a:t>
            </a:r>
            <a:r>
              <a:rPr lang="en-US" altLang="ko-KR" dirty="0" smtClean="0"/>
              <a:t>A, C </a:t>
            </a:r>
            <a:r>
              <a:rPr lang="ko-KR" altLang="en-US" dirty="0" smtClean="0"/>
              <a:t>가 두 개의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에서만  함께 나타난다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Confidence(</a:t>
            </a:r>
            <a:r>
              <a:rPr lang="ko-KR" altLang="en-US" dirty="0" smtClean="0"/>
              <a:t>신뢰도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왼쪽의 룰이 오른쪽에 얼마나 자주 나타나는가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176</TotalTime>
  <Words>617</Words>
  <Application>Microsoft Office PowerPoint</Application>
  <PresentationFormat>와이드스크린</PresentationFormat>
  <Paragraphs>120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Century Gothic</vt:lpstr>
      <vt:lpstr>Wingdings 3</vt:lpstr>
      <vt:lpstr>이온(회의실)</vt:lpstr>
      <vt:lpstr>Ch7.  Market Basket Analysis</vt:lpstr>
      <vt:lpstr>Market Basket Analysis (MBA)</vt:lpstr>
      <vt:lpstr>MapReduce solution</vt:lpstr>
      <vt:lpstr>예제</vt:lpstr>
      <vt:lpstr>PowerPoint 프레젠테이션</vt:lpstr>
      <vt:lpstr>PowerPoint 프레젠테이션</vt:lpstr>
      <vt:lpstr>다음 질문들에 대한 고객 행동에 대한 이해 </vt:lpstr>
      <vt:lpstr>분야</vt:lpstr>
      <vt:lpstr>Association rule의 metric 두 가지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맵리듀스로 하는 MBA</vt:lpstr>
      <vt:lpstr>input</vt:lpstr>
      <vt:lpstr>Tuples2 (order of 2)  결과 값</vt:lpstr>
      <vt:lpstr>Informal Mapper</vt:lpstr>
      <vt:lpstr>PowerPoint 프레젠테이션</vt:lpstr>
      <vt:lpstr>Formal Mapper</vt:lpstr>
      <vt:lpstr>Combinations</vt:lpstr>
      <vt:lpstr>Reducer</vt:lpstr>
      <vt:lpstr>MapReduce/Hadoop Implementation Classes</vt:lpstr>
      <vt:lpstr>Find sorted combinations</vt:lpstr>
      <vt:lpstr>PowerPoint 프레젠테이션</vt:lpstr>
      <vt:lpstr>Market Basket Analysis driver : MBADriver</vt:lpstr>
      <vt:lpstr>Market Basket Analysis mapper : MBAMapper</vt:lpstr>
      <vt:lpstr>MBAMapper helper methods</vt:lpstr>
      <vt:lpstr>실행예제</vt:lpstr>
      <vt:lpstr>PowerPoint 프레젠테이션</vt:lpstr>
      <vt:lpstr>PowerPoint 프레젠테이션</vt:lpstr>
      <vt:lpstr>Spark solution</vt:lpstr>
      <vt:lpstr>MapReduce Algorithm Workflow</vt:lpstr>
      <vt:lpstr>Input</vt:lpstr>
      <vt:lpstr>Spark Implementation</vt:lpstr>
      <vt:lpstr>PowerPoint 프레젠테이션</vt:lpstr>
      <vt:lpstr>Mapreduce phase I</vt:lpstr>
      <vt:lpstr>MapReduce phase 2 : association rule 생성</vt:lpstr>
      <vt:lpstr>Spark Solution - 1</vt:lpstr>
      <vt:lpstr>Spark Solution - 2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Ch7. Market Basket Analysis</dc:title>
  <dc:creator>se jin Park</dc:creator>
  <cp:lastModifiedBy>se jin Park</cp:lastModifiedBy>
  <cp:revision>20</cp:revision>
  <dcterms:created xsi:type="dcterms:W3CDTF">2016-06-14T10:32:31Z</dcterms:created>
  <dcterms:modified xsi:type="dcterms:W3CDTF">2016-06-14T23:54:44Z</dcterms:modified>
</cp:coreProperties>
</file>