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80" d="100"/>
          <a:sy n="80" d="100"/>
        </p:scale>
        <p:origin x="4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 smtClean="0"/>
              <a:t>6/21/2016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t>2016-06-21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2016-06-21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pPr latinLnBrk="1"/>
              <a:t>2016-06-21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products/" TargetMode="External"/><Relationship Id="rId2" Type="http://schemas.openxmlformats.org/officeDocument/2006/relationships/hyperlink" Target="https://cloud.google.com/genomics/v1/load-varia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genomics/install-genomics-tools" TargetMode="External"/><Relationship Id="rId2" Type="http://schemas.openxmlformats.org/officeDocument/2006/relationships/hyperlink" Target="https://cloud.google.com/genomics/quickstar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quickstart-gsutil" TargetMode="External"/><Relationship Id="rId2" Type="http://schemas.openxmlformats.org/officeDocument/2006/relationships/hyperlink" Target="https://cloud.google.com/storage/docs/getting-started-gsut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storage/docs/quickstart-console#create_a_bucket" TargetMode="External"/><Relationship Id="rId4" Type="http://schemas.openxmlformats.org/officeDocument/2006/relationships/hyperlink" Target="https://cloud.google.com/storage/docs/getting-started-conso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474440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Loading Genomic Variants</a:t>
            </a:r>
            <a:br>
              <a:rPr lang="en-US" altLang="ko-KR" b="1"/>
            </a:br>
            <a:endParaRPr lang="ko-KR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52384" y="5229200"/>
            <a:ext cx="2160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/>
              <a:t>Kim Panjun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+mj-ea"/>
              </a:rPr>
              <a:t>목차</a:t>
            </a:r>
            <a:endParaRPr lang="ko-KR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Before you begin</a:t>
            </a:r>
          </a:p>
          <a:p>
            <a:r>
              <a:rPr lang="en-US" altLang="ko-KR">
                <a:latin typeface="+mn-ea"/>
              </a:rPr>
              <a:t>Step1: Create a Google Cloud Storage bucket</a:t>
            </a:r>
          </a:p>
          <a:p>
            <a:r>
              <a:rPr lang="en-US" altLang="ko-KR">
                <a:latin typeface="+mn-ea"/>
              </a:rPr>
              <a:t>Step2: Upload variants to Google Cloud Storage</a:t>
            </a:r>
          </a:p>
          <a:p>
            <a:r>
              <a:rPr lang="en-US" altLang="ko-KR">
                <a:latin typeface="+mn-ea"/>
              </a:rPr>
              <a:t>Step3: Import variants to Google Genomics</a:t>
            </a:r>
          </a:p>
          <a:p>
            <a:r>
              <a:rPr lang="en-US" altLang="ko-KR">
                <a:latin typeface="+mn-ea"/>
              </a:rPr>
              <a:t>Step4: Export variants to Google BigQuery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  <a:hlinkClick r:id="rId2"/>
              </a:rPr>
              <a:t>https://cloud.google.com/genomics/v1/load-variants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  <a:hlinkClick r:id="rId3"/>
              </a:rPr>
              <a:t>https://cloud.google.com/products/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8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Before you begin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+mn-ea"/>
              </a:rPr>
              <a:t>Complete the </a:t>
            </a:r>
            <a:r>
              <a:rPr lang="en-US" altLang="ko-KR">
                <a:latin typeface="+mn-ea"/>
                <a:hlinkClick r:id="rId2"/>
              </a:rPr>
              <a:t>Quickstart</a:t>
            </a:r>
            <a:r>
              <a:rPr lang="en-US" altLang="ko-KR">
                <a:latin typeface="+mn-ea"/>
              </a:rPr>
              <a:t>.</a:t>
            </a:r>
          </a:p>
          <a:p>
            <a:pPr lvl="1"/>
            <a:r>
              <a:rPr lang="en-US" altLang="ko-KR">
                <a:latin typeface="+mn-ea"/>
              </a:rPr>
              <a:t>1. Select </a:t>
            </a:r>
            <a:r>
              <a:rPr lang="en-US" altLang="ko-KR">
                <a:latin typeface="+mn-ea"/>
              </a:rPr>
              <a:t>or create a Cloud Platform Console </a:t>
            </a:r>
            <a:r>
              <a:rPr lang="en-US" altLang="ko-KR">
                <a:latin typeface="+mn-ea"/>
              </a:rPr>
              <a:t>project. (Let’s try to make own project)</a:t>
            </a:r>
          </a:p>
          <a:p>
            <a:pPr lvl="1"/>
            <a:r>
              <a:rPr lang="en-US" altLang="ko-KR">
                <a:latin typeface="+mn-ea"/>
              </a:rPr>
              <a:t>2. </a:t>
            </a:r>
            <a:r>
              <a:rPr lang="en-US" altLang="ko-KR">
                <a:latin typeface="+mn-ea"/>
              </a:rPr>
              <a:t>Enable the Genomics, BigQuery, and Cloud Storage APIs.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To get the command-line client, </a:t>
            </a:r>
            <a:r>
              <a:rPr lang="en-US" altLang="ko-KR">
                <a:latin typeface="+mn-ea"/>
                <a:hlinkClick r:id="rId3"/>
              </a:rPr>
              <a:t>install the Cloud SDK and Genomics commands</a:t>
            </a:r>
            <a:r>
              <a:rPr lang="en-US" altLang="ko-KR">
                <a:latin typeface="+mn-ea"/>
              </a:rPr>
              <a:t>.</a:t>
            </a:r>
          </a:p>
          <a:p>
            <a:r>
              <a:rPr lang="en-US" altLang="ko-KR">
                <a:latin typeface="+mn-ea"/>
              </a:rPr>
              <a:t>Enable billing for your project</a:t>
            </a:r>
          </a:p>
        </p:txBody>
      </p:sp>
    </p:spTree>
    <p:extLst>
      <p:ext uri="{BB962C8B-B14F-4D97-AF65-F5344CB8AC3E}">
        <p14:creationId xmlns:p14="http://schemas.microsoft.com/office/powerpoint/2010/main" val="34725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Step1: Create a Google Cloud Storage bucket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+mn-ea"/>
                <a:hlinkClick r:id="rId2"/>
              </a:rPr>
              <a:t>Create a bucket using gsutil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  <a:hlinkClick r:id="rId3"/>
              </a:rPr>
              <a:t>https://cloud.google.com/storage/docs/quickstart-gsutil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 b="1"/>
              <a:t>Create </a:t>
            </a:r>
            <a:r>
              <a:rPr lang="en-US" altLang="ko-KR" b="1"/>
              <a:t>a bucket(</a:t>
            </a:r>
            <a:r>
              <a:rPr lang="en-US" altLang="ko-KR"/>
              <a:t>gsutil mb gs://my-awesome-bucket</a:t>
            </a:r>
            <a:r>
              <a:rPr lang="en-US" altLang="ko-KR"/>
              <a:t>/ )</a:t>
            </a:r>
          </a:p>
          <a:p>
            <a:pPr lvl="1"/>
            <a:r>
              <a:rPr lang="en-US" altLang="ko-KR" b="1"/>
              <a:t>Upload an object into </a:t>
            </a:r>
            <a:r>
              <a:rPr lang="en-US" altLang="ko-KR" b="1"/>
              <a:t>your bucket(Use the gsutil cp command</a:t>
            </a:r>
            <a:r>
              <a:rPr lang="en-US" altLang="ko-KR"/>
              <a:t>)</a:t>
            </a:r>
          </a:p>
          <a:p>
            <a:pPr lvl="1"/>
            <a:r>
              <a:rPr lang="en-US" altLang="ko-KR" b="1"/>
              <a:t>Download an object from </a:t>
            </a:r>
            <a:r>
              <a:rPr lang="en-US" altLang="ko-KR" b="1"/>
              <a:t>your bucket</a:t>
            </a:r>
            <a:r>
              <a:rPr lang="en-US" altLang="ko-KR" b="1"/>
              <a:t>(Use the gsutil cp command</a:t>
            </a:r>
            <a:r>
              <a:rPr lang="en-US" altLang="ko-KR"/>
              <a:t>)</a:t>
            </a:r>
            <a:endParaRPr lang="en-US" altLang="ko-KR"/>
          </a:p>
          <a:p>
            <a:pPr lvl="1"/>
            <a:r>
              <a:rPr lang="en-US" altLang="ko-KR" b="1"/>
              <a:t>Copy an object to a folder in </a:t>
            </a:r>
            <a:r>
              <a:rPr lang="en-US" altLang="ko-KR" b="1"/>
              <a:t>the bucket</a:t>
            </a:r>
            <a:r>
              <a:rPr lang="en-US" altLang="ko-KR" b="1"/>
              <a:t>(Use the gsutil cp </a:t>
            </a:r>
            <a:r>
              <a:rPr lang="en-US" altLang="ko-KR" b="1"/>
              <a:t>command</a:t>
            </a:r>
            <a:r>
              <a:rPr lang="en-US" altLang="ko-KR"/>
              <a:t>)</a:t>
            </a:r>
          </a:p>
          <a:p>
            <a:pPr lvl="1"/>
            <a:r>
              <a:rPr lang="en-US" altLang="ko-KR" b="1"/>
              <a:t>List contents of a bucket </a:t>
            </a:r>
            <a:r>
              <a:rPr lang="en-US" altLang="ko-KR" b="1"/>
              <a:t>or folder(Use the gsutil ls) – detail(gsutil ls –l)</a:t>
            </a:r>
          </a:p>
          <a:p>
            <a:pPr lvl="1"/>
            <a:r>
              <a:rPr lang="en-US" altLang="ko-KR" b="1"/>
              <a:t>Make your object </a:t>
            </a:r>
            <a:r>
              <a:rPr lang="en-US" altLang="ko-KR" b="1"/>
              <a:t>publicly accessible vs remove the permission</a:t>
            </a:r>
          </a:p>
          <a:p>
            <a:pPr lvl="1"/>
            <a:r>
              <a:rPr lang="en-US" altLang="ko-KR" b="1"/>
              <a:t>Give someone access to </a:t>
            </a:r>
            <a:r>
              <a:rPr lang="en-US" altLang="ko-KR" b="1"/>
              <a:t>your bucket</a:t>
            </a:r>
            <a:r>
              <a:rPr lang="en-US" altLang="ko-KR" b="1"/>
              <a:t> vs remove </a:t>
            </a:r>
            <a:r>
              <a:rPr lang="en-US" altLang="ko-KR" b="1"/>
              <a:t>the permission</a:t>
            </a:r>
          </a:p>
          <a:p>
            <a:pPr lvl="1"/>
            <a:r>
              <a:rPr lang="en-US" altLang="ko-KR" b="1"/>
              <a:t>Delete objects(Delete only the objects inside of bucket)</a:t>
            </a:r>
          </a:p>
          <a:p>
            <a:pPr lvl="1"/>
            <a:r>
              <a:rPr lang="en-US" altLang="ko-KR" b="1"/>
              <a:t>Clean up(Kill them all!!!!!!!!!!)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  <a:hlinkClick r:id="rId4"/>
              </a:rPr>
              <a:t>Create a bucket using Cloud Platform Console</a:t>
            </a:r>
            <a:endParaRPr lang="en-US" altLang="ko-KR">
              <a:latin typeface="+mn-ea"/>
            </a:endParaRPr>
          </a:p>
          <a:p>
            <a:pPr lvl="1"/>
            <a:r>
              <a:rPr lang="en-US" altLang="ko-KR">
                <a:latin typeface="+mn-ea"/>
                <a:hlinkClick r:id="rId5"/>
              </a:rPr>
              <a:t>https://cloud.google.com/storage/docs/quickstart-console#create_a_bucket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405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Step2: Upload variants to Google Cloud Storage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latin typeface="+mn-ea"/>
              </a:rPr>
              <a:t>Trasfer the data</a:t>
            </a:r>
          </a:p>
          <a:p>
            <a:pPr lvl="1"/>
            <a:r>
              <a:rPr lang="en-US" altLang="ko-KR" u="sng">
                <a:latin typeface="+mn-ea"/>
              </a:rPr>
              <a:t>To transfer from our </a:t>
            </a:r>
            <a:r>
              <a:rPr lang="en-US" altLang="ko-KR" u="sng">
                <a:solidFill>
                  <a:srgbClr val="FF0000"/>
                </a:solidFill>
                <a:latin typeface="+mn-ea"/>
              </a:rPr>
              <a:t>Genomic public data</a:t>
            </a:r>
            <a:r>
              <a:rPr lang="en-US" altLang="ko-KR" u="sng">
                <a:latin typeface="+mn-ea"/>
              </a:rPr>
              <a:t>!!!</a:t>
            </a:r>
          </a:p>
          <a:p>
            <a:pPr marL="228600" lvl="1" indent="0">
              <a:buNone/>
            </a:pPr>
            <a:r>
              <a:rPr lang="en-US" altLang="ko-KR">
                <a:latin typeface="+mn-ea"/>
              </a:rPr>
              <a:t>    (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http://googlegenomics.readthedocs.io/en/latest/use_cases/discover_public_data/index.html</a:t>
            </a:r>
            <a:r>
              <a:rPr lang="en-US" altLang="ko-KR">
                <a:latin typeface="+mn-ea"/>
              </a:rPr>
              <a:t>)</a:t>
            </a:r>
          </a:p>
          <a:p>
            <a:pPr lvl="1"/>
            <a:r>
              <a:rPr lang="en-US" altLang="ko-KR">
                <a:latin typeface="+mn-ea"/>
              </a:rPr>
              <a:t>To transfer </a:t>
            </a:r>
            <a:r>
              <a:rPr lang="en-US" altLang="ko-KR" u="sng">
                <a:latin typeface="+mn-ea"/>
              </a:rPr>
              <a:t>a group of local files</a:t>
            </a:r>
            <a:r>
              <a:rPr lang="en-US" altLang="ko-KR">
                <a:latin typeface="+mn-ea"/>
              </a:rPr>
              <a:t> using </a:t>
            </a:r>
            <a:r>
              <a:rPr lang="en-US" altLang="ko-KR" u="sng">
                <a:latin typeface="+mn-ea"/>
              </a:rPr>
              <a:t>a grouping pattern</a:t>
            </a:r>
          </a:p>
          <a:p>
            <a:pPr lvl="1"/>
            <a:r>
              <a:rPr lang="en-US" altLang="ko-KR">
                <a:latin typeface="+mn-ea"/>
              </a:rPr>
              <a:t>To transfer </a:t>
            </a:r>
            <a:r>
              <a:rPr lang="en-US" altLang="ko-KR" u="sng">
                <a:latin typeface="+mn-ea"/>
              </a:rPr>
              <a:t>a local directory tree of files</a:t>
            </a:r>
            <a:endParaRPr lang="en-US" altLang="ko-KR" b="1" u="sng">
              <a:latin typeface="+mn-ea"/>
            </a:endParaRPr>
          </a:p>
          <a:p>
            <a:r>
              <a:rPr lang="en-US" altLang="ko-KR" b="1">
                <a:latin typeface="+mn-ea"/>
              </a:rPr>
              <a:t>Check the data</a:t>
            </a:r>
          </a:p>
          <a:p>
            <a:pPr lvl="1"/>
            <a:r>
              <a:rPr lang="en-US" altLang="ko-KR" b="1">
                <a:latin typeface="+mn-ea"/>
              </a:rPr>
              <a:t>Gsutil ls gs://my-bucket-path/my-directory-path</a:t>
            </a:r>
          </a:p>
        </p:txBody>
      </p:sp>
    </p:spTree>
    <p:extLst>
      <p:ext uri="{BB962C8B-B14F-4D97-AF65-F5344CB8AC3E}">
        <p14:creationId xmlns:p14="http://schemas.microsoft.com/office/powerpoint/2010/main" val="10384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Step3: Import variants to Google Genomics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b="1">
              <a:latin typeface="+mn-ea"/>
            </a:endParaRPr>
          </a:p>
          <a:p>
            <a:r>
              <a:rPr lang="en-US" altLang="ko-KR"/>
              <a:t>https://</a:t>
            </a:r>
            <a:r>
              <a:rPr lang="en-US" altLang="ko-KR"/>
              <a:t>cloud.google.com/genomics/v1/users-guide </a:t>
            </a:r>
          </a:p>
          <a:p>
            <a:r>
              <a:rPr lang="en-US" altLang="ko-KR" b="1">
                <a:latin typeface="+mn-ea"/>
              </a:rPr>
              <a:t>Create a Google Genomics </a:t>
            </a:r>
            <a:r>
              <a:rPr lang="en-US" altLang="ko-KR" b="1" u="sng">
                <a:latin typeface="+mn-ea"/>
              </a:rPr>
              <a:t>dataset</a:t>
            </a:r>
            <a:r>
              <a:rPr lang="en-US" altLang="ko-KR" b="1">
                <a:latin typeface="+mn-ea"/>
              </a:rPr>
              <a:t> to hold your data(dataset</a:t>
            </a:r>
            <a:r>
              <a:rPr lang="ko-KR" altLang="en-US" b="1">
                <a:latin typeface="+mn-ea"/>
              </a:rPr>
              <a:t>을 만들자</a:t>
            </a:r>
            <a:r>
              <a:rPr lang="en-US" altLang="ko-KR" b="1">
                <a:latin typeface="+mn-ea"/>
              </a:rPr>
              <a:t>)</a:t>
            </a:r>
          </a:p>
          <a:p>
            <a:pPr lvl="1"/>
            <a:r>
              <a:rPr lang="en-US" altLang="ko-KR">
                <a:latin typeface="+mn-ea"/>
              </a:rPr>
              <a:t>Ex. gcloud alpha genomics datasets create –-name My-Copy-Of-Platinum-Genomes</a:t>
            </a:r>
          </a:p>
          <a:p>
            <a:pPr lvl="1"/>
            <a:r>
              <a:rPr lang="en-US" altLang="ko-KR">
                <a:latin typeface="+mn-ea"/>
              </a:rPr>
              <a:t>Return </a:t>
            </a:r>
            <a:r>
              <a:rPr lang="ko-KR" altLang="en-US">
                <a:latin typeface="+mn-ea"/>
              </a:rPr>
              <a:t>결과</a:t>
            </a:r>
            <a:r>
              <a:rPr lang="en-US" altLang="ko-KR">
                <a:latin typeface="+mn-ea"/>
              </a:rPr>
              <a:t>: Created </a:t>
            </a:r>
            <a:r>
              <a:rPr lang="en-US" altLang="ko-KR">
                <a:latin typeface="+mn-ea"/>
              </a:rPr>
              <a:t>dataset </a:t>
            </a:r>
            <a:r>
              <a:rPr lang="en-US" altLang="ko-KR" i="1">
                <a:latin typeface="+mn-ea"/>
              </a:rPr>
              <a:t>dataset_name</a:t>
            </a:r>
            <a:r>
              <a:rPr lang="en-US" altLang="ko-KR">
                <a:latin typeface="+mn-ea"/>
              </a:rPr>
              <a:t>, id: </a:t>
            </a:r>
            <a:r>
              <a:rPr lang="en-US" altLang="ko-KR" i="1">
                <a:solidFill>
                  <a:srgbClr val="FF0000"/>
                </a:solidFill>
                <a:latin typeface="+mn-ea"/>
              </a:rPr>
              <a:t>the-new-dataset-id</a:t>
            </a:r>
            <a:endParaRPr lang="en-US" altLang="ko-KR">
              <a:solidFill>
                <a:srgbClr val="FF0000"/>
              </a:solidFill>
              <a:latin typeface="+mn-ea"/>
            </a:endParaRPr>
          </a:p>
          <a:p>
            <a:r>
              <a:rPr lang="en-US" altLang="ko-KR" b="1">
                <a:latin typeface="+mn-ea"/>
              </a:rPr>
              <a:t>Create a </a:t>
            </a:r>
            <a:r>
              <a:rPr lang="en-US" altLang="ko-KR" b="1" u="sng">
                <a:latin typeface="+mn-ea"/>
              </a:rPr>
              <a:t>variantset</a:t>
            </a:r>
            <a:r>
              <a:rPr lang="en-US" altLang="ko-KR" b="1">
                <a:latin typeface="+mn-ea"/>
              </a:rPr>
              <a:t>(variantset</a:t>
            </a:r>
            <a:r>
              <a:rPr lang="ko-KR" altLang="en-US" b="1">
                <a:latin typeface="+mn-ea"/>
              </a:rPr>
              <a:t>을 </a:t>
            </a:r>
            <a:r>
              <a:rPr lang="ko-KR" altLang="en-US" b="1">
                <a:latin typeface="+mn-ea"/>
              </a:rPr>
              <a:t>만들자</a:t>
            </a:r>
            <a:r>
              <a:rPr lang="en-US" altLang="ko-KR" b="1">
                <a:latin typeface="+mn-ea"/>
              </a:rPr>
              <a:t>)</a:t>
            </a:r>
            <a:endParaRPr lang="en-US" altLang="ko-KR" b="1" u="sng">
              <a:latin typeface="+mn-ea"/>
            </a:endParaRPr>
          </a:p>
          <a:p>
            <a:pPr lvl="1"/>
            <a:r>
              <a:rPr lang="en-US" altLang="ko-KR">
                <a:latin typeface="+mn-ea"/>
              </a:rPr>
              <a:t>Ex. </a:t>
            </a:r>
            <a:r>
              <a:rPr lang="en-US" altLang="ko-KR">
                <a:latin typeface="+mn-ea"/>
              </a:rPr>
              <a:t>gcloud </a:t>
            </a:r>
            <a:r>
              <a:rPr lang="en-US" altLang="ko-KR">
                <a:latin typeface="+mn-ea"/>
              </a:rPr>
              <a:t>alpha genomics variantsets create –dataset-id </a:t>
            </a:r>
            <a:r>
              <a:rPr lang="en-US" altLang="ko-KR" i="1">
                <a:solidFill>
                  <a:srgbClr val="FF0000"/>
                </a:solidFill>
                <a:latin typeface="+mn-ea"/>
              </a:rPr>
              <a:t>the-new-dataset-id</a:t>
            </a:r>
          </a:p>
          <a:p>
            <a:pPr lvl="1"/>
            <a:r>
              <a:rPr lang="en-US" altLang="ko-KR">
                <a:latin typeface="+mn-ea"/>
              </a:rPr>
              <a:t>Return </a:t>
            </a:r>
            <a:r>
              <a:rPr lang="ko-KR" altLang="en-US">
                <a:latin typeface="+mn-ea"/>
              </a:rPr>
              <a:t>결과</a:t>
            </a:r>
            <a:r>
              <a:rPr lang="en-US" altLang="ko-KR">
                <a:latin typeface="+mn-ea"/>
              </a:rPr>
              <a:t>: created </a:t>
            </a:r>
            <a:r>
              <a:rPr lang="en-US" altLang="ko-KR">
                <a:latin typeface="+mn-ea"/>
              </a:rPr>
              <a:t>variant set id: </a:t>
            </a:r>
            <a:r>
              <a:rPr lang="en-US" altLang="ko-KR" i="1">
                <a:solidFill>
                  <a:srgbClr val="FFFF00"/>
                </a:solidFill>
                <a:latin typeface="+mn-ea"/>
              </a:rPr>
              <a:t>variant-set-id</a:t>
            </a:r>
            <a:r>
              <a:rPr lang="en-US" altLang="ko-KR">
                <a:latin typeface="+mn-ea"/>
              </a:rPr>
              <a:t>, belonging to dataset id: </a:t>
            </a:r>
            <a:r>
              <a:rPr lang="en-US" altLang="ko-KR" i="1">
                <a:latin typeface="+mn-ea"/>
              </a:rPr>
              <a:t>the-new-dataset-id</a:t>
            </a:r>
            <a:r>
              <a:rPr lang="en-US" altLang="ko-KR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r>
              <a:rPr lang="en-US" altLang="ko-KR" b="1">
                <a:latin typeface="+mn-ea"/>
              </a:rPr>
              <a:t>Import your VCFs from Google Cloud Storage to your Google Genomics </a:t>
            </a:r>
            <a:r>
              <a:rPr lang="en-US" altLang="ko-KR" b="1">
                <a:latin typeface="+mn-ea"/>
              </a:rPr>
              <a:t>dataset(Google </a:t>
            </a:r>
            <a:r>
              <a:rPr lang="en-US" altLang="ko-KR" b="1">
                <a:latin typeface="+mn-ea"/>
              </a:rPr>
              <a:t>Cloud Storage</a:t>
            </a:r>
            <a:r>
              <a:rPr lang="ko-KR" altLang="en-US" b="1">
                <a:latin typeface="+mn-ea"/>
              </a:rPr>
              <a:t>에 있던 아까의 </a:t>
            </a:r>
            <a:r>
              <a:rPr lang="en-US" altLang="ko-KR" b="1">
                <a:latin typeface="+mn-ea"/>
              </a:rPr>
              <a:t>vcf</a:t>
            </a:r>
            <a:r>
              <a:rPr lang="ko-KR" altLang="en-US" b="1">
                <a:latin typeface="+mn-ea"/>
              </a:rPr>
              <a:t>파일을 </a:t>
            </a:r>
            <a:r>
              <a:rPr lang="en-US" altLang="ko-KR" b="1">
                <a:latin typeface="+mn-ea"/>
              </a:rPr>
              <a:t>genomics servic</a:t>
            </a:r>
            <a:r>
              <a:rPr lang="ko-KR" altLang="en-US" b="1">
                <a:latin typeface="+mn-ea"/>
              </a:rPr>
              <a:t>로</a:t>
            </a:r>
            <a:r>
              <a:rPr lang="en-US" altLang="ko-KR" b="1">
                <a:latin typeface="+mn-ea"/>
              </a:rPr>
              <a:t>!)</a:t>
            </a:r>
          </a:p>
          <a:p>
            <a:pPr lvl="1"/>
            <a:r>
              <a:rPr lang="en-US" altLang="ko-KR">
                <a:latin typeface="+mn-ea"/>
              </a:rPr>
              <a:t>Gcloud alpha genomics variants import –variantset-id </a:t>
            </a:r>
            <a:r>
              <a:rPr lang="en-US" altLang="ko-KR" i="1">
                <a:solidFill>
                  <a:srgbClr val="FFFF00"/>
                </a:solidFill>
                <a:latin typeface="+mn-ea"/>
              </a:rPr>
              <a:t>variant-set-id </a:t>
            </a:r>
            <a:r>
              <a:rPr lang="en-US" altLang="ko-KR">
                <a:latin typeface="+mn-ea"/>
              </a:rPr>
              <a:t>–source-uris gs://</a:t>
            </a:r>
            <a:r>
              <a:rPr lang="ko-KR" altLang="en-US">
                <a:latin typeface="+mn-ea"/>
              </a:rPr>
              <a:t>이전 스텝에서 실습해서 만들었던 </a:t>
            </a:r>
            <a:r>
              <a:rPr lang="en-US" altLang="ko-KR">
                <a:latin typeface="+mn-ea"/>
              </a:rPr>
              <a:t>bucket/variants2.vcf, gs://</a:t>
            </a:r>
            <a:r>
              <a:rPr lang="ko-KR" altLang="en-US">
                <a:latin typeface="+mn-ea"/>
              </a:rPr>
              <a:t>만들었던 </a:t>
            </a:r>
            <a:r>
              <a:rPr lang="en-US" altLang="ko-KR">
                <a:latin typeface="+mn-ea"/>
              </a:rPr>
              <a:t>bucket/variants_chr*.vcf. (</a:t>
            </a:r>
            <a:r>
              <a:rPr lang="en-US" altLang="ko-KR" i="1">
                <a:latin typeface="+mn-ea"/>
              </a:rPr>
              <a:t>Note </a:t>
            </a:r>
            <a:r>
              <a:rPr lang="en-US" altLang="ko-KR" i="1">
                <a:solidFill>
                  <a:srgbClr val="00B0F0"/>
                </a:solidFill>
                <a:latin typeface="+mn-ea"/>
              </a:rPr>
              <a:t>job_id</a:t>
            </a:r>
            <a:r>
              <a:rPr lang="en-US" altLang="ko-KR" i="1">
                <a:latin typeface="+mn-ea"/>
              </a:rPr>
              <a:t>, which you need in the next step. And comma-delimited list of URIs)</a:t>
            </a:r>
            <a:endParaRPr lang="en-US" altLang="ko-KR">
              <a:latin typeface="+mn-ea"/>
            </a:endParaRPr>
          </a:p>
          <a:p>
            <a:r>
              <a:rPr lang="en-US" altLang="ko-KR" b="1">
                <a:latin typeface="+mn-ea"/>
              </a:rPr>
              <a:t>Check the import job for completion</a:t>
            </a:r>
          </a:p>
          <a:p>
            <a:pPr lvl="1"/>
            <a:r>
              <a:rPr lang="en-US" altLang="ko-KR">
                <a:latin typeface="+mn-ea"/>
              </a:rPr>
              <a:t>gcloud alpha genomics operations describe </a:t>
            </a:r>
            <a:r>
              <a:rPr lang="en-US" altLang="ko-KR" i="1">
                <a:solidFill>
                  <a:srgbClr val="00B0F0"/>
                </a:solidFill>
                <a:latin typeface="+mn-ea"/>
              </a:rPr>
              <a:t>job_id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위에서 수행후나온 </a:t>
            </a:r>
            <a:r>
              <a:rPr lang="en-US" altLang="ko-KR" i="1">
                <a:solidFill>
                  <a:srgbClr val="00B0F0"/>
                </a:solidFill>
                <a:latin typeface="+mn-ea"/>
              </a:rPr>
              <a:t>job_id</a:t>
            </a:r>
            <a:r>
              <a:rPr lang="en-US" altLang="ko-KR">
                <a:latin typeface="+mn-ea"/>
              </a:rPr>
              <a:t>)</a:t>
            </a:r>
          </a:p>
          <a:p>
            <a:pPr lvl="1"/>
            <a:endParaRPr lang="en-US" altLang="ko-KR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23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Step4: Export variants to Google BigQuery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latin typeface="맑은 고딕 (본문)"/>
              </a:rPr>
              <a:t>Create </a:t>
            </a:r>
            <a:r>
              <a:rPr lang="en-US" altLang="ko-KR" b="1">
                <a:solidFill>
                  <a:srgbClr val="FF0000"/>
                </a:solidFill>
                <a:latin typeface="맑은 고딕 (본문)"/>
              </a:rPr>
              <a:t>a BigQuery dataset</a:t>
            </a:r>
            <a:r>
              <a:rPr lang="en-US" altLang="ko-KR" b="1">
                <a:latin typeface="맑은 고딕 (본문)"/>
              </a:rPr>
              <a:t> in the web UI to hold the data(</a:t>
            </a:r>
            <a:r>
              <a:rPr lang="ko-KR" altLang="en-US" b="1">
                <a:latin typeface="맑은 고딕 (본문)"/>
              </a:rPr>
              <a:t>똑같이 우선 </a:t>
            </a:r>
            <a:r>
              <a:rPr lang="en-US" altLang="ko-KR" b="1">
                <a:latin typeface="맑은 고딕 (본문)"/>
              </a:rPr>
              <a:t>dataset</a:t>
            </a:r>
            <a:r>
              <a:rPr lang="ko-KR" altLang="en-US" b="1">
                <a:latin typeface="맑은 고딕 (본문)"/>
              </a:rPr>
              <a:t>을 </a:t>
            </a:r>
            <a:r>
              <a:rPr lang="en-US" altLang="ko-KR" b="1">
                <a:latin typeface="맑은 고딕 (본문)"/>
              </a:rPr>
              <a:t>!!)</a:t>
            </a:r>
          </a:p>
          <a:p>
            <a:pPr lvl="1"/>
            <a:r>
              <a:rPr lang="en-US" altLang="ko-KR">
                <a:latin typeface="맑은 고딕 (본문)"/>
              </a:rPr>
              <a:t>(https://</a:t>
            </a:r>
            <a:r>
              <a:rPr lang="en-US" altLang="ko-KR">
                <a:latin typeface="맑은 고딕 (본문)"/>
              </a:rPr>
              <a:t>bigquery.cloud.google.com/welcome/)</a:t>
            </a:r>
          </a:p>
          <a:p>
            <a:r>
              <a:rPr lang="en-US" altLang="ko-KR" b="1">
                <a:latin typeface="맑은 고딕 (본문)"/>
              </a:rPr>
              <a:t>Export variants to BigQuery</a:t>
            </a:r>
          </a:p>
          <a:p>
            <a:pPr lvl="1"/>
            <a:r>
              <a:rPr lang="en-US" altLang="ko-KR">
                <a:latin typeface="맑은 고딕 (본문)"/>
              </a:rPr>
              <a:t>Gcloud alpha genomics variantsets export </a:t>
            </a:r>
            <a:r>
              <a:rPr lang="en-US" altLang="ko-KR">
                <a:solidFill>
                  <a:srgbClr val="FF0000"/>
                </a:solidFill>
                <a:latin typeface="맑은 고딕 (본문)"/>
              </a:rPr>
              <a:t>variantset-id</a:t>
            </a:r>
            <a:r>
              <a:rPr lang="en-US" altLang="ko-KR">
                <a:latin typeface="맑은 고딕 (본문)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맑은 고딕 (본문)"/>
              </a:rPr>
              <a:t>your-bigquery-table</a:t>
            </a:r>
            <a:r>
              <a:rPr lang="en-US" altLang="ko-KR">
                <a:latin typeface="맑은 고딕 (본문)"/>
              </a:rPr>
              <a:t> –bigquer-project </a:t>
            </a:r>
            <a:r>
              <a:rPr lang="en-US" altLang="ko-KR">
                <a:solidFill>
                  <a:srgbClr val="FF0000"/>
                </a:solidFill>
                <a:latin typeface="맑은 고딕 (본문)"/>
              </a:rPr>
              <a:t>project_number</a:t>
            </a:r>
            <a:r>
              <a:rPr lang="en-US" altLang="ko-KR">
                <a:latin typeface="맑은 고딕 (본문)"/>
              </a:rPr>
              <a:t> –bigquery-dataset </a:t>
            </a:r>
            <a:r>
              <a:rPr lang="en-US" altLang="ko-KR">
                <a:solidFill>
                  <a:srgbClr val="FF0000"/>
                </a:solidFill>
                <a:latin typeface="맑은 고딕 (본문)"/>
              </a:rPr>
              <a:t>your-bigquery-dataset</a:t>
            </a:r>
          </a:p>
          <a:p>
            <a:pPr lvl="1"/>
            <a:r>
              <a:rPr lang="en-US" altLang="ko-KR">
                <a:latin typeface="맑은 고딕 (본문)"/>
              </a:rPr>
              <a:t>Return </a:t>
            </a:r>
          </a:p>
          <a:p>
            <a:pPr marL="502920" lvl="2" indent="0">
              <a:buNone/>
            </a:pPr>
            <a:r>
              <a:rPr lang="en-US" altLang="ko-KR">
                <a:latin typeface="맑은 고딕 (본문)"/>
              </a:rPr>
              <a:t>Done: false</a:t>
            </a:r>
          </a:p>
          <a:p>
            <a:pPr marL="502920" lvl="2" indent="0">
              <a:buNone/>
            </a:pPr>
            <a:r>
              <a:rPr lang="en-US" altLang="ko-KR">
                <a:latin typeface="맑은 고딕 (본문)"/>
              </a:rPr>
              <a:t>Name: </a:t>
            </a:r>
            <a:r>
              <a:rPr lang="en-US" altLang="ko-KR">
                <a:solidFill>
                  <a:srgbClr val="0070C0"/>
                </a:solidFill>
                <a:latin typeface="맑은 고딕 (본문)"/>
              </a:rPr>
              <a:t>job_id</a:t>
            </a:r>
            <a:endParaRPr lang="en-US" altLang="ko-KR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b="1">
                <a:latin typeface="맑은 고딕 (본문)"/>
              </a:rPr>
              <a:t>Check the export job for completion</a:t>
            </a:r>
          </a:p>
          <a:p>
            <a:pPr lvl="1"/>
            <a:r>
              <a:rPr lang="en-US" altLang="ko-KR">
                <a:latin typeface="맑은 고딕 (본문)"/>
              </a:rPr>
              <a:t>Gcloud alpha genomics operations describe </a:t>
            </a:r>
            <a:r>
              <a:rPr lang="en-US" altLang="ko-KR">
                <a:solidFill>
                  <a:srgbClr val="0070C0"/>
                </a:solidFill>
                <a:latin typeface="맑은 고딕 (본문)"/>
              </a:rPr>
              <a:t>job_id</a:t>
            </a:r>
          </a:p>
          <a:p>
            <a:r>
              <a:rPr lang="en-US" altLang="ko-KR" b="1">
                <a:latin typeface="맑은 고딕 (본문)"/>
              </a:rPr>
              <a:t>Use BigQuery browser tools</a:t>
            </a:r>
          </a:p>
        </p:txBody>
      </p:sp>
    </p:spTree>
    <p:extLst>
      <p:ext uri="{BB962C8B-B14F-4D97-AF65-F5344CB8AC3E}">
        <p14:creationId xmlns:p14="http://schemas.microsoft.com/office/powerpoint/2010/main" val="325230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01CA4B-B4BC-49F6-B362-70BDCD867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도시 스케치 프레젠테이션(와이드스크린)</Template>
  <TotalTime>0</TotalTime>
  <Words>418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맑은 고딕 (본문)</vt:lpstr>
      <vt:lpstr>Arial</vt:lpstr>
      <vt:lpstr>Century Schoolbook</vt:lpstr>
      <vt:lpstr>CITY SKETCH 16X9</vt:lpstr>
      <vt:lpstr>Loading Genomic Variants </vt:lpstr>
      <vt:lpstr>목차</vt:lpstr>
      <vt:lpstr>Before you begin</vt:lpstr>
      <vt:lpstr>Step1: Create a Google Cloud Storage bucket</vt:lpstr>
      <vt:lpstr>Step2: Upload variants to Google Cloud Storage</vt:lpstr>
      <vt:lpstr>Step3: Import variants to Google Genomics</vt:lpstr>
      <vt:lpstr>Step4: Export variants to Google BigQuery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2016-06-16T11:35:47Z</dcterms:created>
  <dcterms:modified xsi:type="dcterms:W3CDTF">2016-06-21T11:04:11Z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