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3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4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1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6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2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2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013D-ED83-4FDC-94C1-9C523959AE00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5219-ED3C-44F6-B18A-553672B37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4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K-Means Clustering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MapReduce Solution: reduce()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046205"/>
            <a:ext cx="10515600" cy="5130758"/>
          </a:xfrm>
        </p:spPr>
        <p:txBody>
          <a:bodyPr/>
          <a:lstStyle/>
          <a:p>
            <a:r>
              <a:rPr lang="en-US" altLang="ko-KR" dirty="0"/>
              <a:t>The main task of the reduce() function is to </a:t>
            </a:r>
            <a:r>
              <a:rPr lang="en-US" altLang="ko-KR" dirty="0" err="1"/>
              <a:t>recenter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Each reducer iterates over each value vector and calculates the mean vector. </a:t>
            </a:r>
            <a:r>
              <a:rPr lang="en-US" altLang="ko-KR" dirty="0" smtClean="0"/>
              <a:t>Once you </a:t>
            </a:r>
            <a:r>
              <a:rPr lang="en-US" altLang="ko-KR" dirty="0"/>
              <a:t>have found the mean, this is the new center; your final step is to save it into </a:t>
            </a:r>
            <a:r>
              <a:rPr lang="en-US" altLang="ko-KR" dirty="0" smtClean="0"/>
              <a:t>a persistent </a:t>
            </a:r>
            <a:r>
              <a:rPr lang="en-US" altLang="ko-KR" dirty="0"/>
              <a:t>store (such as a </a:t>
            </a:r>
            <a:r>
              <a:rPr lang="en-US" altLang="ko-KR" dirty="0" err="1"/>
              <a:t>SequenceFile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93" y="3186627"/>
            <a:ext cx="5505450" cy="33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what is K-Means?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6778"/>
            <a:ext cx="10515600" cy="5180185"/>
          </a:xfrm>
        </p:spPr>
        <p:txBody>
          <a:bodyPr>
            <a:normAutofit/>
          </a:bodyPr>
          <a:lstStyle/>
          <a:p>
            <a:r>
              <a:rPr lang="en-US" altLang="ko-KR" dirty="0"/>
              <a:t>given </a:t>
            </a:r>
            <a:r>
              <a:rPr lang="en-US" altLang="ko-KR" i="1" dirty="0" smtClean="0"/>
              <a:t>K &gt; </a:t>
            </a:r>
            <a:r>
              <a:rPr lang="en-US" altLang="ko-KR" dirty="0"/>
              <a:t>0 (where </a:t>
            </a:r>
            <a:r>
              <a:rPr lang="en-US" altLang="ko-KR" i="1" dirty="0"/>
              <a:t>K </a:t>
            </a:r>
            <a:r>
              <a:rPr lang="en-US" altLang="ko-KR" dirty="0"/>
              <a:t>is the number of clusters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a set of </a:t>
            </a:r>
            <a:r>
              <a:rPr lang="en-US" altLang="ko-KR" i="1" dirty="0"/>
              <a:t>N d</a:t>
            </a:r>
            <a:r>
              <a:rPr lang="en-US" altLang="ko-KR" dirty="0"/>
              <a:t>-dimensional </a:t>
            </a:r>
            <a:r>
              <a:rPr lang="en-US" altLang="ko-KR" dirty="0" smtClean="0"/>
              <a:t>objects</a:t>
            </a:r>
          </a:p>
          <a:p>
            <a:pPr lvl="1"/>
            <a:r>
              <a:rPr lang="en-US" altLang="ko-KR" dirty="0" smtClean="0"/>
              <a:t>Clustering is the process of grouping a set of </a:t>
            </a:r>
            <a:r>
              <a:rPr lang="en-US" altLang="ko-KR" i="1" dirty="0" smtClean="0"/>
              <a:t>N d</a:t>
            </a:r>
            <a:r>
              <a:rPr lang="en-US" altLang="ko-KR" dirty="0" smtClean="0"/>
              <a:t>-dimensional (2-dimensional, 3-dimensional, etc.) objects into </a:t>
            </a:r>
            <a:r>
              <a:rPr lang="en-US" altLang="ko-KR" i="1" dirty="0" smtClean="0"/>
              <a:t>K </a:t>
            </a:r>
            <a:r>
              <a:rPr lang="en-US" altLang="ko-KR" dirty="0" smtClean="0"/>
              <a:t>clusters of similar objects.</a:t>
            </a:r>
          </a:p>
          <a:p>
            <a:pPr lvl="1"/>
            <a:r>
              <a:rPr lang="en-US" altLang="ko-KR" dirty="0" smtClean="0"/>
              <a:t>Objects should be similar to one another within the same cluster and dissimilar to those in other clusters.</a:t>
            </a:r>
            <a:endParaRPr lang="en-US" altLang="ko-KR" dirty="0" smtClean="0"/>
          </a:p>
          <a:p>
            <a:r>
              <a:rPr lang="en-US" altLang="ko-KR" dirty="0"/>
              <a:t>K-Means is a distance-based clustering algorithm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K-Means clustering (aka unsupervised learning) is a data mining </a:t>
            </a:r>
            <a:r>
              <a:rPr lang="en-US" altLang="ko-KR" dirty="0" smtClean="0"/>
              <a:t>algorithm to </a:t>
            </a:r>
            <a:r>
              <a:rPr lang="en-US" altLang="ko-KR" dirty="0"/>
              <a:t>cluster, classify, or group your </a:t>
            </a:r>
            <a:r>
              <a:rPr lang="en-US" altLang="ko-KR" i="1" dirty="0"/>
              <a:t>N </a:t>
            </a:r>
            <a:r>
              <a:rPr lang="en-US" altLang="ko-KR" dirty="0"/>
              <a:t>objects based on their attributes or </a:t>
            </a:r>
            <a:r>
              <a:rPr lang="en-US" altLang="ko-KR" dirty="0" smtClean="0"/>
              <a:t>features into </a:t>
            </a:r>
            <a:r>
              <a:rPr lang="en-US" altLang="ko-KR" i="1" dirty="0"/>
              <a:t>K </a:t>
            </a:r>
            <a:r>
              <a:rPr lang="en-US" altLang="ko-KR" dirty="0"/>
              <a:t>number of groups (so-called clusters).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65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For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6778"/>
            <a:ext cx="10515600" cy="5180185"/>
          </a:xfrm>
        </p:spPr>
        <p:txBody>
          <a:bodyPr/>
          <a:lstStyle/>
          <a:p>
            <a:r>
              <a:rPr lang="en-US" altLang="ko-KR" dirty="0" smtClean="0"/>
              <a:t>It </a:t>
            </a:r>
            <a:r>
              <a:rPr lang="en-US" altLang="ko-KR" dirty="0"/>
              <a:t>can be used to find a group of consumers with </a:t>
            </a:r>
            <a:r>
              <a:rPr lang="en-US" altLang="ko-KR" dirty="0" smtClean="0"/>
              <a:t>common behaviors.</a:t>
            </a:r>
          </a:p>
          <a:p>
            <a:endParaRPr lang="en-US" altLang="ko-KR" dirty="0"/>
          </a:p>
          <a:p>
            <a:r>
              <a:rPr lang="en-US" altLang="ko-KR" dirty="0" smtClean="0"/>
              <a:t>To </a:t>
            </a:r>
            <a:r>
              <a:rPr lang="en-US" altLang="ko-KR" dirty="0"/>
              <a:t>cluster documents based on the similarity of their </a:t>
            </a:r>
            <a:r>
              <a:rPr lang="en-US" altLang="ko-KR" dirty="0" smtClean="0"/>
              <a:t>contents</a:t>
            </a:r>
          </a:p>
          <a:p>
            <a:endParaRPr lang="en-US" altLang="ko-KR" dirty="0"/>
          </a:p>
          <a:p>
            <a:r>
              <a:rPr lang="en-US" altLang="ko-KR" dirty="0"/>
              <a:t>Selection of </a:t>
            </a:r>
            <a:r>
              <a:rPr lang="en-US" altLang="ko-KR" i="1" dirty="0"/>
              <a:t>K </a:t>
            </a:r>
            <a:r>
              <a:rPr lang="en-US" altLang="ko-KR" dirty="0"/>
              <a:t>is specific to the </a:t>
            </a:r>
            <a:r>
              <a:rPr lang="en-US" altLang="ko-KR" dirty="0" smtClean="0"/>
              <a:t>application or </a:t>
            </a:r>
            <a:r>
              <a:rPr lang="en-US" altLang="ko-KR" dirty="0"/>
              <a:t>problem domain.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28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K-Means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6778"/>
            <a:ext cx="10515600" cy="558525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Partition </a:t>
            </a:r>
            <a:r>
              <a:rPr lang="en-US" altLang="ko-KR" i="1" dirty="0"/>
              <a:t>N </a:t>
            </a:r>
            <a:r>
              <a:rPr lang="en-US" altLang="ko-KR" dirty="0"/>
              <a:t>objects into </a:t>
            </a:r>
            <a:r>
              <a:rPr lang="en-US" altLang="ko-KR" i="1" dirty="0"/>
              <a:t>K </a:t>
            </a:r>
            <a:r>
              <a:rPr lang="en-US" altLang="ko-KR" dirty="0"/>
              <a:t>nonempty subsets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Compute </a:t>
            </a:r>
            <a:r>
              <a:rPr lang="en-US" altLang="ko-KR" dirty="0"/>
              <a:t>the centroids of the clusters in the current partition (the centroid is </a:t>
            </a:r>
            <a:r>
              <a:rPr lang="en-US" altLang="ko-KR" dirty="0" smtClean="0"/>
              <a:t>the center</a:t>
            </a:r>
            <a:r>
              <a:rPr lang="en-US" altLang="ko-KR" dirty="0"/>
              <a:t>, or mean point, of the cluster). For all </a:t>
            </a:r>
            <a:r>
              <a:rPr lang="en-US" altLang="ko-KR" i="1" dirty="0" err="1"/>
              <a:t>i</a:t>
            </a:r>
            <a:r>
              <a:rPr lang="en-US" altLang="ko-KR" i="1" dirty="0"/>
              <a:t> </a:t>
            </a:r>
            <a:r>
              <a:rPr lang="en-US" altLang="ko-KR" dirty="0"/>
              <a:t>= 1, 2</a:t>
            </a:r>
            <a:r>
              <a:rPr lang="en-US" altLang="ko-KR" i="1" dirty="0"/>
              <a:t>, ..., K</a:t>
            </a:r>
            <a:r>
              <a:rPr lang="en-US" altLang="ko-KR" dirty="0"/>
              <a:t>, compute </a:t>
            </a:r>
            <a:r>
              <a:rPr lang="en-US" altLang="ko-KR" b="1" i="1" dirty="0" err="1"/>
              <a:t>μ</a:t>
            </a:r>
            <a:r>
              <a:rPr lang="en-US" altLang="ko-KR" i="1" dirty="0" err="1"/>
              <a:t>i</a:t>
            </a:r>
            <a:r>
              <a:rPr lang="en-US" altLang="ko-KR" i="1" dirty="0"/>
              <a:t> </a:t>
            </a:r>
            <a:r>
              <a:rPr lang="en-US" altLang="ko-KR" dirty="0"/>
              <a:t>as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en-US" altLang="ko-KR" dirty="0"/>
              <a:t>Assign each object to the cluster with the nearest centroid. This is simply </a:t>
            </a:r>
            <a:r>
              <a:rPr lang="en-US" altLang="ko-KR" dirty="0" smtClean="0"/>
              <a:t>attributing the </a:t>
            </a:r>
            <a:r>
              <a:rPr lang="en-US" altLang="ko-KR" dirty="0"/>
              <a:t>closest cluster to each data point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where </a:t>
            </a:r>
            <a:r>
              <a:rPr lang="en-US" altLang="ko-KR" i="1" dirty="0"/>
              <a:t>d</a:t>
            </a:r>
            <a:r>
              <a:rPr lang="en-US" altLang="ko-KR" dirty="0"/>
              <a:t>(</a:t>
            </a:r>
            <a:r>
              <a:rPr lang="en-US" altLang="ko-KR" i="1" dirty="0"/>
              <a:t>a, b</a:t>
            </a:r>
            <a:r>
              <a:rPr lang="en-US" altLang="ko-KR" dirty="0"/>
              <a:t>) is the distance function for two points: </a:t>
            </a:r>
            <a:r>
              <a:rPr lang="en-US" altLang="ko-KR" i="1" dirty="0"/>
              <a:t>a </a:t>
            </a:r>
            <a:r>
              <a:rPr lang="en-US" altLang="ko-KR" dirty="0"/>
              <a:t>and </a:t>
            </a:r>
            <a:r>
              <a:rPr lang="en-US" altLang="ko-KR" i="1" dirty="0"/>
              <a:t>b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en-US" altLang="ko-KR" dirty="0"/>
              <a:t>Stop when there are no more new assignments. Otherwise, go back to step </a:t>
            </a:r>
            <a:r>
              <a:rPr lang="en-US" altLang="ko-KR" dirty="0" smtClean="0"/>
              <a:t>2. Basically</a:t>
            </a:r>
            <a:r>
              <a:rPr lang="en-US" altLang="ko-KR" dirty="0"/>
              <a:t>, we repeat steps 2 and 3 until convergence.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2714174"/>
            <a:ext cx="1771650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138226"/>
            <a:ext cx="3838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K-Means Distance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6778"/>
            <a:ext cx="10515600" cy="5180185"/>
          </a:xfrm>
        </p:spPr>
        <p:txBody>
          <a:bodyPr/>
          <a:lstStyle/>
          <a:p>
            <a:r>
              <a:rPr lang="en-US" altLang="ko-KR" dirty="0"/>
              <a:t>Euclidean </a:t>
            </a:r>
            <a:r>
              <a:rPr lang="en-US" altLang="ko-KR" dirty="0" smtClean="0"/>
              <a:t>distance, </a:t>
            </a:r>
            <a:r>
              <a:rPr lang="en-US" altLang="ko-KR" dirty="0"/>
              <a:t>Manhattan </a:t>
            </a:r>
            <a:r>
              <a:rPr lang="en-US" altLang="ko-KR" dirty="0" smtClean="0"/>
              <a:t>distance, </a:t>
            </a:r>
            <a:r>
              <a:rPr lang="en-US" altLang="ko-KR" dirty="0"/>
              <a:t>Inner product </a:t>
            </a:r>
            <a:r>
              <a:rPr lang="en-US" altLang="ko-KR" dirty="0" smtClean="0"/>
              <a:t>space, </a:t>
            </a:r>
            <a:r>
              <a:rPr lang="en-US" altLang="ko-KR" dirty="0"/>
              <a:t>Maximum </a:t>
            </a:r>
            <a:r>
              <a:rPr lang="en-US" altLang="ko-KR" dirty="0" smtClean="0"/>
              <a:t>norm, </a:t>
            </a:r>
            <a:r>
              <a:rPr lang="en-US" altLang="ko-KR" dirty="0"/>
              <a:t>Your own custom function (any metric you define over the </a:t>
            </a:r>
            <a:r>
              <a:rPr lang="en-US" altLang="ko-KR" i="1" dirty="0"/>
              <a:t>d</a:t>
            </a:r>
            <a:r>
              <a:rPr lang="en-US" altLang="ko-KR" dirty="0"/>
              <a:t>-dimensional space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364258"/>
            <a:ext cx="6000750" cy="40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MapReduce Solution for K-Means Clustering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179" y="1071090"/>
            <a:ext cx="7883610" cy="3846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79" y="5074679"/>
            <a:ext cx="7883610" cy="13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MapReduce Solution: map()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0303"/>
            <a:ext cx="10515600" cy="519666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Read the cluster centroids into memory from a SequenceFile1 (note that we </a:t>
            </a:r>
            <a:r>
              <a:rPr lang="en-US" altLang="ko-KR" dirty="0" smtClean="0"/>
              <a:t>may also </a:t>
            </a:r>
            <a:r>
              <a:rPr lang="en-US" altLang="ko-KR" dirty="0"/>
              <a:t>use </a:t>
            </a:r>
            <a:r>
              <a:rPr lang="en-US" altLang="ko-KR" dirty="0" err="1"/>
              <a:t>Redis</a:t>
            </a:r>
            <a:r>
              <a:rPr lang="en-US" altLang="ko-KR" dirty="0"/>
              <a:t> or </a:t>
            </a:r>
            <a:r>
              <a:rPr lang="en-US" altLang="ko-KR" dirty="0" err="1"/>
              <a:t>memcached</a:t>
            </a:r>
            <a:r>
              <a:rPr lang="en-US" altLang="ko-KR" dirty="0"/>
              <a:t> for persisting cluster centroids). In Hadoop’s </a:t>
            </a:r>
            <a:r>
              <a:rPr lang="en-US" altLang="ko-KR" dirty="0" smtClean="0"/>
              <a:t>implementation, this </a:t>
            </a:r>
            <a:r>
              <a:rPr lang="en-US" altLang="ko-KR" dirty="0"/>
              <a:t>will be done in the setup() method of the mapper class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Iterate over each cluster centroid for each input key-value pair. In Hadoop’s implementation, for the map() function, the key is generated by Hadoop and ignored (not used).</a:t>
            </a:r>
          </a:p>
          <a:p>
            <a:r>
              <a:rPr lang="en-US" altLang="ko-KR" dirty="0"/>
              <a:t>Compute the Euclidean distances and save the nearest center with the lowest </a:t>
            </a:r>
            <a:r>
              <a:rPr lang="en-US" altLang="ko-KR" dirty="0" smtClean="0"/>
              <a:t>distance to </a:t>
            </a:r>
            <a:r>
              <a:rPr lang="en-US" altLang="ko-KR" dirty="0"/>
              <a:t>the input point (as a </a:t>
            </a:r>
            <a:r>
              <a:rPr lang="en-US" altLang="ko-KR" i="1" dirty="0"/>
              <a:t>d</a:t>
            </a:r>
            <a:r>
              <a:rPr lang="en-US" altLang="ko-KR" dirty="0"/>
              <a:t>-dimensional vector</a:t>
            </a:r>
            <a:r>
              <a:rPr lang="en-US" altLang="ko-KR" dirty="0" smtClean="0"/>
              <a:t>).</a:t>
            </a:r>
          </a:p>
          <a:p>
            <a:r>
              <a:rPr lang="en-US" altLang="ko-KR" dirty="0"/>
              <a:t>Write the key-value pair to be consumed by reducers, where the key is the </a:t>
            </a:r>
            <a:r>
              <a:rPr lang="en-US" altLang="ko-KR" dirty="0" smtClean="0"/>
              <a:t>nearest cluster </a:t>
            </a:r>
            <a:r>
              <a:rPr lang="en-US" altLang="ko-KR" dirty="0"/>
              <a:t>center to the input point (and the value is a </a:t>
            </a:r>
            <a:r>
              <a:rPr lang="en-US" altLang="ko-KR" i="1" dirty="0"/>
              <a:t>d</a:t>
            </a:r>
            <a:r>
              <a:rPr lang="en-US" altLang="ko-KR" dirty="0"/>
              <a:t>-dimensional vector). </a:t>
            </a:r>
            <a:r>
              <a:rPr lang="en-US" altLang="ko-KR" dirty="0" smtClean="0"/>
              <a:t>Both the </a:t>
            </a:r>
            <a:r>
              <a:rPr lang="en-US" altLang="ko-KR" dirty="0"/>
              <a:t>key and the value are of the Vector data type.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MapReduce Solution: map()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15" y="2945693"/>
            <a:ext cx="6418564" cy="3619864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15" y="914399"/>
            <a:ext cx="6418564" cy="20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MapReduce Solution: combine()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046205"/>
            <a:ext cx="10515600" cy="513075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6205"/>
            <a:ext cx="6829425" cy="2905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1330"/>
            <a:ext cx="6029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528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K-Means Clustering</vt:lpstr>
      <vt:lpstr>what is K-Means?</vt:lpstr>
      <vt:lpstr>For example</vt:lpstr>
      <vt:lpstr>K-Means algorithm</vt:lpstr>
      <vt:lpstr>K-Means Distance Function</vt:lpstr>
      <vt:lpstr>MapReduce Solution for K-Means Clustering</vt:lpstr>
      <vt:lpstr>MapReduce Solution: map()</vt:lpstr>
      <vt:lpstr>MapReduce Solution: map()</vt:lpstr>
      <vt:lpstr>MapReduce Solution: combine()</vt:lpstr>
      <vt:lpstr>MapReduce Solution: reduce()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Wonjong Song</dc:creator>
  <cp:lastModifiedBy>Wonjong Song</cp:lastModifiedBy>
  <cp:revision>8</cp:revision>
  <dcterms:created xsi:type="dcterms:W3CDTF">2016-07-04T14:06:57Z</dcterms:created>
  <dcterms:modified xsi:type="dcterms:W3CDTF">2016-07-04T15:21:22Z</dcterms:modified>
</cp:coreProperties>
</file>