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F507-F13C-40B2-A936-ADC14FEE05AA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D05-BF2C-4BD4-A1A0-F2A53E0E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sinotes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947" y="3784209"/>
            <a:ext cx="6119446" cy="102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err="1" smtClean="0">
                <a:solidFill>
                  <a:schemeClr val="bg2"/>
                </a:solidFill>
              </a:rPr>
              <a:t>Topologi</a:t>
            </a:r>
            <a:r>
              <a:rPr lang="en-US" sz="6600" dirty="0" smtClean="0">
                <a:solidFill>
                  <a:schemeClr val="bg2"/>
                </a:solidFill>
              </a:rPr>
              <a:t> </a:t>
            </a:r>
            <a:r>
              <a:rPr lang="en-US" sz="6600" dirty="0" err="1" smtClean="0">
                <a:solidFill>
                  <a:schemeClr val="bg2"/>
                </a:solidFill>
              </a:rPr>
              <a:t>Jaringan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487" y="4663399"/>
            <a:ext cx="379783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2"/>
                </a:solidFill>
              </a:rPr>
              <a:t>Oleh</a:t>
            </a:r>
            <a:r>
              <a:rPr lang="en-US" sz="2800" dirty="0" smtClean="0">
                <a:solidFill>
                  <a:schemeClr val="bg2"/>
                </a:solidFill>
              </a:rPr>
              <a:t> : </a:t>
            </a:r>
            <a:r>
              <a:rPr lang="en-US" sz="2800" dirty="0" err="1" smtClean="0">
                <a:solidFill>
                  <a:schemeClr val="bg2"/>
                </a:solidFill>
              </a:rPr>
              <a:t>Iosi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Pratama</a:t>
            </a:r>
            <a:r>
              <a:rPr lang="en-US" sz="2800" dirty="0" smtClean="0">
                <a:solidFill>
                  <a:schemeClr val="bg2"/>
                </a:solidFill>
              </a:rPr>
              <a:t> Putra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28" y="5186619"/>
            <a:ext cx="39108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http://www.iosinotes.blogspot.com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10287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2"/>
                </a:solidFill>
              </a:rPr>
              <a:t>Topologi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Jaringan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025525">
              <a:buFont typeface="Arial" panose="020B0604020202020204" pitchFamily="34" charset="0"/>
              <a:buNone/>
            </a:pPr>
            <a:r>
              <a:rPr lang="id-ID" b="1" i="1" dirty="0" smtClean="0">
                <a:solidFill>
                  <a:schemeClr val="bg2"/>
                </a:solidFill>
              </a:rPr>
              <a:t>sebuah pola interkoneksi dari beberapa terminal komputer.</a:t>
            </a:r>
            <a:endParaRPr lang="en-US" b="1" i="1" dirty="0" smtClean="0">
              <a:solidFill>
                <a:schemeClr val="bg2"/>
              </a:solidFill>
            </a:endParaRPr>
          </a:p>
          <a:p>
            <a:pPr marL="4051300" indent="63500">
              <a:buFont typeface="Arial" panose="020B0604020202020204" pitchFamily="34" charset="0"/>
              <a:buNone/>
            </a:pPr>
            <a:r>
              <a:rPr lang="en-US" sz="1800" b="1" i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dapat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dibagi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menjadi</a:t>
            </a:r>
            <a:r>
              <a:rPr lang="en-US" sz="1800" b="1" i="1" dirty="0" smtClean="0">
                <a:solidFill>
                  <a:schemeClr val="bg2"/>
                </a:solidFill>
              </a:rPr>
              <a:t> 6 </a:t>
            </a:r>
            <a:r>
              <a:rPr lang="en-US" sz="1800" b="1" i="1" dirty="0" err="1" smtClean="0">
                <a:solidFill>
                  <a:schemeClr val="bg2"/>
                </a:solidFill>
              </a:rPr>
              <a:t>kategori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utama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yaitu</a:t>
            </a:r>
            <a:r>
              <a:rPr lang="en-US" sz="1800" b="1" i="1" dirty="0" smtClean="0">
                <a:solidFill>
                  <a:schemeClr val="bg2"/>
                </a:solidFill>
              </a:rPr>
              <a:t> ;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i="1" dirty="0" smtClean="0">
                <a:solidFill>
                  <a:schemeClr val="bg2"/>
                </a:solidFill>
              </a:rPr>
              <a:t>1. </a:t>
            </a:r>
            <a:r>
              <a:rPr lang="en-US" sz="1800" b="1" i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i="1" dirty="0" smtClean="0">
                <a:solidFill>
                  <a:schemeClr val="bg2"/>
                </a:solidFill>
              </a:rPr>
              <a:t> BUS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i="1" dirty="0" smtClean="0">
                <a:solidFill>
                  <a:schemeClr val="bg2"/>
                </a:solidFill>
              </a:rPr>
              <a:t>2. </a:t>
            </a:r>
            <a:r>
              <a:rPr lang="en-US" sz="1800" b="1" i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b="1" i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i="1" dirty="0" smtClean="0">
                <a:solidFill>
                  <a:schemeClr val="bg2"/>
                </a:solidFill>
              </a:rPr>
              <a:t> STAR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3. </a:t>
            </a:r>
            <a:r>
              <a:rPr lang="en-US" sz="1800" b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dirty="0" smtClean="0">
                <a:solidFill>
                  <a:schemeClr val="bg2"/>
                </a:solidFill>
              </a:rPr>
              <a:t>  RING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4. </a:t>
            </a:r>
            <a:r>
              <a:rPr lang="en-US" sz="1800" b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dirty="0" smtClean="0">
                <a:solidFill>
                  <a:schemeClr val="bg2"/>
                </a:solidFill>
              </a:rPr>
              <a:t> TREE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5. </a:t>
            </a:r>
            <a:r>
              <a:rPr lang="en-US" sz="1800" b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dirty="0" smtClean="0">
                <a:solidFill>
                  <a:schemeClr val="bg2"/>
                </a:solidFill>
              </a:rPr>
              <a:t> MESH</a:t>
            </a:r>
          </a:p>
          <a:p>
            <a:pPr marL="4051300" indent="403225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bg2"/>
                </a:solidFill>
              </a:rPr>
              <a:t>6. </a:t>
            </a:r>
            <a:r>
              <a:rPr lang="en-US" sz="1800" b="1" dirty="0" err="1" smtClean="0">
                <a:solidFill>
                  <a:schemeClr val="bg2"/>
                </a:solidFill>
              </a:rPr>
              <a:t>Topologi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</a:rPr>
              <a:t>Jaringan</a:t>
            </a:r>
            <a:r>
              <a:rPr lang="en-US" sz="1800" b="1" dirty="0" smtClean="0">
                <a:solidFill>
                  <a:schemeClr val="bg2"/>
                </a:solidFill>
              </a:rPr>
              <a:t> LINIER</a:t>
            </a:r>
            <a:endParaRPr lang="en-US" sz="1800" b="1" dirty="0">
              <a:solidFill>
                <a:schemeClr val="bg2"/>
              </a:solidFill>
            </a:endParaRPr>
          </a:p>
        </p:txBody>
      </p:sp>
      <p:pic>
        <p:nvPicPr>
          <p:cNvPr id="4" name="Picture 2" descr="F:\Images\topologi-jarin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41148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Notched Right Arrow 4"/>
          <p:cNvSpPr/>
          <p:nvPr/>
        </p:nvSpPr>
        <p:spPr>
          <a:xfrm>
            <a:off x="609600" y="1752600"/>
            <a:ext cx="8382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650"/>
                            </p:stCondLst>
                            <p:childTnLst>
                              <p:par>
                                <p:cTn id="2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150"/>
                            </p:stCondLst>
                            <p:childTnLst>
                              <p:par>
                                <p:cTn id="30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700"/>
                            </p:stCondLst>
                            <p:childTnLst>
                              <p:par>
                                <p:cTn id="36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250"/>
                            </p:stCondLst>
                            <p:childTnLst>
                              <p:par>
                                <p:cTn id="4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800"/>
                            </p:stCondLst>
                            <p:childTnLst>
                              <p:par>
                                <p:cTn id="4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350"/>
                            </p:stCondLst>
                            <p:childTnLst>
                              <p:par>
                                <p:cTn id="5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1.Topologi </a:t>
            </a:r>
            <a:r>
              <a:rPr lang="en-US" dirty="0" err="1" smtClean="0">
                <a:solidFill>
                  <a:schemeClr val="bg2"/>
                </a:solidFill>
              </a:rPr>
              <a:t>Jaringan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Komputer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65138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indent="-176213">
              <a:buFont typeface="Arial" panose="020B0604020202020204" pitchFamily="34" charset="0"/>
              <a:buNone/>
            </a:pPr>
            <a:r>
              <a:rPr lang="id-ID" sz="2000" b="1" i="1" dirty="0" smtClean="0">
                <a:solidFill>
                  <a:schemeClr val="bg2"/>
                </a:solidFill>
              </a:rPr>
              <a:t>menggunakan satu kabel untuk menghubungkan komputer server dan client</a:t>
            </a:r>
            <a:r>
              <a:rPr lang="en-US" sz="2000" b="1" i="1" dirty="0" smtClean="0">
                <a:solidFill>
                  <a:schemeClr val="bg2"/>
                </a:solidFill>
              </a:rPr>
              <a:t>.</a:t>
            </a:r>
          </a:p>
          <a:p>
            <a:pPr marL="3657600" indent="-354013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657600" indent="-354013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657600" indent="-354013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657600" indent="-354013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657600" indent="-354013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657600" indent="-354013">
              <a:buFont typeface="Arial" panose="020B0604020202020204" pitchFamily="34" charset="0"/>
              <a:buNone/>
            </a:pPr>
            <a:r>
              <a:rPr lang="en-US" sz="2000" b="1" i="1" dirty="0" smtClean="0">
                <a:solidFill>
                  <a:schemeClr val="bg2"/>
                </a:solidFill>
              </a:rPr>
              <a:t>       </a:t>
            </a:r>
            <a:endParaRPr lang="en-US" sz="96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6" descr="b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568" y="1600200"/>
            <a:ext cx="32004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</p:pic>
      <p:sp>
        <p:nvSpPr>
          <p:cNvPr id="5" name="Folded Corner 4"/>
          <p:cNvSpPr/>
          <p:nvPr/>
        </p:nvSpPr>
        <p:spPr>
          <a:xfrm>
            <a:off x="8839200" y="2552700"/>
            <a:ext cx="3048000" cy="304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Kekurangan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1. </a:t>
            </a:r>
            <a:r>
              <a:rPr lang="id-ID" sz="1600" b="1" i="1" dirty="0" smtClean="0">
                <a:solidFill>
                  <a:schemeClr val="tx1"/>
                </a:solidFill>
              </a:rPr>
              <a:t>Jika tingkat traffic tinggi dapat menyebabkan kemacetan.</a:t>
            </a:r>
            <a:br>
              <a:rPr lang="id-ID" sz="1600" b="1" i="1" dirty="0" smtClean="0">
                <a:solidFill>
                  <a:schemeClr val="tx1"/>
                </a:solidFill>
              </a:rPr>
            </a:br>
            <a:r>
              <a:rPr lang="en-US" sz="1600" b="1" i="1" dirty="0" smtClean="0">
                <a:solidFill>
                  <a:schemeClr val="tx1"/>
                </a:solidFill>
              </a:rPr>
              <a:t>2. </a:t>
            </a:r>
            <a:r>
              <a:rPr lang="id-ID" sz="1600" b="1" i="1" dirty="0" smtClean="0">
                <a:solidFill>
                  <a:schemeClr val="tx1"/>
                </a:solidFill>
              </a:rPr>
              <a:t>Diperlukan repeater untuk memperkuat sinyal.</a:t>
            </a:r>
            <a:br>
              <a:rPr lang="id-ID" sz="1600" b="1" i="1" dirty="0" smtClean="0">
                <a:solidFill>
                  <a:schemeClr val="tx1"/>
                </a:solidFill>
              </a:rPr>
            </a:br>
            <a:r>
              <a:rPr lang="en-US" sz="1600" b="1" i="1" dirty="0" smtClean="0">
                <a:solidFill>
                  <a:schemeClr val="tx1"/>
                </a:solidFill>
              </a:rPr>
              <a:t>3. </a:t>
            </a:r>
            <a:r>
              <a:rPr lang="id-ID" sz="1600" b="1" i="1" dirty="0" smtClean="0">
                <a:solidFill>
                  <a:schemeClr val="tx1"/>
                </a:solidFill>
              </a:rPr>
              <a:t>Operasional jaringan LAN tergantung tiap perangkat</a:t>
            </a:r>
            <a:r>
              <a:rPr lang="id-ID" sz="1600" b="1" i="1" dirty="0" smtClean="0"/>
              <a:t>.</a:t>
            </a:r>
            <a:endParaRPr lang="en-US" sz="1600" dirty="0"/>
          </a:p>
        </p:txBody>
      </p:sp>
      <p:sp>
        <p:nvSpPr>
          <p:cNvPr id="7" name="Folded Corner 6"/>
          <p:cNvSpPr/>
          <p:nvPr/>
        </p:nvSpPr>
        <p:spPr>
          <a:xfrm>
            <a:off x="3962400" y="2552700"/>
            <a:ext cx="3200400" cy="301304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Kelebihannya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 Jarak LAN tidak terbatas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Kecepatan pengiriman tinggi.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3.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Tidak diperlukan pengendali pusat.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Jumlah perangkat yang terhubung dapat dirubah tanpa mengganggu yang lain.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Kemampuan pengembangan tinggi.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Keterandalan jaringan tinggi.</a:t>
            </a:r>
            <a:b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id-ID" sz="1400" b="1" i="1" dirty="0" smtClean="0">
                <a:solidFill>
                  <a:schemeClr val="accent6">
                    <a:lumMod val="50000"/>
                  </a:schemeClr>
                </a:solidFill>
              </a:rPr>
              <a:t>Kondusif untuk jaringan gedung bertingkat.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7716" y="3307420"/>
            <a:ext cx="8382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73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4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4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511" y="8763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2"/>
                </a:solidFill>
              </a:rPr>
              <a:t>2. </a:t>
            </a:r>
            <a:r>
              <a:rPr lang="en-US" sz="4000" dirty="0" err="1" smtClean="0">
                <a:solidFill>
                  <a:schemeClr val="bg2"/>
                </a:solidFill>
              </a:rPr>
              <a:t>Topologi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Jaringan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Komputer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STAR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35313" indent="301625"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chemeClr val="bg2"/>
                </a:solidFill>
              </a:rPr>
              <a:t>Menggunakan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banyak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kabel</a:t>
            </a:r>
            <a:r>
              <a:rPr lang="en-US" sz="2000" b="1" dirty="0" smtClean="0">
                <a:solidFill>
                  <a:schemeClr val="bg2"/>
                </a:solidFill>
              </a:rPr>
              <a:t>, </a:t>
            </a:r>
            <a:r>
              <a:rPr lang="id-ID" sz="2000" b="1" i="1" dirty="0" smtClean="0">
                <a:solidFill>
                  <a:schemeClr val="bg2"/>
                </a:solidFill>
              </a:rPr>
              <a:t>terdapat perangkat pengendali yang berfungsi sebagai pengatur dan pengendali komunikasi data</a:t>
            </a:r>
            <a:r>
              <a:rPr lang="en-US" sz="2000" b="1" i="1" dirty="0" smtClean="0">
                <a:solidFill>
                  <a:schemeClr val="bg2"/>
                </a:solidFill>
              </a:rPr>
              <a:t>.</a:t>
            </a:r>
          </a:p>
          <a:p>
            <a:pPr marL="3135313" indent="301625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135313" indent="301625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135313" indent="301625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135313" indent="301625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135313" indent="301625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bg2"/>
              </a:solidFill>
            </a:endParaRPr>
          </a:p>
          <a:p>
            <a:pPr marL="3135313" indent="301625">
              <a:buFont typeface="Arial" panose="020B0604020202020204" pitchFamily="34" charset="0"/>
              <a:buNone/>
            </a:pPr>
            <a:r>
              <a:rPr lang="en-US" sz="5400" b="1" i="1" dirty="0" smtClean="0">
                <a:solidFill>
                  <a:schemeClr val="bg2"/>
                </a:solidFill>
                <a:latin typeface="Agent Orange" pitchFamily="2" charset="0"/>
                <a:cs typeface="Agent Orange" pitchFamily="2" charset="0"/>
              </a:rPr>
              <a:t> </a:t>
            </a:r>
            <a:r>
              <a:rPr lang="en-US" sz="5400" b="1" i="1" dirty="0" smtClean="0">
                <a:solidFill>
                  <a:schemeClr val="bg2"/>
                </a:solidFill>
                <a:latin typeface="Agent Orange" pitchFamily="2" charset="0"/>
                <a:cs typeface="Agent Orange" pitchFamily="2" charset="0"/>
              </a:rPr>
              <a:t>               &amp;</a:t>
            </a:r>
            <a:endParaRPr lang="en-US" sz="5400" b="1" dirty="0">
              <a:solidFill>
                <a:schemeClr val="bg2"/>
              </a:solidFill>
              <a:latin typeface="Agent Orange" pitchFamily="2" charset="0"/>
              <a:cs typeface="Agent Orange" pitchFamily="2" charset="0"/>
            </a:endParaRPr>
          </a:p>
        </p:txBody>
      </p:sp>
      <p:pic>
        <p:nvPicPr>
          <p:cNvPr id="4" name="Picture 7" descr="st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243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94296" y="2712266"/>
            <a:ext cx="2895600" cy="2971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Kelebihannya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Dapat diandalkan</a:t>
            </a:r>
            <a:b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Mudah </a:t>
            </a: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dikembangkan</a:t>
            </a:r>
            <a:b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Keamanan data tinggi</a:t>
            </a:r>
            <a:b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Kemudahan akses ke jaringan LAN lain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289995" y="2712266"/>
            <a:ext cx="3098410" cy="3004038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Kekurangannya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Jika trafik padat maka dapat menyebabkan lambatnya jaringan</a:t>
            </a:r>
            <a:b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id-ID" b="1" i="1" dirty="0" smtClean="0">
                <a:solidFill>
                  <a:schemeClr val="bg2">
                    <a:lumMod val="25000"/>
                  </a:schemeClr>
                </a:solidFill>
              </a:rPr>
              <a:t>Jaringan sangat bergantung pada perangkat pengendali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0"/>
                            </p:stCondLst>
                            <p:childTnLst>
                              <p:par>
                                <p:cTn id="19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00"/>
                            </p:stCondLst>
                            <p:childTnLst>
                              <p:par>
                                <p:cTn id="2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9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90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2038" y="825201"/>
            <a:ext cx="77724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Topologi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Jaringan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Komputer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RING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11745" y="1282401"/>
            <a:ext cx="7772400" cy="5364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8863" indent="-161925">
              <a:buFont typeface="Arial" panose="020B0604020202020204" pitchFamily="34" charset="0"/>
              <a:buNone/>
            </a:pPr>
            <a:r>
              <a:rPr lang="en-US" sz="2000" dirty="0" err="1" smtClean="0"/>
              <a:t>merupakan</a:t>
            </a:r>
            <a:r>
              <a:rPr lang="en-US" dirty="0" smtClean="0"/>
              <a:t>  </a:t>
            </a:r>
          </a:p>
          <a:p>
            <a:pPr marL="3598863" indent="-457200">
              <a:buFont typeface="Arial" panose="020B0604020202020204" pitchFamily="34" charset="0"/>
              <a:buNone/>
            </a:pPr>
            <a:endParaRPr lang="en-US" dirty="0" smtClean="0"/>
          </a:p>
          <a:p>
            <a:pPr marL="3200400" indent="0">
              <a:buFont typeface="Arial" panose="020B0604020202020204" pitchFamily="34" charset="0"/>
              <a:buNone/>
            </a:pPr>
            <a:r>
              <a:rPr lang="id-ID" sz="1800" b="1" i="1" dirty="0" smtClean="0"/>
              <a:t>Topologi ring merupakan topologi dimana setiap perangkat dihubungkan sehingga berbentuk lingkaran.</a:t>
            </a:r>
            <a:endParaRPr lang="en-US" sz="1800" b="1" i="1" dirty="0" smtClean="0"/>
          </a:p>
          <a:p>
            <a:pPr marL="3200400" indent="0">
              <a:buFont typeface="Arial" panose="020B0604020202020204" pitchFamily="34" charset="0"/>
              <a:buNone/>
            </a:pPr>
            <a:endParaRPr lang="en-US" sz="1800" b="1" i="1" dirty="0" smtClean="0"/>
          </a:p>
          <a:p>
            <a:pPr marL="3200400" indent="0">
              <a:buFont typeface="Arial" panose="020B0604020202020204" pitchFamily="34" charset="0"/>
              <a:buNone/>
            </a:pPr>
            <a:endParaRPr lang="en-US" sz="1800" b="1" i="1" dirty="0" smtClean="0"/>
          </a:p>
          <a:p>
            <a:pPr marL="3200400" indent="0">
              <a:buFont typeface="Arial" panose="020B0604020202020204" pitchFamily="34" charset="0"/>
              <a:buNone/>
            </a:pPr>
            <a:endParaRPr lang="en-US" sz="1800" b="1" i="1" dirty="0" smtClean="0"/>
          </a:p>
          <a:p>
            <a:pPr marL="3200400" indent="0">
              <a:buFont typeface="Arial" panose="020B0604020202020204" pitchFamily="34" charset="0"/>
              <a:buNone/>
            </a:pPr>
            <a:endParaRPr lang="en-US" sz="1800" b="1" i="1" dirty="0" smtClean="0"/>
          </a:p>
          <a:p>
            <a:pPr marL="3200400" indent="0">
              <a:buFont typeface="Arial" panose="020B0604020202020204" pitchFamily="34" charset="0"/>
              <a:buNone/>
            </a:pPr>
            <a:endParaRPr lang="en-US" sz="1800" b="1" i="1" dirty="0" smtClean="0">
              <a:latin typeface="#44 Font Shadow" pitchFamily="2" charset="0"/>
            </a:endParaRPr>
          </a:p>
          <a:p>
            <a:pPr marL="3200400" indent="0">
              <a:buFont typeface="Arial" panose="020B0604020202020204" pitchFamily="34" charset="0"/>
              <a:buNone/>
            </a:pPr>
            <a:r>
              <a:rPr lang="en-US" sz="1800" b="1" i="1" dirty="0" smtClean="0">
                <a:latin typeface="#44 Font Shadow" pitchFamily="2" charset="0"/>
              </a:rPr>
              <a:t>      </a:t>
            </a:r>
            <a:r>
              <a:rPr lang="en-US" sz="6000" b="1" i="1" dirty="0" smtClean="0">
                <a:solidFill>
                  <a:srgbClr val="663300"/>
                </a:solidFill>
                <a:latin typeface="#44 Font Shadow" pitchFamily="2" charset="0"/>
              </a:rPr>
              <a:t>&amp;</a:t>
            </a:r>
          </a:p>
          <a:p>
            <a:pPr marL="320040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4" name="Picture 8" descr="r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715" y="1391527"/>
            <a:ext cx="2743200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triped Right Arrow 4"/>
          <p:cNvSpPr/>
          <p:nvPr/>
        </p:nvSpPr>
        <p:spPr>
          <a:xfrm rot="5400000">
            <a:off x="4165637" y="1291662"/>
            <a:ext cx="317800" cy="1427891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3451752" y="3206838"/>
            <a:ext cx="4099485" cy="2715531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Kelebihannya</a:t>
            </a:r>
            <a:r>
              <a:rPr lang="en-US" sz="2000" dirty="0" smtClean="0"/>
              <a:t> ;</a:t>
            </a:r>
          </a:p>
          <a:p>
            <a:r>
              <a:rPr lang="en-US" sz="1600" dirty="0" smtClean="0"/>
              <a:t>1. </a:t>
            </a:r>
            <a:r>
              <a:rPr lang="id-ID" sz="1600" i="1" dirty="0" smtClean="0"/>
              <a:t>Kecepatan pengiriman tinggi.</a:t>
            </a:r>
            <a:br>
              <a:rPr lang="id-ID" sz="1600" i="1" dirty="0" smtClean="0"/>
            </a:br>
            <a:r>
              <a:rPr lang="id-ID" sz="1600" i="1" dirty="0" smtClean="0"/>
              <a:t>Dapat melayani traffic yang padat.</a:t>
            </a:r>
            <a:br>
              <a:rPr lang="id-ID" sz="1600" i="1" dirty="0" smtClean="0"/>
            </a:br>
            <a:r>
              <a:rPr lang="en-US" sz="1600" i="1" dirty="0" smtClean="0"/>
              <a:t>2.</a:t>
            </a:r>
            <a:r>
              <a:rPr lang="id-ID" sz="1600" i="1" dirty="0" smtClean="0"/>
              <a:t>Tidak diperlukan host, relatif murah.</a:t>
            </a:r>
            <a:br>
              <a:rPr lang="id-ID" sz="1600" i="1" dirty="0" smtClean="0"/>
            </a:br>
            <a:r>
              <a:rPr lang="en-US" sz="1600" i="1" dirty="0" smtClean="0"/>
              <a:t>3. </a:t>
            </a:r>
            <a:r>
              <a:rPr lang="id-ID" sz="1600" i="1" dirty="0" smtClean="0"/>
              <a:t>Dapat melayani berbagai mesin pengirim.</a:t>
            </a:r>
            <a:br>
              <a:rPr lang="id-ID" sz="1600" i="1" dirty="0" smtClean="0"/>
            </a:br>
            <a:r>
              <a:rPr lang="en-US" sz="1600" i="1" dirty="0" smtClean="0"/>
              <a:t>4. </a:t>
            </a:r>
            <a:r>
              <a:rPr lang="id-ID" sz="1600" i="1" dirty="0" smtClean="0"/>
              <a:t>Komunikasi antar terminal mudah.</a:t>
            </a:r>
            <a:br>
              <a:rPr lang="id-ID" sz="1600" i="1" dirty="0" smtClean="0"/>
            </a:br>
            <a:r>
              <a:rPr lang="en-US" sz="1600" i="1" dirty="0" smtClean="0"/>
              <a:t>5. </a:t>
            </a:r>
            <a:r>
              <a:rPr lang="id-ID" sz="1600" i="1" dirty="0" smtClean="0"/>
              <a:t>Waktu yang diperlukan untuk pengaksesan data optimal.</a:t>
            </a:r>
            <a:endParaRPr lang="en-US" sz="16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7665074" y="3242251"/>
            <a:ext cx="4407646" cy="268011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err="1" smtClean="0"/>
              <a:t>Kekurangannya</a:t>
            </a:r>
            <a:r>
              <a:rPr lang="en-US" sz="2000" dirty="0" smtClean="0"/>
              <a:t> ; </a:t>
            </a:r>
          </a:p>
          <a:p>
            <a:r>
              <a:rPr lang="en-US" dirty="0" smtClean="0"/>
              <a:t>1. </a:t>
            </a:r>
            <a:r>
              <a:rPr lang="id-ID" i="1" dirty="0" smtClean="0"/>
              <a:t>Perubahan jumlah perangkat sulit.</a:t>
            </a:r>
            <a:br>
              <a:rPr lang="id-ID" i="1" dirty="0" smtClean="0"/>
            </a:br>
            <a:r>
              <a:rPr lang="en-US" i="1" dirty="0" smtClean="0"/>
              <a:t>2. </a:t>
            </a:r>
            <a:r>
              <a:rPr lang="id-ID" i="1" dirty="0" smtClean="0"/>
              <a:t>Kerusakan pada media pengirim dapat mempengaruhi seluruh jaringan.</a:t>
            </a:r>
            <a:br>
              <a:rPr lang="id-ID" i="1" dirty="0" smtClean="0"/>
            </a:br>
            <a:r>
              <a:rPr lang="en-US" i="1" dirty="0" smtClean="0"/>
              <a:t>3. </a:t>
            </a:r>
            <a:r>
              <a:rPr lang="id-ID" i="1" dirty="0" smtClean="0"/>
              <a:t>Kerusakan salah satu perangkat menyebabkan kelumpuhan jaringan.</a:t>
            </a:r>
            <a:br>
              <a:rPr lang="id-ID" i="1" dirty="0" smtClean="0"/>
            </a:br>
            <a:r>
              <a:rPr lang="en-US" i="1" dirty="0" smtClean="0"/>
              <a:t>4. </a:t>
            </a:r>
            <a:r>
              <a:rPr lang="id-ID" i="1" dirty="0" smtClean="0"/>
              <a:t>Tidak baik untuk pengiriman suara, video dan data.</a:t>
            </a:r>
            <a:endParaRPr lang="en-US" dirty="0" smtClean="0"/>
          </a:p>
          <a:p>
            <a:pPr algn="ctr"/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027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0"/>
                            </p:stCondLst>
                            <p:childTnLst>
                              <p:par>
                                <p:cTn id="19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00"/>
                            </p:stCondLst>
                            <p:childTnLst>
                              <p:par>
                                <p:cTn id="2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00"/>
                            </p:stCondLst>
                            <p:childTnLst>
                              <p:par>
                                <p:cTn id="3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4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8261" y="910362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4.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Topologi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Jaringan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Komputer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TREE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29180" y="1634747"/>
            <a:ext cx="7772400" cy="5212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0" indent="0">
              <a:buFont typeface="Arial" panose="020B0604020202020204" pitchFamily="34" charset="0"/>
              <a:buNone/>
            </a:pPr>
            <a:r>
              <a:rPr lang="id-ID" sz="2000" b="1" i="1" dirty="0" smtClean="0">
                <a:solidFill>
                  <a:schemeClr val="bg1"/>
                </a:solidFill>
              </a:rPr>
              <a:t>generalisasi dari topologi bus, media transmisi berupa kabel yang bercabang tanpa loop tertutup.Topologi tree selalu dimulai pada titik yang disebut headend. Satu atau beberapa kabel berasal dari headend.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pPr marL="2743200" indent="0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0" indent="0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0" indent="0">
              <a:buFont typeface="Arial" panose="020B0604020202020204" pitchFamily="34" charset="0"/>
              <a:buNone/>
            </a:pP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0" indent="914400">
              <a:buFont typeface="Arial" panose="020B0604020202020204" pitchFamily="34" charset="0"/>
              <a:buNone/>
            </a:pP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4000" b="1" i="1" dirty="0" smtClean="0">
                <a:solidFill>
                  <a:schemeClr val="bg1"/>
                </a:solidFill>
              </a:rPr>
              <a:t>&amp;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743200" indent="0">
              <a:buFont typeface="Arial" panose="020B0604020202020204" pitchFamily="34" charset="0"/>
              <a:buNone/>
            </a:pPr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1" descr="po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461" y="1596677"/>
            <a:ext cx="2667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own Arrow Callout 4"/>
          <p:cNvSpPr/>
          <p:nvPr/>
        </p:nvSpPr>
        <p:spPr>
          <a:xfrm>
            <a:off x="3538161" y="1674043"/>
            <a:ext cx="1752600" cy="533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6" name="Bevel 5"/>
          <p:cNvSpPr/>
          <p:nvPr/>
        </p:nvSpPr>
        <p:spPr>
          <a:xfrm>
            <a:off x="1671468" y="4162996"/>
            <a:ext cx="3754894" cy="1957215"/>
          </a:xfrm>
          <a:prstGeom prst="beve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Kelebihannya</a:t>
            </a:r>
            <a:r>
              <a:rPr lang="en-US" sz="1400" b="1" dirty="0" smtClean="0"/>
              <a:t> ; </a:t>
            </a:r>
          </a:p>
          <a:p>
            <a:r>
              <a:rPr lang="en-US" sz="1400" dirty="0" smtClean="0"/>
              <a:t>1 . </a:t>
            </a:r>
            <a:r>
              <a:rPr lang="id-ID" sz="1400" b="1" i="1" dirty="0" smtClean="0"/>
              <a:t>Kontrol manajemen mudah karena bersifat terpusat.</a:t>
            </a:r>
            <a:br>
              <a:rPr lang="id-ID" sz="1400" b="1" i="1" dirty="0" smtClean="0"/>
            </a:br>
            <a:r>
              <a:rPr lang="en-US" sz="1400" b="1" i="1" dirty="0" smtClean="0"/>
              <a:t>2. </a:t>
            </a:r>
            <a:r>
              <a:rPr lang="id-ID" sz="1400" b="1" i="1" dirty="0" smtClean="0"/>
              <a:t>Mudah untuk dikembangkan.</a:t>
            </a:r>
            <a:endParaRPr lang="en-US" sz="1400" dirty="0"/>
          </a:p>
        </p:txBody>
      </p:sp>
      <p:sp>
        <p:nvSpPr>
          <p:cNvPr id="7" name="Bevel 6"/>
          <p:cNvSpPr/>
          <p:nvPr/>
        </p:nvSpPr>
        <p:spPr>
          <a:xfrm>
            <a:off x="6368651" y="3671668"/>
            <a:ext cx="5645158" cy="2208628"/>
          </a:xfrm>
          <a:prstGeom prst="beve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Kekurangannya</a:t>
            </a:r>
            <a:r>
              <a:rPr lang="en-US" sz="1400" dirty="0" smtClean="0"/>
              <a:t> ; </a:t>
            </a:r>
          </a:p>
          <a:p>
            <a:r>
              <a:rPr lang="en-US" sz="1400" dirty="0" smtClean="0"/>
              <a:t>1. </a:t>
            </a:r>
            <a:r>
              <a:rPr lang="id-ID" sz="1400" i="1" dirty="0" smtClean="0"/>
              <a:t>Karena data yang dikirim diterima oleh semua perangkat</a:t>
            </a:r>
            <a:r>
              <a:rPr lang="en-US" sz="1400" i="1" dirty="0" smtClean="0"/>
              <a:t>,</a:t>
            </a:r>
            <a:r>
              <a:rPr lang="id-ID" sz="1400" i="1" dirty="0" smtClean="0"/>
              <a:t> diperlukan mekanisme untuk mengidentifikasi perangkat yang ingin di tuju.</a:t>
            </a:r>
            <a:br>
              <a:rPr lang="id-ID" sz="1400" i="1" dirty="0" smtClean="0"/>
            </a:br>
            <a:r>
              <a:rPr lang="en-US" sz="1400" i="1" dirty="0" smtClean="0"/>
              <a:t>2. </a:t>
            </a:r>
            <a:r>
              <a:rPr lang="id-ID" sz="1400" i="1" dirty="0" smtClean="0"/>
              <a:t>Diperlukan mekanisme transmisi data untuk menghindari overlapping sinyal jika 2 perangkat mengirim data secara bersamaan. </a:t>
            </a:r>
            <a:br>
              <a:rPr lang="id-ID" sz="1400" i="1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15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15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8610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5.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Topologi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Jaringan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Komputer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MESH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4325" indent="6350"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Merupakan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:</a:t>
            </a:r>
          </a:p>
          <a:p>
            <a:pPr marL="2854325" indent="6350">
              <a:buFont typeface="Arial" panose="020B0604020202020204" pitchFamily="34" charset="0"/>
              <a:buNone/>
            </a:pPr>
            <a:r>
              <a:rPr lang="en-US" sz="1800" i="1" dirty="0" err="1" smtClean="0">
                <a:solidFill>
                  <a:schemeClr val="bg1">
                    <a:lumMod val="85000"/>
                  </a:schemeClr>
                </a:solidFill>
              </a:rPr>
              <a:t>Gabungan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85000"/>
                  </a:schemeClr>
                </a:solidFill>
              </a:rPr>
              <a:t>beberapa</a:t>
            </a:r>
            <a:r>
              <a:rPr lang="en-US" sz="18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id-ID" sz="1800" i="1" dirty="0" smtClean="0">
                <a:solidFill>
                  <a:schemeClr val="bg1">
                    <a:lumMod val="85000"/>
                  </a:schemeClr>
                </a:solidFill>
              </a:rPr>
              <a:t>jenis topologi yang lain(disesuaikan dengan kebutuhan). Biasanya digunakan pada jaringan yang tidak memiliki terlalu banyak node di dalamnya. Dikarenakan setiap perangkat dihubungkan dengan perangkat lainnya.</a:t>
            </a:r>
            <a:endParaRPr lang="en-US" sz="18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4325" indent="6350">
              <a:buFont typeface="Arial" panose="020B0604020202020204" pitchFamily="34" charset="0"/>
              <a:buNone/>
            </a:pPr>
            <a:endParaRPr lang="en-US" sz="18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4325" indent="6350">
              <a:buFont typeface="Arial" panose="020B0604020202020204" pitchFamily="34" charset="0"/>
              <a:buNone/>
            </a:pPr>
            <a:endParaRPr lang="en-US" sz="18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4325" indent="6350">
              <a:buFont typeface="Arial" panose="020B0604020202020204" pitchFamily="34" charset="0"/>
              <a:buNone/>
            </a:pPr>
            <a:endParaRPr lang="en-US" sz="18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4325" indent="6350">
              <a:buFont typeface="Arial" panose="020B0604020202020204" pitchFamily="34" charset="0"/>
              <a:buNone/>
            </a:pPr>
            <a:endParaRPr lang="en-US" sz="1800" b="1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4325" indent="6350">
              <a:buFont typeface="Arial" panose="020B0604020202020204" pitchFamily="34" charset="0"/>
              <a:buNone/>
            </a:pPr>
            <a:r>
              <a:rPr lang="id-ID" sz="1800" b="1" i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id-ID" sz="1800" b="1" i="1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18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817098" y="3775135"/>
            <a:ext cx="6553200" cy="105409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Kelebihannya</a:t>
            </a:r>
            <a:r>
              <a:rPr lang="en-US" sz="1600" dirty="0" smtClean="0"/>
              <a:t> : </a:t>
            </a:r>
          </a:p>
          <a:p>
            <a:r>
              <a:rPr lang="en-US" sz="1600" i="1" dirty="0" smtClean="0"/>
              <a:t>1.  </a:t>
            </a:r>
            <a:r>
              <a:rPr lang="id-ID" sz="1600" i="1" dirty="0" smtClean="0"/>
              <a:t>Memiliki respon waktu cepat.</a:t>
            </a:r>
            <a:br>
              <a:rPr lang="id-ID" sz="1600" i="1" dirty="0" smtClean="0"/>
            </a:br>
            <a:r>
              <a:rPr lang="en-US" sz="1600" i="1" dirty="0" smtClean="0"/>
              <a:t>2. </a:t>
            </a:r>
            <a:r>
              <a:rPr lang="id-ID" sz="1600" i="1" dirty="0" smtClean="0"/>
              <a:t>Tidak memerlukan protocol tambahan karena tidak ada fungsi switching.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467100" y="4946765"/>
            <a:ext cx="22098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Sedangkan</a:t>
            </a:r>
            <a:endParaRPr lang="en-US" dirty="0"/>
          </a:p>
        </p:txBody>
      </p:sp>
      <p:pic>
        <p:nvPicPr>
          <p:cNvPr id="6" name="Picture 2" descr="mes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236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Predefined Process 6"/>
          <p:cNvSpPr/>
          <p:nvPr/>
        </p:nvSpPr>
        <p:spPr>
          <a:xfrm>
            <a:off x="6429914" y="4946765"/>
            <a:ext cx="4863120" cy="79722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Kekurangan</a:t>
            </a:r>
            <a:r>
              <a:rPr lang="en-US" sz="1600" dirty="0" smtClean="0"/>
              <a:t> ; </a:t>
            </a:r>
          </a:p>
          <a:p>
            <a:pPr algn="ctr"/>
            <a:r>
              <a:rPr lang="en-US" sz="1600" i="1" dirty="0" err="1" smtClean="0"/>
              <a:t>Memerlukan</a:t>
            </a:r>
            <a:r>
              <a:rPr lang="en-US" sz="1600" i="1" dirty="0" smtClean="0"/>
              <a:t> b</a:t>
            </a:r>
            <a:r>
              <a:rPr lang="id-ID" sz="1600" i="1" dirty="0" smtClean="0"/>
              <a:t>iaya </a:t>
            </a:r>
            <a:r>
              <a:rPr lang="en-US" sz="1600" i="1" dirty="0" smtClean="0"/>
              <a:t>yang </a:t>
            </a:r>
            <a:r>
              <a:rPr lang="id-ID" sz="1600" i="1" dirty="0" smtClean="0"/>
              <a:t>cukup mahal.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6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00"/>
                            </p:stCondLst>
                            <p:childTnLst>
                              <p:par>
                                <p:cTn id="1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00"/>
                            </p:stCondLst>
                            <p:childTnLst>
                              <p:par>
                                <p:cTn id="1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10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100"/>
                            </p:stCondLst>
                            <p:childTnLst>
                              <p:par>
                                <p:cTn id="30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1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4724" y="88891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6.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Topologi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Jaringan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Komputer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 Linier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 descr="Macam-Macam Topologi Jaringan Komputer Lengk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25908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PubRRectCallout"/>
          <p:cNvSpPr>
            <a:spLocks noEditPoints="1" noChangeArrowheads="1"/>
          </p:cNvSpPr>
          <p:nvPr/>
        </p:nvSpPr>
        <p:spPr bwMode="auto">
          <a:xfrm rot="5400000">
            <a:off x="6786487" y="-2062088"/>
            <a:ext cx="1311815" cy="8636391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disebut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topologi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bus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beruntut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tata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letak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termasuk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tata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letak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umum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Satu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kabel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utama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menghubungkan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tiap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titik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sambungan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komputer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) yang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dihubungkan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penyambung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disebut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Penyambung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-T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ujungnya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harus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diakhiri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sebuah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penamat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(terminator). 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ounded Rectangular Callout 4"/>
          <p:cNvSpPr/>
          <p:nvPr/>
        </p:nvSpPr>
        <p:spPr>
          <a:xfrm rot="16200000">
            <a:off x="2009920" y="2457156"/>
            <a:ext cx="2228557" cy="4741985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</a:rPr>
              <a:t>Kelebihan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</a:rPr>
              <a:t>Topologi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Linier :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hemat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kabel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tata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letak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kabel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sederhana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mudah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dikembangkan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tidak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butuh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kendali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pusat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penambahan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maupun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pengurangan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penamat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dilakukan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tanpa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mengganggu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operasi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US" sz="1600" i="1" dirty="0" err="1" smtClean="0">
                <a:solidFill>
                  <a:schemeClr val="bg2">
                    <a:lumMod val="10000"/>
                  </a:schemeClr>
                </a:solidFill>
              </a:rPr>
              <a:t>berjalan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 rot="15765779">
            <a:off x="7521364" y="1901050"/>
            <a:ext cx="2619717" cy="5411457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</a:rPr>
              <a:t>Kekurangan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</a:rPr>
              <a:t>Topologi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 Linier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deteksi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isolasi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kesalahan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sangat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kecil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kepadatan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lalu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lintas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tinggi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keamanan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data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kurang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terjamin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kecepatan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menurun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bila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jumlah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pemakai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bertambah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diperlukan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pengulang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(repeater)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jarak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jauh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15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25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364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#44 Font Shadow</vt:lpstr>
      <vt:lpstr>Agent Orange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NoName11</dc:creator>
  <cp:lastModifiedBy>NoName11</cp:lastModifiedBy>
  <cp:revision>11</cp:revision>
  <dcterms:created xsi:type="dcterms:W3CDTF">2015-06-17T10:12:33Z</dcterms:created>
  <dcterms:modified xsi:type="dcterms:W3CDTF">2015-06-17T13:50:11Z</dcterms:modified>
</cp:coreProperties>
</file>