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2"/>
  </p:notesMasterIdLst>
  <p:sldIdLst>
    <p:sldId id="256" r:id="rId2"/>
    <p:sldId id="259" r:id="rId3"/>
    <p:sldId id="260" r:id="rId4"/>
    <p:sldId id="263" r:id="rId5"/>
    <p:sldId id="261" r:id="rId6"/>
    <p:sldId id="264" r:id="rId7"/>
    <p:sldId id="273" r:id="rId8"/>
    <p:sldId id="265" r:id="rId9"/>
    <p:sldId id="266" r:id="rId10"/>
    <p:sldId id="267" r:id="rId11"/>
    <p:sldId id="268" r:id="rId12"/>
    <p:sldId id="269" r:id="rId13"/>
    <p:sldId id="270" r:id="rId14"/>
    <p:sldId id="271" r:id="rId15"/>
    <p:sldId id="272" r:id="rId16"/>
    <p:sldId id="274" r:id="rId17"/>
    <p:sldId id="275"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7484" autoAdjust="0"/>
  </p:normalViewPr>
  <p:slideViewPr>
    <p:cSldViewPr snapToGrid="0">
      <p:cViewPr varScale="1">
        <p:scale>
          <a:sx n="74" d="100"/>
          <a:sy n="74" d="100"/>
        </p:scale>
        <p:origin x="9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visha\UGP_Abaqus%20Plo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visha\UGP_Abaqus%20Plo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Stress-Strain</a:t>
            </a:r>
            <a:r>
              <a:rPr lang="en-IN" baseline="0"/>
              <a:t> (Mooney Rivlin-2 parameters)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'Diff n'!$B$6:$B$21</c:f>
              <c:numCache>
                <c:formatCode>General</c:formatCode>
                <c:ptCount val="16"/>
                <c:pt idx="0">
                  <c:v>0</c:v>
                </c:pt>
                <c:pt idx="1">
                  <c:v>9.9503300000000003E-3</c:v>
                </c:pt>
                <c:pt idx="2">
                  <c:v>1.98026E-2</c:v>
                </c:pt>
                <c:pt idx="3">
                  <c:v>3.4401399999999999E-2</c:v>
                </c:pt>
                <c:pt idx="4">
                  <c:v>5.5907600000000002E-2</c:v>
                </c:pt>
                <c:pt idx="5">
                  <c:v>8.7323799999999993E-2</c:v>
                </c:pt>
                <c:pt idx="6">
                  <c:v>0.13267200000000001</c:v>
                </c:pt>
                <c:pt idx="7">
                  <c:v>0.19705600000000001</c:v>
                </c:pt>
                <c:pt idx="8">
                  <c:v>0.27597300000000002</c:v>
                </c:pt>
                <c:pt idx="9">
                  <c:v>0.34911500000000001</c:v>
                </c:pt>
                <c:pt idx="10">
                  <c:v>0.41726999999999997</c:v>
                </c:pt>
                <c:pt idx="11">
                  <c:v>0.48107499999999997</c:v>
                </c:pt>
                <c:pt idx="12">
                  <c:v>0.54105199999999998</c:v>
                </c:pt>
                <c:pt idx="13">
                  <c:v>0.597634</c:v>
                </c:pt>
                <c:pt idx="14">
                  <c:v>0.65118500000000001</c:v>
                </c:pt>
                <c:pt idx="15">
                  <c:v>0.69314699999999996</c:v>
                </c:pt>
              </c:numCache>
            </c:numRef>
          </c:xVal>
          <c:yVal>
            <c:numRef>
              <c:f>'Diff n'!$C$6:$C$21</c:f>
              <c:numCache>
                <c:formatCode>General</c:formatCode>
                <c:ptCount val="16"/>
                <c:pt idx="0">
                  <c:v>0</c:v>
                </c:pt>
                <c:pt idx="1">
                  <c:v>1.8453300000000001E-3</c:v>
                </c:pt>
                <c:pt idx="2">
                  <c:v>3.9932400000000003E-3</c:v>
                </c:pt>
                <c:pt idx="3">
                  <c:v>7.7643800000000004E-3</c:v>
                </c:pt>
                <c:pt idx="4">
                  <c:v>1.46058E-2</c:v>
                </c:pt>
                <c:pt idx="5">
                  <c:v>2.7378099999999999E-2</c:v>
                </c:pt>
                <c:pt idx="6">
                  <c:v>5.1733700000000001E-2</c:v>
                </c:pt>
                <c:pt idx="7">
                  <c:v>9.8742399999999994E-2</c:v>
                </c:pt>
                <c:pt idx="8">
                  <c:v>0.177485</c:v>
                </c:pt>
                <c:pt idx="9">
                  <c:v>0.27309</c:v>
                </c:pt>
                <c:pt idx="10">
                  <c:v>0.383905</c:v>
                </c:pt>
                <c:pt idx="11">
                  <c:v>0.50882700000000003</c:v>
                </c:pt>
                <c:pt idx="12">
                  <c:v>0.64710000000000001</c:v>
                </c:pt>
                <c:pt idx="13">
                  <c:v>0.79819600000000002</c:v>
                </c:pt>
                <c:pt idx="14">
                  <c:v>0.96174000000000004</c:v>
                </c:pt>
                <c:pt idx="15">
                  <c:v>1.10528</c:v>
                </c:pt>
              </c:numCache>
            </c:numRef>
          </c:yVal>
          <c:smooth val="1"/>
          <c:extLst>
            <c:ext xmlns:c16="http://schemas.microsoft.com/office/drawing/2014/chart" uri="{C3380CC4-5D6E-409C-BE32-E72D297353CC}">
              <c16:uniqueId val="{00000000-4B9D-47D0-8B04-E3109581E536}"/>
            </c:ext>
          </c:extLst>
        </c:ser>
        <c:dLbls>
          <c:showLegendKey val="0"/>
          <c:showVal val="0"/>
          <c:showCatName val="0"/>
          <c:showSerName val="0"/>
          <c:showPercent val="0"/>
          <c:showBubbleSize val="0"/>
        </c:dLbls>
        <c:axId val="2041716800"/>
        <c:axId val="2041177232"/>
      </c:scatterChart>
      <c:valAx>
        <c:axId val="2041716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177232"/>
        <c:crosses val="autoZero"/>
        <c:crossBetween val="midCat"/>
      </c:valAx>
      <c:valAx>
        <c:axId val="204117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4171680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Stress-Strain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'Diff n'!$B$28:$B$43</c:f>
              <c:numCache>
                <c:formatCode>General</c:formatCode>
                <c:ptCount val="16"/>
                <c:pt idx="0">
                  <c:v>0</c:v>
                </c:pt>
                <c:pt idx="1">
                  <c:v>9.9503300000000003E-3</c:v>
                </c:pt>
                <c:pt idx="2">
                  <c:v>1.98026E-2</c:v>
                </c:pt>
                <c:pt idx="3">
                  <c:v>3.4401399999999999E-2</c:v>
                </c:pt>
                <c:pt idx="4">
                  <c:v>5.5907600000000002E-2</c:v>
                </c:pt>
                <c:pt idx="5">
                  <c:v>8.7323799999999993E-2</c:v>
                </c:pt>
                <c:pt idx="6">
                  <c:v>0.13267200000000001</c:v>
                </c:pt>
                <c:pt idx="7">
                  <c:v>0.19705600000000001</c:v>
                </c:pt>
                <c:pt idx="8">
                  <c:v>0.27597300000000002</c:v>
                </c:pt>
                <c:pt idx="9">
                  <c:v>0.34911500000000001</c:v>
                </c:pt>
                <c:pt idx="10">
                  <c:v>0.41726999999999997</c:v>
                </c:pt>
                <c:pt idx="11">
                  <c:v>0.48107499999999997</c:v>
                </c:pt>
                <c:pt idx="12">
                  <c:v>0.54105199999999998</c:v>
                </c:pt>
                <c:pt idx="13">
                  <c:v>0.597634</c:v>
                </c:pt>
                <c:pt idx="14">
                  <c:v>0.65118500000000001</c:v>
                </c:pt>
                <c:pt idx="15">
                  <c:v>0.69314699999999996</c:v>
                </c:pt>
              </c:numCache>
            </c:numRef>
          </c:xVal>
          <c:yVal>
            <c:numRef>
              <c:f>'Diff n'!$C$28:$C$43</c:f>
              <c:numCache>
                <c:formatCode>General</c:formatCode>
                <c:ptCount val="16"/>
                <c:pt idx="0">
                  <c:v>0</c:v>
                </c:pt>
                <c:pt idx="1">
                  <c:v>-1.14419E-2</c:v>
                </c:pt>
                <c:pt idx="2">
                  <c:v>-7.9676300000000005E-2</c:v>
                </c:pt>
                <c:pt idx="3">
                  <c:v>-0.41358299999999998</c:v>
                </c:pt>
                <c:pt idx="4">
                  <c:v>-1.78396</c:v>
                </c:pt>
                <c:pt idx="5">
                  <c:v>-6.7960200000000004</c:v>
                </c:pt>
                <c:pt idx="6">
                  <c:v>-23.369800000000001</c:v>
                </c:pt>
                <c:pt idx="7">
                  <c:v>-71.499300000000005</c:v>
                </c:pt>
                <c:pt idx="8">
                  <c:v>-165.41300000000001</c:v>
                </c:pt>
                <c:pt idx="9">
                  <c:v>-244.066</c:v>
                </c:pt>
                <c:pt idx="10">
                  <c:v>-212.90899999999999</c:v>
                </c:pt>
                <c:pt idx="11">
                  <c:v>64.165499999999994</c:v>
                </c:pt>
                <c:pt idx="12">
                  <c:v>764.38900000000001</c:v>
                </c:pt>
                <c:pt idx="13">
                  <c:v>2106.44</c:v>
                </c:pt>
                <c:pt idx="14">
                  <c:v>4351.2700000000004</c:v>
                </c:pt>
                <c:pt idx="15">
                  <c:v>7085.1</c:v>
                </c:pt>
              </c:numCache>
            </c:numRef>
          </c:yVal>
          <c:smooth val="1"/>
          <c:extLst>
            <c:ext xmlns:c16="http://schemas.microsoft.com/office/drawing/2014/chart" uri="{C3380CC4-5D6E-409C-BE32-E72D297353CC}">
              <c16:uniqueId val="{00000000-F501-4ED5-91B5-FFE83DBAECC2}"/>
            </c:ext>
          </c:extLst>
        </c:ser>
        <c:dLbls>
          <c:showLegendKey val="0"/>
          <c:showVal val="0"/>
          <c:showCatName val="0"/>
          <c:showSerName val="0"/>
          <c:showPercent val="0"/>
          <c:showBubbleSize val="0"/>
        </c:dLbls>
        <c:axId val="1500660384"/>
        <c:axId val="75379504"/>
      </c:scatterChart>
      <c:valAx>
        <c:axId val="1500660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379504"/>
        <c:crosses val="autoZero"/>
        <c:crossBetween val="midCat"/>
      </c:valAx>
      <c:valAx>
        <c:axId val="75379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066038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672CE-F8B3-42EC-A304-DABE7B22FD3C}" type="datetimeFigureOut">
              <a:rPr lang="en-IN" smtClean="0"/>
              <a:t>03-09-2025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6F5A8-A881-479D-A872-75A74A1ECAA4}" type="slidenum">
              <a:rPr lang="en-IN" smtClean="0"/>
              <a:t>‹#›</a:t>
            </a:fld>
            <a:endParaRPr lang="en-IN"/>
          </a:p>
        </p:txBody>
      </p:sp>
    </p:spTree>
    <p:extLst>
      <p:ext uri="{BB962C8B-B14F-4D97-AF65-F5344CB8AC3E}">
        <p14:creationId xmlns:p14="http://schemas.microsoft.com/office/powerpoint/2010/main" val="132641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B6F5A8-A881-479D-A872-75A74A1ECAA4}" type="slidenum">
              <a:rPr lang="en-IN" smtClean="0"/>
              <a:t>2</a:t>
            </a:fld>
            <a:endParaRPr lang="en-IN"/>
          </a:p>
        </p:txBody>
      </p:sp>
    </p:spTree>
    <p:extLst>
      <p:ext uri="{BB962C8B-B14F-4D97-AF65-F5344CB8AC3E}">
        <p14:creationId xmlns:p14="http://schemas.microsoft.com/office/powerpoint/2010/main" val="723765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Papers had: </a:t>
            </a:r>
          </a:p>
          <a:p>
            <a:pPr marL="228600" indent="-228600">
              <a:buAutoNum type="arabicPeriod"/>
            </a:pPr>
            <a:r>
              <a:rPr lang="en-IN" sz="1200" b="0" i="0" u="none" strike="noStrike" kern="1200" dirty="0" err="1">
                <a:solidFill>
                  <a:schemeClr val="tx1"/>
                </a:solidFill>
                <a:effectLst/>
                <a:latin typeface="+mn-lt"/>
                <a:ea typeface="+mn-ea"/>
                <a:cs typeface="+mn-cs"/>
              </a:rPr>
              <a:t>Sugihardjo</a:t>
            </a:r>
            <a:r>
              <a:rPr lang="en-IN" sz="1200" b="0" i="0" u="none" strike="noStrike" kern="1200" dirty="0">
                <a:solidFill>
                  <a:schemeClr val="tx1"/>
                </a:solidFill>
                <a:effectLst/>
                <a:latin typeface="+mn-lt"/>
                <a:ea typeface="+mn-ea"/>
                <a:cs typeface="+mn-cs"/>
              </a:rPr>
              <a:t>, </a:t>
            </a:r>
            <a:r>
              <a:rPr lang="en-IN" sz="1200" b="0" i="0" u="none" strike="noStrike" kern="1200" dirty="0" err="1">
                <a:solidFill>
                  <a:schemeClr val="tx1"/>
                </a:solidFill>
                <a:effectLst/>
                <a:latin typeface="+mn-lt"/>
                <a:ea typeface="+mn-ea"/>
                <a:cs typeface="+mn-cs"/>
              </a:rPr>
              <a:t>Hidajat</a:t>
            </a:r>
            <a:r>
              <a:rPr lang="en-IN" sz="1200" b="0" i="0" u="none" strike="noStrike" kern="1200" dirty="0">
                <a:solidFill>
                  <a:schemeClr val="tx1"/>
                </a:solidFill>
                <a:effectLst/>
                <a:latin typeface="+mn-lt"/>
                <a:ea typeface="+mn-ea"/>
                <a:cs typeface="+mn-cs"/>
              </a:rPr>
              <a:t> &amp; Tavio, Tavio &amp; Lesmana, </a:t>
            </a:r>
            <a:r>
              <a:rPr lang="en-IN" sz="1200" b="0" i="0" u="none" strike="noStrike" kern="1200" dirty="0" err="1">
                <a:solidFill>
                  <a:schemeClr val="tx1"/>
                </a:solidFill>
                <a:effectLst/>
                <a:latin typeface="+mn-lt"/>
                <a:ea typeface="+mn-ea"/>
                <a:cs typeface="+mn-cs"/>
              </a:rPr>
              <a:t>Yudha</a:t>
            </a:r>
            <a:r>
              <a:rPr lang="en-IN" sz="1200" b="0" i="0" u="none" strike="noStrike" kern="1200" dirty="0">
                <a:solidFill>
                  <a:schemeClr val="tx1"/>
                </a:solidFill>
                <a:effectLst/>
                <a:latin typeface="+mn-lt"/>
                <a:ea typeface="+mn-ea"/>
                <a:cs typeface="+mn-cs"/>
              </a:rPr>
              <a:t>. (2018). FE Model of Low Grade Rubber for </a:t>
            </a:r>
            <a:r>
              <a:rPr lang="en-IN" sz="1200" b="0" i="0" u="none" strike="noStrike" kern="1200" dirty="0" err="1">
                <a:solidFill>
                  <a:schemeClr val="tx1"/>
                </a:solidFill>
                <a:effectLst/>
                <a:latin typeface="+mn-lt"/>
                <a:ea typeface="+mn-ea"/>
                <a:cs typeface="+mn-cs"/>
              </a:rPr>
              <a:t>Modeling</a:t>
            </a:r>
            <a:r>
              <a:rPr lang="en-IN" sz="1200" b="0" i="0" u="none" strike="noStrike" kern="1200" dirty="0">
                <a:solidFill>
                  <a:schemeClr val="tx1"/>
                </a:solidFill>
                <a:effectLst/>
                <a:latin typeface="+mn-lt"/>
                <a:ea typeface="+mn-ea"/>
                <a:cs typeface="+mn-cs"/>
              </a:rPr>
              <a:t> Housing’s Low-Cost Rubber Base Isolators. Civil Engineering Journal. 4. 24. 10.28991/cej-030966. </a:t>
            </a:r>
            <a:br>
              <a:rPr lang="en-IN" sz="1200" b="0" i="0" u="none" strike="noStrike" kern="1200" dirty="0">
                <a:solidFill>
                  <a:schemeClr val="tx1"/>
                </a:solidFill>
                <a:effectLst/>
                <a:latin typeface="+mn-lt"/>
                <a:ea typeface="+mn-ea"/>
                <a:cs typeface="+mn-cs"/>
              </a:rPr>
            </a:br>
            <a:r>
              <a:rPr lang="en-IN" sz="1200" b="0" i="0" u="none" strike="noStrike" kern="1200" dirty="0">
                <a:solidFill>
                  <a:schemeClr val="tx1"/>
                </a:solidFill>
                <a:effectLst/>
                <a:latin typeface="+mn-lt"/>
                <a:ea typeface="+mn-ea"/>
                <a:cs typeface="+mn-cs"/>
              </a:rPr>
              <a:t>https://civilejournal.org/index.php/cej/article/view/613/pdf</a:t>
            </a:r>
          </a:p>
          <a:p>
            <a:pPr marL="228600" indent="-228600">
              <a:buAutoNum type="arabicPeriod"/>
            </a:pPr>
            <a:r>
              <a:rPr lang="en-IN" dirty="0"/>
              <a:t>https://abaqus.uclouvain.be/English/SIMACAEGSARefMap/simagsa-t-materialpropertieshyperelasticmodelfortherubber.htm</a:t>
            </a:r>
          </a:p>
        </p:txBody>
      </p:sp>
      <p:sp>
        <p:nvSpPr>
          <p:cNvPr id="4" name="Slide Number Placeholder 3"/>
          <p:cNvSpPr>
            <a:spLocks noGrp="1"/>
          </p:cNvSpPr>
          <p:nvPr>
            <p:ph type="sldNum" sz="quarter" idx="5"/>
          </p:nvPr>
        </p:nvSpPr>
        <p:spPr/>
        <p:txBody>
          <a:bodyPr/>
          <a:lstStyle/>
          <a:p>
            <a:fld id="{04B6F5A8-A881-479D-A872-75A74A1ECAA4}" type="slidenum">
              <a:rPr lang="en-IN" smtClean="0"/>
              <a:t>5</a:t>
            </a:fld>
            <a:endParaRPr lang="en-IN"/>
          </a:p>
        </p:txBody>
      </p:sp>
    </p:spTree>
    <p:extLst>
      <p:ext uri="{BB962C8B-B14F-4D97-AF65-F5344CB8AC3E}">
        <p14:creationId xmlns:p14="http://schemas.microsoft.com/office/powerpoint/2010/main" val="429287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Deviatoric" comes from </a:t>
            </a:r>
            <a:r>
              <a:rPr lang="en-IN" b="1" dirty="0"/>
              <a:t>deviator</a:t>
            </a:r>
            <a:r>
              <a:rPr lang="en-IN" dirty="0"/>
              <a:t>, meaning the part of stress or strain that causes </a:t>
            </a:r>
            <a:r>
              <a:rPr lang="en-IN" i="1" dirty="0"/>
              <a:t>shape change without volume change</a:t>
            </a:r>
          </a:p>
          <a:p>
            <a:r>
              <a:rPr lang="en-IN" dirty="0"/>
              <a:t>So </a:t>
            </a:r>
            <a:r>
              <a:rPr lang="en-IN" b="1" dirty="0"/>
              <a:t>isochoric deformation</a:t>
            </a:r>
            <a:r>
              <a:rPr lang="en-IN" dirty="0"/>
              <a:t> = deformation at </a:t>
            </a:r>
            <a:r>
              <a:rPr lang="en-IN" b="1" dirty="0"/>
              <a:t>constant volume</a:t>
            </a:r>
            <a:r>
              <a:rPr lang="en-IN" dirty="0"/>
              <a:t>.</a:t>
            </a:r>
          </a:p>
          <a:p>
            <a:r>
              <a:rPr lang="en-IN" dirty="0"/>
              <a:t>In rubber mechanics, we often assume that rubber is </a:t>
            </a:r>
            <a:r>
              <a:rPr lang="en-IN" i="1" dirty="0"/>
              <a:t>nearly incompressible</a:t>
            </a:r>
            <a:r>
              <a:rPr lang="en-IN" dirty="0"/>
              <a:t>, so most of its deformation is isochoric</a:t>
            </a:r>
          </a:p>
        </p:txBody>
      </p:sp>
      <p:sp>
        <p:nvSpPr>
          <p:cNvPr id="4" name="Slide Number Placeholder 3"/>
          <p:cNvSpPr>
            <a:spLocks noGrp="1"/>
          </p:cNvSpPr>
          <p:nvPr>
            <p:ph type="sldNum" sz="quarter" idx="5"/>
          </p:nvPr>
        </p:nvSpPr>
        <p:spPr/>
        <p:txBody>
          <a:bodyPr/>
          <a:lstStyle/>
          <a:p>
            <a:fld id="{04B6F5A8-A881-479D-A872-75A74A1ECAA4}" type="slidenum">
              <a:rPr lang="en-IN" smtClean="0"/>
              <a:t>9</a:t>
            </a:fld>
            <a:endParaRPr lang="en-IN"/>
          </a:p>
        </p:txBody>
      </p:sp>
    </p:spTree>
    <p:extLst>
      <p:ext uri="{BB962C8B-B14F-4D97-AF65-F5344CB8AC3E}">
        <p14:creationId xmlns:p14="http://schemas.microsoft.com/office/powerpoint/2010/main" val="3206447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 bushing is a cylindrical lining or component used in two main contexts: to reduce friction and wear between moving parts in mechanical systems, or to provide electrical insulation for a conductor passing through a conductive barrier. Mechanical bushings, also known as sleeve bearings, are typically made of low-friction materials like bronze or plastic, while electrical bushings are made of insulating materials such as porcelain or steatite.</a:t>
            </a:r>
            <a:endParaRPr lang="en-IN" dirty="0"/>
          </a:p>
        </p:txBody>
      </p:sp>
      <p:sp>
        <p:nvSpPr>
          <p:cNvPr id="4" name="Slide Number Placeholder 3"/>
          <p:cNvSpPr>
            <a:spLocks noGrp="1"/>
          </p:cNvSpPr>
          <p:nvPr>
            <p:ph type="sldNum" sz="quarter" idx="5"/>
          </p:nvPr>
        </p:nvSpPr>
        <p:spPr/>
        <p:txBody>
          <a:bodyPr/>
          <a:lstStyle/>
          <a:p>
            <a:fld id="{04B6F5A8-A881-479D-A872-75A74A1ECAA4}" type="slidenum">
              <a:rPr lang="en-IN" smtClean="0"/>
              <a:t>16</a:t>
            </a:fld>
            <a:endParaRPr lang="en-IN"/>
          </a:p>
        </p:txBody>
      </p:sp>
    </p:spTree>
    <p:extLst>
      <p:ext uri="{BB962C8B-B14F-4D97-AF65-F5344CB8AC3E}">
        <p14:creationId xmlns:p14="http://schemas.microsoft.com/office/powerpoint/2010/main" val="2588215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E63350-AA9A-416B-A9EA-CD4D24EFC19C}" type="datetimeFigureOut">
              <a:rPr lang="en-IN" smtClean="0"/>
              <a:t>03-09-2025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0AAE178-74D1-4174-8FCC-7C9205B3FB1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192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63350-AA9A-416B-A9EA-CD4D24EFC19C}"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AE178-74D1-4174-8FCC-7C9205B3FB1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900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63350-AA9A-416B-A9EA-CD4D24EFC19C}"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AE178-74D1-4174-8FCC-7C9205B3FB1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6391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63350-AA9A-416B-A9EA-CD4D24EFC19C}"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AE178-74D1-4174-8FCC-7C9205B3FB1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03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E63350-AA9A-416B-A9EA-CD4D24EFC19C}"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AE178-74D1-4174-8FCC-7C9205B3FB1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1378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63350-AA9A-416B-A9EA-CD4D24EFC19C}"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AE178-74D1-4174-8FCC-7C9205B3FB1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884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63350-AA9A-416B-A9EA-CD4D24EFC19C}" type="datetimeFigureOut">
              <a:rPr lang="en-IN" smtClean="0"/>
              <a:t>03-09-2025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AAE178-74D1-4174-8FCC-7C9205B3FB1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2977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63350-AA9A-416B-A9EA-CD4D24EFC19C}" type="datetimeFigureOut">
              <a:rPr lang="en-IN" smtClean="0"/>
              <a:t>03-09-2025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AAE178-74D1-4174-8FCC-7C9205B3FB1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94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63350-AA9A-416B-A9EA-CD4D24EFC19C}" type="datetimeFigureOut">
              <a:rPr lang="en-IN" smtClean="0"/>
              <a:t>03-09-2025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AAE178-74D1-4174-8FCC-7C9205B3FB1A}" type="slidenum">
              <a:rPr lang="en-IN" smtClean="0"/>
              <a:t>‹#›</a:t>
            </a:fld>
            <a:endParaRPr lang="en-IN"/>
          </a:p>
        </p:txBody>
      </p:sp>
    </p:spTree>
    <p:extLst>
      <p:ext uri="{BB962C8B-B14F-4D97-AF65-F5344CB8AC3E}">
        <p14:creationId xmlns:p14="http://schemas.microsoft.com/office/powerpoint/2010/main" val="440416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E63350-AA9A-416B-A9EA-CD4D24EFC19C}"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AE178-74D1-4174-8FCC-7C9205B3FB1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9381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9E63350-AA9A-416B-A9EA-CD4D24EFC19C}" type="datetimeFigureOut">
              <a:rPr lang="en-IN" smtClean="0"/>
              <a:t>03-09-2025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0AAE178-74D1-4174-8FCC-7C9205B3FB1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36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9E63350-AA9A-416B-A9EA-CD4D24EFC19C}" type="datetimeFigureOut">
              <a:rPr lang="en-IN" smtClean="0"/>
              <a:t>03-09-2025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0AAE178-74D1-4174-8FCC-7C9205B3FB1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28811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scispace.com/pdf/comparative-study-of-variation-of-mooney-rivlin-hyperelastic-3e97pfpngh.pd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E786-5221-F548-88D4-5E6AB8F13961}"/>
              </a:ext>
            </a:extLst>
          </p:cNvPr>
          <p:cNvSpPr>
            <a:spLocks noGrp="1"/>
          </p:cNvSpPr>
          <p:nvPr>
            <p:ph type="ctrTitle"/>
          </p:nvPr>
        </p:nvSpPr>
        <p:spPr/>
        <p:txBody>
          <a:bodyPr/>
          <a:lstStyle/>
          <a:p>
            <a:r>
              <a:rPr lang="en-US" dirty="0"/>
              <a:t>Simulations &amp; Curves</a:t>
            </a:r>
            <a:endParaRPr lang="en-IN" dirty="0"/>
          </a:p>
        </p:txBody>
      </p:sp>
      <p:sp>
        <p:nvSpPr>
          <p:cNvPr id="3" name="Subtitle 2">
            <a:extLst>
              <a:ext uri="{FF2B5EF4-FFF2-40B4-BE49-F238E27FC236}">
                <a16:creationId xmlns:a16="http://schemas.microsoft.com/office/drawing/2014/main" id="{7D97426A-4B59-F5D2-6DBC-5849A7B80FB1}"/>
              </a:ext>
            </a:extLst>
          </p:cNvPr>
          <p:cNvSpPr>
            <a:spLocks noGrp="1"/>
          </p:cNvSpPr>
          <p:nvPr>
            <p:ph type="subTitle" idx="1"/>
          </p:nvPr>
        </p:nvSpPr>
        <p:spPr/>
        <p:txBody>
          <a:bodyPr/>
          <a:lstStyle/>
          <a:p>
            <a:r>
              <a:rPr lang="en-US" dirty="0"/>
              <a:t>Mooney Rivlin &amp; Polynomial</a:t>
            </a:r>
            <a:endParaRPr lang="en-IN" dirty="0"/>
          </a:p>
        </p:txBody>
      </p:sp>
    </p:spTree>
    <p:extLst>
      <p:ext uri="{BB962C8B-B14F-4D97-AF65-F5344CB8AC3E}">
        <p14:creationId xmlns:p14="http://schemas.microsoft.com/office/powerpoint/2010/main" val="1012164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277141-EAEC-C9B0-C5BA-F69CA04E76BD}"/>
              </a:ext>
            </a:extLst>
          </p:cNvPr>
          <p:cNvPicPr>
            <a:picLocks noChangeAspect="1"/>
          </p:cNvPicPr>
          <p:nvPr/>
        </p:nvPicPr>
        <p:blipFill>
          <a:blip r:embed="rId2"/>
          <a:stretch>
            <a:fillRect/>
          </a:stretch>
        </p:blipFill>
        <p:spPr>
          <a:xfrm>
            <a:off x="1139721" y="738949"/>
            <a:ext cx="9521994" cy="5380101"/>
          </a:xfrm>
          <a:prstGeom prst="rect">
            <a:avLst/>
          </a:prstGeom>
        </p:spPr>
      </p:pic>
      <p:sp>
        <p:nvSpPr>
          <p:cNvPr id="5" name="TextBox 4">
            <a:extLst>
              <a:ext uri="{FF2B5EF4-FFF2-40B4-BE49-F238E27FC236}">
                <a16:creationId xmlns:a16="http://schemas.microsoft.com/office/drawing/2014/main" id="{EF85EBB4-4342-F9D6-1022-96CC124BA752}"/>
              </a:ext>
            </a:extLst>
          </p:cNvPr>
          <p:cNvSpPr txBox="1"/>
          <p:nvPr/>
        </p:nvSpPr>
        <p:spPr>
          <a:xfrm>
            <a:off x="242740" y="168839"/>
            <a:ext cx="6103854" cy="369332"/>
          </a:xfrm>
          <a:prstGeom prst="rect">
            <a:avLst/>
          </a:prstGeom>
          <a:noFill/>
        </p:spPr>
        <p:txBody>
          <a:bodyPr wrap="square">
            <a:spAutoFit/>
          </a:bodyPr>
          <a:lstStyle/>
          <a:p>
            <a:r>
              <a:rPr lang="en-IN" dirty="0"/>
              <a:t>2.  Test bench</a:t>
            </a:r>
          </a:p>
        </p:txBody>
      </p:sp>
    </p:spTree>
    <p:extLst>
      <p:ext uri="{BB962C8B-B14F-4D97-AF65-F5344CB8AC3E}">
        <p14:creationId xmlns:p14="http://schemas.microsoft.com/office/powerpoint/2010/main" val="108939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292194-5194-0098-F221-9FC8B3F67599}"/>
              </a:ext>
            </a:extLst>
          </p:cNvPr>
          <p:cNvSpPr txBox="1"/>
          <p:nvPr/>
        </p:nvSpPr>
        <p:spPr>
          <a:xfrm>
            <a:off x="280448" y="178266"/>
            <a:ext cx="6103854" cy="369332"/>
          </a:xfrm>
          <a:prstGeom prst="rect">
            <a:avLst/>
          </a:prstGeom>
          <a:noFill/>
        </p:spPr>
        <p:txBody>
          <a:bodyPr wrap="square">
            <a:spAutoFit/>
          </a:bodyPr>
          <a:lstStyle/>
          <a:p>
            <a:r>
              <a:rPr lang="en-IN" dirty="0"/>
              <a:t>3. Results</a:t>
            </a:r>
          </a:p>
        </p:txBody>
      </p:sp>
      <p:sp>
        <p:nvSpPr>
          <p:cNvPr id="5" name="TextBox 4">
            <a:extLst>
              <a:ext uri="{FF2B5EF4-FFF2-40B4-BE49-F238E27FC236}">
                <a16:creationId xmlns:a16="http://schemas.microsoft.com/office/drawing/2014/main" id="{191BD0BA-A94C-799C-934F-173B16A61420}"/>
              </a:ext>
            </a:extLst>
          </p:cNvPr>
          <p:cNvSpPr txBox="1"/>
          <p:nvPr/>
        </p:nvSpPr>
        <p:spPr>
          <a:xfrm>
            <a:off x="280447" y="568977"/>
            <a:ext cx="11474777" cy="923330"/>
          </a:xfrm>
          <a:prstGeom prst="rect">
            <a:avLst/>
          </a:prstGeom>
          <a:noFill/>
        </p:spPr>
        <p:txBody>
          <a:bodyPr wrap="square">
            <a:spAutoFit/>
          </a:bodyPr>
          <a:lstStyle/>
          <a:p>
            <a:r>
              <a:rPr lang="en-IN" dirty="0"/>
              <a:t>The tests were conducted for a technical NR with a hardness of 56 Shore A.</a:t>
            </a:r>
          </a:p>
          <a:p>
            <a:r>
              <a:rPr lang="en-IN" dirty="0"/>
              <a:t>Test specimens used: 2 mm thickness, cross-section area of 16 mm2. </a:t>
            </a:r>
          </a:p>
          <a:p>
            <a:r>
              <a:rPr lang="en-IN" dirty="0"/>
              <a:t>Hydrostatic pressure values = 1, 100, 200, and 300 bar.</a:t>
            </a:r>
          </a:p>
        </p:txBody>
      </p:sp>
      <p:pic>
        <p:nvPicPr>
          <p:cNvPr id="4" name="Picture 3">
            <a:extLst>
              <a:ext uri="{FF2B5EF4-FFF2-40B4-BE49-F238E27FC236}">
                <a16:creationId xmlns:a16="http://schemas.microsoft.com/office/drawing/2014/main" id="{155B2274-52B8-3061-8C6B-6822C8AA8510}"/>
              </a:ext>
            </a:extLst>
          </p:cNvPr>
          <p:cNvPicPr>
            <a:picLocks noChangeAspect="1"/>
          </p:cNvPicPr>
          <p:nvPr/>
        </p:nvPicPr>
        <p:blipFill>
          <a:blip r:embed="rId2"/>
          <a:stretch>
            <a:fillRect/>
          </a:stretch>
        </p:blipFill>
        <p:spPr>
          <a:xfrm>
            <a:off x="4892510" y="1608830"/>
            <a:ext cx="7031368" cy="3714697"/>
          </a:xfrm>
          <a:prstGeom prst="rect">
            <a:avLst/>
          </a:prstGeom>
        </p:spPr>
      </p:pic>
      <p:sp>
        <p:nvSpPr>
          <p:cNvPr id="7" name="TextBox 6">
            <a:extLst>
              <a:ext uri="{FF2B5EF4-FFF2-40B4-BE49-F238E27FC236}">
                <a16:creationId xmlns:a16="http://schemas.microsoft.com/office/drawing/2014/main" id="{1DB48071-F5C3-DF7C-1E3C-ED68478F4ED0}"/>
              </a:ext>
            </a:extLst>
          </p:cNvPr>
          <p:cNvSpPr txBox="1"/>
          <p:nvPr/>
        </p:nvSpPr>
        <p:spPr>
          <a:xfrm>
            <a:off x="280447" y="1943325"/>
            <a:ext cx="4352513" cy="2308324"/>
          </a:xfrm>
          <a:prstGeom prst="rect">
            <a:avLst/>
          </a:prstGeom>
          <a:noFill/>
        </p:spPr>
        <p:txBody>
          <a:bodyPr wrap="square">
            <a:spAutoFit/>
          </a:bodyPr>
          <a:lstStyle/>
          <a:p>
            <a:r>
              <a:rPr lang="en-IN" dirty="0"/>
              <a:t>Confirmed the assumption that there </a:t>
            </a:r>
            <a:r>
              <a:rPr lang="en-IN" b="1" dirty="0"/>
              <a:t>is no influence of hydrostatic pressure up to 300 bar </a:t>
            </a:r>
            <a:r>
              <a:rPr lang="en-IN" dirty="0"/>
              <a:t>on the deviatoric behaviour of an NR for </a:t>
            </a:r>
            <a:r>
              <a:rPr lang="en-IN" b="1" dirty="0"/>
              <a:t>stretches up to 80 %.</a:t>
            </a:r>
            <a:r>
              <a:rPr lang="en-IN" dirty="0"/>
              <a:t> </a:t>
            </a:r>
          </a:p>
          <a:p>
            <a:r>
              <a:rPr lang="en-IN" dirty="0"/>
              <a:t>Since the influence of hydrostatic pressure has proved negligible, </a:t>
            </a:r>
            <a:r>
              <a:rPr lang="en-IN" b="1" dirty="0"/>
              <a:t>the split of the strain energy function is valid for the investigated NR.</a:t>
            </a:r>
          </a:p>
        </p:txBody>
      </p:sp>
      <p:sp>
        <p:nvSpPr>
          <p:cNvPr id="9" name="TextBox 8">
            <a:extLst>
              <a:ext uri="{FF2B5EF4-FFF2-40B4-BE49-F238E27FC236}">
                <a16:creationId xmlns:a16="http://schemas.microsoft.com/office/drawing/2014/main" id="{B3A3B8DE-D000-A5DA-13B1-F0238E678595}"/>
              </a:ext>
            </a:extLst>
          </p:cNvPr>
          <p:cNvSpPr txBox="1"/>
          <p:nvPr/>
        </p:nvSpPr>
        <p:spPr>
          <a:xfrm>
            <a:off x="280448" y="1534472"/>
            <a:ext cx="6103854" cy="369332"/>
          </a:xfrm>
          <a:prstGeom prst="rect">
            <a:avLst/>
          </a:prstGeom>
          <a:noFill/>
        </p:spPr>
        <p:txBody>
          <a:bodyPr wrap="square">
            <a:spAutoFit/>
          </a:bodyPr>
          <a:lstStyle/>
          <a:p>
            <a:r>
              <a:rPr lang="en-IN" dirty="0"/>
              <a:t>3.1 Tensile tests</a:t>
            </a:r>
          </a:p>
        </p:txBody>
      </p:sp>
      <p:pic>
        <p:nvPicPr>
          <p:cNvPr id="11" name="Picture 10">
            <a:extLst>
              <a:ext uri="{FF2B5EF4-FFF2-40B4-BE49-F238E27FC236}">
                <a16:creationId xmlns:a16="http://schemas.microsoft.com/office/drawing/2014/main" id="{64BB200D-642C-3B03-A61F-F1798DACBBFF}"/>
              </a:ext>
            </a:extLst>
          </p:cNvPr>
          <p:cNvPicPr>
            <a:picLocks noChangeAspect="1"/>
          </p:cNvPicPr>
          <p:nvPr/>
        </p:nvPicPr>
        <p:blipFill>
          <a:blip r:embed="rId3"/>
          <a:stretch>
            <a:fillRect/>
          </a:stretch>
        </p:blipFill>
        <p:spPr>
          <a:xfrm>
            <a:off x="280447" y="5010414"/>
            <a:ext cx="3858690" cy="1209238"/>
          </a:xfrm>
          <a:prstGeom prst="rect">
            <a:avLst/>
          </a:prstGeom>
        </p:spPr>
      </p:pic>
      <p:sp>
        <p:nvSpPr>
          <p:cNvPr id="13" name="TextBox 12">
            <a:extLst>
              <a:ext uri="{FF2B5EF4-FFF2-40B4-BE49-F238E27FC236}">
                <a16:creationId xmlns:a16="http://schemas.microsoft.com/office/drawing/2014/main" id="{EFDC790A-F105-1F60-2F09-F70A144B7943}"/>
              </a:ext>
            </a:extLst>
          </p:cNvPr>
          <p:cNvSpPr txBox="1"/>
          <p:nvPr/>
        </p:nvSpPr>
        <p:spPr>
          <a:xfrm>
            <a:off x="280447" y="4307866"/>
            <a:ext cx="4612063" cy="646331"/>
          </a:xfrm>
          <a:prstGeom prst="rect">
            <a:avLst/>
          </a:prstGeom>
          <a:noFill/>
        </p:spPr>
        <p:txBody>
          <a:bodyPr wrap="square">
            <a:spAutoFit/>
          </a:bodyPr>
          <a:lstStyle/>
          <a:p>
            <a:r>
              <a:rPr lang="en-IN" dirty="0"/>
              <a:t>This enables the determination of the Cauchy stress as follows:</a:t>
            </a:r>
          </a:p>
        </p:txBody>
      </p:sp>
    </p:spTree>
    <p:extLst>
      <p:ext uri="{BB962C8B-B14F-4D97-AF65-F5344CB8AC3E}">
        <p14:creationId xmlns:p14="http://schemas.microsoft.com/office/powerpoint/2010/main" val="337213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9B4291-6B8A-1FB5-EDF0-06F55BF13242}"/>
              </a:ext>
            </a:extLst>
          </p:cNvPr>
          <p:cNvSpPr txBox="1"/>
          <p:nvPr/>
        </p:nvSpPr>
        <p:spPr>
          <a:xfrm>
            <a:off x="261594" y="225401"/>
            <a:ext cx="6103854" cy="369332"/>
          </a:xfrm>
          <a:prstGeom prst="rect">
            <a:avLst/>
          </a:prstGeom>
          <a:noFill/>
        </p:spPr>
        <p:txBody>
          <a:bodyPr wrap="square">
            <a:spAutoFit/>
          </a:bodyPr>
          <a:lstStyle/>
          <a:p>
            <a:r>
              <a:rPr lang="en-IN" dirty="0"/>
              <a:t>3.2 Hydrostatic compression tests</a:t>
            </a:r>
          </a:p>
        </p:txBody>
      </p:sp>
      <p:sp>
        <p:nvSpPr>
          <p:cNvPr id="5" name="TextBox 4">
            <a:extLst>
              <a:ext uri="{FF2B5EF4-FFF2-40B4-BE49-F238E27FC236}">
                <a16:creationId xmlns:a16="http://schemas.microsoft.com/office/drawing/2014/main" id="{D5D6A9C1-6EB0-7B53-A9E7-EF9603AAB502}"/>
              </a:ext>
            </a:extLst>
          </p:cNvPr>
          <p:cNvSpPr txBox="1"/>
          <p:nvPr/>
        </p:nvSpPr>
        <p:spPr>
          <a:xfrm>
            <a:off x="370788" y="665300"/>
            <a:ext cx="6103854" cy="369332"/>
          </a:xfrm>
          <a:prstGeom prst="rect">
            <a:avLst/>
          </a:prstGeom>
          <a:noFill/>
        </p:spPr>
        <p:txBody>
          <a:bodyPr wrap="square">
            <a:spAutoFit/>
          </a:bodyPr>
          <a:lstStyle/>
          <a:p>
            <a:r>
              <a:rPr lang="en-IN" dirty="0"/>
              <a:t>where λ1 = λ2 = λ3 &lt; 1, in </a:t>
            </a:r>
            <a:r>
              <a:rPr lang="en-IN" dirty="0" err="1"/>
              <a:t>prev</a:t>
            </a:r>
            <a:r>
              <a:rPr lang="en-IN" dirty="0"/>
              <a:t> Cauchy stress calculation.</a:t>
            </a:r>
          </a:p>
        </p:txBody>
      </p:sp>
      <p:sp>
        <p:nvSpPr>
          <p:cNvPr id="7" name="TextBox 6">
            <a:extLst>
              <a:ext uri="{FF2B5EF4-FFF2-40B4-BE49-F238E27FC236}">
                <a16:creationId xmlns:a16="http://schemas.microsoft.com/office/drawing/2014/main" id="{2BE525B8-8E37-ADE0-7653-8F49DC69DEEB}"/>
              </a:ext>
            </a:extLst>
          </p:cNvPr>
          <p:cNvSpPr txBox="1"/>
          <p:nvPr/>
        </p:nvSpPr>
        <p:spPr>
          <a:xfrm>
            <a:off x="261594" y="964097"/>
            <a:ext cx="10598084" cy="369332"/>
          </a:xfrm>
          <a:prstGeom prst="rect">
            <a:avLst/>
          </a:prstGeom>
          <a:noFill/>
        </p:spPr>
        <p:txBody>
          <a:bodyPr wrap="square">
            <a:spAutoFit/>
          </a:bodyPr>
          <a:lstStyle/>
          <a:p>
            <a:r>
              <a:rPr lang="en-IN" dirty="0"/>
              <a:t>The specimen is cylindrically shaped with a length of 100 mm and 18 mm in diameter.</a:t>
            </a:r>
          </a:p>
        </p:txBody>
      </p:sp>
      <p:pic>
        <p:nvPicPr>
          <p:cNvPr id="11" name="Picture 10">
            <a:extLst>
              <a:ext uri="{FF2B5EF4-FFF2-40B4-BE49-F238E27FC236}">
                <a16:creationId xmlns:a16="http://schemas.microsoft.com/office/drawing/2014/main" id="{43DDFB9C-0484-3FB7-8314-6E341B82E169}"/>
              </a:ext>
            </a:extLst>
          </p:cNvPr>
          <p:cNvPicPr>
            <a:picLocks noChangeAspect="1"/>
          </p:cNvPicPr>
          <p:nvPr/>
        </p:nvPicPr>
        <p:blipFill>
          <a:blip r:embed="rId2"/>
          <a:stretch>
            <a:fillRect/>
          </a:stretch>
        </p:blipFill>
        <p:spPr>
          <a:xfrm>
            <a:off x="7153936" y="2878205"/>
            <a:ext cx="3705742" cy="1009791"/>
          </a:xfrm>
          <a:prstGeom prst="rect">
            <a:avLst/>
          </a:prstGeom>
        </p:spPr>
      </p:pic>
      <p:sp>
        <p:nvSpPr>
          <p:cNvPr id="13" name="TextBox 12">
            <a:extLst>
              <a:ext uri="{FF2B5EF4-FFF2-40B4-BE49-F238E27FC236}">
                <a16:creationId xmlns:a16="http://schemas.microsoft.com/office/drawing/2014/main" id="{21ADC25F-B6E0-793E-21D0-2EC8595CAC60}"/>
              </a:ext>
            </a:extLst>
          </p:cNvPr>
          <p:cNvSpPr txBox="1"/>
          <p:nvPr/>
        </p:nvSpPr>
        <p:spPr>
          <a:xfrm>
            <a:off x="6702459" y="1835312"/>
            <a:ext cx="5118753" cy="923330"/>
          </a:xfrm>
          <a:prstGeom prst="rect">
            <a:avLst/>
          </a:prstGeom>
          <a:noFill/>
        </p:spPr>
        <p:txBody>
          <a:bodyPr wrap="square">
            <a:spAutoFit/>
          </a:bodyPr>
          <a:lstStyle/>
          <a:p>
            <a:r>
              <a:rPr lang="en-IN" dirty="0"/>
              <a:t>Due to the low pressure values, this results in an approximated bulk modulus, which corresponds to the initial value of the gradient, of</a:t>
            </a:r>
          </a:p>
        </p:txBody>
      </p:sp>
      <p:sp>
        <p:nvSpPr>
          <p:cNvPr id="15" name="TextBox 14">
            <a:extLst>
              <a:ext uri="{FF2B5EF4-FFF2-40B4-BE49-F238E27FC236}">
                <a16:creationId xmlns:a16="http://schemas.microsoft.com/office/drawing/2014/main" id="{77615774-08C3-91B8-4A82-8F8640EAA743}"/>
              </a:ext>
            </a:extLst>
          </p:cNvPr>
          <p:cNvSpPr txBox="1"/>
          <p:nvPr/>
        </p:nvSpPr>
        <p:spPr>
          <a:xfrm>
            <a:off x="261594" y="1300519"/>
            <a:ext cx="11767008" cy="369332"/>
          </a:xfrm>
          <a:prstGeom prst="rect">
            <a:avLst/>
          </a:prstGeom>
          <a:noFill/>
        </p:spPr>
        <p:txBody>
          <a:bodyPr wrap="square">
            <a:spAutoFit/>
          </a:bodyPr>
          <a:lstStyle/>
          <a:p>
            <a:r>
              <a:rPr lang="en-IN" dirty="0"/>
              <a:t>The bulk modulus of the tested rubber specimen corresponds to the slope of the displayed graph.</a:t>
            </a:r>
          </a:p>
        </p:txBody>
      </p:sp>
      <p:pic>
        <p:nvPicPr>
          <p:cNvPr id="17" name="Picture 16">
            <a:extLst>
              <a:ext uri="{FF2B5EF4-FFF2-40B4-BE49-F238E27FC236}">
                <a16:creationId xmlns:a16="http://schemas.microsoft.com/office/drawing/2014/main" id="{AAAE8D02-2809-868F-F718-4729E70E4821}"/>
              </a:ext>
            </a:extLst>
          </p:cNvPr>
          <p:cNvPicPr>
            <a:picLocks noChangeAspect="1"/>
          </p:cNvPicPr>
          <p:nvPr/>
        </p:nvPicPr>
        <p:blipFill>
          <a:blip r:embed="rId3"/>
          <a:stretch>
            <a:fillRect/>
          </a:stretch>
        </p:blipFill>
        <p:spPr>
          <a:xfrm>
            <a:off x="370788" y="1886643"/>
            <a:ext cx="5876826" cy="2992917"/>
          </a:xfrm>
          <a:prstGeom prst="rect">
            <a:avLst/>
          </a:prstGeom>
        </p:spPr>
      </p:pic>
      <p:sp>
        <p:nvSpPr>
          <p:cNvPr id="19" name="TextBox 18">
            <a:extLst>
              <a:ext uri="{FF2B5EF4-FFF2-40B4-BE49-F238E27FC236}">
                <a16:creationId xmlns:a16="http://schemas.microsoft.com/office/drawing/2014/main" id="{D7932655-6DF0-6BAB-CDA3-0BA2EABD766C}"/>
              </a:ext>
            </a:extLst>
          </p:cNvPr>
          <p:cNvSpPr txBox="1"/>
          <p:nvPr/>
        </p:nvSpPr>
        <p:spPr>
          <a:xfrm>
            <a:off x="370788" y="4960210"/>
            <a:ext cx="5876826" cy="1200329"/>
          </a:xfrm>
          <a:prstGeom prst="rect">
            <a:avLst/>
          </a:prstGeom>
          <a:noFill/>
        </p:spPr>
        <p:txBody>
          <a:bodyPr wrap="square">
            <a:spAutoFit/>
          </a:bodyPr>
          <a:lstStyle/>
          <a:p>
            <a:r>
              <a:rPr lang="en-IN" dirty="0"/>
              <a:t>Thus, the bulk modulus is an important feature to influence the outcome quality of FE simulations, especially for rubber components that </a:t>
            </a:r>
            <a:r>
              <a:rPr lang="en-IN" b="1" dirty="0"/>
              <a:t>are partially or completely exposed to hydrostatic pressure</a:t>
            </a:r>
            <a:r>
              <a:rPr lang="en-IN" dirty="0"/>
              <a:t>.</a:t>
            </a:r>
          </a:p>
        </p:txBody>
      </p:sp>
      <p:sp>
        <p:nvSpPr>
          <p:cNvPr id="21" name="TextBox 20">
            <a:extLst>
              <a:ext uri="{FF2B5EF4-FFF2-40B4-BE49-F238E27FC236}">
                <a16:creationId xmlns:a16="http://schemas.microsoft.com/office/drawing/2014/main" id="{6BE1EF1D-2247-1900-FF5B-48B2AD8B1C8E}"/>
              </a:ext>
            </a:extLst>
          </p:cNvPr>
          <p:cNvSpPr txBox="1"/>
          <p:nvPr/>
        </p:nvSpPr>
        <p:spPr>
          <a:xfrm>
            <a:off x="6702458" y="4007559"/>
            <a:ext cx="5118753" cy="2031325"/>
          </a:xfrm>
          <a:prstGeom prst="rect">
            <a:avLst/>
          </a:prstGeom>
          <a:noFill/>
        </p:spPr>
        <p:txBody>
          <a:bodyPr wrap="square">
            <a:spAutoFit/>
          </a:bodyPr>
          <a:lstStyle/>
          <a:p>
            <a:r>
              <a:rPr lang="en-IN" dirty="0"/>
              <a:t>Several further tests using other types of rubber and shore hardness show the same effect: </a:t>
            </a:r>
          </a:p>
          <a:p>
            <a:r>
              <a:rPr lang="en-IN" b="1" dirty="0"/>
              <a:t>a slight increase in curvature followed by a nearly linear relationship between volume change and hydrostatic pressure for higher volume ratios</a:t>
            </a:r>
            <a:r>
              <a:rPr lang="en-IN" dirty="0"/>
              <a:t>. There is an increase in the bulk modulus of about one order of magnitude. </a:t>
            </a:r>
          </a:p>
        </p:txBody>
      </p:sp>
    </p:spTree>
    <p:extLst>
      <p:ext uri="{BB962C8B-B14F-4D97-AF65-F5344CB8AC3E}">
        <p14:creationId xmlns:p14="http://schemas.microsoft.com/office/powerpoint/2010/main" val="283221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26BED-FAC6-BF0D-1860-8836909AC016}"/>
              </a:ext>
            </a:extLst>
          </p:cNvPr>
          <p:cNvSpPr txBox="1"/>
          <p:nvPr/>
        </p:nvSpPr>
        <p:spPr>
          <a:xfrm>
            <a:off x="5908250" y="255864"/>
            <a:ext cx="6103854" cy="1477328"/>
          </a:xfrm>
          <a:prstGeom prst="rect">
            <a:avLst/>
          </a:prstGeom>
          <a:noFill/>
        </p:spPr>
        <p:txBody>
          <a:bodyPr wrap="square">
            <a:spAutoFit/>
          </a:bodyPr>
          <a:lstStyle/>
          <a:p>
            <a:r>
              <a:rPr lang="en-IN" dirty="0"/>
              <a:t>Since in the hydrostatic compression test only very small uniform strains occur, in contrast to mechanical tests (e.g., uniaxial tensile testing), the material behaviour under hydrostatic compression enables the approximation of the Poisson ratio (see Fig. 8) according to </a:t>
            </a:r>
            <a:r>
              <a:rPr lang="en-IN" dirty="0" err="1"/>
              <a:t>Krevelen</a:t>
            </a:r>
            <a:r>
              <a:rPr lang="en-IN" dirty="0"/>
              <a:t> as follows:</a:t>
            </a:r>
          </a:p>
        </p:txBody>
      </p:sp>
      <p:pic>
        <p:nvPicPr>
          <p:cNvPr id="5" name="Picture 4">
            <a:extLst>
              <a:ext uri="{FF2B5EF4-FFF2-40B4-BE49-F238E27FC236}">
                <a16:creationId xmlns:a16="http://schemas.microsoft.com/office/drawing/2014/main" id="{B6DE96B2-6CEF-601F-9188-4D39AE705458}"/>
              </a:ext>
            </a:extLst>
          </p:cNvPr>
          <p:cNvPicPr>
            <a:picLocks noChangeAspect="1"/>
          </p:cNvPicPr>
          <p:nvPr/>
        </p:nvPicPr>
        <p:blipFill>
          <a:blip r:embed="rId2"/>
          <a:srcRect l="32645" b="9282"/>
          <a:stretch>
            <a:fillRect/>
          </a:stretch>
        </p:blipFill>
        <p:spPr>
          <a:xfrm>
            <a:off x="292231" y="255864"/>
            <a:ext cx="5357882" cy="3364029"/>
          </a:xfrm>
          <a:prstGeom prst="rect">
            <a:avLst/>
          </a:prstGeom>
        </p:spPr>
      </p:pic>
      <p:pic>
        <p:nvPicPr>
          <p:cNvPr id="7" name="Picture 6">
            <a:extLst>
              <a:ext uri="{FF2B5EF4-FFF2-40B4-BE49-F238E27FC236}">
                <a16:creationId xmlns:a16="http://schemas.microsoft.com/office/drawing/2014/main" id="{547CDB54-7161-D1B2-276B-1347A764E906}"/>
              </a:ext>
            </a:extLst>
          </p:cNvPr>
          <p:cNvPicPr>
            <a:picLocks noChangeAspect="1"/>
          </p:cNvPicPr>
          <p:nvPr/>
        </p:nvPicPr>
        <p:blipFill>
          <a:blip r:embed="rId3"/>
          <a:srcRect r="4524" b="3644"/>
          <a:stretch>
            <a:fillRect/>
          </a:stretch>
        </p:blipFill>
        <p:spPr>
          <a:xfrm>
            <a:off x="292231" y="3619893"/>
            <a:ext cx="5357882" cy="249245"/>
          </a:xfrm>
          <a:prstGeom prst="rect">
            <a:avLst/>
          </a:prstGeom>
        </p:spPr>
      </p:pic>
      <p:pic>
        <p:nvPicPr>
          <p:cNvPr id="9" name="Picture 8">
            <a:extLst>
              <a:ext uri="{FF2B5EF4-FFF2-40B4-BE49-F238E27FC236}">
                <a16:creationId xmlns:a16="http://schemas.microsoft.com/office/drawing/2014/main" id="{B1C60316-FE4E-5A03-F747-88AA608EDB35}"/>
              </a:ext>
            </a:extLst>
          </p:cNvPr>
          <p:cNvPicPr>
            <a:picLocks noChangeAspect="1"/>
          </p:cNvPicPr>
          <p:nvPr/>
        </p:nvPicPr>
        <p:blipFill>
          <a:blip r:embed="rId4"/>
          <a:stretch>
            <a:fillRect/>
          </a:stretch>
        </p:blipFill>
        <p:spPr>
          <a:xfrm>
            <a:off x="7960987" y="1928451"/>
            <a:ext cx="1710914" cy="1003218"/>
          </a:xfrm>
          <a:prstGeom prst="rect">
            <a:avLst/>
          </a:prstGeom>
        </p:spPr>
      </p:pic>
      <p:sp>
        <p:nvSpPr>
          <p:cNvPr id="11" name="TextBox 10">
            <a:extLst>
              <a:ext uri="{FF2B5EF4-FFF2-40B4-BE49-F238E27FC236}">
                <a16:creationId xmlns:a16="http://schemas.microsoft.com/office/drawing/2014/main" id="{27B256FD-2C78-75AB-FBCC-5A6DFC57D41F}"/>
              </a:ext>
            </a:extLst>
          </p:cNvPr>
          <p:cNvSpPr txBox="1"/>
          <p:nvPr/>
        </p:nvSpPr>
        <p:spPr>
          <a:xfrm>
            <a:off x="5852867" y="2967335"/>
            <a:ext cx="6214620" cy="923330"/>
          </a:xfrm>
          <a:prstGeom prst="rect">
            <a:avLst/>
          </a:prstGeom>
          <a:noFill/>
        </p:spPr>
        <p:txBody>
          <a:bodyPr wrap="square">
            <a:spAutoFit/>
          </a:bodyPr>
          <a:lstStyle/>
          <a:p>
            <a:r>
              <a:rPr lang="en-IN" dirty="0"/>
              <a:t>For hydrostatic pressure values greater than 4 MPa, the Poisson ratio is </a:t>
            </a:r>
            <a:r>
              <a:rPr lang="en-IN" b="1" dirty="0"/>
              <a:t>nearly constant at 0.49992</a:t>
            </a:r>
            <a:r>
              <a:rPr lang="en-IN" dirty="0"/>
              <a:t>, which again clearly indicates the </a:t>
            </a:r>
            <a:r>
              <a:rPr lang="en-IN" b="1" dirty="0"/>
              <a:t>compressibility of the rubber component</a:t>
            </a:r>
            <a:r>
              <a:rPr lang="en-IN" dirty="0"/>
              <a:t>.</a:t>
            </a:r>
          </a:p>
        </p:txBody>
      </p:sp>
      <p:sp>
        <p:nvSpPr>
          <p:cNvPr id="13" name="TextBox 12">
            <a:extLst>
              <a:ext uri="{FF2B5EF4-FFF2-40B4-BE49-F238E27FC236}">
                <a16:creationId xmlns:a16="http://schemas.microsoft.com/office/drawing/2014/main" id="{A06992FE-114F-BB10-E7EA-69768864E85B}"/>
              </a:ext>
            </a:extLst>
          </p:cNvPr>
          <p:cNvSpPr txBox="1"/>
          <p:nvPr/>
        </p:nvSpPr>
        <p:spPr>
          <a:xfrm>
            <a:off x="292231" y="4033829"/>
            <a:ext cx="6103854" cy="369332"/>
          </a:xfrm>
          <a:prstGeom prst="rect">
            <a:avLst/>
          </a:prstGeom>
          <a:noFill/>
        </p:spPr>
        <p:txBody>
          <a:bodyPr wrap="square">
            <a:spAutoFit/>
          </a:bodyPr>
          <a:lstStyle/>
          <a:p>
            <a:r>
              <a:rPr lang="en-IN" dirty="0"/>
              <a:t>3.3 Comparison of test results with FE simulations</a:t>
            </a:r>
          </a:p>
        </p:txBody>
      </p:sp>
      <p:pic>
        <p:nvPicPr>
          <p:cNvPr id="15" name="Picture 14">
            <a:extLst>
              <a:ext uri="{FF2B5EF4-FFF2-40B4-BE49-F238E27FC236}">
                <a16:creationId xmlns:a16="http://schemas.microsoft.com/office/drawing/2014/main" id="{25F1B129-688F-CCA0-C84E-B87EF950E839}"/>
              </a:ext>
            </a:extLst>
          </p:cNvPr>
          <p:cNvPicPr>
            <a:picLocks noChangeAspect="1"/>
          </p:cNvPicPr>
          <p:nvPr/>
        </p:nvPicPr>
        <p:blipFill>
          <a:blip r:embed="rId5"/>
          <a:stretch>
            <a:fillRect/>
          </a:stretch>
        </p:blipFill>
        <p:spPr>
          <a:xfrm>
            <a:off x="292231" y="4403161"/>
            <a:ext cx="7494309" cy="1166377"/>
          </a:xfrm>
          <a:prstGeom prst="rect">
            <a:avLst/>
          </a:prstGeom>
        </p:spPr>
      </p:pic>
      <p:pic>
        <p:nvPicPr>
          <p:cNvPr id="17" name="Picture 16">
            <a:extLst>
              <a:ext uri="{FF2B5EF4-FFF2-40B4-BE49-F238E27FC236}">
                <a16:creationId xmlns:a16="http://schemas.microsoft.com/office/drawing/2014/main" id="{400EF582-102D-CAF8-22D7-FAB1E2FC23FB}"/>
              </a:ext>
            </a:extLst>
          </p:cNvPr>
          <p:cNvPicPr>
            <a:picLocks noChangeAspect="1"/>
          </p:cNvPicPr>
          <p:nvPr/>
        </p:nvPicPr>
        <p:blipFill>
          <a:blip r:embed="rId6"/>
          <a:stretch>
            <a:fillRect/>
          </a:stretch>
        </p:blipFill>
        <p:spPr>
          <a:xfrm>
            <a:off x="292231" y="5355681"/>
            <a:ext cx="2171148" cy="1166377"/>
          </a:xfrm>
          <a:prstGeom prst="rect">
            <a:avLst/>
          </a:prstGeom>
        </p:spPr>
      </p:pic>
      <p:sp>
        <p:nvSpPr>
          <p:cNvPr id="19" name="TextBox 18">
            <a:extLst>
              <a:ext uri="{FF2B5EF4-FFF2-40B4-BE49-F238E27FC236}">
                <a16:creationId xmlns:a16="http://schemas.microsoft.com/office/drawing/2014/main" id="{DE42519A-B51E-129E-3E1F-1374EAEE91AF}"/>
              </a:ext>
            </a:extLst>
          </p:cNvPr>
          <p:cNvSpPr txBox="1"/>
          <p:nvPr/>
        </p:nvSpPr>
        <p:spPr>
          <a:xfrm>
            <a:off x="7832154" y="4184543"/>
            <a:ext cx="4359846" cy="1754326"/>
          </a:xfrm>
          <a:prstGeom prst="rect">
            <a:avLst/>
          </a:prstGeom>
          <a:noFill/>
        </p:spPr>
        <p:txBody>
          <a:bodyPr wrap="square">
            <a:spAutoFit/>
          </a:bodyPr>
          <a:lstStyle/>
          <a:p>
            <a:r>
              <a:rPr lang="el-GR" dirty="0"/>
              <a:t>μ =1.08(</a:t>
            </a:r>
            <a:r>
              <a:rPr lang="en-IN" dirty="0"/>
              <a:t>initial shear modulus);</a:t>
            </a:r>
          </a:p>
          <a:p>
            <a:r>
              <a:rPr lang="el-GR" dirty="0"/>
              <a:t>λ</a:t>
            </a:r>
            <a:r>
              <a:rPr lang="en-IN" dirty="0"/>
              <a:t>m = 5.92(locking stretch);</a:t>
            </a:r>
          </a:p>
          <a:p>
            <a:r>
              <a:rPr lang="el-GR" dirty="0"/>
              <a:t>α = 0.18(</a:t>
            </a:r>
            <a:r>
              <a:rPr lang="en-IN" dirty="0"/>
              <a:t>global interaction parameter);</a:t>
            </a:r>
          </a:p>
          <a:p>
            <a:r>
              <a:rPr lang="el-GR" dirty="0"/>
              <a:t>β = 0 (</a:t>
            </a:r>
            <a:r>
              <a:rPr lang="en-IN" dirty="0"/>
              <a:t>linear mixture parameter); </a:t>
            </a:r>
          </a:p>
          <a:p>
            <a:r>
              <a:rPr lang="en-IN" dirty="0" err="1"/>
              <a:t>Ii</a:t>
            </a:r>
            <a:r>
              <a:rPr lang="en-IN" dirty="0"/>
              <a:t> = invariants of the Cauchy–Green tensor; </a:t>
            </a:r>
          </a:p>
          <a:p>
            <a:r>
              <a:rPr lang="en-IN" dirty="0"/>
              <a:t>J = total volume change</a:t>
            </a:r>
          </a:p>
        </p:txBody>
      </p:sp>
    </p:spTree>
    <p:extLst>
      <p:ext uri="{BB962C8B-B14F-4D97-AF65-F5344CB8AC3E}">
        <p14:creationId xmlns:p14="http://schemas.microsoft.com/office/powerpoint/2010/main" val="3267647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C7AC8F-0CF5-BB48-D289-2FEDD63CC4DA}"/>
              </a:ext>
            </a:extLst>
          </p:cNvPr>
          <p:cNvSpPr txBox="1"/>
          <p:nvPr/>
        </p:nvSpPr>
        <p:spPr>
          <a:xfrm>
            <a:off x="271021" y="453660"/>
            <a:ext cx="11427643" cy="2585323"/>
          </a:xfrm>
          <a:prstGeom prst="rect">
            <a:avLst/>
          </a:prstGeom>
          <a:noFill/>
        </p:spPr>
        <p:txBody>
          <a:bodyPr wrap="square">
            <a:spAutoFit/>
          </a:bodyPr>
          <a:lstStyle/>
          <a:p>
            <a:r>
              <a:rPr lang="en-IN" dirty="0"/>
              <a:t>A simple tensile test under normal pressure is simulated using two different settings. </a:t>
            </a:r>
          </a:p>
          <a:p>
            <a:r>
              <a:rPr lang="en-IN" dirty="0"/>
              <a:t>At first, the </a:t>
            </a:r>
            <a:r>
              <a:rPr lang="en-IN" b="1" dirty="0"/>
              <a:t>rubber is assumed to be incompressible</a:t>
            </a:r>
            <a:r>
              <a:rPr lang="en-IN" dirty="0"/>
              <a:t>, which means the volumetric part of the strain energy function is neglected. </a:t>
            </a:r>
          </a:p>
          <a:p>
            <a:r>
              <a:rPr lang="en-IN" dirty="0"/>
              <a:t>The second simulation is conducted with </a:t>
            </a:r>
            <a:r>
              <a:rPr lang="en-IN" b="1" dirty="0"/>
              <a:t>an assumed bulk modulus of 120 MPa</a:t>
            </a:r>
            <a:r>
              <a:rPr lang="en-IN" dirty="0"/>
              <a:t>. </a:t>
            </a:r>
          </a:p>
          <a:p>
            <a:r>
              <a:rPr lang="en-IN" dirty="0"/>
              <a:t>As shown in Fig. 9, the </a:t>
            </a:r>
            <a:r>
              <a:rPr lang="en-IN" b="1" dirty="0"/>
              <a:t>deviation between the simulation results and the test data is negligible.</a:t>
            </a:r>
            <a:r>
              <a:rPr lang="en-IN" dirty="0"/>
              <a:t> </a:t>
            </a:r>
          </a:p>
          <a:p>
            <a:r>
              <a:rPr lang="en-IN" dirty="0"/>
              <a:t>That means the </a:t>
            </a:r>
            <a:r>
              <a:rPr lang="en-IN" b="1" dirty="0"/>
              <a:t>assumption of incompressibility is valid</a:t>
            </a:r>
            <a:r>
              <a:rPr lang="en-IN" dirty="0"/>
              <a:t>, </a:t>
            </a:r>
            <a:r>
              <a:rPr lang="en-IN" b="1" dirty="0"/>
              <a:t>provided that the hydrostatic pressure values are sufficiently low</a:t>
            </a:r>
            <a:r>
              <a:rPr lang="en-IN" dirty="0"/>
              <a:t>. In this case, there is no significant influence of the bulk modulus on the tensile behaviour of these rubber components. The limitation of this assumption depends on the rubber used and its behaviour under hydrostatic compression.</a:t>
            </a:r>
          </a:p>
        </p:txBody>
      </p:sp>
      <p:pic>
        <p:nvPicPr>
          <p:cNvPr id="5" name="Picture 4">
            <a:extLst>
              <a:ext uri="{FF2B5EF4-FFF2-40B4-BE49-F238E27FC236}">
                <a16:creationId xmlns:a16="http://schemas.microsoft.com/office/drawing/2014/main" id="{B49B9479-8A30-3A20-3245-CDF823F6339C}"/>
              </a:ext>
            </a:extLst>
          </p:cNvPr>
          <p:cNvPicPr>
            <a:picLocks noChangeAspect="1"/>
          </p:cNvPicPr>
          <p:nvPr/>
        </p:nvPicPr>
        <p:blipFill>
          <a:blip r:embed="rId2"/>
          <a:stretch>
            <a:fillRect/>
          </a:stretch>
        </p:blipFill>
        <p:spPr>
          <a:xfrm>
            <a:off x="271021" y="3038983"/>
            <a:ext cx="4713940" cy="2897442"/>
          </a:xfrm>
          <a:prstGeom prst="rect">
            <a:avLst/>
          </a:prstGeom>
        </p:spPr>
      </p:pic>
      <p:pic>
        <p:nvPicPr>
          <p:cNvPr id="10" name="Picture 9">
            <a:extLst>
              <a:ext uri="{FF2B5EF4-FFF2-40B4-BE49-F238E27FC236}">
                <a16:creationId xmlns:a16="http://schemas.microsoft.com/office/drawing/2014/main" id="{E60D47B7-6E38-696A-12C0-3EEC2FF743C2}"/>
              </a:ext>
            </a:extLst>
          </p:cNvPr>
          <p:cNvPicPr>
            <a:picLocks noChangeAspect="1"/>
          </p:cNvPicPr>
          <p:nvPr/>
        </p:nvPicPr>
        <p:blipFill>
          <a:blip r:embed="rId3"/>
          <a:stretch>
            <a:fillRect/>
          </a:stretch>
        </p:blipFill>
        <p:spPr>
          <a:xfrm>
            <a:off x="271021" y="5986676"/>
            <a:ext cx="7135619" cy="273421"/>
          </a:xfrm>
          <a:prstGeom prst="rect">
            <a:avLst/>
          </a:prstGeom>
        </p:spPr>
      </p:pic>
      <p:sp>
        <p:nvSpPr>
          <p:cNvPr id="4" name="TextBox 3">
            <a:extLst>
              <a:ext uri="{FF2B5EF4-FFF2-40B4-BE49-F238E27FC236}">
                <a16:creationId xmlns:a16="http://schemas.microsoft.com/office/drawing/2014/main" id="{24931D6B-8647-FCF9-E1F0-B65DE5955B54}"/>
              </a:ext>
            </a:extLst>
          </p:cNvPr>
          <p:cNvSpPr txBox="1"/>
          <p:nvPr/>
        </p:nvSpPr>
        <p:spPr>
          <a:xfrm>
            <a:off x="271021" y="84328"/>
            <a:ext cx="6101080" cy="369332"/>
          </a:xfrm>
          <a:prstGeom prst="rect">
            <a:avLst/>
          </a:prstGeom>
          <a:noFill/>
        </p:spPr>
        <p:txBody>
          <a:bodyPr wrap="square">
            <a:spAutoFit/>
          </a:bodyPr>
          <a:lstStyle/>
          <a:p>
            <a:r>
              <a:rPr lang="en-IN" dirty="0"/>
              <a:t>3.4 Comparison of tensile tests</a:t>
            </a:r>
          </a:p>
        </p:txBody>
      </p:sp>
    </p:spTree>
    <p:extLst>
      <p:ext uri="{BB962C8B-B14F-4D97-AF65-F5344CB8AC3E}">
        <p14:creationId xmlns:p14="http://schemas.microsoft.com/office/powerpoint/2010/main" val="243846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FD60DE-4D02-B34A-8BF1-DE81C53ACA9B}"/>
              </a:ext>
            </a:extLst>
          </p:cNvPr>
          <p:cNvSpPr txBox="1"/>
          <p:nvPr/>
        </p:nvSpPr>
        <p:spPr>
          <a:xfrm>
            <a:off x="242740" y="215254"/>
            <a:ext cx="11569045" cy="923330"/>
          </a:xfrm>
          <a:prstGeom prst="rect">
            <a:avLst/>
          </a:prstGeom>
          <a:noFill/>
        </p:spPr>
        <p:txBody>
          <a:bodyPr wrap="square">
            <a:spAutoFit/>
          </a:bodyPr>
          <a:lstStyle/>
          <a:p>
            <a:r>
              <a:rPr lang="en-IN" dirty="0"/>
              <a:t>In a second step, according to the test conducted, simulations on a rubber component under a </a:t>
            </a:r>
            <a:r>
              <a:rPr lang="en-IN" b="1" dirty="0"/>
              <a:t>hydrostatic pressure of 300bar were carried out</a:t>
            </a:r>
            <a:r>
              <a:rPr lang="en-IN" dirty="0"/>
              <a:t>.  </a:t>
            </a:r>
          </a:p>
          <a:p>
            <a:r>
              <a:rPr lang="en-IN" dirty="0"/>
              <a:t>Viscoelastic effects are neglected in this comparison.</a:t>
            </a:r>
          </a:p>
        </p:txBody>
      </p:sp>
      <p:sp>
        <p:nvSpPr>
          <p:cNvPr id="5" name="TextBox 4">
            <a:extLst>
              <a:ext uri="{FF2B5EF4-FFF2-40B4-BE49-F238E27FC236}">
                <a16:creationId xmlns:a16="http://schemas.microsoft.com/office/drawing/2014/main" id="{C14138E7-C8B1-3FCE-ED69-9C28254FB4EF}"/>
              </a:ext>
            </a:extLst>
          </p:cNvPr>
          <p:cNvSpPr txBox="1"/>
          <p:nvPr/>
        </p:nvSpPr>
        <p:spPr>
          <a:xfrm>
            <a:off x="242740" y="1085749"/>
            <a:ext cx="10164452" cy="369332"/>
          </a:xfrm>
          <a:prstGeom prst="rect">
            <a:avLst/>
          </a:prstGeom>
          <a:noFill/>
        </p:spPr>
        <p:txBody>
          <a:bodyPr wrap="square">
            <a:spAutoFit/>
          </a:bodyPr>
          <a:lstStyle/>
          <a:p>
            <a:r>
              <a:rPr lang="en-IN" dirty="0"/>
              <a:t>Instead of assuming an incompressible material behaviour, a bulk modulus of 2,500 MPa is chosen.</a:t>
            </a:r>
          </a:p>
        </p:txBody>
      </p:sp>
      <p:pic>
        <p:nvPicPr>
          <p:cNvPr id="7" name="Picture 6">
            <a:extLst>
              <a:ext uri="{FF2B5EF4-FFF2-40B4-BE49-F238E27FC236}">
                <a16:creationId xmlns:a16="http://schemas.microsoft.com/office/drawing/2014/main" id="{BA766A3A-4F34-CE25-FDDA-B71E7780E095}"/>
              </a:ext>
            </a:extLst>
          </p:cNvPr>
          <p:cNvPicPr>
            <a:picLocks noChangeAspect="1"/>
          </p:cNvPicPr>
          <p:nvPr/>
        </p:nvPicPr>
        <p:blipFill>
          <a:blip r:embed="rId2"/>
          <a:stretch>
            <a:fillRect/>
          </a:stretch>
        </p:blipFill>
        <p:spPr>
          <a:xfrm>
            <a:off x="242740" y="1631080"/>
            <a:ext cx="5471256" cy="3595840"/>
          </a:xfrm>
          <a:prstGeom prst="rect">
            <a:avLst/>
          </a:prstGeom>
        </p:spPr>
      </p:pic>
      <p:pic>
        <p:nvPicPr>
          <p:cNvPr id="9" name="Picture 8">
            <a:extLst>
              <a:ext uri="{FF2B5EF4-FFF2-40B4-BE49-F238E27FC236}">
                <a16:creationId xmlns:a16="http://schemas.microsoft.com/office/drawing/2014/main" id="{08531CB5-973A-EAC8-C275-947D81AB671A}"/>
              </a:ext>
            </a:extLst>
          </p:cNvPr>
          <p:cNvPicPr>
            <a:picLocks noChangeAspect="1"/>
          </p:cNvPicPr>
          <p:nvPr/>
        </p:nvPicPr>
        <p:blipFill>
          <a:blip r:embed="rId3"/>
          <a:stretch>
            <a:fillRect/>
          </a:stretch>
        </p:blipFill>
        <p:spPr>
          <a:xfrm>
            <a:off x="242740" y="5546762"/>
            <a:ext cx="7329164" cy="267583"/>
          </a:xfrm>
          <a:prstGeom prst="rect">
            <a:avLst/>
          </a:prstGeom>
        </p:spPr>
      </p:pic>
      <p:sp>
        <p:nvSpPr>
          <p:cNvPr id="11" name="TextBox 10">
            <a:extLst>
              <a:ext uri="{FF2B5EF4-FFF2-40B4-BE49-F238E27FC236}">
                <a16:creationId xmlns:a16="http://schemas.microsoft.com/office/drawing/2014/main" id="{6BDE08A2-0F96-0739-7046-BD44C6F6D5CC}"/>
              </a:ext>
            </a:extLst>
          </p:cNvPr>
          <p:cNvSpPr txBox="1"/>
          <p:nvPr/>
        </p:nvSpPr>
        <p:spPr>
          <a:xfrm>
            <a:off x="6096000" y="1572814"/>
            <a:ext cx="5633695" cy="1200329"/>
          </a:xfrm>
          <a:prstGeom prst="rect">
            <a:avLst/>
          </a:prstGeom>
          <a:noFill/>
        </p:spPr>
        <p:txBody>
          <a:bodyPr wrap="square">
            <a:spAutoFit/>
          </a:bodyPr>
          <a:lstStyle/>
          <a:p>
            <a:r>
              <a:rPr lang="en-IN" dirty="0"/>
              <a:t>The results shown in Fig. 10 </a:t>
            </a:r>
            <a:r>
              <a:rPr lang="en-IN" b="1" dirty="0"/>
              <a:t>emphasise the importance of the knowledge of the exact volumetric behaviour of rubber </a:t>
            </a:r>
            <a:r>
              <a:rPr lang="en-IN" dirty="0"/>
              <a:t>in simulating rubber components exposed to higher hydrostatic pressure values.</a:t>
            </a:r>
          </a:p>
        </p:txBody>
      </p:sp>
    </p:spTree>
    <p:extLst>
      <p:ext uri="{BB962C8B-B14F-4D97-AF65-F5344CB8AC3E}">
        <p14:creationId xmlns:p14="http://schemas.microsoft.com/office/powerpoint/2010/main" val="2627108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29825C-0439-673C-028E-056AAE9D17A6}"/>
              </a:ext>
            </a:extLst>
          </p:cNvPr>
          <p:cNvSpPr txBox="1"/>
          <p:nvPr/>
        </p:nvSpPr>
        <p:spPr>
          <a:xfrm>
            <a:off x="266700" y="242054"/>
            <a:ext cx="6101080" cy="369332"/>
          </a:xfrm>
          <a:prstGeom prst="rect">
            <a:avLst/>
          </a:prstGeom>
          <a:noFill/>
        </p:spPr>
        <p:txBody>
          <a:bodyPr wrap="square">
            <a:spAutoFit/>
          </a:bodyPr>
          <a:lstStyle/>
          <a:p>
            <a:r>
              <a:rPr lang="en-IN" dirty="0"/>
              <a:t>3.5 Influence on the simulation of confined rubber components</a:t>
            </a:r>
          </a:p>
        </p:txBody>
      </p:sp>
      <p:sp>
        <p:nvSpPr>
          <p:cNvPr id="5" name="TextBox 4">
            <a:extLst>
              <a:ext uri="{FF2B5EF4-FFF2-40B4-BE49-F238E27FC236}">
                <a16:creationId xmlns:a16="http://schemas.microsoft.com/office/drawing/2014/main" id="{68CA15E5-D339-32DF-1F35-0CB76468C1AD}"/>
              </a:ext>
            </a:extLst>
          </p:cNvPr>
          <p:cNvSpPr txBox="1"/>
          <p:nvPr/>
        </p:nvSpPr>
        <p:spPr>
          <a:xfrm>
            <a:off x="266700" y="733475"/>
            <a:ext cx="11640820" cy="369332"/>
          </a:xfrm>
          <a:prstGeom prst="rect">
            <a:avLst/>
          </a:prstGeom>
          <a:noFill/>
        </p:spPr>
        <p:txBody>
          <a:bodyPr wrap="square">
            <a:spAutoFit/>
          </a:bodyPr>
          <a:lstStyle/>
          <a:p>
            <a:r>
              <a:rPr lang="en-IN" dirty="0"/>
              <a:t>A bushing, as a practical rubber component, partially exposed to hydrostatic pressure up to 30 MPa, is used</a:t>
            </a:r>
          </a:p>
        </p:txBody>
      </p:sp>
      <p:sp>
        <p:nvSpPr>
          <p:cNvPr id="7" name="TextBox 6">
            <a:extLst>
              <a:ext uri="{FF2B5EF4-FFF2-40B4-BE49-F238E27FC236}">
                <a16:creationId xmlns:a16="http://schemas.microsoft.com/office/drawing/2014/main" id="{222C01E3-FDFF-DB67-C8F0-E55027052311}"/>
              </a:ext>
            </a:extLst>
          </p:cNvPr>
          <p:cNvSpPr txBox="1"/>
          <p:nvPr/>
        </p:nvSpPr>
        <p:spPr>
          <a:xfrm>
            <a:off x="378460" y="1335038"/>
            <a:ext cx="3949700" cy="3693319"/>
          </a:xfrm>
          <a:prstGeom prst="rect">
            <a:avLst/>
          </a:prstGeom>
          <a:noFill/>
        </p:spPr>
        <p:txBody>
          <a:bodyPr wrap="square">
            <a:spAutoFit/>
          </a:bodyPr>
          <a:lstStyle/>
          <a:p>
            <a:r>
              <a:rPr lang="en-IN" dirty="0"/>
              <a:t>This kind of bushing is used in automotive vehicles and significantly influences their road handling.</a:t>
            </a:r>
          </a:p>
          <a:p>
            <a:r>
              <a:rPr lang="en-IN" dirty="0"/>
              <a:t> A crucial parameter is the material stiffness, which is determined in mechanical tests on the bushing under different load cases, such as radial or axial deflection, or torsion. </a:t>
            </a:r>
          </a:p>
          <a:p>
            <a:r>
              <a:rPr lang="en-IN" dirty="0"/>
              <a:t>The material stiffness corresponds to the required reaction force to realise the radial deflection and serves as an indicator for the simulation outcome quality.</a:t>
            </a:r>
          </a:p>
        </p:txBody>
      </p:sp>
      <p:pic>
        <p:nvPicPr>
          <p:cNvPr id="9" name="Picture 8">
            <a:extLst>
              <a:ext uri="{FF2B5EF4-FFF2-40B4-BE49-F238E27FC236}">
                <a16:creationId xmlns:a16="http://schemas.microsoft.com/office/drawing/2014/main" id="{6C7E639B-E11F-0B50-BABC-2AF40ADADF7E}"/>
              </a:ext>
            </a:extLst>
          </p:cNvPr>
          <p:cNvPicPr>
            <a:picLocks noChangeAspect="1"/>
          </p:cNvPicPr>
          <p:nvPr/>
        </p:nvPicPr>
        <p:blipFill>
          <a:blip r:embed="rId3"/>
          <a:stretch>
            <a:fillRect/>
          </a:stretch>
        </p:blipFill>
        <p:spPr>
          <a:xfrm>
            <a:off x="6113780" y="1335038"/>
            <a:ext cx="5363323" cy="3686689"/>
          </a:xfrm>
          <a:prstGeom prst="rect">
            <a:avLst/>
          </a:prstGeom>
        </p:spPr>
      </p:pic>
      <p:pic>
        <p:nvPicPr>
          <p:cNvPr id="11" name="Picture 10">
            <a:extLst>
              <a:ext uri="{FF2B5EF4-FFF2-40B4-BE49-F238E27FC236}">
                <a16:creationId xmlns:a16="http://schemas.microsoft.com/office/drawing/2014/main" id="{2FCA8423-5142-301B-A2DD-B96B982B2DA4}"/>
              </a:ext>
            </a:extLst>
          </p:cNvPr>
          <p:cNvPicPr>
            <a:picLocks noChangeAspect="1"/>
          </p:cNvPicPr>
          <p:nvPr/>
        </p:nvPicPr>
        <p:blipFill>
          <a:blip r:embed="rId4"/>
          <a:stretch>
            <a:fillRect/>
          </a:stretch>
        </p:blipFill>
        <p:spPr>
          <a:xfrm>
            <a:off x="5458195" y="5096773"/>
            <a:ext cx="6449325" cy="314369"/>
          </a:xfrm>
          <a:prstGeom prst="rect">
            <a:avLst/>
          </a:prstGeom>
        </p:spPr>
      </p:pic>
    </p:spTree>
    <p:extLst>
      <p:ext uri="{BB962C8B-B14F-4D97-AF65-F5344CB8AC3E}">
        <p14:creationId xmlns:p14="http://schemas.microsoft.com/office/powerpoint/2010/main" val="2666203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CF133-B131-2632-1D3D-EAC5BA8900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48921-60C8-3C5B-B864-7DEF89AAE379}"/>
              </a:ext>
            </a:extLst>
          </p:cNvPr>
          <p:cNvSpPr>
            <a:spLocks noGrp="1"/>
          </p:cNvSpPr>
          <p:nvPr>
            <p:ph type="ctrTitle"/>
          </p:nvPr>
        </p:nvSpPr>
        <p:spPr/>
        <p:txBody>
          <a:bodyPr/>
          <a:lstStyle/>
          <a:p>
            <a:r>
              <a:rPr lang="en-US" dirty="0"/>
              <a:t>Simulations &amp; Curves</a:t>
            </a:r>
            <a:endParaRPr lang="en-IN" dirty="0"/>
          </a:p>
        </p:txBody>
      </p:sp>
      <p:sp>
        <p:nvSpPr>
          <p:cNvPr id="3" name="Subtitle 2">
            <a:extLst>
              <a:ext uri="{FF2B5EF4-FFF2-40B4-BE49-F238E27FC236}">
                <a16:creationId xmlns:a16="http://schemas.microsoft.com/office/drawing/2014/main" id="{EECE3665-33AC-9FA3-BD6F-16B9B0B82B18}"/>
              </a:ext>
            </a:extLst>
          </p:cNvPr>
          <p:cNvSpPr>
            <a:spLocks noGrp="1"/>
          </p:cNvSpPr>
          <p:nvPr>
            <p:ph type="subTitle" idx="1"/>
          </p:nvPr>
        </p:nvSpPr>
        <p:spPr/>
        <p:txBody>
          <a:bodyPr/>
          <a:lstStyle/>
          <a:p>
            <a:r>
              <a:rPr lang="en-US" dirty="0"/>
              <a:t>Mooney Rivlin with pressure applied</a:t>
            </a:r>
            <a:endParaRPr lang="en-IN" dirty="0"/>
          </a:p>
        </p:txBody>
      </p:sp>
    </p:spTree>
    <p:extLst>
      <p:ext uri="{BB962C8B-B14F-4D97-AF65-F5344CB8AC3E}">
        <p14:creationId xmlns:p14="http://schemas.microsoft.com/office/powerpoint/2010/main" val="380916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B8A257-C2FE-D61E-E68F-F5FC657E92D7}"/>
              </a:ext>
            </a:extLst>
          </p:cNvPr>
          <p:cNvPicPr>
            <a:picLocks noChangeAspect="1"/>
          </p:cNvPicPr>
          <p:nvPr/>
        </p:nvPicPr>
        <p:blipFill>
          <a:blip r:embed="rId2"/>
          <a:stretch>
            <a:fillRect/>
          </a:stretch>
        </p:blipFill>
        <p:spPr>
          <a:xfrm>
            <a:off x="446809" y="703364"/>
            <a:ext cx="7651848" cy="4503745"/>
          </a:xfrm>
          <a:prstGeom prst="rect">
            <a:avLst/>
          </a:prstGeom>
        </p:spPr>
      </p:pic>
      <p:pic>
        <p:nvPicPr>
          <p:cNvPr id="5" name="Picture 4">
            <a:extLst>
              <a:ext uri="{FF2B5EF4-FFF2-40B4-BE49-F238E27FC236}">
                <a16:creationId xmlns:a16="http://schemas.microsoft.com/office/drawing/2014/main" id="{A81F25D9-3815-ABA8-CCA0-CEA788CA0528}"/>
              </a:ext>
            </a:extLst>
          </p:cNvPr>
          <p:cNvPicPr>
            <a:picLocks noChangeAspect="1"/>
          </p:cNvPicPr>
          <p:nvPr/>
        </p:nvPicPr>
        <p:blipFill>
          <a:blip r:embed="rId3"/>
          <a:stretch>
            <a:fillRect/>
          </a:stretch>
        </p:blipFill>
        <p:spPr>
          <a:xfrm>
            <a:off x="446809" y="5517949"/>
            <a:ext cx="9831172" cy="809738"/>
          </a:xfrm>
          <a:prstGeom prst="rect">
            <a:avLst/>
          </a:prstGeom>
        </p:spPr>
      </p:pic>
    </p:spTree>
    <p:extLst>
      <p:ext uri="{BB962C8B-B14F-4D97-AF65-F5344CB8AC3E}">
        <p14:creationId xmlns:p14="http://schemas.microsoft.com/office/powerpoint/2010/main" val="44772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855346-2455-3136-F26E-2A7BC82AB7B6}"/>
              </a:ext>
            </a:extLst>
          </p:cNvPr>
          <p:cNvPicPr>
            <a:picLocks noChangeAspect="1"/>
          </p:cNvPicPr>
          <p:nvPr/>
        </p:nvPicPr>
        <p:blipFill>
          <a:blip r:embed="rId2"/>
          <a:srcRect r="41706"/>
          <a:stretch>
            <a:fillRect/>
          </a:stretch>
        </p:blipFill>
        <p:spPr>
          <a:xfrm>
            <a:off x="394641" y="311976"/>
            <a:ext cx="1777059" cy="2638793"/>
          </a:xfrm>
          <a:prstGeom prst="rect">
            <a:avLst/>
          </a:prstGeom>
        </p:spPr>
      </p:pic>
      <p:pic>
        <p:nvPicPr>
          <p:cNvPr id="5" name="Picture 4">
            <a:extLst>
              <a:ext uri="{FF2B5EF4-FFF2-40B4-BE49-F238E27FC236}">
                <a16:creationId xmlns:a16="http://schemas.microsoft.com/office/drawing/2014/main" id="{2DA5B868-9ABB-4FF8-7C74-9DEB6985312A}"/>
              </a:ext>
            </a:extLst>
          </p:cNvPr>
          <p:cNvPicPr>
            <a:picLocks noChangeAspect="1"/>
          </p:cNvPicPr>
          <p:nvPr/>
        </p:nvPicPr>
        <p:blipFill>
          <a:blip r:embed="rId3"/>
          <a:srcRect r="27117"/>
          <a:stretch>
            <a:fillRect/>
          </a:stretch>
        </p:blipFill>
        <p:spPr>
          <a:xfrm>
            <a:off x="2365302" y="311976"/>
            <a:ext cx="6165635" cy="3827192"/>
          </a:xfrm>
          <a:prstGeom prst="rect">
            <a:avLst/>
          </a:prstGeom>
        </p:spPr>
      </p:pic>
    </p:spTree>
    <p:extLst>
      <p:ext uri="{BB962C8B-B14F-4D97-AF65-F5344CB8AC3E}">
        <p14:creationId xmlns:p14="http://schemas.microsoft.com/office/powerpoint/2010/main" val="266540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65A4-A963-31CF-CAB6-2BBC635EEE02}"/>
              </a:ext>
            </a:extLst>
          </p:cNvPr>
          <p:cNvSpPr txBox="1">
            <a:spLocks/>
          </p:cNvSpPr>
          <p:nvPr/>
        </p:nvSpPr>
        <p:spPr>
          <a:xfrm>
            <a:off x="967047" y="79556"/>
            <a:ext cx="10058400" cy="523760"/>
          </a:xfrm>
          <a:prstGeom prst="rect">
            <a:avLst/>
          </a:prstGeom>
        </p:spPr>
        <p:txBody>
          <a:bodyPr>
            <a:normAutofit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Mooney Rivlin – 2 parameters</a:t>
            </a:r>
            <a:endParaRPr lang="en-IN" dirty="0"/>
          </a:p>
        </p:txBody>
      </p:sp>
      <p:graphicFrame>
        <p:nvGraphicFramePr>
          <p:cNvPr id="3" name="Table 2">
            <a:extLst>
              <a:ext uri="{FF2B5EF4-FFF2-40B4-BE49-F238E27FC236}">
                <a16:creationId xmlns:a16="http://schemas.microsoft.com/office/drawing/2014/main" id="{71725225-0382-5EF6-123F-D66F22B952A1}"/>
              </a:ext>
            </a:extLst>
          </p:cNvPr>
          <p:cNvGraphicFramePr>
            <a:graphicFrameLocks noGrp="1"/>
          </p:cNvGraphicFramePr>
          <p:nvPr>
            <p:extLst>
              <p:ext uri="{D42A27DB-BD31-4B8C-83A1-F6EECF244321}">
                <p14:modId xmlns:p14="http://schemas.microsoft.com/office/powerpoint/2010/main" val="1709588651"/>
              </p:ext>
            </p:extLst>
          </p:nvPr>
        </p:nvGraphicFramePr>
        <p:xfrm>
          <a:off x="188422" y="675408"/>
          <a:ext cx="1743884" cy="4386782"/>
        </p:xfrm>
        <a:graphic>
          <a:graphicData uri="http://schemas.openxmlformats.org/drawingml/2006/table">
            <a:tbl>
              <a:tblPr>
                <a:tableStyleId>{5C22544A-7EE6-4342-B048-85BDC9FD1C3A}</a:tableStyleId>
              </a:tblPr>
              <a:tblGrid>
                <a:gridCol w="871942">
                  <a:extLst>
                    <a:ext uri="{9D8B030D-6E8A-4147-A177-3AD203B41FA5}">
                      <a16:colId xmlns:a16="http://schemas.microsoft.com/office/drawing/2014/main" val="598736989"/>
                    </a:ext>
                  </a:extLst>
                </a:gridCol>
                <a:gridCol w="871942">
                  <a:extLst>
                    <a:ext uri="{9D8B030D-6E8A-4147-A177-3AD203B41FA5}">
                      <a16:colId xmlns:a16="http://schemas.microsoft.com/office/drawing/2014/main" val="683848194"/>
                    </a:ext>
                  </a:extLst>
                </a:gridCol>
              </a:tblGrid>
              <a:tr h="258046">
                <a:tc>
                  <a:txBody>
                    <a:bodyPr/>
                    <a:lstStyle/>
                    <a:p>
                      <a:pPr algn="l" fontAlgn="b">
                        <a:buNone/>
                      </a:pPr>
                      <a:r>
                        <a:rPr lang="en-IN" sz="1100" u="none" strike="noStrike" dirty="0">
                          <a:effectLst/>
                        </a:rPr>
                        <a:t>Strain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buNone/>
                      </a:pPr>
                      <a:r>
                        <a:rPr lang="en-IN" sz="1100" u="none" strike="noStrike" dirty="0">
                          <a:effectLst/>
                        </a:rPr>
                        <a:t>Stress (MPa)</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8578752"/>
                  </a:ext>
                </a:extLst>
              </a:tr>
              <a:tr h="258046">
                <a:tc>
                  <a:txBody>
                    <a:bodyPr/>
                    <a:lstStyle/>
                    <a:p>
                      <a:pPr algn="r" fontAlgn="b">
                        <a:buNone/>
                      </a:pP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9727192"/>
                  </a:ext>
                </a:extLst>
              </a:tr>
              <a:tr h="258046">
                <a:tc>
                  <a:txBody>
                    <a:bodyPr/>
                    <a:lstStyle/>
                    <a:p>
                      <a:pPr algn="r" fontAlgn="b">
                        <a:buNone/>
                      </a:pPr>
                      <a:r>
                        <a:rPr lang="en-IN" sz="1100" u="none" strike="noStrike">
                          <a:effectLst/>
                        </a:rPr>
                        <a:t>0.00995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dirty="0">
                          <a:effectLst/>
                        </a:rPr>
                        <a:t>0.001845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088266"/>
                  </a:ext>
                </a:extLst>
              </a:tr>
              <a:tr h="258046">
                <a:tc>
                  <a:txBody>
                    <a:bodyPr/>
                    <a:lstStyle/>
                    <a:p>
                      <a:pPr algn="r" fontAlgn="b">
                        <a:buNone/>
                      </a:pPr>
                      <a:r>
                        <a:rPr lang="en-IN" sz="1100" u="none" strike="noStrike">
                          <a:effectLst/>
                        </a:rPr>
                        <a:t>0.019803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0.003993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337427"/>
                  </a:ext>
                </a:extLst>
              </a:tr>
              <a:tr h="258046">
                <a:tc>
                  <a:txBody>
                    <a:bodyPr/>
                    <a:lstStyle/>
                    <a:p>
                      <a:pPr algn="r" fontAlgn="b">
                        <a:buNone/>
                      </a:pPr>
                      <a:r>
                        <a:rPr lang="en-IN" sz="1100" u="none" strike="noStrike">
                          <a:effectLst/>
                        </a:rPr>
                        <a:t>0.034401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0.007764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0626239"/>
                  </a:ext>
                </a:extLst>
              </a:tr>
              <a:tr h="258046">
                <a:tc>
                  <a:txBody>
                    <a:bodyPr/>
                    <a:lstStyle/>
                    <a:p>
                      <a:pPr algn="r" fontAlgn="b">
                        <a:buNone/>
                      </a:pPr>
                      <a:r>
                        <a:rPr lang="en-IN" sz="1100" u="none" strike="noStrike">
                          <a:effectLst/>
                        </a:rPr>
                        <a:t>0.055908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0.014606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707306"/>
                  </a:ext>
                </a:extLst>
              </a:tr>
              <a:tr h="258046">
                <a:tc>
                  <a:txBody>
                    <a:bodyPr/>
                    <a:lstStyle/>
                    <a:p>
                      <a:pPr algn="r" fontAlgn="b">
                        <a:buNone/>
                      </a:pPr>
                      <a:r>
                        <a:rPr lang="en-IN" sz="1100" u="none" strike="noStrike">
                          <a:effectLst/>
                        </a:rPr>
                        <a:t>0.087324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dirty="0">
                          <a:effectLst/>
                        </a:rPr>
                        <a:t>0.027378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8571641"/>
                  </a:ext>
                </a:extLst>
              </a:tr>
              <a:tr h="258046">
                <a:tc>
                  <a:txBody>
                    <a:bodyPr/>
                    <a:lstStyle/>
                    <a:p>
                      <a:pPr algn="r" fontAlgn="b">
                        <a:buNone/>
                      </a:pPr>
                      <a:r>
                        <a:rPr lang="en-IN" sz="1100" u="none" strike="noStrike">
                          <a:effectLst/>
                        </a:rPr>
                        <a:t>0.132672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0.051734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8890147"/>
                  </a:ext>
                </a:extLst>
              </a:tr>
              <a:tr h="258046">
                <a:tc>
                  <a:txBody>
                    <a:bodyPr/>
                    <a:lstStyle/>
                    <a:p>
                      <a:pPr algn="r" fontAlgn="b">
                        <a:buNone/>
                      </a:pPr>
                      <a:r>
                        <a:rPr lang="en-IN" sz="1100" u="none" strike="noStrike">
                          <a:effectLst/>
                        </a:rPr>
                        <a:t>0.197056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0.098742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7371013"/>
                  </a:ext>
                </a:extLst>
              </a:tr>
              <a:tr h="258046">
                <a:tc>
                  <a:txBody>
                    <a:bodyPr/>
                    <a:lstStyle/>
                    <a:p>
                      <a:pPr algn="r" fontAlgn="b">
                        <a:buNone/>
                      </a:pPr>
                      <a:r>
                        <a:rPr lang="en-IN" sz="1100" u="none" strike="noStrike">
                          <a:effectLst/>
                        </a:rPr>
                        <a:t>0.275973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0.177485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7794419"/>
                  </a:ext>
                </a:extLst>
              </a:tr>
              <a:tr h="258046">
                <a:tc>
                  <a:txBody>
                    <a:bodyPr/>
                    <a:lstStyle/>
                    <a:p>
                      <a:pPr algn="r" fontAlgn="b">
                        <a:buNone/>
                      </a:pPr>
                      <a:r>
                        <a:rPr lang="en-IN" sz="1100" u="none" strike="noStrike">
                          <a:effectLst/>
                        </a:rPr>
                        <a:t>0.349115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0.27309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4863974"/>
                  </a:ext>
                </a:extLst>
              </a:tr>
              <a:tr h="258046">
                <a:tc>
                  <a:txBody>
                    <a:bodyPr/>
                    <a:lstStyle/>
                    <a:p>
                      <a:pPr algn="r" fontAlgn="b">
                        <a:buNone/>
                      </a:pPr>
                      <a:r>
                        <a:rPr lang="en-IN" sz="1100" u="none" strike="noStrike">
                          <a:effectLst/>
                        </a:rPr>
                        <a:t>0.41727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0.383905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5228122"/>
                  </a:ext>
                </a:extLst>
              </a:tr>
              <a:tr h="258046">
                <a:tc>
                  <a:txBody>
                    <a:bodyPr/>
                    <a:lstStyle/>
                    <a:p>
                      <a:pPr algn="r" fontAlgn="b">
                        <a:buNone/>
                      </a:pPr>
                      <a:r>
                        <a:rPr lang="en-IN" sz="1100" u="none" strike="noStrike">
                          <a:effectLst/>
                        </a:rPr>
                        <a:t>0.481075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0.508827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6700724"/>
                  </a:ext>
                </a:extLst>
              </a:tr>
              <a:tr h="258046">
                <a:tc>
                  <a:txBody>
                    <a:bodyPr/>
                    <a:lstStyle/>
                    <a:p>
                      <a:pPr algn="r" fontAlgn="b">
                        <a:buNone/>
                      </a:pPr>
                      <a:r>
                        <a:rPr lang="en-IN" sz="1100" u="none" strike="noStrike">
                          <a:effectLst/>
                        </a:rPr>
                        <a:t>0.541052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0.6471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8408537"/>
                  </a:ext>
                </a:extLst>
              </a:tr>
              <a:tr h="258046">
                <a:tc>
                  <a:txBody>
                    <a:bodyPr/>
                    <a:lstStyle/>
                    <a:p>
                      <a:pPr algn="r" fontAlgn="b">
                        <a:buNone/>
                      </a:pPr>
                      <a:r>
                        <a:rPr lang="en-IN" sz="1100" u="none" strike="noStrike">
                          <a:effectLst/>
                        </a:rPr>
                        <a:t>0.597634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0.798196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59821886"/>
                  </a:ext>
                </a:extLst>
              </a:tr>
              <a:tr h="258046">
                <a:tc>
                  <a:txBody>
                    <a:bodyPr/>
                    <a:lstStyle/>
                    <a:p>
                      <a:pPr algn="r" fontAlgn="b">
                        <a:buNone/>
                      </a:pPr>
                      <a:r>
                        <a:rPr lang="en-IN" sz="1100" u="none" strike="noStrike">
                          <a:effectLst/>
                        </a:rPr>
                        <a:t>0.651185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0.96174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61766108"/>
                  </a:ext>
                </a:extLst>
              </a:tr>
              <a:tr h="258046">
                <a:tc>
                  <a:txBody>
                    <a:bodyPr/>
                    <a:lstStyle/>
                    <a:p>
                      <a:pPr algn="r" fontAlgn="b">
                        <a:buNone/>
                      </a:pPr>
                      <a:r>
                        <a:rPr lang="en-IN" sz="1100" u="none" strike="noStrike">
                          <a:effectLst/>
                        </a:rPr>
                        <a:t>0.693147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dirty="0">
                          <a:effectLst/>
                        </a:rPr>
                        <a:t>1.10528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854827"/>
                  </a:ext>
                </a:extLst>
              </a:tr>
            </a:tbl>
          </a:graphicData>
        </a:graphic>
      </p:graphicFrame>
      <p:sp>
        <p:nvSpPr>
          <p:cNvPr id="4" name="TextBox 3">
            <a:extLst>
              <a:ext uri="{FF2B5EF4-FFF2-40B4-BE49-F238E27FC236}">
                <a16:creationId xmlns:a16="http://schemas.microsoft.com/office/drawing/2014/main" id="{366AA25C-9CCF-6896-9423-A7C8EA05F222}"/>
              </a:ext>
            </a:extLst>
          </p:cNvPr>
          <p:cNvSpPr txBox="1"/>
          <p:nvPr/>
        </p:nvSpPr>
        <p:spPr>
          <a:xfrm>
            <a:off x="84727" y="5136669"/>
            <a:ext cx="3695421" cy="923330"/>
          </a:xfrm>
          <a:prstGeom prst="rect">
            <a:avLst/>
          </a:prstGeom>
          <a:noFill/>
        </p:spPr>
        <p:txBody>
          <a:bodyPr wrap="square" rtlCol="0">
            <a:spAutoFit/>
          </a:bodyPr>
          <a:lstStyle/>
          <a:p>
            <a:r>
              <a:rPr lang="en-US" dirty="0"/>
              <a:t>Setup: Plane stress, Triangular Mesh, Dimensions of block = 30mmX10mm, Displacement given = 30mm</a:t>
            </a:r>
            <a:endParaRPr lang="en-IN" dirty="0"/>
          </a:p>
        </p:txBody>
      </p:sp>
      <p:graphicFrame>
        <p:nvGraphicFramePr>
          <p:cNvPr id="5" name="Chart 4">
            <a:extLst>
              <a:ext uri="{FF2B5EF4-FFF2-40B4-BE49-F238E27FC236}">
                <a16:creationId xmlns:a16="http://schemas.microsoft.com/office/drawing/2014/main" id="{7ABCD629-0DFA-36C8-0D04-BC7E67E43487}"/>
              </a:ext>
            </a:extLst>
          </p:cNvPr>
          <p:cNvGraphicFramePr>
            <a:graphicFrameLocks/>
          </p:cNvGraphicFramePr>
          <p:nvPr>
            <p:extLst>
              <p:ext uri="{D42A27DB-BD31-4B8C-83A1-F6EECF244321}">
                <p14:modId xmlns:p14="http://schemas.microsoft.com/office/powerpoint/2010/main" val="2007150691"/>
              </p:ext>
            </p:extLst>
          </p:nvPr>
        </p:nvGraphicFramePr>
        <p:xfrm>
          <a:off x="2115376" y="798001"/>
          <a:ext cx="4779817" cy="2818014"/>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F4E8264A-AC88-AF11-60E4-A35FA9827EE0}"/>
              </a:ext>
            </a:extLst>
          </p:cNvPr>
          <p:cNvPicPr>
            <a:picLocks noChangeAspect="1"/>
          </p:cNvPicPr>
          <p:nvPr/>
        </p:nvPicPr>
        <p:blipFill>
          <a:blip r:embed="rId4"/>
          <a:stretch>
            <a:fillRect/>
          </a:stretch>
        </p:blipFill>
        <p:spPr>
          <a:xfrm>
            <a:off x="7078263" y="603316"/>
            <a:ext cx="4966879" cy="3029988"/>
          </a:xfrm>
          <a:prstGeom prst="rect">
            <a:avLst/>
          </a:prstGeom>
        </p:spPr>
      </p:pic>
      <p:pic>
        <p:nvPicPr>
          <p:cNvPr id="8" name="Picture 7">
            <a:extLst>
              <a:ext uri="{FF2B5EF4-FFF2-40B4-BE49-F238E27FC236}">
                <a16:creationId xmlns:a16="http://schemas.microsoft.com/office/drawing/2014/main" id="{29B647E4-7CC6-BD25-A9B2-DEF232328B25}"/>
              </a:ext>
            </a:extLst>
          </p:cNvPr>
          <p:cNvPicPr>
            <a:picLocks noChangeAspect="1"/>
          </p:cNvPicPr>
          <p:nvPr/>
        </p:nvPicPr>
        <p:blipFill>
          <a:blip r:embed="rId5"/>
          <a:srcRect b="31687"/>
          <a:stretch>
            <a:fillRect/>
          </a:stretch>
        </p:blipFill>
        <p:spPr>
          <a:xfrm>
            <a:off x="3948362" y="3779627"/>
            <a:ext cx="8096780" cy="2406061"/>
          </a:xfrm>
          <a:prstGeom prst="rect">
            <a:avLst/>
          </a:prstGeom>
        </p:spPr>
      </p:pic>
      <p:pic>
        <p:nvPicPr>
          <p:cNvPr id="10" name="Picture 9">
            <a:extLst>
              <a:ext uri="{FF2B5EF4-FFF2-40B4-BE49-F238E27FC236}">
                <a16:creationId xmlns:a16="http://schemas.microsoft.com/office/drawing/2014/main" id="{D636E7D5-0C49-79AD-464F-4537B9810E23}"/>
              </a:ext>
            </a:extLst>
          </p:cNvPr>
          <p:cNvPicPr>
            <a:picLocks noChangeAspect="1"/>
          </p:cNvPicPr>
          <p:nvPr/>
        </p:nvPicPr>
        <p:blipFill>
          <a:blip r:embed="rId6"/>
          <a:stretch>
            <a:fillRect/>
          </a:stretch>
        </p:blipFill>
        <p:spPr>
          <a:xfrm>
            <a:off x="84727" y="6266921"/>
            <a:ext cx="5653024" cy="485982"/>
          </a:xfrm>
          <a:prstGeom prst="rect">
            <a:avLst/>
          </a:prstGeom>
        </p:spPr>
      </p:pic>
    </p:spTree>
    <p:extLst>
      <p:ext uri="{BB962C8B-B14F-4D97-AF65-F5344CB8AC3E}">
        <p14:creationId xmlns:p14="http://schemas.microsoft.com/office/powerpoint/2010/main" val="2675918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1EE695-4F2B-7169-83D6-E9DEC95B06BE}"/>
              </a:ext>
            </a:extLst>
          </p:cNvPr>
          <p:cNvSpPr txBox="1"/>
          <p:nvPr/>
        </p:nvSpPr>
        <p:spPr>
          <a:xfrm>
            <a:off x="685800" y="737755"/>
            <a:ext cx="10820400" cy="923330"/>
          </a:xfrm>
          <a:prstGeom prst="rect">
            <a:avLst/>
          </a:prstGeom>
          <a:noFill/>
        </p:spPr>
        <p:txBody>
          <a:bodyPr wrap="square" rtlCol="0">
            <a:spAutoFit/>
          </a:bodyPr>
          <a:lstStyle/>
          <a:p>
            <a:r>
              <a:rPr lang="en-US" dirty="0"/>
              <a:t>Run for less P values, 0.4 </a:t>
            </a:r>
            <a:r>
              <a:rPr lang="en-US" dirty="0" err="1"/>
              <a:t>Mpa</a:t>
            </a:r>
            <a:r>
              <a:rPr lang="en-US" dirty="0"/>
              <a:t> something with a quadratic mesh and </a:t>
            </a:r>
            <a:r>
              <a:rPr lang="en-US" dirty="0" err="1"/>
              <a:t>inc</a:t>
            </a:r>
            <a:r>
              <a:rPr lang="en-US" dirty="0"/>
              <a:t> increment steps</a:t>
            </a:r>
          </a:p>
          <a:p>
            <a:r>
              <a:rPr lang="en-US" dirty="0"/>
              <a:t>2. Apply rollers on top and bottom, fix the left side 1,2=0 &amp; apply displacement on the right side – this will create the hydrostatic condition</a:t>
            </a:r>
            <a:endParaRPr lang="en-IN" dirty="0"/>
          </a:p>
        </p:txBody>
      </p:sp>
    </p:spTree>
    <p:extLst>
      <p:ext uri="{BB962C8B-B14F-4D97-AF65-F5344CB8AC3E}">
        <p14:creationId xmlns:p14="http://schemas.microsoft.com/office/powerpoint/2010/main" val="335000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249DF0-7EBC-0013-0736-71813547977D}"/>
              </a:ext>
            </a:extLst>
          </p:cNvPr>
          <p:cNvPicPr>
            <a:picLocks noChangeAspect="1"/>
          </p:cNvPicPr>
          <p:nvPr/>
        </p:nvPicPr>
        <p:blipFill>
          <a:blip r:embed="rId2"/>
          <a:srcRect r="10362" b="38143"/>
          <a:stretch>
            <a:fillRect/>
          </a:stretch>
        </p:blipFill>
        <p:spPr>
          <a:xfrm>
            <a:off x="84841" y="1649015"/>
            <a:ext cx="5768472" cy="3663509"/>
          </a:xfrm>
          <a:prstGeom prst="rect">
            <a:avLst/>
          </a:prstGeom>
        </p:spPr>
      </p:pic>
      <p:sp>
        <p:nvSpPr>
          <p:cNvPr id="6" name="Title 1">
            <a:extLst>
              <a:ext uri="{FF2B5EF4-FFF2-40B4-BE49-F238E27FC236}">
                <a16:creationId xmlns:a16="http://schemas.microsoft.com/office/drawing/2014/main" id="{00DADF7D-09F6-ED14-2FD4-305A3C3D4B8E}"/>
              </a:ext>
            </a:extLst>
          </p:cNvPr>
          <p:cNvSpPr txBox="1">
            <a:spLocks/>
          </p:cNvSpPr>
          <p:nvPr/>
        </p:nvSpPr>
        <p:spPr>
          <a:xfrm>
            <a:off x="824113" y="264336"/>
            <a:ext cx="10058400" cy="473982"/>
          </a:xfrm>
          <a:prstGeom prst="rect">
            <a:avLst/>
          </a:prstGeom>
        </p:spPr>
        <p:txBody>
          <a:bodyPr>
            <a:normAutofit fontScale="925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Polynomial – 5&amp;9 parameters</a:t>
            </a:r>
            <a:endParaRPr lang="en-IN" dirty="0"/>
          </a:p>
        </p:txBody>
      </p:sp>
      <p:pic>
        <p:nvPicPr>
          <p:cNvPr id="9" name="Picture 8">
            <a:extLst>
              <a:ext uri="{FF2B5EF4-FFF2-40B4-BE49-F238E27FC236}">
                <a16:creationId xmlns:a16="http://schemas.microsoft.com/office/drawing/2014/main" id="{63A929BF-3AF5-2574-089A-77CF802CDAD8}"/>
              </a:ext>
            </a:extLst>
          </p:cNvPr>
          <p:cNvPicPr>
            <a:picLocks noChangeAspect="1"/>
          </p:cNvPicPr>
          <p:nvPr/>
        </p:nvPicPr>
        <p:blipFill>
          <a:blip r:embed="rId3"/>
          <a:stretch>
            <a:fillRect/>
          </a:stretch>
        </p:blipFill>
        <p:spPr>
          <a:xfrm>
            <a:off x="5996247" y="1609029"/>
            <a:ext cx="6207783" cy="3663509"/>
          </a:xfrm>
          <a:prstGeom prst="rect">
            <a:avLst/>
          </a:prstGeom>
        </p:spPr>
      </p:pic>
      <p:sp>
        <p:nvSpPr>
          <p:cNvPr id="10" name="TextBox 9">
            <a:extLst>
              <a:ext uri="{FF2B5EF4-FFF2-40B4-BE49-F238E27FC236}">
                <a16:creationId xmlns:a16="http://schemas.microsoft.com/office/drawing/2014/main" id="{BCD2D8C8-CB4E-581D-FF76-AFC5E5828BF4}"/>
              </a:ext>
            </a:extLst>
          </p:cNvPr>
          <p:cNvSpPr txBox="1"/>
          <p:nvPr/>
        </p:nvSpPr>
        <p:spPr>
          <a:xfrm>
            <a:off x="84841" y="876104"/>
            <a:ext cx="10473180" cy="646331"/>
          </a:xfrm>
          <a:prstGeom prst="rect">
            <a:avLst/>
          </a:prstGeom>
          <a:noFill/>
        </p:spPr>
        <p:txBody>
          <a:bodyPr wrap="square" rtlCol="0">
            <a:spAutoFit/>
          </a:bodyPr>
          <a:lstStyle/>
          <a:p>
            <a:r>
              <a:rPr lang="en-US" dirty="0"/>
              <a:t>The option for strain energy potential order other than one is unavailable under Mooney Rivlin in Abaqus. Hence, used the polynomial.</a:t>
            </a:r>
            <a:endParaRPr lang="en-IN" dirty="0"/>
          </a:p>
        </p:txBody>
      </p:sp>
    </p:spTree>
    <p:extLst>
      <p:ext uri="{BB962C8B-B14F-4D97-AF65-F5344CB8AC3E}">
        <p14:creationId xmlns:p14="http://schemas.microsoft.com/office/powerpoint/2010/main" val="30948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8EE610-F707-440B-930E-5CBECAD5F83B}"/>
              </a:ext>
            </a:extLst>
          </p:cNvPr>
          <p:cNvGraphicFramePr>
            <a:graphicFrameLocks noGrp="1"/>
          </p:cNvGraphicFramePr>
          <p:nvPr>
            <p:extLst>
              <p:ext uri="{D42A27DB-BD31-4B8C-83A1-F6EECF244321}">
                <p14:modId xmlns:p14="http://schemas.microsoft.com/office/powerpoint/2010/main" val="3984679366"/>
              </p:ext>
            </p:extLst>
          </p:nvPr>
        </p:nvGraphicFramePr>
        <p:xfrm>
          <a:off x="518475" y="1027522"/>
          <a:ext cx="2205872" cy="4003415"/>
        </p:xfrm>
        <a:graphic>
          <a:graphicData uri="http://schemas.openxmlformats.org/drawingml/2006/table">
            <a:tbl>
              <a:tblPr>
                <a:tableStyleId>{5C22544A-7EE6-4342-B048-85BDC9FD1C3A}</a:tableStyleId>
              </a:tblPr>
              <a:tblGrid>
                <a:gridCol w="1102936">
                  <a:extLst>
                    <a:ext uri="{9D8B030D-6E8A-4147-A177-3AD203B41FA5}">
                      <a16:colId xmlns:a16="http://schemas.microsoft.com/office/drawing/2014/main" val="1390304199"/>
                    </a:ext>
                  </a:extLst>
                </a:gridCol>
                <a:gridCol w="1102936">
                  <a:extLst>
                    <a:ext uri="{9D8B030D-6E8A-4147-A177-3AD203B41FA5}">
                      <a16:colId xmlns:a16="http://schemas.microsoft.com/office/drawing/2014/main" val="2149243547"/>
                    </a:ext>
                  </a:extLst>
                </a:gridCol>
              </a:tblGrid>
              <a:tr h="235495">
                <a:tc>
                  <a:txBody>
                    <a:bodyPr/>
                    <a:lstStyle/>
                    <a:p>
                      <a:pPr algn="l" fontAlgn="b">
                        <a:buNone/>
                      </a:pPr>
                      <a:r>
                        <a:rPr lang="en-IN" sz="1100" u="none" strike="noStrike" dirty="0">
                          <a:effectLst/>
                        </a:rPr>
                        <a:t>Strain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buNone/>
                      </a:pPr>
                      <a:r>
                        <a:rPr lang="en-IN" sz="1100" u="none" strike="noStrike" dirty="0">
                          <a:effectLst/>
                        </a:rPr>
                        <a:t>Stress</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7424626"/>
                  </a:ext>
                </a:extLst>
              </a:tr>
              <a:tr h="235495">
                <a:tc>
                  <a:txBody>
                    <a:bodyPr/>
                    <a:lstStyle/>
                    <a:p>
                      <a:pPr algn="r" fontAlgn="b">
                        <a:buNone/>
                      </a:pP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787703"/>
                  </a:ext>
                </a:extLst>
              </a:tr>
              <a:tr h="235495">
                <a:tc>
                  <a:txBody>
                    <a:bodyPr/>
                    <a:lstStyle/>
                    <a:p>
                      <a:pPr algn="r" fontAlgn="b">
                        <a:buNone/>
                      </a:pPr>
                      <a:r>
                        <a:rPr lang="en-IN" sz="1100" u="none" strike="noStrike">
                          <a:effectLst/>
                        </a:rPr>
                        <a:t>0.00995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0.001845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9987052"/>
                  </a:ext>
                </a:extLst>
              </a:tr>
              <a:tr h="235495">
                <a:tc>
                  <a:txBody>
                    <a:bodyPr/>
                    <a:lstStyle/>
                    <a:p>
                      <a:pPr algn="r" fontAlgn="b">
                        <a:buNone/>
                      </a:pPr>
                      <a:r>
                        <a:rPr lang="en-IN" sz="1100" u="none" strike="noStrike">
                          <a:effectLst/>
                        </a:rPr>
                        <a:t>0.019803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0.003993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1530603"/>
                  </a:ext>
                </a:extLst>
              </a:tr>
              <a:tr h="235495">
                <a:tc>
                  <a:txBody>
                    <a:bodyPr/>
                    <a:lstStyle/>
                    <a:p>
                      <a:pPr algn="r" fontAlgn="b">
                        <a:buNone/>
                      </a:pPr>
                      <a:r>
                        <a:rPr lang="en-IN" sz="1100" u="none" strike="noStrike">
                          <a:effectLst/>
                        </a:rPr>
                        <a:t>0.034401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0.007764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07499"/>
                  </a:ext>
                </a:extLst>
              </a:tr>
              <a:tr h="235495">
                <a:tc>
                  <a:txBody>
                    <a:bodyPr/>
                    <a:lstStyle/>
                    <a:p>
                      <a:pPr algn="r" fontAlgn="b">
                        <a:buNone/>
                      </a:pPr>
                      <a:r>
                        <a:rPr lang="en-IN" sz="1100" u="none" strike="noStrike">
                          <a:effectLst/>
                        </a:rPr>
                        <a:t>0.055908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0.014606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09602278"/>
                  </a:ext>
                </a:extLst>
              </a:tr>
              <a:tr h="235495">
                <a:tc>
                  <a:txBody>
                    <a:bodyPr/>
                    <a:lstStyle/>
                    <a:p>
                      <a:pPr algn="r" fontAlgn="b">
                        <a:buNone/>
                      </a:pPr>
                      <a:r>
                        <a:rPr lang="en-IN" sz="1100" u="none" strike="noStrike">
                          <a:effectLst/>
                        </a:rPr>
                        <a:t>0.087324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0.027378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9852695"/>
                  </a:ext>
                </a:extLst>
              </a:tr>
              <a:tr h="235495">
                <a:tc>
                  <a:txBody>
                    <a:bodyPr/>
                    <a:lstStyle/>
                    <a:p>
                      <a:pPr algn="r" fontAlgn="b">
                        <a:buNone/>
                      </a:pPr>
                      <a:r>
                        <a:rPr lang="en-IN" sz="1100" u="none" strike="noStrike">
                          <a:effectLst/>
                        </a:rPr>
                        <a:t>0.132672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0.051734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0751138"/>
                  </a:ext>
                </a:extLst>
              </a:tr>
              <a:tr h="235495">
                <a:tc>
                  <a:txBody>
                    <a:bodyPr/>
                    <a:lstStyle/>
                    <a:p>
                      <a:pPr algn="r" fontAlgn="b">
                        <a:buNone/>
                      </a:pPr>
                      <a:r>
                        <a:rPr lang="en-IN" sz="1100" u="none" strike="noStrike">
                          <a:effectLst/>
                        </a:rPr>
                        <a:t>0.197056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0.098742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5310614"/>
                  </a:ext>
                </a:extLst>
              </a:tr>
              <a:tr h="235495">
                <a:tc>
                  <a:txBody>
                    <a:bodyPr/>
                    <a:lstStyle/>
                    <a:p>
                      <a:pPr algn="r" fontAlgn="b">
                        <a:buNone/>
                      </a:pPr>
                      <a:r>
                        <a:rPr lang="en-IN" sz="1100" u="none" strike="noStrike">
                          <a:effectLst/>
                        </a:rPr>
                        <a:t>0.275973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0.177485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8902912"/>
                  </a:ext>
                </a:extLst>
              </a:tr>
              <a:tr h="235495">
                <a:tc>
                  <a:txBody>
                    <a:bodyPr/>
                    <a:lstStyle/>
                    <a:p>
                      <a:pPr algn="r" fontAlgn="b">
                        <a:buNone/>
                      </a:pPr>
                      <a:r>
                        <a:rPr lang="en-IN" sz="1100" u="none" strike="noStrike">
                          <a:effectLst/>
                        </a:rPr>
                        <a:t>0.349115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0.27309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7671233"/>
                  </a:ext>
                </a:extLst>
              </a:tr>
              <a:tr h="235495">
                <a:tc>
                  <a:txBody>
                    <a:bodyPr/>
                    <a:lstStyle/>
                    <a:p>
                      <a:pPr algn="r" fontAlgn="b">
                        <a:buNone/>
                      </a:pPr>
                      <a:r>
                        <a:rPr lang="en-IN" sz="1100" u="none" strike="noStrike">
                          <a:effectLst/>
                        </a:rPr>
                        <a:t>0.41727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0.383905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2700262"/>
                  </a:ext>
                </a:extLst>
              </a:tr>
              <a:tr h="235495">
                <a:tc>
                  <a:txBody>
                    <a:bodyPr/>
                    <a:lstStyle/>
                    <a:p>
                      <a:pPr algn="r" fontAlgn="b">
                        <a:buNone/>
                      </a:pPr>
                      <a:r>
                        <a:rPr lang="en-IN" sz="1100" u="none" strike="noStrike">
                          <a:effectLst/>
                        </a:rPr>
                        <a:t>0.481075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0.508827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4840271"/>
                  </a:ext>
                </a:extLst>
              </a:tr>
              <a:tr h="235495">
                <a:tc>
                  <a:txBody>
                    <a:bodyPr/>
                    <a:lstStyle/>
                    <a:p>
                      <a:pPr algn="r" fontAlgn="b">
                        <a:buNone/>
                      </a:pPr>
                      <a:r>
                        <a:rPr lang="en-IN" sz="1100" u="none" strike="noStrike">
                          <a:effectLst/>
                        </a:rPr>
                        <a:t>0.541052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0.6471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1072788"/>
                  </a:ext>
                </a:extLst>
              </a:tr>
              <a:tr h="235495">
                <a:tc>
                  <a:txBody>
                    <a:bodyPr/>
                    <a:lstStyle/>
                    <a:p>
                      <a:pPr algn="r" fontAlgn="b">
                        <a:buNone/>
                      </a:pPr>
                      <a:r>
                        <a:rPr lang="en-IN" sz="1100" u="none" strike="noStrike">
                          <a:effectLst/>
                        </a:rPr>
                        <a:t>0.597634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0.798196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8766807"/>
                  </a:ext>
                </a:extLst>
              </a:tr>
              <a:tr h="235495">
                <a:tc>
                  <a:txBody>
                    <a:bodyPr/>
                    <a:lstStyle/>
                    <a:p>
                      <a:pPr algn="r" fontAlgn="b">
                        <a:buNone/>
                      </a:pPr>
                      <a:r>
                        <a:rPr lang="en-IN" sz="1100" u="none" strike="noStrike">
                          <a:effectLst/>
                        </a:rPr>
                        <a:t>0.651185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0.96174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2897874"/>
                  </a:ext>
                </a:extLst>
              </a:tr>
              <a:tr h="235495">
                <a:tc>
                  <a:txBody>
                    <a:bodyPr/>
                    <a:lstStyle/>
                    <a:p>
                      <a:pPr algn="r" fontAlgn="b">
                        <a:buNone/>
                      </a:pPr>
                      <a:r>
                        <a:rPr lang="en-IN" sz="1100" u="none" strike="noStrike">
                          <a:effectLst/>
                        </a:rPr>
                        <a:t>0.693147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dirty="0">
                          <a:effectLst/>
                        </a:rPr>
                        <a:t>1.10528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16462432"/>
                  </a:ext>
                </a:extLst>
              </a:tr>
            </a:tbl>
          </a:graphicData>
        </a:graphic>
      </p:graphicFrame>
      <p:sp>
        <p:nvSpPr>
          <p:cNvPr id="3" name="Title 1">
            <a:extLst>
              <a:ext uri="{FF2B5EF4-FFF2-40B4-BE49-F238E27FC236}">
                <a16:creationId xmlns:a16="http://schemas.microsoft.com/office/drawing/2014/main" id="{F25B0063-36A9-082D-72C8-5DEA4F064C15}"/>
              </a:ext>
            </a:extLst>
          </p:cNvPr>
          <p:cNvSpPr txBox="1">
            <a:spLocks/>
          </p:cNvSpPr>
          <p:nvPr/>
        </p:nvSpPr>
        <p:spPr>
          <a:xfrm>
            <a:off x="-75414" y="400330"/>
            <a:ext cx="4223209" cy="473982"/>
          </a:xfrm>
          <a:prstGeom prst="rect">
            <a:avLst/>
          </a:prstGeom>
        </p:spPr>
        <p:txBody>
          <a:bodyPr>
            <a:normAutofit fontScale="7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Polynomial – 5 parameters</a:t>
            </a:r>
            <a:endParaRPr lang="en-IN" dirty="0"/>
          </a:p>
        </p:txBody>
      </p:sp>
      <p:sp>
        <p:nvSpPr>
          <p:cNvPr id="7" name="TextBox 6">
            <a:extLst>
              <a:ext uri="{FF2B5EF4-FFF2-40B4-BE49-F238E27FC236}">
                <a16:creationId xmlns:a16="http://schemas.microsoft.com/office/drawing/2014/main" id="{DEF34A71-2B26-01D3-33BE-3D4A28FDA324}"/>
              </a:ext>
            </a:extLst>
          </p:cNvPr>
          <p:cNvSpPr txBox="1"/>
          <p:nvPr/>
        </p:nvSpPr>
        <p:spPr>
          <a:xfrm>
            <a:off x="395927" y="5184147"/>
            <a:ext cx="3280528" cy="923330"/>
          </a:xfrm>
          <a:prstGeom prst="rect">
            <a:avLst/>
          </a:prstGeom>
          <a:noFill/>
        </p:spPr>
        <p:txBody>
          <a:bodyPr wrap="square" rtlCol="0">
            <a:spAutoFit/>
          </a:bodyPr>
          <a:lstStyle/>
          <a:p>
            <a:r>
              <a:rPr lang="en-US" dirty="0"/>
              <a:t>The same stress-strain values are obtained as for the 2-parameter Mooney Rivlin.</a:t>
            </a:r>
            <a:endParaRPr lang="en-IN" dirty="0"/>
          </a:p>
        </p:txBody>
      </p:sp>
      <p:sp>
        <p:nvSpPr>
          <p:cNvPr id="4" name="Title 1">
            <a:extLst>
              <a:ext uri="{FF2B5EF4-FFF2-40B4-BE49-F238E27FC236}">
                <a16:creationId xmlns:a16="http://schemas.microsoft.com/office/drawing/2014/main" id="{56002D03-8797-F7BA-8115-3A0978EE9593}"/>
              </a:ext>
            </a:extLst>
          </p:cNvPr>
          <p:cNvSpPr txBox="1">
            <a:spLocks/>
          </p:cNvSpPr>
          <p:nvPr/>
        </p:nvSpPr>
        <p:spPr>
          <a:xfrm>
            <a:off x="5836762" y="434018"/>
            <a:ext cx="4336330" cy="473982"/>
          </a:xfrm>
          <a:prstGeom prst="rect">
            <a:avLst/>
          </a:prstGeom>
        </p:spPr>
        <p:txBody>
          <a:bodyPr>
            <a:normAutofit fontScale="70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Polynomial – 9 parameters</a:t>
            </a:r>
            <a:endParaRPr lang="en-IN" dirty="0"/>
          </a:p>
        </p:txBody>
      </p:sp>
      <p:graphicFrame>
        <p:nvGraphicFramePr>
          <p:cNvPr id="5" name="Table 4">
            <a:extLst>
              <a:ext uri="{FF2B5EF4-FFF2-40B4-BE49-F238E27FC236}">
                <a16:creationId xmlns:a16="http://schemas.microsoft.com/office/drawing/2014/main" id="{6DAD68EA-5C18-3AD5-45A1-8C8D83E91717}"/>
              </a:ext>
            </a:extLst>
          </p:cNvPr>
          <p:cNvGraphicFramePr>
            <a:graphicFrameLocks noGrp="1"/>
          </p:cNvGraphicFramePr>
          <p:nvPr>
            <p:extLst>
              <p:ext uri="{D42A27DB-BD31-4B8C-83A1-F6EECF244321}">
                <p14:modId xmlns:p14="http://schemas.microsoft.com/office/powerpoint/2010/main" val="205018546"/>
              </p:ext>
            </p:extLst>
          </p:nvPr>
        </p:nvGraphicFramePr>
        <p:xfrm>
          <a:off x="4741683" y="1306873"/>
          <a:ext cx="2045616" cy="3724064"/>
        </p:xfrm>
        <a:graphic>
          <a:graphicData uri="http://schemas.openxmlformats.org/drawingml/2006/table">
            <a:tbl>
              <a:tblPr>
                <a:tableStyleId>{5C22544A-7EE6-4342-B048-85BDC9FD1C3A}</a:tableStyleId>
              </a:tblPr>
              <a:tblGrid>
                <a:gridCol w="1022808">
                  <a:extLst>
                    <a:ext uri="{9D8B030D-6E8A-4147-A177-3AD203B41FA5}">
                      <a16:colId xmlns:a16="http://schemas.microsoft.com/office/drawing/2014/main" val="1643323623"/>
                    </a:ext>
                  </a:extLst>
                </a:gridCol>
                <a:gridCol w="1022808">
                  <a:extLst>
                    <a:ext uri="{9D8B030D-6E8A-4147-A177-3AD203B41FA5}">
                      <a16:colId xmlns:a16="http://schemas.microsoft.com/office/drawing/2014/main" val="2000686819"/>
                    </a:ext>
                  </a:extLst>
                </a:gridCol>
              </a:tblGrid>
              <a:tr h="232754">
                <a:tc>
                  <a:txBody>
                    <a:bodyPr/>
                    <a:lstStyle/>
                    <a:p>
                      <a:pPr algn="r" fontAlgn="b">
                        <a:buNone/>
                      </a:pPr>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8748877"/>
                  </a:ext>
                </a:extLst>
              </a:tr>
              <a:tr h="232754">
                <a:tc>
                  <a:txBody>
                    <a:bodyPr/>
                    <a:lstStyle/>
                    <a:p>
                      <a:pPr algn="r" fontAlgn="b">
                        <a:buNone/>
                      </a:pPr>
                      <a:r>
                        <a:rPr lang="en-IN" sz="1100" u="none" strike="noStrike">
                          <a:effectLst/>
                        </a:rPr>
                        <a:t>0.00995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-0.01144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5249064"/>
                  </a:ext>
                </a:extLst>
              </a:tr>
              <a:tr h="232754">
                <a:tc>
                  <a:txBody>
                    <a:bodyPr/>
                    <a:lstStyle/>
                    <a:p>
                      <a:pPr algn="r" fontAlgn="b">
                        <a:buNone/>
                      </a:pPr>
                      <a:r>
                        <a:rPr lang="en-IN" sz="1100" u="none" strike="noStrike">
                          <a:effectLst/>
                        </a:rPr>
                        <a:t>0.019803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-0.07968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8664017"/>
                  </a:ext>
                </a:extLst>
              </a:tr>
              <a:tr h="232754">
                <a:tc>
                  <a:txBody>
                    <a:bodyPr/>
                    <a:lstStyle/>
                    <a:p>
                      <a:pPr algn="r" fontAlgn="b">
                        <a:buNone/>
                      </a:pPr>
                      <a:r>
                        <a:rPr lang="en-IN" sz="1100" u="none" strike="noStrike">
                          <a:effectLst/>
                        </a:rPr>
                        <a:t>0.034401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-0.41358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7586762"/>
                  </a:ext>
                </a:extLst>
              </a:tr>
              <a:tr h="232754">
                <a:tc>
                  <a:txBody>
                    <a:bodyPr/>
                    <a:lstStyle/>
                    <a:p>
                      <a:pPr algn="r" fontAlgn="b">
                        <a:buNone/>
                      </a:pPr>
                      <a:r>
                        <a:rPr lang="en-IN" sz="1100" u="none" strike="noStrike">
                          <a:effectLst/>
                        </a:rPr>
                        <a:t>0.055908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-1.78396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4114309"/>
                  </a:ext>
                </a:extLst>
              </a:tr>
              <a:tr h="232754">
                <a:tc>
                  <a:txBody>
                    <a:bodyPr/>
                    <a:lstStyle/>
                    <a:p>
                      <a:pPr algn="r" fontAlgn="b">
                        <a:buNone/>
                      </a:pPr>
                      <a:r>
                        <a:rPr lang="en-IN" sz="1100" u="none" strike="noStrike">
                          <a:effectLst/>
                        </a:rPr>
                        <a:t>0.087324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-6.79602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2899009"/>
                  </a:ext>
                </a:extLst>
              </a:tr>
              <a:tr h="232754">
                <a:tc>
                  <a:txBody>
                    <a:bodyPr/>
                    <a:lstStyle/>
                    <a:p>
                      <a:pPr algn="r" fontAlgn="b">
                        <a:buNone/>
                      </a:pPr>
                      <a:r>
                        <a:rPr lang="en-IN" sz="1100" u="none" strike="noStrike">
                          <a:effectLst/>
                        </a:rPr>
                        <a:t>0.132672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-23.3698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5041509"/>
                  </a:ext>
                </a:extLst>
              </a:tr>
              <a:tr h="232754">
                <a:tc>
                  <a:txBody>
                    <a:bodyPr/>
                    <a:lstStyle/>
                    <a:p>
                      <a:pPr algn="r" fontAlgn="b">
                        <a:buNone/>
                      </a:pPr>
                      <a:r>
                        <a:rPr lang="en-IN" sz="1100" u="none" strike="noStrike">
                          <a:effectLst/>
                        </a:rPr>
                        <a:t>0.197056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-71.4993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66155544"/>
                  </a:ext>
                </a:extLst>
              </a:tr>
              <a:tr h="232754">
                <a:tc>
                  <a:txBody>
                    <a:bodyPr/>
                    <a:lstStyle/>
                    <a:p>
                      <a:pPr algn="r" fontAlgn="b">
                        <a:buNone/>
                      </a:pPr>
                      <a:r>
                        <a:rPr lang="en-IN" sz="1100" u="none" strike="noStrike">
                          <a:effectLst/>
                        </a:rPr>
                        <a:t>0.275973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-165.413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45572336"/>
                  </a:ext>
                </a:extLst>
              </a:tr>
              <a:tr h="232754">
                <a:tc>
                  <a:txBody>
                    <a:bodyPr/>
                    <a:lstStyle/>
                    <a:p>
                      <a:pPr algn="r" fontAlgn="b">
                        <a:buNone/>
                      </a:pPr>
                      <a:r>
                        <a:rPr lang="en-IN" sz="1100" u="none" strike="noStrike">
                          <a:effectLst/>
                        </a:rPr>
                        <a:t>0.349115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-244.066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72031227"/>
                  </a:ext>
                </a:extLst>
              </a:tr>
              <a:tr h="232754">
                <a:tc>
                  <a:txBody>
                    <a:bodyPr/>
                    <a:lstStyle/>
                    <a:p>
                      <a:pPr algn="r" fontAlgn="b">
                        <a:buNone/>
                      </a:pPr>
                      <a:r>
                        <a:rPr lang="en-IN" sz="1100" u="none" strike="noStrike">
                          <a:effectLst/>
                        </a:rPr>
                        <a:t>0.41727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-212.909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9993880"/>
                  </a:ext>
                </a:extLst>
              </a:tr>
              <a:tr h="232754">
                <a:tc>
                  <a:txBody>
                    <a:bodyPr/>
                    <a:lstStyle/>
                    <a:p>
                      <a:pPr algn="r" fontAlgn="b">
                        <a:buNone/>
                      </a:pPr>
                      <a:r>
                        <a:rPr lang="en-IN" sz="1100" u="none" strike="noStrike">
                          <a:effectLst/>
                        </a:rPr>
                        <a:t>0.481075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64.1655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4968604"/>
                  </a:ext>
                </a:extLst>
              </a:tr>
              <a:tr h="232754">
                <a:tc>
                  <a:txBody>
                    <a:bodyPr/>
                    <a:lstStyle/>
                    <a:p>
                      <a:pPr algn="r" fontAlgn="b">
                        <a:buNone/>
                      </a:pPr>
                      <a:r>
                        <a:rPr lang="en-IN" sz="1100" u="none" strike="noStrike">
                          <a:effectLst/>
                        </a:rPr>
                        <a:t>0.541052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764.389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2660064"/>
                  </a:ext>
                </a:extLst>
              </a:tr>
              <a:tr h="232754">
                <a:tc>
                  <a:txBody>
                    <a:bodyPr/>
                    <a:lstStyle/>
                    <a:p>
                      <a:pPr algn="r" fontAlgn="b">
                        <a:buNone/>
                      </a:pPr>
                      <a:r>
                        <a:rPr lang="en-IN" sz="1100" u="none" strike="noStrike">
                          <a:effectLst/>
                        </a:rPr>
                        <a:t>0.597634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2106.44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91123869"/>
                  </a:ext>
                </a:extLst>
              </a:tr>
              <a:tr h="232754">
                <a:tc>
                  <a:txBody>
                    <a:bodyPr/>
                    <a:lstStyle/>
                    <a:p>
                      <a:pPr algn="r" fontAlgn="b">
                        <a:buNone/>
                      </a:pPr>
                      <a:r>
                        <a:rPr lang="en-IN" sz="1100" u="none" strike="noStrike">
                          <a:effectLst/>
                        </a:rPr>
                        <a:t>0.651185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a:effectLst/>
                        </a:rPr>
                        <a:t>4351.27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16361293"/>
                  </a:ext>
                </a:extLst>
              </a:tr>
              <a:tr h="232754">
                <a:tc>
                  <a:txBody>
                    <a:bodyPr/>
                    <a:lstStyle/>
                    <a:p>
                      <a:pPr algn="r" fontAlgn="b">
                        <a:buNone/>
                      </a:pPr>
                      <a:r>
                        <a:rPr lang="en-IN" sz="1100" u="none" strike="noStrike" dirty="0">
                          <a:effectLst/>
                        </a:rPr>
                        <a:t>0.693147</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buNone/>
                      </a:pPr>
                      <a:r>
                        <a:rPr lang="en-IN" sz="1100" u="none" strike="noStrike" dirty="0">
                          <a:effectLst/>
                        </a:rPr>
                        <a:t>7085.1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909164"/>
                  </a:ext>
                </a:extLst>
              </a:tr>
            </a:tbl>
          </a:graphicData>
        </a:graphic>
      </p:graphicFrame>
      <p:graphicFrame>
        <p:nvGraphicFramePr>
          <p:cNvPr id="6" name="Table 5">
            <a:extLst>
              <a:ext uri="{FF2B5EF4-FFF2-40B4-BE49-F238E27FC236}">
                <a16:creationId xmlns:a16="http://schemas.microsoft.com/office/drawing/2014/main" id="{985CCA8E-820D-758B-D4F8-1743F18AB23A}"/>
              </a:ext>
            </a:extLst>
          </p:cNvPr>
          <p:cNvGraphicFramePr>
            <a:graphicFrameLocks noGrp="1"/>
          </p:cNvGraphicFramePr>
          <p:nvPr>
            <p:extLst>
              <p:ext uri="{D42A27DB-BD31-4B8C-83A1-F6EECF244321}">
                <p14:modId xmlns:p14="http://schemas.microsoft.com/office/powerpoint/2010/main" val="891183710"/>
              </p:ext>
            </p:extLst>
          </p:nvPr>
        </p:nvGraphicFramePr>
        <p:xfrm>
          <a:off x="4733826" y="1071378"/>
          <a:ext cx="2053474" cy="235495"/>
        </p:xfrm>
        <a:graphic>
          <a:graphicData uri="http://schemas.openxmlformats.org/drawingml/2006/table">
            <a:tbl>
              <a:tblPr>
                <a:tableStyleId>{5C22544A-7EE6-4342-B048-85BDC9FD1C3A}</a:tableStyleId>
              </a:tblPr>
              <a:tblGrid>
                <a:gridCol w="1026737">
                  <a:extLst>
                    <a:ext uri="{9D8B030D-6E8A-4147-A177-3AD203B41FA5}">
                      <a16:colId xmlns:a16="http://schemas.microsoft.com/office/drawing/2014/main" val="1542457359"/>
                    </a:ext>
                  </a:extLst>
                </a:gridCol>
                <a:gridCol w="1026737">
                  <a:extLst>
                    <a:ext uri="{9D8B030D-6E8A-4147-A177-3AD203B41FA5}">
                      <a16:colId xmlns:a16="http://schemas.microsoft.com/office/drawing/2014/main" val="61505482"/>
                    </a:ext>
                  </a:extLst>
                </a:gridCol>
              </a:tblGrid>
              <a:tr h="235495">
                <a:tc>
                  <a:txBody>
                    <a:bodyPr/>
                    <a:lstStyle/>
                    <a:p>
                      <a:pPr algn="l" fontAlgn="b">
                        <a:buNone/>
                      </a:pPr>
                      <a:r>
                        <a:rPr lang="en-IN" sz="1100" u="none" strike="noStrike" dirty="0">
                          <a:effectLst/>
                        </a:rPr>
                        <a:t>Strain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buNone/>
                      </a:pPr>
                      <a:r>
                        <a:rPr lang="en-IN" sz="1100" u="none" strike="noStrike" dirty="0">
                          <a:effectLst/>
                        </a:rPr>
                        <a:t>Stress</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43611253"/>
                  </a:ext>
                </a:extLst>
              </a:tr>
            </a:tbl>
          </a:graphicData>
        </a:graphic>
      </p:graphicFrame>
      <p:graphicFrame>
        <p:nvGraphicFramePr>
          <p:cNvPr id="8" name="Chart 7">
            <a:extLst>
              <a:ext uri="{FF2B5EF4-FFF2-40B4-BE49-F238E27FC236}">
                <a16:creationId xmlns:a16="http://schemas.microsoft.com/office/drawing/2014/main" id="{8BCF9CC3-5CB4-89A1-1770-4BA18E09C49B}"/>
              </a:ext>
            </a:extLst>
          </p:cNvPr>
          <p:cNvGraphicFramePr>
            <a:graphicFrameLocks/>
          </p:cNvGraphicFramePr>
          <p:nvPr>
            <p:extLst>
              <p:ext uri="{D42A27DB-BD31-4B8C-83A1-F6EECF244321}">
                <p14:modId xmlns:p14="http://schemas.microsoft.com/office/powerpoint/2010/main" val="4046606087"/>
              </p:ext>
            </p:extLst>
          </p:nvPr>
        </p:nvGraphicFramePr>
        <p:xfrm>
          <a:off x="7033967" y="154835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0245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91D02-39D2-AD8C-BC46-4EF7D367BF77}"/>
              </a:ext>
            </a:extLst>
          </p:cNvPr>
          <p:cNvSpPr txBox="1"/>
          <p:nvPr/>
        </p:nvSpPr>
        <p:spPr>
          <a:xfrm>
            <a:off x="129618" y="6393433"/>
            <a:ext cx="10400121" cy="369332"/>
          </a:xfrm>
          <a:prstGeom prst="rect">
            <a:avLst/>
          </a:prstGeom>
          <a:noFill/>
        </p:spPr>
        <p:txBody>
          <a:bodyPr wrap="square">
            <a:spAutoFit/>
          </a:bodyPr>
          <a:lstStyle/>
          <a:p>
            <a:r>
              <a:rPr lang="en-IN" dirty="0">
                <a:solidFill>
                  <a:schemeClr val="bg1"/>
                </a:solidFill>
                <a:hlinkClick r:id="rId3">
                  <a:extLst>
                    <a:ext uri="{A12FA001-AC4F-418D-AE19-62706E023703}">
                      <ahyp:hlinkClr xmlns:ahyp="http://schemas.microsoft.com/office/drawing/2018/hyperlinkcolor" val="tx"/>
                    </a:ext>
                  </a:extLst>
                </a:hlinkClick>
              </a:rPr>
              <a:t>https://scispace.com/pdf/comparative-study-of-variation-of-mooney-rivlin-hyperelastic-3e97pfpngh.pdf</a:t>
            </a:r>
            <a:r>
              <a:rPr lang="en-IN" dirty="0">
                <a:solidFill>
                  <a:schemeClr val="bg1"/>
                </a:solidFill>
              </a:rPr>
              <a:t> </a:t>
            </a:r>
          </a:p>
        </p:txBody>
      </p:sp>
      <p:pic>
        <p:nvPicPr>
          <p:cNvPr id="7" name="Picture 6">
            <a:extLst>
              <a:ext uri="{FF2B5EF4-FFF2-40B4-BE49-F238E27FC236}">
                <a16:creationId xmlns:a16="http://schemas.microsoft.com/office/drawing/2014/main" id="{A52D80D8-CAF8-9A11-9242-9BD3E7955718}"/>
              </a:ext>
            </a:extLst>
          </p:cNvPr>
          <p:cNvPicPr>
            <a:picLocks noChangeAspect="1"/>
          </p:cNvPicPr>
          <p:nvPr/>
        </p:nvPicPr>
        <p:blipFill>
          <a:blip r:embed="rId4"/>
          <a:stretch>
            <a:fillRect/>
          </a:stretch>
        </p:blipFill>
        <p:spPr>
          <a:xfrm>
            <a:off x="1659116" y="1784629"/>
            <a:ext cx="8163312" cy="4531047"/>
          </a:xfrm>
          <a:prstGeom prst="rect">
            <a:avLst/>
          </a:prstGeom>
        </p:spPr>
      </p:pic>
      <p:pic>
        <p:nvPicPr>
          <p:cNvPr id="8" name="Picture 7">
            <a:extLst>
              <a:ext uri="{FF2B5EF4-FFF2-40B4-BE49-F238E27FC236}">
                <a16:creationId xmlns:a16="http://schemas.microsoft.com/office/drawing/2014/main" id="{56C4D448-ABAA-1AB8-483C-538975DE5D0A}"/>
              </a:ext>
            </a:extLst>
          </p:cNvPr>
          <p:cNvPicPr>
            <a:picLocks noChangeAspect="1"/>
          </p:cNvPicPr>
          <p:nvPr/>
        </p:nvPicPr>
        <p:blipFill>
          <a:blip r:embed="rId5"/>
          <a:stretch>
            <a:fillRect/>
          </a:stretch>
        </p:blipFill>
        <p:spPr>
          <a:xfrm>
            <a:off x="1397002" y="130239"/>
            <a:ext cx="9000763" cy="1576633"/>
          </a:xfrm>
          <a:prstGeom prst="rect">
            <a:avLst/>
          </a:prstGeom>
        </p:spPr>
      </p:pic>
    </p:spTree>
    <p:extLst>
      <p:ext uri="{BB962C8B-B14F-4D97-AF65-F5344CB8AC3E}">
        <p14:creationId xmlns:p14="http://schemas.microsoft.com/office/powerpoint/2010/main" val="313882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6ADB7-5080-B80C-215E-06D2A378E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870EEC-B928-FD1A-EEB7-80060C104B60}"/>
              </a:ext>
            </a:extLst>
          </p:cNvPr>
          <p:cNvSpPr>
            <a:spLocks noGrp="1"/>
          </p:cNvSpPr>
          <p:nvPr>
            <p:ph type="ctrTitle"/>
          </p:nvPr>
        </p:nvSpPr>
        <p:spPr>
          <a:xfrm>
            <a:off x="2417780" y="802298"/>
            <a:ext cx="9328018" cy="2541431"/>
          </a:xfrm>
        </p:spPr>
        <p:txBody>
          <a:bodyPr>
            <a:noAutofit/>
          </a:bodyPr>
          <a:lstStyle/>
          <a:p>
            <a:r>
              <a:rPr lang="en-IN" sz="3600" dirty="0"/>
              <a:t>The mechanical behaviour of rubber under hydrostatic compression and the effect on the results of finite element analyses</a:t>
            </a:r>
          </a:p>
        </p:txBody>
      </p:sp>
      <p:sp>
        <p:nvSpPr>
          <p:cNvPr id="3" name="Subtitle 2">
            <a:extLst>
              <a:ext uri="{FF2B5EF4-FFF2-40B4-BE49-F238E27FC236}">
                <a16:creationId xmlns:a16="http://schemas.microsoft.com/office/drawing/2014/main" id="{827983E6-8233-2038-7136-CCA58766B6A5}"/>
              </a:ext>
            </a:extLst>
          </p:cNvPr>
          <p:cNvSpPr>
            <a:spLocks noGrp="1"/>
          </p:cNvSpPr>
          <p:nvPr>
            <p:ph type="subTitle" idx="1"/>
          </p:nvPr>
        </p:nvSpPr>
        <p:spPr/>
        <p:txBody>
          <a:bodyPr/>
          <a:lstStyle/>
          <a:p>
            <a:r>
              <a:rPr lang="en-IN" dirty="0"/>
              <a:t>Jan Zimmermann · Markus Stommel</a:t>
            </a:r>
          </a:p>
        </p:txBody>
      </p:sp>
    </p:spTree>
    <p:extLst>
      <p:ext uri="{BB962C8B-B14F-4D97-AF65-F5344CB8AC3E}">
        <p14:creationId xmlns:p14="http://schemas.microsoft.com/office/powerpoint/2010/main" val="219161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0D806-73ED-C02E-2A29-738AC26252B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2EBE9C6-83A5-E505-4743-439C4C98E2A5}"/>
              </a:ext>
            </a:extLst>
          </p:cNvPr>
          <p:cNvSpPr txBox="1"/>
          <p:nvPr/>
        </p:nvSpPr>
        <p:spPr>
          <a:xfrm>
            <a:off x="372752" y="2411789"/>
            <a:ext cx="11691594" cy="1200329"/>
          </a:xfrm>
          <a:prstGeom prst="rect">
            <a:avLst/>
          </a:prstGeom>
          <a:noFill/>
        </p:spPr>
        <p:txBody>
          <a:bodyPr wrap="square">
            <a:spAutoFit/>
          </a:bodyPr>
          <a:lstStyle/>
          <a:p>
            <a:r>
              <a:rPr lang="en-IN" b="1" dirty="0"/>
              <a:t>Introduction</a:t>
            </a:r>
          </a:p>
          <a:p>
            <a:r>
              <a:rPr lang="en-IN" dirty="0"/>
              <a:t>Models applied to </a:t>
            </a:r>
            <a:r>
              <a:rPr lang="en-IN" dirty="0" err="1"/>
              <a:t>hyperelastic</a:t>
            </a:r>
            <a:r>
              <a:rPr lang="en-IN" dirty="0"/>
              <a:t> materials are : </a:t>
            </a:r>
          </a:p>
          <a:p>
            <a:pPr marL="342900" indent="-342900">
              <a:buAutoNum type="arabicPeriod"/>
            </a:pPr>
            <a:r>
              <a:rPr lang="en-IN" dirty="0"/>
              <a:t>Based on a strain energy density function, for example, Mooney-Rivlin, Ogden</a:t>
            </a:r>
          </a:p>
          <a:p>
            <a:pPr marL="342900" indent="-342900">
              <a:buAutoNum type="arabicPeriod"/>
            </a:pPr>
            <a:r>
              <a:rPr lang="en-IN" dirty="0"/>
              <a:t>Molecular-statistical approaches, for example, Arruda-Boyce, Kilian.</a:t>
            </a:r>
          </a:p>
        </p:txBody>
      </p:sp>
      <p:sp>
        <p:nvSpPr>
          <p:cNvPr id="7" name="TextBox 6">
            <a:extLst>
              <a:ext uri="{FF2B5EF4-FFF2-40B4-BE49-F238E27FC236}">
                <a16:creationId xmlns:a16="http://schemas.microsoft.com/office/drawing/2014/main" id="{406529F0-09C1-EFB6-4240-B6D30DE8F6A6}"/>
              </a:ext>
            </a:extLst>
          </p:cNvPr>
          <p:cNvSpPr txBox="1"/>
          <p:nvPr/>
        </p:nvSpPr>
        <p:spPr>
          <a:xfrm>
            <a:off x="318155" y="595575"/>
            <a:ext cx="11446497" cy="1754326"/>
          </a:xfrm>
          <a:prstGeom prst="rect">
            <a:avLst/>
          </a:prstGeom>
          <a:noFill/>
        </p:spPr>
        <p:txBody>
          <a:bodyPr wrap="square">
            <a:spAutoFit/>
          </a:bodyPr>
          <a:lstStyle/>
          <a:p>
            <a:r>
              <a:rPr lang="en-IN" dirty="0"/>
              <a:t>1. Proving validity by determining the mechanical behaviour of NR under hydrostatic pressure.</a:t>
            </a:r>
          </a:p>
          <a:p>
            <a:r>
              <a:rPr lang="en-IN" dirty="0"/>
              <a:t>Assumption: In FE simulations, a split of the strain energy function takes place, splitting stresses into a deviatoric and a volumetric part.</a:t>
            </a:r>
          </a:p>
          <a:p>
            <a:r>
              <a:rPr lang="en-IN" dirty="0"/>
              <a:t>2. To determine the bulk modulus of Natural rubber and its effects on the simulation results of a bearing. </a:t>
            </a:r>
          </a:p>
          <a:p>
            <a:r>
              <a:rPr lang="en-IN" dirty="0"/>
              <a:t>The obtained results are compared to test data to show the bulk modulus is an important material parameter to optimise the quality of the simulation results achieved by </a:t>
            </a:r>
            <a:r>
              <a:rPr lang="en-IN" dirty="0" err="1"/>
              <a:t>hyperelastic</a:t>
            </a:r>
            <a:r>
              <a:rPr lang="en-IN" dirty="0"/>
              <a:t> material models in finite element analyses</a:t>
            </a:r>
          </a:p>
        </p:txBody>
      </p:sp>
      <p:sp>
        <p:nvSpPr>
          <p:cNvPr id="9" name="TextBox 8">
            <a:extLst>
              <a:ext uri="{FF2B5EF4-FFF2-40B4-BE49-F238E27FC236}">
                <a16:creationId xmlns:a16="http://schemas.microsoft.com/office/drawing/2014/main" id="{3A44D9C4-6D10-2D15-A015-40AE4EBF2CE0}"/>
              </a:ext>
            </a:extLst>
          </p:cNvPr>
          <p:cNvSpPr txBox="1"/>
          <p:nvPr/>
        </p:nvSpPr>
        <p:spPr>
          <a:xfrm>
            <a:off x="372752" y="3674007"/>
            <a:ext cx="11446496" cy="2308324"/>
          </a:xfrm>
          <a:prstGeom prst="rect">
            <a:avLst/>
          </a:prstGeom>
          <a:noFill/>
        </p:spPr>
        <p:txBody>
          <a:bodyPr wrap="square">
            <a:spAutoFit/>
          </a:bodyPr>
          <a:lstStyle/>
          <a:p>
            <a:r>
              <a:rPr lang="en-IN" dirty="0"/>
              <a:t>Usual assumptions taken:</a:t>
            </a:r>
          </a:p>
          <a:p>
            <a:pPr marL="342900" indent="-342900">
              <a:buAutoNum type="arabicPeriod"/>
            </a:pPr>
            <a:r>
              <a:rPr lang="en-IN" dirty="0"/>
              <a:t>Incompressible material behaviour</a:t>
            </a:r>
          </a:p>
          <a:p>
            <a:pPr marL="342900" indent="-342900">
              <a:buAutoNum type="arabicPeriod"/>
            </a:pPr>
            <a:r>
              <a:rPr lang="en-IN" dirty="0"/>
              <a:t>Setting the bulk modulus K to a constant value, which is several orders of magnitude higher than the applied shear modulus. </a:t>
            </a:r>
          </a:p>
          <a:p>
            <a:r>
              <a:rPr lang="en-IN" dirty="0"/>
              <a:t>This offers a satisfactory outcome quality for most of the technical applications of rubber, since they </a:t>
            </a:r>
            <a:r>
              <a:rPr lang="en-IN" b="1" dirty="0"/>
              <a:t>are not dealing with higher hydrostatic pressure values </a:t>
            </a:r>
            <a:r>
              <a:rPr lang="en-IN" dirty="0"/>
              <a:t>up to several 100 bar.</a:t>
            </a:r>
          </a:p>
          <a:p>
            <a:r>
              <a:rPr lang="en-IN" dirty="0"/>
              <a:t>However, a large deviation between simulation results and the components’ real-life behaviour of characteristics like </a:t>
            </a:r>
            <a:r>
              <a:rPr lang="en-IN" b="1" dirty="0"/>
              <a:t>material stiffness</a:t>
            </a:r>
            <a:r>
              <a:rPr lang="en-IN" dirty="0"/>
              <a:t>, </a:t>
            </a:r>
            <a:r>
              <a:rPr lang="en-IN" b="1" dirty="0"/>
              <a:t>dependent on the approximated bulk modulus, is obtained.</a:t>
            </a:r>
          </a:p>
        </p:txBody>
      </p:sp>
      <p:sp>
        <p:nvSpPr>
          <p:cNvPr id="2" name="TextBox 1">
            <a:extLst>
              <a:ext uri="{FF2B5EF4-FFF2-40B4-BE49-F238E27FC236}">
                <a16:creationId xmlns:a16="http://schemas.microsoft.com/office/drawing/2014/main" id="{D2213080-DEFB-A6D1-0CD2-3D40A73F3528}"/>
              </a:ext>
            </a:extLst>
          </p:cNvPr>
          <p:cNvSpPr txBox="1"/>
          <p:nvPr/>
        </p:nvSpPr>
        <p:spPr>
          <a:xfrm>
            <a:off x="318155" y="226243"/>
            <a:ext cx="2971800" cy="369332"/>
          </a:xfrm>
          <a:prstGeom prst="rect">
            <a:avLst/>
          </a:prstGeom>
          <a:noFill/>
        </p:spPr>
        <p:txBody>
          <a:bodyPr wrap="square" rtlCol="0">
            <a:spAutoFit/>
          </a:bodyPr>
          <a:lstStyle/>
          <a:p>
            <a:r>
              <a:rPr lang="en-US" b="1" dirty="0"/>
              <a:t>Aim</a:t>
            </a:r>
            <a:endParaRPr lang="en-IN" b="1" dirty="0"/>
          </a:p>
        </p:txBody>
      </p:sp>
    </p:spTree>
    <p:extLst>
      <p:ext uri="{BB962C8B-B14F-4D97-AF65-F5344CB8AC3E}">
        <p14:creationId xmlns:p14="http://schemas.microsoft.com/office/powerpoint/2010/main" val="281174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9DD50-3F95-064A-2A12-E8501150C6B7}"/>
              </a:ext>
            </a:extLst>
          </p:cNvPr>
          <p:cNvSpPr txBox="1"/>
          <p:nvPr/>
        </p:nvSpPr>
        <p:spPr>
          <a:xfrm>
            <a:off x="438634" y="387838"/>
            <a:ext cx="4565139" cy="2308324"/>
          </a:xfrm>
          <a:prstGeom prst="rect">
            <a:avLst/>
          </a:prstGeom>
          <a:noFill/>
        </p:spPr>
        <p:txBody>
          <a:bodyPr wrap="square">
            <a:spAutoFit/>
          </a:bodyPr>
          <a:lstStyle/>
          <a:p>
            <a:r>
              <a:rPr lang="en-IN" dirty="0"/>
              <a:t>In Fig. 3, the simulation results of a unidirectional compression and tensile test for different values of the bulk modulus are compared to the results obtained by assuming incompressibility. </a:t>
            </a:r>
          </a:p>
          <a:p>
            <a:r>
              <a:rPr lang="en-IN" b="1" dirty="0"/>
              <a:t>There is no significant deviation between the resulting stresses, and hence no dependence on the bulk modulus.</a:t>
            </a:r>
          </a:p>
        </p:txBody>
      </p:sp>
      <p:pic>
        <p:nvPicPr>
          <p:cNvPr id="5" name="Picture 4">
            <a:extLst>
              <a:ext uri="{FF2B5EF4-FFF2-40B4-BE49-F238E27FC236}">
                <a16:creationId xmlns:a16="http://schemas.microsoft.com/office/drawing/2014/main" id="{882FB4FF-92A0-ACD5-B37F-D2B24FCD36E9}"/>
              </a:ext>
            </a:extLst>
          </p:cNvPr>
          <p:cNvPicPr>
            <a:picLocks noChangeAspect="1"/>
          </p:cNvPicPr>
          <p:nvPr/>
        </p:nvPicPr>
        <p:blipFill>
          <a:blip r:embed="rId2"/>
          <a:stretch>
            <a:fillRect/>
          </a:stretch>
        </p:blipFill>
        <p:spPr>
          <a:xfrm>
            <a:off x="150829" y="2974100"/>
            <a:ext cx="5140751" cy="2466638"/>
          </a:xfrm>
          <a:prstGeom prst="rect">
            <a:avLst/>
          </a:prstGeom>
        </p:spPr>
      </p:pic>
      <p:sp>
        <p:nvSpPr>
          <p:cNvPr id="7" name="TextBox 6">
            <a:extLst>
              <a:ext uri="{FF2B5EF4-FFF2-40B4-BE49-F238E27FC236}">
                <a16:creationId xmlns:a16="http://schemas.microsoft.com/office/drawing/2014/main" id="{3A44155F-9894-38E8-4453-8290080F332B}"/>
              </a:ext>
            </a:extLst>
          </p:cNvPr>
          <p:cNvSpPr txBox="1"/>
          <p:nvPr/>
        </p:nvSpPr>
        <p:spPr>
          <a:xfrm>
            <a:off x="5826525" y="4840573"/>
            <a:ext cx="5935089" cy="1200329"/>
          </a:xfrm>
          <a:prstGeom prst="rect">
            <a:avLst/>
          </a:prstGeom>
          <a:noFill/>
        </p:spPr>
        <p:txBody>
          <a:bodyPr wrap="square">
            <a:spAutoFit/>
          </a:bodyPr>
          <a:lstStyle/>
          <a:p>
            <a:r>
              <a:rPr lang="en-IN" dirty="0"/>
              <a:t>Fig. 4 shows the </a:t>
            </a:r>
            <a:r>
              <a:rPr lang="en-IN" b="1" dirty="0"/>
              <a:t>dependence of the nominal stress on the bulk modulus </a:t>
            </a:r>
            <a:r>
              <a:rPr lang="en-IN" dirty="0"/>
              <a:t>for a natural rubber in tensile and compression tests on a rubber component under a constant hydrostatic pressure of 300 bar.</a:t>
            </a:r>
          </a:p>
        </p:txBody>
      </p:sp>
      <p:sp>
        <p:nvSpPr>
          <p:cNvPr id="9" name="TextBox 8">
            <a:extLst>
              <a:ext uri="{FF2B5EF4-FFF2-40B4-BE49-F238E27FC236}">
                <a16:creationId xmlns:a16="http://schemas.microsoft.com/office/drawing/2014/main" id="{EEE68ECA-3D6D-9BFA-ED59-BD873F30AB67}"/>
              </a:ext>
            </a:extLst>
          </p:cNvPr>
          <p:cNvSpPr txBox="1"/>
          <p:nvPr/>
        </p:nvSpPr>
        <p:spPr>
          <a:xfrm>
            <a:off x="5641026" y="258606"/>
            <a:ext cx="6306086" cy="1477328"/>
          </a:xfrm>
          <a:prstGeom prst="rect">
            <a:avLst/>
          </a:prstGeom>
          <a:noFill/>
        </p:spPr>
        <p:txBody>
          <a:bodyPr wrap="square">
            <a:spAutoFit/>
          </a:bodyPr>
          <a:lstStyle/>
          <a:p>
            <a:r>
              <a:rPr lang="en-IN" dirty="0"/>
              <a:t>But when conducting the same simulation on specimens under hydrostatic pressure, </a:t>
            </a:r>
            <a:r>
              <a:rPr lang="en-IN" b="1" dirty="0"/>
              <a:t>the results deviate considerably</a:t>
            </a:r>
            <a:r>
              <a:rPr lang="en-IN" dirty="0"/>
              <a:t>, even though every chosen value of the bulk modulus fulfils the condition of being orders of magnitude higher than the shear modulus. </a:t>
            </a:r>
          </a:p>
        </p:txBody>
      </p:sp>
      <p:pic>
        <p:nvPicPr>
          <p:cNvPr id="11" name="Picture 10">
            <a:extLst>
              <a:ext uri="{FF2B5EF4-FFF2-40B4-BE49-F238E27FC236}">
                <a16:creationId xmlns:a16="http://schemas.microsoft.com/office/drawing/2014/main" id="{DBB0E4ED-30B8-C0C7-1B2D-4EE827662B3D}"/>
              </a:ext>
            </a:extLst>
          </p:cNvPr>
          <p:cNvPicPr>
            <a:picLocks noChangeAspect="1"/>
          </p:cNvPicPr>
          <p:nvPr/>
        </p:nvPicPr>
        <p:blipFill>
          <a:blip r:embed="rId3"/>
          <a:srcRect l="3563"/>
          <a:stretch>
            <a:fillRect/>
          </a:stretch>
        </p:blipFill>
        <p:spPr>
          <a:xfrm>
            <a:off x="5641026" y="1735934"/>
            <a:ext cx="6306086" cy="3025893"/>
          </a:xfrm>
          <a:prstGeom prst="rect">
            <a:avLst/>
          </a:prstGeom>
        </p:spPr>
      </p:pic>
    </p:spTree>
    <p:extLst>
      <p:ext uri="{BB962C8B-B14F-4D97-AF65-F5344CB8AC3E}">
        <p14:creationId xmlns:p14="http://schemas.microsoft.com/office/powerpoint/2010/main" val="119940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3469AE-9774-C927-71D7-48FEAD15E0BE}"/>
              </a:ext>
            </a:extLst>
          </p:cNvPr>
          <p:cNvSpPr txBox="1"/>
          <p:nvPr/>
        </p:nvSpPr>
        <p:spPr>
          <a:xfrm>
            <a:off x="289874" y="195683"/>
            <a:ext cx="11616180" cy="1200329"/>
          </a:xfrm>
          <a:prstGeom prst="rect">
            <a:avLst/>
          </a:prstGeom>
          <a:noFill/>
        </p:spPr>
        <p:txBody>
          <a:bodyPr wrap="square">
            <a:spAutoFit/>
          </a:bodyPr>
          <a:lstStyle/>
          <a:p>
            <a:r>
              <a:rPr lang="en-IN" dirty="0"/>
              <a:t>Assumption: Material models based on a strain energy density function assume a split of the respective function into two parts, </a:t>
            </a:r>
          </a:p>
          <a:p>
            <a:pPr marL="342900" indent="-342900">
              <a:buAutoNum type="arabicPeriod"/>
            </a:pPr>
            <a:r>
              <a:rPr lang="en-IN" dirty="0"/>
              <a:t>The deviatoric, incompressible deformation covers the isochoric change in shape due to the applied load. </a:t>
            </a:r>
          </a:p>
          <a:p>
            <a:pPr marL="342900" indent="-342900">
              <a:buAutoNum type="arabicPeriod"/>
            </a:pPr>
            <a:r>
              <a:rPr lang="en-IN" dirty="0"/>
              <a:t>The volume-changing deformation, dependent on the hydrostatic pressure.</a:t>
            </a:r>
          </a:p>
        </p:txBody>
      </p:sp>
      <p:pic>
        <p:nvPicPr>
          <p:cNvPr id="5" name="Picture 4">
            <a:extLst>
              <a:ext uri="{FF2B5EF4-FFF2-40B4-BE49-F238E27FC236}">
                <a16:creationId xmlns:a16="http://schemas.microsoft.com/office/drawing/2014/main" id="{D75DAB0E-43F4-9832-9E39-C4C77842054F}"/>
              </a:ext>
            </a:extLst>
          </p:cNvPr>
          <p:cNvPicPr>
            <a:picLocks noChangeAspect="1"/>
          </p:cNvPicPr>
          <p:nvPr/>
        </p:nvPicPr>
        <p:blipFill>
          <a:blip r:embed="rId3"/>
          <a:stretch>
            <a:fillRect/>
          </a:stretch>
        </p:blipFill>
        <p:spPr>
          <a:xfrm>
            <a:off x="157898" y="1673011"/>
            <a:ext cx="3717563" cy="3243756"/>
          </a:xfrm>
          <a:prstGeom prst="rect">
            <a:avLst/>
          </a:prstGeom>
        </p:spPr>
      </p:pic>
      <p:pic>
        <p:nvPicPr>
          <p:cNvPr id="7" name="Picture 6">
            <a:extLst>
              <a:ext uri="{FF2B5EF4-FFF2-40B4-BE49-F238E27FC236}">
                <a16:creationId xmlns:a16="http://schemas.microsoft.com/office/drawing/2014/main" id="{45FFDEFA-7641-DB95-C56E-72049257BF71}"/>
              </a:ext>
            </a:extLst>
          </p:cNvPr>
          <p:cNvPicPr>
            <a:picLocks noChangeAspect="1"/>
          </p:cNvPicPr>
          <p:nvPr/>
        </p:nvPicPr>
        <p:blipFill>
          <a:blip r:embed="rId4"/>
          <a:stretch>
            <a:fillRect/>
          </a:stretch>
        </p:blipFill>
        <p:spPr>
          <a:xfrm>
            <a:off x="4040600" y="3384732"/>
            <a:ext cx="5287597" cy="1254263"/>
          </a:xfrm>
          <a:prstGeom prst="rect">
            <a:avLst/>
          </a:prstGeom>
        </p:spPr>
      </p:pic>
      <p:pic>
        <p:nvPicPr>
          <p:cNvPr id="9" name="Picture 8">
            <a:extLst>
              <a:ext uri="{FF2B5EF4-FFF2-40B4-BE49-F238E27FC236}">
                <a16:creationId xmlns:a16="http://schemas.microsoft.com/office/drawing/2014/main" id="{9214BFCE-1D95-8D94-CE68-48E2D15F3216}"/>
              </a:ext>
            </a:extLst>
          </p:cNvPr>
          <p:cNvPicPr>
            <a:picLocks noChangeAspect="1"/>
          </p:cNvPicPr>
          <p:nvPr/>
        </p:nvPicPr>
        <p:blipFill>
          <a:blip r:embed="rId5"/>
          <a:stretch>
            <a:fillRect/>
          </a:stretch>
        </p:blipFill>
        <p:spPr>
          <a:xfrm>
            <a:off x="3974612" y="1855983"/>
            <a:ext cx="8059490" cy="1254264"/>
          </a:xfrm>
          <a:prstGeom prst="rect">
            <a:avLst/>
          </a:prstGeom>
        </p:spPr>
      </p:pic>
      <p:pic>
        <p:nvPicPr>
          <p:cNvPr id="11" name="Picture 10">
            <a:extLst>
              <a:ext uri="{FF2B5EF4-FFF2-40B4-BE49-F238E27FC236}">
                <a16:creationId xmlns:a16="http://schemas.microsoft.com/office/drawing/2014/main" id="{24D6FAA8-4D5C-23B4-4B03-2E9B40C97CD4}"/>
              </a:ext>
            </a:extLst>
          </p:cNvPr>
          <p:cNvPicPr>
            <a:picLocks noChangeAspect="1"/>
          </p:cNvPicPr>
          <p:nvPr/>
        </p:nvPicPr>
        <p:blipFill>
          <a:blip r:embed="rId6"/>
          <a:stretch>
            <a:fillRect/>
          </a:stretch>
        </p:blipFill>
        <p:spPr>
          <a:xfrm>
            <a:off x="157898" y="4916767"/>
            <a:ext cx="11876204" cy="413029"/>
          </a:xfrm>
          <a:prstGeom prst="rect">
            <a:avLst/>
          </a:prstGeom>
        </p:spPr>
      </p:pic>
      <p:sp>
        <p:nvSpPr>
          <p:cNvPr id="13" name="TextBox 12">
            <a:extLst>
              <a:ext uri="{FF2B5EF4-FFF2-40B4-BE49-F238E27FC236}">
                <a16:creationId xmlns:a16="http://schemas.microsoft.com/office/drawing/2014/main" id="{BAE7562D-D081-14C5-092D-B7218ECD010C}"/>
              </a:ext>
            </a:extLst>
          </p:cNvPr>
          <p:cNvSpPr txBox="1"/>
          <p:nvPr/>
        </p:nvSpPr>
        <p:spPr>
          <a:xfrm>
            <a:off x="157898" y="5607568"/>
            <a:ext cx="7073602" cy="369332"/>
          </a:xfrm>
          <a:prstGeom prst="rect">
            <a:avLst/>
          </a:prstGeom>
          <a:noFill/>
        </p:spPr>
        <p:txBody>
          <a:bodyPr wrap="square">
            <a:spAutoFit/>
          </a:bodyPr>
          <a:lstStyle/>
          <a:p>
            <a:r>
              <a:rPr lang="en-IN" dirty="0"/>
              <a:t>In the present paper, the validity of these assumptions is examined.</a:t>
            </a:r>
          </a:p>
        </p:txBody>
      </p:sp>
    </p:spTree>
    <p:extLst>
      <p:ext uri="{BB962C8B-B14F-4D97-AF65-F5344CB8AC3E}">
        <p14:creationId xmlns:p14="http://schemas.microsoft.com/office/powerpoint/2010/main" val="37003181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444</TotalTime>
  <Words>1642</Words>
  <Application>Microsoft Office PowerPoint</Application>
  <PresentationFormat>Widescreen</PresentationFormat>
  <Paragraphs>194</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Gallery</vt:lpstr>
      <vt:lpstr>Simulations &amp; Curves</vt:lpstr>
      <vt:lpstr>PowerPoint Presentation</vt:lpstr>
      <vt:lpstr>PowerPoint Presentation</vt:lpstr>
      <vt:lpstr>PowerPoint Presentation</vt:lpstr>
      <vt:lpstr>PowerPoint Presentation</vt:lpstr>
      <vt:lpstr>The mechanical behaviour of rubber under hydrostatic compression and the effect on the results of finite element analyses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Simulations &amp; Curves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Vishakha Goyal</dc:creator>
  <cp:lastModifiedBy>Vishakha Goyal</cp:lastModifiedBy>
  <cp:revision>5</cp:revision>
  <dcterms:created xsi:type="dcterms:W3CDTF">2025-09-01T03:51:07Z</dcterms:created>
  <dcterms:modified xsi:type="dcterms:W3CDTF">2025-09-03T05:22:45Z</dcterms:modified>
</cp:coreProperties>
</file>