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83" r:id="rId5"/>
    <p:sldId id="259" r:id="rId6"/>
    <p:sldId id="266" r:id="rId7"/>
    <p:sldId id="265" r:id="rId8"/>
    <p:sldId id="271" r:id="rId9"/>
    <p:sldId id="272" r:id="rId10"/>
    <p:sldId id="273" r:id="rId11"/>
    <p:sldId id="274" r:id="rId12"/>
    <p:sldId id="275" r:id="rId13"/>
    <p:sldId id="276" r:id="rId14"/>
    <p:sldId id="277" r:id="rId15"/>
    <p:sldId id="278" r:id="rId16"/>
    <p:sldId id="268" r:id="rId17"/>
    <p:sldId id="279" r:id="rId18"/>
    <p:sldId id="280" r:id="rId19"/>
    <p:sldId id="267" r:id="rId20"/>
    <p:sldId id="281" r:id="rId21"/>
    <p:sldId id="282" r:id="rId22"/>
    <p:sldId id="270" r:id="rId23"/>
    <p:sldId id="269" r:id="rId2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16FB7"/>
    <a:srgbClr val="FAA7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A4D526C-ADD6-C96C-32ED-71E3B18F6767}" v="46" dt="2022-08-12T05:09:35.689"/>
    <p1510:client id="{2CF314A1-B3E6-FB29-6F92-BC1BA1119F74}" v="17" dt="2023-02-27T04:29:37.966"/>
    <p1510:client id="{6C56F544-980D-3908-A152-9EADB5776B66}" v="431" dt="2021-09-01T10:33:39.082"/>
    <p1510:client id="{DCCAB978-C249-3C82-4148-FC551F07FF63}" v="37" dt="2023-02-07T03:56:25.69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57" d="100"/>
          <a:sy n="57" d="100"/>
        </p:scale>
        <p:origin x="992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11.34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1 140 24575,'18'-1'0,"0"-1"0,0-1 0,32-8 0,-32 5 0,1 2 0,0 1 0,26-2 0,-15 4 0,-9 2 0,0-2 0,0 0 0,0-1 0,0-1 0,-1-1 0,23-7 0,-25 6 0,0 1 0,0 1 0,0 1 0,1 0 0,-1 2 0,0 0 0,19 2 0,-8 0 0,53-4 0,-41-2 0,-28 3 0,-1 1 0,1-2 0,0 0 0,0 0 0,-1-1 0,1-1 0,-1 0 0,19-9 0,-22 8 0,0 0 0,0 1 0,1 0 0,0 1 0,0 0 0,0 0 0,0 1 0,14-1 0,13 1 0,36 2 0,-35 1 0,1061 2 0,-670-4 0,-385 3 0,74 14 0,27 1 0,0-18 0,50 2 0,-126 7 0,43 1 0,-12 0 0,-6-1 0,-74-8 0,14 1 0,-1 0 0,34 7 0,-34-4 0,1-1 0,65-3 0,23 1 0,-117-1 0,1 0 0,-1 1 0,0 0 0,0 0 0,1 1 0,5 2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49.396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74 24575,'547'-2'-299,"572"5"-595,-609 41 1984,-398-31-987,-88-10-103,-16-1 0,0 0 0,0-1 0,1 0 0,-1-1 0,0 0 0,0 0 0,1-1 0,-1 0 0,12-3 0,-20 4 0,0-1 0,1 1 0,-1 0 0,1 0 0,-1 0 0,0 0 0,1-1 0,-1 1 0,1 0 0,-1 0 0,0-1 0,1 1 0,-1 0 0,0-1 0,0 1 0,1 0 0,-1-1 0,0 1 0,0 0 0,1-1 0,-1 1 0,0-1 0,0 1 0,0 0 0,0-1 0,0 1 0,1-1 0,-1 1 0,0-1 0,0 1 0,0-1 0,0 1 0,0 0 0,0-1 0,-1 1 0,1-1 0,0 1 0,0-1 0,0 1 0,0 0 0,0-1 0,-1 1 0,1 0 0,0-1 0,0 1 0,-1-1 0,1 1 0,-1-1 0,1 1 0,0-1 0,0 1 0,-1 0 0,1-1 0,0 1 0,0-1 0,0 1 0,0 0 0,0-1 0,-1 1 0,1-1 0,0 1 0,0-1 0,0 1 0,0-1 0,0 1 0,0 0 0,0-1 0,1 1 0,-1-1 0,0 1 0,0-1 0,0 1 0,0-1 0,1 1 0,-1 0 0,0-1 0,0 1 0,1 0 0,-1-1 0,0 1 0,0 0 0,1-1 0,-1 1 0,0 0 0,1-1 0,-1 1 0,1 0 0,7-3 0,0 0 0,0 1 0,0 1 0,1-1 0,-1 1 0,1 1 0,-1-1 0,15 2 0,3 0 0,170 1 0,228 34 0,34-21 0,-331-16 0,-108 0 0,-1-1 0,24-6 0,-2 1 0,-20 3 0,0-1 0,-1-1 0,23-9 0,21-8 0,-42 19 0,0 0 0,1 1 0,0 1 0,26 1 0,13-1 0,57-15 0,-117 17 10,0 0 0,0 0 1,0 0-1,0 0 0,0 0 0,0-1 0,0 1 0,0 0 0,0-1 0,0 1 0,0-1 0,0 1 0,0-1 1,0 1-1,1-2 0,-2 2-4,0-1 0,0 1 1,0 0-1,1-1 1,-1 1-1,0-1 0,0 1 1,0 0-1,0-1 0,0 1 1,0 0-1,0-1 1,0 1-1,0-1 0,-1 1 1,1 0-1,0-1 0,0 1 1,0 0-1,0-1 1,0 1-1,-1 0 0,1-1 1,0 1-1,0 0 1,0 0-1,-1-1 0,-26-20-1431,25 20 1145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3:16.47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21 24575,'157'-10'0,"3"0"0,536 10 0,-524 10 0,-154-10 0,170 8 0,-119-5 0,-50-3 0,0 0 0,30 6 0,-26-3 0,1-1 0,-1-1 0,1 0 0,32-5 0,-55 4-65,-1 0 0,1 0 0,-1 0 0,1 0 0,-1 0 0,1 0 0,-1-1 0,1 1 0,-1 0 0,1 0 0,-1 0 0,1-1 0,-1 1 0,1 0 0,-1-1 0,1 1 0,-1-1 0,0 1 0,1 0 0,0-1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3:18.877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1806 52 24575,'-85'2'0,"-91"-4"0,137-2 0,-53-1 0,-17-6 0,-804 11 0,861-2 0,-90-15 0,105 12 0,0 1 0,-38 2 0,63 3 175,-24-3-1715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2:48.201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9 24575,'1645'0'0,"-1641"1"55,17-2 214,-21 1-340,1 0 1,0 0 0,-1 0-1,1 0 1,0 0 0,-1-1-1,1 1 1,0 0-1,-1 0 1,1-1 0,0 1-1,-1 0 1,1-1 0,-1 1-1,1 0 1,0-1 0,-1 1-1,1-1 1,-1 1-1,1-1 1,-1 1 0,0-1-1,1 0 1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2:50.384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75 24575,'364'24'0,"-2"0"0,-279-24 0,140-3 0,-142-8 0,-56 7 0,40-3 0,489 6 0,-267 2 0,-177 1 0,121-4 0,-151-9 0,-49 5 0,38 0 0,-16 2 0,71-15 0,-73 10 0,83-4 0,-74 14 0,35-2 0,-94 1-40,1 0 0,-1 0 0,1 0 0,-1 0-1,0 0 1,1-1 0,-1 1 0,1 0 0,-1-1 0,0 1 0,1-1-1,-1 0 1,0 1 0,0-1 0,1 0 0,-1 0 0,0 0-1,0 0 1,0 0 0,0 0 0,0 0 0,0 0 0,0 0 0,0 0-1,-1 0 1,1-1 0,0 1 0,-1 0 0,1-1 0,-1 1-1,1 0 1,-1-1 0,1-2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14.672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1 137 24575,'672'0'0,"-642"-1"0,35-7 0,-35 4 0,34-1 0,-19 5 0,63-9 0,-77 6 0,52 1 0,1 0 0,-65-1 0,1 0 0,22-7 0,-24 4 0,1 2 0,30-3 0,112-10 0,71-2 0,-204 18 0,0-2 0,44-10 0,-43 7 0,0 1 0,37-1 0,427 7 0,-447 1 0,73 14 0,-72-9 0,72 3 0,-22-12 0,78 3 0,-151 3 0,38 9 0,-43-8 0,0-1 0,0 0 0,27 1 0,2-2 0,1 3 0,79 20 0,-22-3 0,-49-13 0,1-2 0,93 0 0,-102-7 0,36-3 0,-74 0-1365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31.469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0 24575,'25'2'0,"0"1"0,0 1 0,-1 1 0,36 12 0,28 6 0,-4-3 0,-53-12 0,0 0 0,0-3 0,52 4 0,-74-9 0,24 1 0,66 7 0,-35 3 0,0-4 0,87-1 0,244-5 0,224-3 0,-8-49 0,-542 43 0,249-19 0,-194 29 0,88-3 0,-148-7 0,-42 4 0,31-1 0,11 5 0,-33 1 0,0-1 0,47-7 0,-16-1 0,0 4 0,99 4 0,-61 2 0,859-2 0,-951 0-97,-1 0-1,1 0 1,-1 1-1,1 0 1,0 0-1,-1 1 1,0 0-1,1 1 1,-1-1-1,0 1 1,0 1-1,-1-1 0,11 8 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33.84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11 24575,'269'51'0,"-126"-20"0,-21-9 0,2-5 0,211 2 0,753-23 0,-1027 4 0,168-16 0,-57 1 0,274 11 0,-272 5 0,-146-2 0,36-7 0,20-1 0,-64 7 0,0 0 0,-1-2 0,34-10 0,2 0 0,75-14 0,-117 27 0,-11 2 0,0-1 0,1 0 0,-1 0 0,1-1 0,-1 1 0,1 0 0,-1-1 0,0 0 0,1 1 0,-1-1 0,0 0 0,3-1 0,-5 0-12,0 1-1,0 0 1,-1 0-1,1-1 1,0 1-1,-1 0 1,1 0-1,-1 0 1,1 0-1,-1-1 1,1 1-1,-1 0 1,0 0-1,0 0 1,1 0-1,-1 1 1,0-1-1,0 0 1,-2-1-1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36.26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52 24575,'45'3'0,"0"1"0,84 21 0,-23-4 0,420 37 0,-269-35 0,20-4 0,-212-18 0,0-4 0,81-13 0,310-55 0,-19 27 0,-274 31 0,-9-5 0,69-4 0,-50 23 0,42-3 0,-133-6 0,30-2 0,440 11 0,-539 0 4,0 0 0,0 1 1,0 1-1,24 8 0,-7-2-1390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38.938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42 24575,'517'41'0,"-164"-5"0,296-26 0,-491-11 0,-120-1 0,0-1 0,58-12 0,-44 7 0,1 3 0,64 2 0,-57 2 0,82-10 0,-139 10 0,0 1 0,-1-1 0,1 1 0,0-1 0,0 0 0,-1 0 0,1 0 0,-1-1 0,1 1 0,3-3 0,-5 3 0,0 0 0,0 0 0,0 0 0,0-1 0,-1 1 0,1 0 0,0 0 0,-1 0 0,1-1 0,0 1 0,-1 0 0,0-1 0,1 1 0,-1-1 0,0 1 0,0 0 0,0-1 0,1 1 0,-2-1 0,1 1 0,0-3 0,0 3 0,-1 0 0,1 0 0,0-1 0,0 1 0,0 0 0,0 0 0,1 0 0,-1-1 0,0 1 0,0 0 0,1 0 0,-1 0 0,0 0 0,1 0 0,-1-1 0,1 1 0,0 0 0,-1 0 0,1 0 0,0 0 0,0 1 0,0-1 0,-1 0 0,1 0 0,0 0 0,0 1 0,0-1 0,0 0 0,0 1 0,0-1 0,1 1 0,-1-1 0,0 1 0,0 0 0,0-1 0,2 1 0,6-1 0,-1 0 0,1 0 0,0 1 0,11 2 0,-8-2 0,404 46 0,33 1 0,-81-46 0,-172-3 0,-174 1 0,0-1 0,25-5 0,-31 4 0,18 2 0,6-1 0,-38 2 0,0 0 0,0 0 0,1-1 0,-1 1 0,0-1 0,0 0 0,0 0 0,0 1 0,0-1 0,0-1 0,0 1 0,3-2 0,-5 2-45,0 1-1,1 0 1,-1-1-1,1 1 1,-1-1-1,0 1 1,0-1-1,1 1 1,-1-1-1,0 1 1,0-1-1,0 0 1,0 1-1,0-1 1,1 1-1,-1-1 1,0 1-1,0-1 1,0 0-1,-1 1 1,1-1-1,0 1 1,0-1-1,0 1 0,0-1 1,0 1-1,-1-1 1,1 0-1,-1 0 1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41.750"/>
    </inkml:context>
    <inkml:brush xml:id="br0">
      <inkml:brushProperty name="width" value="0.2" units="cm"/>
      <inkml:brushProperty name="height" value="0.2" units="cm"/>
    </inkml:brush>
  </inkml:definitions>
  <inkml:trace contextRef="#ctx0" brushRef="#br0">1 54 24575,'3442'0'0,"-3423"-1"0,1-1 0,-1-1 0,0-1 0,22-6 0,-11 3 0,0 2 0,0 2 0,0 0 0,1 2 0,43 4 0,2-1 0,136-16 0,-143 9 0,104 5 0,-72 2 0,-67-2-1365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44.22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0 140 24575,'1115'0'0,"-1092"-2"0,1 0 0,-1-2 0,29-8 0,12-2 0,301-30 0,-238 32 0,-27 1 0,315-25 0,-6 34 0,-205 4 0,-81-3 0,138 2 0,-55 24 0,-117-12 0,-56-9 0,0 1 0,-1 3 0,41 13 0,-59-15 0,-2-1 0,1 0 0,0-1 0,18 3 0,-26-6 0,-1 0 0,0 1 0,0-1 0,0 1 0,0 0 0,0 0 0,7 4 0,-10-5 0,1 0 0,-1 0 0,0 0 0,1 0 0,-1 0 0,0 1 0,0-1 0,0 0 0,0 0 0,0 1 0,0-1 0,0 1 0,0-1 0,-1 1 0,1-1 0,0 1 0,-1-1 0,0 1 0,1 0 0,-1-1 0,0 1 0,0 3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9-13T03:20:46.735"/>
    </inkml:context>
    <inkml:brush xml:id="br0">
      <inkml:brushProperty name="width" value="0.2" units="cm"/>
      <inkml:brushProperty name="height" value="0.2" units="cm"/>
    </inkml:brush>
  </inkml:definitions>
  <inkml:trace contextRef="#ctx0" brushRef="#br0">0 155 24575,'74'4'0,"82"14"0,-39-4 0,-3-4 0,1-4 0,218-19 0,-9-12 0,-72-23 0,-240 45 0,86-23 0,-49 12 0,61-9 0,-85 19 0,40-14 0,-41 11 0,0 1 0,26-4 0,77 1 0,150 8 0,-115 4 0,-110 0 0,1 3 0,-1 1 0,58 18 0,-36-9 0,-4 1 0,-40-9 0,2-1 0,-1-1 0,63 3 0,-74-9 0,36 7 0,12 1 0,52 1 0,24-1 0,-95-9 0,71 2 0,-70 7 328,-36-4-893,1-2 1,18 1 0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133450-93D6-4160-9F78-0D74602C7D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AE2AA2-5C4D-4FD0-82AB-DA737FF1CEA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l">
              <a:buNone/>
              <a:defRPr sz="24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1BEB9D-5394-4EE4-9C33-9A5A242BD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2730E-A360-43AE-B336-1DE211206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8AF71C-CAFD-4065-8DAF-C33527F483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05937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2AE40-7C5B-4326-89AC-F2AC87274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ECBFDA3-CDC2-445F-B100-E536E94CA37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F87373-8DF1-437D-AF25-8EE6349C1A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222CAA-9760-451C-8FE7-42172D878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87E98B-F0FB-4BBD-87B8-A13480AC46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03759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62332AE-9428-4118-AC30-475B9C92EA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7F7376-99F2-45A0-BF90-703B322F19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3B1F-A6C2-4AD6-AB0A-87AA72459D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9A2FD4-152F-457D-9C40-DA9D23CBC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F81BD6-C59C-402A-99C4-AF90C59FB6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29603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91633E-F1B3-459E-97A3-DC496AEC7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5FD19F-56EF-4846-8186-55F3F0158F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FD100D-CEA9-4D48-B9F4-B9B9C9CDEE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127D3-8E72-435F-B284-7AF64E3F7A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EDFA3D-585C-4A3C-B033-E9F2AEDD0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490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2FD26E-2339-4EE6-BB1F-650CC43DD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450177-81A5-4BEA-88BE-ABCAC718432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B941C9-C1FE-43F3-B320-F7064DFD1E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7F017B-2E20-4299-8B0B-33C7C948F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B5F96-3F2A-4ACE-B29D-0956C6BCA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6471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5CE47-C401-47A6-8291-8C3ABBEA00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C5F5BD-F12E-4C89-8F29-443C029D111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A108AB-EB91-4E9C-ABC6-6BF813765F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2BD28B-23E7-4F96-8D12-668F727086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C1CEBA5-7399-4D0C-9527-8FFDEECC7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DC47405-3F63-4A43-B73D-82060182D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73769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C00E6F-9225-4DE4-9D43-20565FA166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5FF69A-A792-4075-886B-44962EC407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E96326-AA6C-4258-AA8E-AB8407EF00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F23A642-F7B9-42F9-BDA3-7614CFC51A3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D1B05A5-28FB-4104-8A18-A06C3EE18D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E4917A9-143B-4016-8C1E-00D9DE6E4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8DFC045-620C-43B5-8870-A31B7293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5A5E94-FEAB-4174-8FD3-820DB88372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23483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FD44B-8B4A-4C86-B41D-5DE121E5D3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8CD02F-829C-46C0-8B85-49E608FF0F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0F8D3F8-EAF1-4AFC-AF6A-302EE029FC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0E9D2D-5C22-405F-85CB-803421FA42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73364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973CEB1-F690-42B7-83F7-97866ED79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4A7A1E-3B92-4260-9116-A773EB613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D767-2FDE-482D-A7F6-C240137E6E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26746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E92B06-FE76-4360-8C03-6F1F695B44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0E955C-D377-44DF-99BF-F8CE9CD0E0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EC92A46-0190-42AA-BC46-8800A452F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D31EE1-77D6-4C15-83C8-04E091CC44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38774F-AAA2-4C2C-97C9-63D0150C28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A12DFB-15D8-4AE5-AF88-2810835544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329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56FDD-D333-41AD-AAB4-E022372F4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034BF4-D020-4839-B42F-40F43D7A99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E2A0A62-458C-44CC-A1AB-AE6FA27B72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9B7137-7288-4C55-B988-AF7DA92F5A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ACBBC-9D47-4DAB-8C62-5052D3998D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13FAFA3-C792-4947-86CB-A7653460C6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6900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18" Type="http://schemas.openxmlformats.org/officeDocument/2006/relationships/image" Target="../media/image5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17" Type="http://schemas.openxmlformats.org/officeDocument/2006/relationships/image" Target="../media/image4.sv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6.sv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15FEC29F-096C-4140-AACE-D1DE760AB69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BEBA8EAE-BF5A-486C-A8C5-ECC9F3942E4B}">
                <a14:imgProps xmlns:a14="http://schemas.microsoft.com/office/drawing/2010/main">
                  <a14:imgLayer r:embed="rId14">
                    <a14:imgEffect>
                      <a14:backgroundRemoval t="1404" b="95439" l="1316" r="96053">
                        <a14:foregroundMark x1="8947" y1="53333" x2="5789" y2="64912"/>
                        <a14:foregroundMark x1="4474" y1="62105" x2="1316" y2="60000"/>
                        <a14:foregroundMark x1="25263" y1="88070" x2="32632" y2="95789"/>
                        <a14:foregroundMark x1="84474" y1="37895" x2="96053" y2="39298"/>
                        <a14:foregroundMark x1="71053" y1="13684" x2="68947" y2="6316"/>
                        <a14:foregroundMark x1="68947" y1="6316" x2="67895" y2="1404"/>
                      </a14:backgroundRemoval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9722158" y="4955183"/>
            <a:ext cx="2355058" cy="1766292"/>
          </a:xfrm>
          <a:prstGeom prst="rect">
            <a:avLst/>
          </a:prstGeom>
        </p:spPr>
      </p:pic>
      <p:pic>
        <p:nvPicPr>
          <p:cNvPr id="12" name="Picture 11" descr="A picture containing text, outdoor&#10;&#10;Description automatically generated">
            <a:extLst>
              <a:ext uri="{FF2B5EF4-FFF2-40B4-BE49-F238E27FC236}">
                <a16:creationId xmlns:a16="http://schemas.microsoft.com/office/drawing/2014/main" id="{E48907F0-9BA9-4928-A7C4-B6688540110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5" t="27116" r="-75" b="19205"/>
          <a:stretch/>
        </p:blipFill>
        <p:spPr>
          <a:xfrm>
            <a:off x="0" y="5827222"/>
            <a:ext cx="12210220" cy="1030777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923C2A-92C4-4921-A580-8D49063D2C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155"/>
            <a:ext cx="10515600" cy="875404"/>
          </a:xfrm>
          <a:prstGeom prst="rect">
            <a:avLst/>
          </a:prstGeom>
          <a:noFill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62BCE6-FF5E-45D5-903B-7938B3FEC3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999915"/>
            <a:ext cx="10515600" cy="36907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86F883-0263-4AE9-AFB5-06856836759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2E8EE-4D0F-4B7C-B704-5A1BFD386B15}" type="datetimeFigureOut">
              <a:rPr lang="en-US" smtClean="0"/>
              <a:t>9/13/2024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3A89BB-538E-4A97-9BDD-1050293F7B1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EE6194-13F2-4837-A93F-ED0E9145B9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B69D731-83E4-485E-8970-3C34CE55D8ED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E117D99-5801-489E-A070-B69F7EC7CCAC}"/>
              </a:ext>
            </a:extLst>
          </p:cNvPr>
          <p:cNvSpPr txBox="1"/>
          <p:nvPr userDrawn="1"/>
        </p:nvSpPr>
        <p:spPr>
          <a:xfrm>
            <a:off x="9217446" y="6142555"/>
            <a:ext cx="213635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>
                <a:solidFill>
                  <a:schemeClr val="bg1"/>
                </a:solidFill>
              </a:rPr>
              <a:t>Enrichment</a:t>
            </a:r>
            <a:r>
              <a:rPr lang="en-US" sz="2000" b="1"/>
              <a:t> </a:t>
            </a:r>
            <a:r>
              <a:rPr lang="en-US" sz="2000" b="1">
                <a:solidFill>
                  <a:srgbClr val="FAA73E"/>
                </a:solidFill>
              </a:rPr>
              <a:t>BINUS</a:t>
            </a:r>
          </a:p>
        </p:txBody>
      </p:sp>
      <p:pic>
        <p:nvPicPr>
          <p:cNvPr id="16" name="Graphic 15">
            <a:extLst>
              <a:ext uri="{FF2B5EF4-FFF2-40B4-BE49-F238E27FC236}">
                <a16:creationId xmlns:a16="http://schemas.microsoft.com/office/drawing/2014/main" id="{B3BFF586-432E-419B-8331-07FAFF9BDA3A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818278" y="262913"/>
            <a:ext cx="384806" cy="532808"/>
          </a:xfrm>
          <a:prstGeom prst="rect">
            <a:avLst/>
          </a:prstGeom>
        </p:spPr>
      </p:pic>
      <p:pic>
        <p:nvPicPr>
          <p:cNvPr id="8" name="Graphic 7">
            <a:extLst>
              <a:ext uri="{FF2B5EF4-FFF2-40B4-BE49-F238E27FC236}">
                <a16:creationId xmlns:a16="http://schemas.microsoft.com/office/drawing/2014/main" id="{9EDDA6AC-632D-4086-A104-E2A93604C1C0}"/>
              </a:ext>
            </a:extLst>
          </p:cNvPr>
          <p:cNvPicPr>
            <a:picLocks noChangeAspect="1"/>
          </p:cNvPicPr>
          <p:nvPr userDrawn="1"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354063" y="262913"/>
            <a:ext cx="968273" cy="5944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8816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400" b="1" kern="1200" dirty="0">
          <a:solidFill>
            <a:schemeClr val="accent2">
              <a:lumMod val="75000"/>
            </a:schemeClr>
          </a:solidFill>
          <a:latin typeface="+mj-lt"/>
          <a:ea typeface="+mj-ea"/>
          <a:cs typeface="Segoe UI" panose="020B0502040204020203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customXml" Target="../ink/ink3.xml"/><Relationship Id="rId13" Type="http://schemas.openxmlformats.org/officeDocument/2006/relationships/image" Target="../media/image20.png"/><Relationship Id="rId18" Type="http://schemas.openxmlformats.org/officeDocument/2006/relationships/customXml" Target="../ink/ink8.xml"/><Relationship Id="rId26" Type="http://schemas.openxmlformats.org/officeDocument/2006/relationships/customXml" Target="../ink/ink12.xml"/><Relationship Id="rId3" Type="http://schemas.openxmlformats.org/officeDocument/2006/relationships/image" Target="../media/image15.png"/><Relationship Id="rId21" Type="http://schemas.openxmlformats.org/officeDocument/2006/relationships/image" Target="../media/image24.png"/><Relationship Id="rId7" Type="http://schemas.openxmlformats.org/officeDocument/2006/relationships/image" Target="../media/image17.png"/><Relationship Id="rId12" Type="http://schemas.openxmlformats.org/officeDocument/2006/relationships/customXml" Target="../ink/ink5.xml"/><Relationship Id="rId17" Type="http://schemas.openxmlformats.org/officeDocument/2006/relationships/image" Target="../media/image22.png"/><Relationship Id="rId25" Type="http://schemas.openxmlformats.org/officeDocument/2006/relationships/image" Target="../media/image26.png"/><Relationship Id="rId2" Type="http://schemas.openxmlformats.org/officeDocument/2006/relationships/image" Target="../media/image14.png"/><Relationship Id="rId16" Type="http://schemas.openxmlformats.org/officeDocument/2006/relationships/customXml" Target="../ink/ink7.xml"/><Relationship Id="rId20" Type="http://schemas.openxmlformats.org/officeDocument/2006/relationships/customXml" Target="../ink/ink9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.xml"/><Relationship Id="rId11" Type="http://schemas.openxmlformats.org/officeDocument/2006/relationships/image" Target="../media/image19.png"/><Relationship Id="rId24" Type="http://schemas.openxmlformats.org/officeDocument/2006/relationships/customXml" Target="../ink/ink11.xml"/><Relationship Id="rId5" Type="http://schemas.openxmlformats.org/officeDocument/2006/relationships/image" Target="../media/image16.png"/><Relationship Id="rId15" Type="http://schemas.openxmlformats.org/officeDocument/2006/relationships/image" Target="../media/image21.png"/><Relationship Id="rId23" Type="http://schemas.openxmlformats.org/officeDocument/2006/relationships/image" Target="../media/image25.png"/><Relationship Id="rId10" Type="http://schemas.openxmlformats.org/officeDocument/2006/relationships/customXml" Target="../ink/ink4.xml"/><Relationship Id="rId19" Type="http://schemas.openxmlformats.org/officeDocument/2006/relationships/image" Target="../media/image23.png"/><Relationship Id="rId4" Type="http://schemas.openxmlformats.org/officeDocument/2006/relationships/customXml" Target="../ink/ink1.xml"/><Relationship Id="rId9" Type="http://schemas.openxmlformats.org/officeDocument/2006/relationships/image" Target="../media/image18.png"/><Relationship Id="rId14" Type="http://schemas.openxmlformats.org/officeDocument/2006/relationships/customXml" Target="../ink/ink6.xml"/><Relationship Id="rId22" Type="http://schemas.openxmlformats.org/officeDocument/2006/relationships/customXml" Target="../ink/ink10.xml"/><Relationship Id="rId27" Type="http://schemas.openxmlformats.org/officeDocument/2006/relationships/image" Target="../media/image2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customXml" Target="../ink/ink13.xml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png"/><Relationship Id="rId5" Type="http://schemas.openxmlformats.org/officeDocument/2006/relationships/customXml" Target="../ink/ink14.xml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E8353D-1D91-4966-8875-5838551DD6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1655762"/>
          </a:xfrm>
        </p:spPr>
        <p:txBody>
          <a:bodyPr>
            <a:normAutofit/>
          </a:bodyPr>
          <a:lstStyle/>
          <a:p>
            <a:r>
              <a:rPr lang="en-ID" sz="4800" dirty="0" err="1"/>
              <a:t>Laporan</a:t>
            </a:r>
            <a:r>
              <a:rPr lang="en-ID" sz="4800" dirty="0"/>
              <a:t> </a:t>
            </a:r>
            <a:r>
              <a:rPr lang="en-ID" sz="4800" dirty="0" err="1"/>
              <a:t>Kegiatan</a:t>
            </a:r>
            <a:r>
              <a:rPr lang="en-ID" sz="4800" dirty="0"/>
              <a:t> Akhir Program </a:t>
            </a:r>
            <a:r>
              <a:rPr lang="en-ID" sz="4800" dirty="0" err="1"/>
              <a:t>Magang</a:t>
            </a:r>
            <a:r>
              <a:rPr lang="en-ID" sz="4800" dirty="0"/>
              <a:t> di DISKOMINFO </a:t>
            </a:r>
            <a:r>
              <a:rPr lang="en-ID" sz="4800" dirty="0" err="1"/>
              <a:t>Tangsel</a:t>
            </a:r>
            <a:endParaRPr lang="en-US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19C158-B22A-4490-98D6-6508A92E4B9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i="0" dirty="0"/>
              <a:t>Oleh:</a:t>
            </a:r>
          </a:p>
          <a:p>
            <a:r>
              <a:rPr lang="en-ID" dirty="0"/>
              <a:t>Wisha Putra Maulana - 2502025971</a:t>
            </a:r>
            <a:endParaRPr lang="en-US" i="0" dirty="0"/>
          </a:p>
        </p:txBody>
      </p:sp>
    </p:spTree>
    <p:extLst>
      <p:ext uri="{BB962C8B-B14F-4D97-AF65-F5344CB8AC3E}">
        <p14:creationId xmlns:p14="http://schemas.microsoft.com/office/powerpoint/2010/main" val="219372272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E0FB-0406-022A-6342-BF79546F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155"/>
            <a:ext cx="10515600" cy="875404"/>
          </a:xfrm>
        </p:spPr>
        <p:txBody>
          <a:bodyPr anchor="ctr"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  <a:endParaRPr lang="en-ID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3CC42E8-C6A4-2AA7-4607-D1D1E3F492B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49052" y="1999915"/>
            <a:ext cx="8293895" cy="3690784"/>
          </a:xfrm>
          <a:noFill/>
        </p:spPr>
      </p:pic>
    </p:spTree>
    <p:extLst>
      <p:ext uri="{BB962C8B-B14F-4D97-AF65-F5344CB8AC3E}">
        <p14:creationId xmlns:p14="http://schemas.microsoft.com/office/powerpoint/2010/main" val="59843587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E0FB-0406-022A-6342-BF79546F7C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155"/>
            <a:ext cx="10515600" cy="875404"/>
          </a:xfrm>
        </p:spPr>
        <p:txBody>
          <a:bodyPr anchor="ctr"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C8AB55-88E6-E61C-2A19-DBBBA364D7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D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1799BB-77A8-9B8E-AB05-1CC53D70D6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999915"/>
            <a:ext cx="5231434" cy="2986527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095694B-D7B2-E3AA-62DA-911971EEE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0311" y="1999916"/>
            <a:ext cx="5212480" cy="2986526"/>
          </a:xfrm>
          <a:prstGeom prst="rect">
            <a:avLst/>
          </a:prstGeom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6" name="Ink 15">
                <a:extLst>
                  <a:ext uri="{FF2B5EF4-FFF2-40B4-BE49-F238E27FC236}">
                    <a16:creationId xmlns:a16="http://schemas.microsoft.com/office/drawing/2014/main" id="{D43314ED-02E4-56DB-0BFB-0CB4DB723C96}"/>
                  </a:ext>
                </a:extLst>
              </p14:cNvPr>
              <p14:cNvContentPartPr/>
              <p14:nvPr/>
            </p14:nvContentPartPr>
            <p14:xfrm>
              <a:off x="6842462" y="2932181"/>
              <a:ext cx="1489320" cy="50760"/>
            </p14:xfrm>
          </p:contentPart>
        </mc:Choice>
        <mc:Fallback>
          <p:pic>
            <p:nvPicPr>
              <p:cNvPr id="16" name="Ink 15">
                <a:extLst>
                  <a:ext uri="{FF2B5EF4-FFF2-40B4-BE49-F238E27FC236}">
                    <a16:creationId xmlns:a16="http://schemas.microsoft.com/office/drawing/2014/main" id="{D43314ED-02E4-56DB-0BFB-0CB4DB723C96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806822" y="2896181"/>
                <a:ext cx="1560960" cy="1224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7" name="Ink 16">
                <a:extLst>
                  <a:ext uri="{FF2B5EF4-FFF2-40B4-BE49-F238E27FC236}">
                    <a16:creationId xmlns:a16="http://schemas.microsoft.com/office/drawing/2014/main" id="{CA11ED09-AED3-8252-A630-AAEB9972A986}"/>
                  </a:ext>
                </a:extLst>
              </p14:cNvPr>
              <p14:cNvContentPartPr/>
              <p14:nvPr/>
            </p14:nvContentPartPr>
            <p14:xfrm>
              <a:off x="6873062" y="3098861"/>
              <a:ext cx="1459080" cy="55800"/>
            </p14:xfrm>
          </p:contentPart>
        </mc:Choice>
        <mc:Fallback>
          <p:pic>
            <p:nvPicPr>
              <p:cNvPr id="17" name="Ink 16">
                <a:extLst>
                  <a:ext uri="{FF2B5EF4-FFF2-40B4-BE49-F238E27FC236}">
                    <a16:creationId xmlns:a16="http://schemas.microsoft.com/office/drawing/2014/main" id="{CA11ED09-AED3-8252-A630-AAEB9972A986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6837422" y="3062861"/>
                <a:ext cx="1530720" cy="1274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19" name="Ink 18">
                <a:extLst>
                  <a:ext uri="{FF2B5EF4-FFF2-40B4-BE49-F238E27FC236}">
                    <a16:creationId xmlns:a16="http://schemas.microsoft.com/office/drawing/2014/main" id="{437413AB-EEE9-371C-BD0B-F73486AC3B6F}"/>
                  </a:ext>
                </a:extLst>
              </p14:cNvPr>
              <p14:cNvContentPartPr/>
              <p14:nvPr/>
            </p14:nvContentPartPr>
            <p14:xfrm>
              <a:off x="6860822" y="3313781"/>
              <a:ext cx="1827000" cy="50040"/>
            </p14:xfrm>
          </p:contentPart>
        </mc:Choice>
        <mc:Fallback>
          <p:pic>
            <p:nvPicPr>
              <p:cNvPr id="19" name="Ink 18">
                <a:extLst>
                  <a:ext uri="{FF2B5EF4-FFF2-40B4-BE49-F238E27FC236}">
                    <a16:creationId xmlns:a16="http://schemas.microsoft.com/office/drawing/2014/main" id="{437413AB-EEE9-371C-BD0B-F73486AC3B6F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825182" y="3277781"/>
                <a:ext cx="1898640" cy="1216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05837D1D-8853-66CB-96A6-0B8969A307D3}"/>
                  </a:ext>
                </a:extLst>
              </p14:cNvPr>
              <p14:cNvContentPartPr/>
              <p14:nvPr/>
            </p14:nvContentPartPr>
            <p14:xfrm>
              <a:off x="6879542" y="3494141"/>
              <a:ext cx="1325880" cy="54720"/>
            </p14:xfrm>
          </p:contentPart>
        </mc:Choice>
        <mc:Fallback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05837D1D-8853-66CB-96A6-0B8969A307D3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843542" y="3458501"/>
                <a:ext cx="1397520" cy="1263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21" name="Ink 20">
                <a:extLst>
                  <a:ext uri="{FF2B5EF4-FFF2-40B4-BE49-F238E27FC236}">
                    <a16:creationId xmlns:a16="http://schemas.microsoft.com/office/drawing/2014/main" id="{6C92C5B2-BD6F-96EE-5AC1-C2BA539647BE}"/>
                  </a:ext>
                </a:extLst>
              </p14:cNvPr>
              <p14:cNvContentPartPr/>
              <p14:nvPr/>
            </p14:nvContentPartPr>
            <p14:xfrm>
              <a:off x="6854702" y="3669461"/>
              <a:ext cx="1565640" cy="74160"/>
            </p14:xfrm>
          </p:contentPart>
        </mc:Choice>
        <mc:Fallback>
          <p:pic>
            <p:nvPicPr>
              <p:cNvPr id="21" name="Ink 20">
                <a:extLst>
                  <a:ext uri="{FF2B5EF4-FFF2-40B4-BE49-F238E27FC236}">
                    <a16:creationId xmlns:a16="http://schemas.microsoft.com/office/drawing/2014/main" id="{6C92C5B2-BD6F-96EE-5AC1-C2BA539647BE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6819062" y="3633461"/>
                <a:ext cx="1637280" cy="1458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4">
            <p14:nvContentPartPr>
              <p14:cNvPr id="22" name="Ink 21">
                <a:extLst>
                  <a:ext uri="{FF2B5EF4-FFF2-40B4-BE49-F238E27FC236}">
                    <a16:creationId xmlns:a16="http://schemas.microsoft.com/office/drawing/2014/main" id="{59A38652-D32D-7A47-42DB-B37F3DACC9BB}"/>
                  </a:ext>
                </a:extLst>
              </p14:cNvPr>
              <p14:cNvContentPartPr/>
              <p14:nvPr/>
            </p14:nvContentPartPr>
            <p14:xfrm>
              <a:off x="6873062" y="3857021"/>
              <a:ext cx="1458720" cy="46440"/>
            </p14:xfrm>
          </p:contentPart>
        </mc:Choice>
        <mc:Fallback>
          <p:pic>
            <p:nvPicPr>
              <p:cNvPr id="22" name="Ink 21">
                <a:extLst>
                  <a:ext uri="{FF2B5EF4-FFF2-40B4-BE49-F238E27FC236}">
                    <a16:creationId xmlns:a16="http://schemas.microsoft.com/office/drawing/2014/main" id="{59A38652-D32D-7A47-42DB-B37F3DACC9BB}"/>
                  </a:ext>
                </a:extLst>
              </p:cNvPr>
              <p:cNvPicPr/>
              <p:nvPr/>
            </p:nvPicPr>
            <p:blipFill>
              <a:blip r:embed="rId15"/>
              <a:stretch>
                <a:fillRect/>
              </a:stretch>
            </p:blipFill>
            <p:spPr>
              <a:xfrm>
                <a:off x="6837422" y="3821021"/>
                <a:ext cx="1530360" cy="118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6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77EC406-375E-0F59-25B7-3D63B93A1EDD}"/>
                  </a:ext>
                </a:extLst>
              </p14:cNvPr>
              <p14:cNvContentPartPr/>
              <p14:nvPr/>
            </p14:nvContentPartPr>
            <p14:xfrm>
              <a:off x="6873062" y="4037021"/>
              <a:ext cx="1602360" cy="19440"/>
            </p14:xfrm>
          </p:contentPart>
        </mc:Choice>
        <mc:Fallback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77EC406-375E-0F59-25B7-3D63B93A1EDD}"/>
                  </a:ext>
                </a:extLst>
              </p:cNvPr>
              <p:cNvPicPr/>
              <p:nvPr/>
            </p:nvPicPr>
            <p:blipFill>
              <a:blip r:embed="rId17"/>
              <a:stretch>
                <a:fillRect/>
              </a:stretch>
            </p:blipFill>
            <p:spPr>
              <a:xfrm>
                <a:off x="6837422" y="4001381"/>
                <a:ext cx="1674000" cy="91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8">
            <p14:nvContentPartPr>
              <p14:cNvPr id="24" name="Ink 23">
                <a:extLst>
                  <a:ext uri="{FF2B5EF4-FFF2-40B4-BE49-F238E27FC236}">
                    <a16:creationId xmlns:a16="http://schemas.microsoft.com/office/drawing/2014/main" id="{BA0E0D31-9F89-F5A3-8A7E-C2FCF3BB92B9}"/>
                  </a:ext>
                </a:extLst>
              </p14:cNvPr>
              <p14:cNvContentPartPr/>
              <p14:nvPr/>
            </p14:nvContentPartPr>
            <p14:xfrm>
              <a:off x="6848582" y="4190381"/>
              <a:ext cx="1409040" cy="56880"/>
            </p14:xfrm>
          </p:contentPart>
        </mc:Choice>
        <mc:Fallback>
          <p:pic>
            <p:nvPicPr>
              <p:cNvPr id="24" name="Ink 23">
                <a:extLst>
                  <a:ext uri="{FF2B5EF4-FFF2-40B4-BE49-F238E27FC236}">
                    <a16:creationId xmlns:a16="http://schemas.microsoft.com/office/drawing/2014/main" id="{BA0E0D31-9F89-F5A3-8A7E-C2FCF3BB92B9}"/>
                  </a:ext>
                </a:extLst>
              </p:cNvPr>
              <p:cNvPicPr/>
              <p:nvPr/>
            </p:nvPicPr>
            <p:blipFill>
              <a:blip r:embed="rId19"/>
              <a:stretch>
                <a:fillRect/>
              </a:stretch>
            </p:blipFill>
            <p:spPr>
              <a:xfrm>
                <a:off x="6812582" y="4154741"/>
                <a:ext cx="1480680" cy="128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0">
            <p14:nvContentPartPr>
              <p14:cNvPr id="25" name="Ink 24">
                <a:extLst>
                  <a:ext uri="{FF2B5EF4-FFF2-40B4-BE49-F238E27FC236}">
                    <a16:creationId xmlns:a16="http://schemas.microsoft.com/office/drawing/2014/main" id="{59925447-1F1D-4D6C-EF0D-517F957054E9}"/>
                  </a:ext>
                </a:extLst>
              </p14:cNvPr>
              <p14:cNvContentPartPr/>
              <p14:nvPr/>
            </p14:nvContentPartPr>
            <p14:xfrm>
              <a:off x="6879542" y="4356341"/>
              <a:ext cx="1366560" cy="74520"/>
            </p14:xfrm>
          </p:contentPart>
        </mc:Choice>
        <mc:Fallback>
          <p:pic>
            <p:nvPicPr>
              <p:cNvPr id="25" name="Ink 24">
                <a:extLst>
                  <a:ext uri="{FF2B5EF4-FFF2-40B4-BE49-F238E27FC236}">
                    <a16:creationId xmlns:a16="http://schemas.microsoft.com/office/drawing/2014/main" id="{59925447-1F1D-4D6C-EF0D-517F957054E9}"/>
                  </a:ext>
                </a:extLst>
              </p:cNvPr>
              <p:cNvPicPr/>
              <p:nvPr/>
            </p:nvPicPr>
            <p:blipFill>
              <a:blip r:embed="rId21"/>
              <a:stretch>
                <a:fillRect/>
              </a:stretch>
            </p:blipFill>
            <p:spPr>
              <a:xfrm>
                <a:off x="6843542" y="4320341"/>
                <a:ext cx="14382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22">
            <p14:nvContentPartPr>
              <p14:cNvPr id="26" name="Ink 25">
                <a:extLst>
                  <a:ext uri="{FF2B5EF4-FFF2-40B4-BE49-F238E27FC236}">
                    <a16:creationId xmlns:a16="http://schemas.microsoft.com/office/drawing/2014/main" id="{4E6E9889-8EF8-FF2E-2909-4B9284C0AFC2}"/>
                  </a:ext>
                </a:extLst>
              </p14:cNvPr>
              <p14:cNvContentPartPr/>
              <p14:nvPr/>
            </p14:nvContentPartPr>
            <p14:xfrm>
              <a:off x="6879542" y="4575941"/>
              <a:ext cx="1565640" cy="51840"/>
            </p14:xfrm>
          </p:contentPart>
        </mc:Choice>
        <mc:Fallback>
          <p:pic>
            <p:nvPicPr>
              <p:cNvPr id="26" name="Ink 25">
                <a:extLst>
                  <a:ext uri="{FF2B5EF4-FFF2-40B4-BE49-F238E27FC236}">
                    <a16:creationId xmlns:a16="http://schemas.microsoft.com/office/drawing/2014/main" id="{4E6E9889-8EF8-FF2E-2909-4B9284C0AFC2}"/>
                  </a:ext>
                </a:extLst>
              </p:cNvPr>
              <p:cNvPicPr/>
              <p:nvPr/>
            </p:nvPicPr>
            <p:blipFill>
              <a:blip r:embed="rId23"/>
              <a:stretch>
                <a:fillRect/>
              </a:stretch>
            </p:blipFill>
            <p:spPr>
              <a:xfrm>
                <a:off x="6843542" y="4540301"/>
                <a:ext cx="1637280" cy="123480"/>
              </a:xfrm>
              <a:prstGeom prst="rect">
                <a:avLst/>
              </a:prstGeom>
            </p:spPr>
          </p:pic>
        </mc:Fallback>
      </mc:AlternateContent>
      <p:grpSp>
        <p:nvGrpSpPr>
          <p:cNvPr id="29" name="Group 28">
            <a:extLst>
              <a:ext uri="{FF2B5EF4-FFF2-40B4-BE49-F238E27FC236}">
                <a16:creationId xmlns:a16="http://schemas.microsoft.com/office/drawing/2014/main" id="{E71AC7A4-5874-72EB-1062-EE5C23F5C36C}"/>
              </a:ext>
            </a:extLst>
          </p:cNvPr>
          <p:cNvGrpSpPr/>
          <p:nvPr/>
        </p:nvGrpSpPr>
        <p:grpSpPr>
          <a:xfrm>
            <a:off x="1930226" y="2578242"/>
            <a:ext cx="679680" cy="123840"/>
            <a:chOff x="1930226" y="2578242"/>
            <a:chExt cx="679680" cy="123840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24">
              <p14:nvContentPartPr>
                <p14:cNvPr id="27" name="Ink 26">
                  <a:extLst>
                    <a:ext uri="{FF2B5EF4-FFF2-40B4-BE49-F238E27FC236}">
                      <a16:creationId xmlns:a16="http://schemas.microsoft.com/office/drawing/2014/main" id="{E8C5D724-A52C-F439-2120-56F3A4D812BB}"/>
                    </a:ext>
                  </a:extLst>
                </p14:cNvPr>
                <p14:cNvContentPartPr/>
                <p14:nvPr/>
              </p14:nvContentPartPr>
              <p14:xfrm>
                <a:off x="1930226" y="2578242"/>
                <a:ext cx="615240" cy="12600"/>
              </p14:xfrm>
            </p:contentPart>
          </mc:Choice>
          <mc:Fallback>
            <p:pic>
              <p:nvPicPr>
                <p:cNvPr id="27" name="Ink 26">
                  <a:extLst>
                    <a:ext uri="{FF2B5EF4-FFF2-40B4-BE49-F238E27FC236}">
                      <a16:creationId xmlns:a16="http://schemas.microsoft.com/office/drawing/2014/main" id="{E8C5D724-A52C-F439-2120-56F3A4D812BB}"/>
                    </a:ext>
                  </a:extLst>
                </p:cNvPr>
                <p:cNvPicPr/>
                <p:nvPr/>
              </p:nvPicPr>
              <p:blipFill>
                <a:blip r:embed="rId25"/>
                <a:stretch>
                  <a:fillRect/>
                </a:stretch>
              </p:blipFill>
              <p:spPr>
                <a:xfrm>
                  <a:off x="1894586" y="2542602"/>
                  <a:ext cx="686880" cy="84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>
          <mc:Choice xmlns:p14="http://schemas.microsoft.com/office/powerpoint/2010/main" Requires="p14">
            <p:contentPart p14:bwMode="auto" r:id="rId26">
              <p14:nvContentPartPr>
                <p14:cNvPr id="28" name="Ink 27">
                  <a:extLst>
                    <a:ext uri="{FF2B5EF4-FFF2-40B4-BE49-F238E27FC236}">
                      <a16:creationId xmlns:a16="http://schemas.microsoft.com/office/drawing/2014/main" id="{57C6E32D-3218-BB07-3A33-7CBF5CCF4D77}"/>
                    </a:ext>
                  </a:extLst>
                </p14:cNvPr>
                <p14:cNvContentPartPr/>
                <p14:nvPr/>
              </p14:nvContentPartPr>
              <p14:xfrm>
                <a:off x="1959746" y="2682642"/>
                <a:ext cx="650160" cy="19440"/>
              </p14:xfrm>
            </p:contentPart>
          </mc:Choice>
          <mc:Fallback>
            <p:pic>
              <p:nvPicPr>
                <p:cNvPr id="28" name="Ink 27">
                  <a:extLst>
                    <a:ext uri="{FF2B5EF4-FFF2-40B4-BE49-F238E27FC236}">
                      <a16:creationId xmlns:a16="http://schemas.microsoft.com/office/drawing/2014/main" id="{57C6E32D-3218-BB07-3A33-7CBF5CCF4D77}"/>
                    </a:ext>
                  </a:extLst>
                </p:cNvPr>
                <p:cNvPicPr/>
                <p:nvPr/>
              </p:nvPicPr>
              <p:blipFill>
                <a:blip r:embed="rId27"/>
                <a:stretch>
                  <a:fillRect/>
                </a:stretch>
              </p:blipFill>
              <p:spPr>
                <a:xfrm>
                  <a:off x="1924106" y="2647002"/>
                  <a:ext cx="721800" cy="91080"/>
                </a:xfrm>
                <a:prstGeom prst="rect">
                  <a:avLst/>
                </a:prstGeom>
              </p:spPr>
            </p:pic>
          </mc:Fallback>
        </mc:AlternateContent>
      </p:grpSp>
    </p:spTree>
    <p:extLst>
      <p:ext uri="{BB962C8B-B14F-4D97-AF65-F5344CB8AC3E}">
        <p14:creationId xmlns:p14="http://schemas.microsoft.com/office/powerpoint/2010/main" val="29915106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D28-2CD0-53ED-947C-A0D2CF78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155"/>
            <a:ext cx="10515600" cy="875404"/>
          </a:xfrm>
        </p:spPr>
        <p:txBody>
          <a:bodyPr anchor="ctr"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  <a:endParaRPr lang="en-ID" dirty="0"/>
          </a:p>
        </p:txBody>
      </p:sp>
      <p:pic>
        <p:nvPicPr>
          <p:cNvPr id="10" name="Picture 9" descr="A screenshot of a computer&#10;&#10;Description automatically generated">
            <a:extLst>
              <a:ext uri="{FF2B5EF4-FFF2-40B4-BE49-F238E27FC236}">
                <a16:creationId xmlns:a16="http://schemas.microsoft.com/office/drawing/2014/main" id="{22FF08B7-00BD-6254-A509-2EB81B395D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0193" y="1999915"/>
            <a:ext cx="8111613" cy="3690784"/>
          </a:xfrm>
          <a:prstGeom prst="rect">
            <a:avLst/>
          </a:prstGeom>
          <a:noFill/>
        </p:spPr>
      </p:pic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064E4038-915E-8CDC-F532-6960AFCC83A3}"/>
                  </a:ext>
                </a:extLst>
              </p14:cNvPr>
              <p14:cNvContentPartPr/>
              <p14:nvPr/>
            </p14:nvContentPartPr>
            <p14:xfrm>
              <a:off x="3770427" y="2836845"/>
              <a:ext cx="606960" cy="36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064E4038-915E-8CDC-F532-6960AFCC83A3}"/>
                  </a:ext>
                </a:extLst>
              </p:cNvPr>
              <p:cNvPicPr/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3734787" y="2801205"/>
                <a:ext cx="678600" cy="752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2" name="Ink 11">
                <a:extLst>
                  <a:ext uri="{FF2B5EF4-FFF2-40B4-BE49-F238E27FC236}">
                    <a16:creationId xmlns:a16="http://schemas.microsoft.com/office/drawing/2014/main" id="{733CFB84-BBA9-004E-C3BF-1A0F253C2E88}"/>
                  </a:ext>
                </a:extLst>
              </p14:cNvPr>
              <p14:cNvContentPartPr/>
              <p14:nvPr/>
            </p14:nvContentPartPr>
            <p14:xfrm>
              <a:off x="3778707" y="2966805"/>
              <a:ext cx="1122840" cy="44640"/>
            </p14:xfrm>
          </p:contentPart>
        </mc:Choice>
        <mc:Fallback>
          <p:pic>
            <p:nvPicPr>
              <p:cNvPr id="12" name="Ink 11">
                <a:extLst>
                  <a:ext uri="{FF2B5EF4-FFF2-40B4-BE49-F238E27FC236}">
                    <a16:creationId xmlns:a16="http://schemas.microsoft.com/office/drawing/2014/main" id="{733CFB84-BBA9-004E-C3BF-1A0F253C2E88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3743067" y="2930805"/>
                <a:ext cx="1194480" cy="1162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2051397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D28-2CD0-53ED-947C-A0D2CF78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155"/>
            <a:ext cx="10515600" cy="875404"/>
          </a:xfrm>
        </p:spPr>
        <p:txBody>
          <a:bodyPr anchor="ctr"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144CB7-4FCB-9CAF-CB68-48602BC49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34927" y="1999915"/>
            <a:ext cx="5722146" cy="3690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4654516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D28-2CD0-53ED-947C-A0D2CF78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155"/>
            <a:ext cx="10515600" cy="875404"/>
          </a:xfrm>
        </p:spPr>
        <p:txBody>
          <a:bodyPr anchor="ctr"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  <a:endParaRPr lang="en-ID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F855BE-162A-F0EA-0D83-107B5B48B58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89320" y="1999915"/>
            <a:ext cx="5613359" cy="3690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55353838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DF7D28-2CD0-53ED-947C-A0D2CF78C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96155"/>
            <a:ext cx="10515600" cy="875404"/>
          </a:xfrm>
        </p:spPr>
        <p:txBody>
          <a:bodyPr anchor="ctr">
            <a:normAutofit/>
          </a:bodyPr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  <a:endParaRPr lang="en-ID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62BEF76-D972-AFE7-48D3-CEE1B0DF73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12715" y="1999915"/>
            <a:ext cx="7166570" cy="3690784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2168506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8D7-7D70-4DEC-9B62-4D3D076F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4652474"/>
          </a:xfrm>
        </p:spPr>
        <p:txBody>
          <a:bodyPr/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ea"/>
                <a:cs typeface="Segoe UI" panose="020B0502040204020203" pitchFamily="34" charset="0"/>
              </a:rPr>
              <a:t>Ability in analyzing the user requirements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Arial" panose="020B0604020202020204" pitchFamily="34" charset="0"/>
              </a:rPr>
              <a:t>Menganalisis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kebutuhan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pengguna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merancang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sistem</a:t>
            </a:r>
            <a:r>
              <a:rPr lang="en-US" altLang="en-US" sz="2400" dirty="0">
                <a:latin typeface="Arial" panose="020B0604020202020204" pitchFamily="34" charset="0"/>
              </a:rPr>
              <a:t> yang </a:t>
            </a:r>
            <a:r>
              <a:rPr lang="en-US" altLang="en-US" sz="2400" dirty="0" err="1">
                <a:latin typeface="Arial" panose="020B0604020202020204" pitchFamily="34" charset="0"/>
              </a:rPr>
              <a:t>sesuai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Arial" panose="020B0604020202020204" pitchFamily="34" charset="0"/>
              </a:rPr>
              <a:t>Contoh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dirty="0" err="1">
                <a:latin typeface="Arial" panose="020B0604020202020204" pitchFamily="34" charset="0"/>
              </a:rPr>
              <a:t>Menganalisis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kebutuhan</a:t>
            </a:r>
            <a:r>
              <a:rPr lang="en-US" altLang="en-US" sz="2400" dirty="0">
                <a:latin typeface="Arial" panose="020B0604020202020204" pitchFamily="34" charset="0"/>
              </a:rPr>
              <a:t> cascading di portal e-SAKIP </a:t>
            </a:r>
            <a:r>
              <a:rPr lang="en-US" altLang="en-US" sz="2400" dirty="0" err="1">
                <a:latin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memetakan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tugas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sesuai</a:t>
            </a:r>
            <a:r>
              <a:rPr lang="en-US" altLang="en-US" sz="2400" dirty="0">
                <a:latin typeface="Arial" panose="020B0604020202020204" pitchFamily="34" charset="0"/>
              </a:rPr>
              <a:t> dengan </a:t>
            </a:r>
            <a:r>
              <a:rPr lang="en-ID" sz="2400" dirty="0" err="1"/>
              <a:t>Struktur</a:t>
            </a:r>
            <a:r>
              <a:rPr lang="en-ID" sz="2400" dirty="0"/>
              <a:t> </a:t>
            </a:r>
            <a:r>
              <a:rPr lang="en-ID" sz="2400" dirty="0" err="1"/>
              <a:t>bertingkat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dirty="0" err="1">
                <a:latin typeface="Arial" panose="020B0604020202020204" pitchFamily="34" charset="0"/>
              </a:rPr>
              <a:t>Menggunakan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wawasan</a:t>
            </a:r>
            <a:r>
              <a:rPr lang="en-US" altLang="en-US" sz="2400" dirty="0">
                <a:latin typeface="Arial" panose="020B0604020202020204" pitchFamily="34" charset="0"/>
              </a:rPr>
              <a:t> ini </a:t>
            </a:r>
            <a:r>
              <a:rPr lang="en-US" altLang="en-US" sz="2400" dirty="0" err="1">
                <a:latin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merancang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solusi</a:t>
            </a:r>
            <a:r>
              <a:rPr lang="en-US" altLang="en-US" sz="2400" dirty="0">
                <a:latin typeface="Arial" panose="020B0604020202020204" pitchFamily="34" charset="0"/>
              </a:rPr>
              <a:t> yang </a:t>
            </a:r>
            <a:r>
              <a:rPr lang="en-US" altLang="en-US" sz="2400" dirty="0" err="1">
                <a:latin typeface="Arial" panose="020B0604020202020204" pitchFamily="34" charset="0"/>
              </a:rPr>
              <a:t>tepat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sasaran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endParaRPr lang="en-US" b="1" dirty="0">
              <a:solidFill>
                <a:schemeClr val="accent2">
                  <a:lumMod val="75000"/>
                </a:schemeClr>
              </a:solidFill>
              <a:ea typeface="+mj-ea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b="1" dirty="0">
              <a:solidFill>
                <a:schemeClr val="accent2">
                  <a:lumMod val="75000"/>
                </a:schemeClr>
              </a:solidFill>
              <a:ea typeface="+mj-ea"/>
              <a:cs typeface="Segoe UI" panose="020B0502040204020203" pitchFamily="34" charset="0"/>
            </a:endParaRPr>
          </a:p>
          <a:p>
            <a:pPr marL="0" indent="0">
              <a:spcBef>
                <a:spcPct val="0"/>
              </a:spcBef>
              <a:buNone/>
            </a:pPr>
            <a:endParaRPr lang="en-US" i="1" dirty="0"/>
          </a:p>
          <a:p>
            <a:pPr marL="0" indent="0">
              <a:spcBef>
                <a:spcPct val="0"/>
              </a:spcBef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52954004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8D7-7D70-4DEC-9B62-4D3D076F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465247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ea"/>
                <a:cs typeface="Segoe UI" panose="020B0502040204020203" pitchFamily="34" charset="0"/>
              </a:rPr>
              <a:t>2. Ability in designing solution according to requirement gathering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Mendesain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solusi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berbasis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hasil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pengumpulan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kebutuhan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pengguna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Desain </a:t>
            </a:r>
            <a:r>
              <a:rPr lang="en-US" altLang="en-US" sz="2400" dirty="0" err="1">
                <a:latin typeface="Arial" panose="020B0604020202020204" pitchFamily="34" charset="0"/>
              </a:rPr>
              <a:t>fitur</a:t>
            </a:r>
            <a:r>
              <a:rPr lang="en-US" altLang="en-US" sz="2400" dirty="0">
                <a:latin typeface="Arial" panose="020B0604020202020204" pitchFamily="34" charset="0"/>
              </a:rPr>
              <a:t> cascading dan </a:t>
            </a:r>
            <a:r>
              <a:rPr lang="en-US" altLang="en-US" sz="2400" dirty="0" err="1">
                <a:latin typeface="Arial" panose="020B0604020202020204" pitchFamily="34" charset="0"/>
              </a:rPr>
              <a:t>sistem</a:t>
            </a:r>
            <a:r>
              <a:rPr lang="en-US" altLang="en-US" sz="2400" dirty="0">
                <a:latin typeface="Arial" panose="020B0604020202020204" pitchFamily="34" charset="0"/>
              </a:rPr>
              <a:t> AKPK </a:t>
            </a:r>
            <a:r>
              <a:rPr lang="en-US" altLang="en-US" sz="2400" dirty="0" err="1">
                <a:latin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memenuhi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kebutuhan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instansi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Menyusun </a:t>
            </a:r>
            <a:r>
              <a:rPr lang="en-US" altLang="en-US" sz="2400" dirty="0" err="1">
                <a:latin typeface="Arial" panose="020B0604020202020204" pitchFamily="34" charset="0"/>
              </a:rPr>
              <a:t>alur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sistem</a:t>
            </a:r>
            <a:r>
              <a:rPr lang="en-US" altLang="en-US" sz="2400" dirty="0">
                <a:latin typeface="Arial" panose="020B0604020202020204" pitchFamily="34" charset="0"/>
              </a:rPr>
              <a:t> yang </a:t>
            </a:r>
            <a:r>
              <a:rPr lang="en-US" altLang="en-US" sz="2400" dirty="0" err="1">
                <a:latin typeface="Arial" panose="020B0604020202020204" pitchFamily="34" charset="0"/>
              </a:rPr>
              <a:t>efektif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berdasarkan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hirarki</a:t>
            </a:r>
            <a:r>
              <a:rPr lang="en-US" altLang="en-US" sz="2400" dirty="0">
                <a:latin typeface="Arial" panose="020B0604020202020204" pitchFamily="34" charset="0"/>
              </a:rPr>
              <a:t> data. </a:t>
            </a:r>
          </a:p>
          <a:p>
            <a:pPr marL="0" indent="0">
              <a:spcBef>
                <a:spcPct val="0"/>
              </a:spcBef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11267428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8D7-7D70-4DEC-9B62-4D3D076F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465247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ea"/>
                <a:cs typeface="Segoe UI" panose="020B0502040204020203" pitchFamily="34" charset="0"/>
              </a:rPr>
              <a:t>3. Ability in developing or coding solution based on application design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Mengimplementasikan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solusi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berdasarkan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desain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aplikasi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Menggunakan</a:t>
            </a:r>
            <a:r>
              <a:rPr lang="en-US" altLang="en-US" sz="2400" dirty="0">
                <a:latin typeface="Arial" panose="020B0604020202020204" pitchFamily="34" charset="0"/>
              </a:rPr>
              <a:t> Laravel dan AJAX </a:t>
            </a:r>
            <a:r>
              <a:rPr lang="en-US" altLang="en-US" sz="2400" dirty="0" err="1">
                <a:latin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membangun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sistem</a:t>
            </a:r>
            <a:r>
              <a:rPr lang="en-US" altLang="en-US" sz="2400" dirty="0">
                <a:latin typeface="Arial" panose="020B0604020202020204" pitchFamily="34" charset="0"/>
              </a:rPr>
              <a:t> yang </a:t>
            </a:r>
            <a:r>
              <a:rPr lang="en-US" altLang="en-US" sz="2400" dirty="0" err="1">
                <a:latin typeface="Arial" panose="020B0604020202020204" pitchFamily="34" charset="0"/>
              </a:rPr>
              <a:t>responsif</a:t>
            </a:r>
            <a:r>
              <a:rPr lang="en-US" altLang="en-US" sz="2400" dirty="0">
                <a:latin typeface="Arial" panose="020B0604020202020204" pitchFamily="34" charset="0"/>
              </a:rPr>
              <a:t> dan </a:t>
            </a:r>
            <a:r>
              <a:rPr lang="en-US" altLang="en-US" sz="2400" dirty="0" err="1">
                <a:latin typeface="Arial" panose="020B0604020202020204" pitchFamily="34" charset="0"/>
              </a:rPr>
              <a:t>sesuai</a:t>
            </a:r>
            <a:r>
              <a:rPr lang="en-US" altLang="en-US" sz="2400" dirty="0">
                <a:latin typeface="Arial" panose="020B0604020202020204" pitchFamily="34" charset="0"/>
              </a:rPr>
              <a:t> dengan </a:t>
            </a:r>
            <a:r>
              <a:rPr lang="en-US" altLang="en-US" sz="2400" dirty="0" err="1">
                <a:latin typeface="Arial" panose="020B0604020202020204" pitchFamily="34" charset="0"/>
              </a:rPr>
              <a:t>desain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awal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Fitur cascading di portal e-SAKIP dan </a:t>
            </a:r>
            <a:r>
              <a:rPr lang="en-US" altLang="en-US" sz="2400" dirty="0" err="1">
                <a:latin typeface="Arial" panose="020B0604020202020204" pitchFamily="34" charset="0"/>
              </a:rPr>
              <a:t>pengembangan</a:t>
            </a:r>
            <a:r>
              <a:rPr lang="en-US" altLang="en-US" sz="2400" dirty="0">
                <a:latin typeface="Arial" panose="020B0604020202020204" pitchFamily="34" charset="0"/>
              </a:rPr>
              <a:t> backend pada </a:t>
            </a:r>
            <a:r>
              <a:rPr lang="en-US" altLang="en-US" sz="2400" dirty="0" err="1">
                <a:latin typeface="Arial" panose="020B0604020202020204" pitchFamily="34" charset="0"/>
              </a:rPr>
              <a:t>sistem</a:t>
            </a:r>
            <a:r>
              <a:rPr lang="en-US" altLang="en-US" sz="2400" dirty="0">
                <a:latin typeface="Arial" panose="020B0604020202020204" pitchFamily="34" charset="0"/>
              </a:rPr>
              <a:t> AKPK. </a:t>
            </a:r>
          </a:p>
          <a:p>
            <a:pPr marL="0" indent="0">
              <a:spcBef>
                <a:spcPct val="0"/>
              </a:spcBef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0109960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8D7-7D70-4DEC-9B62-4D3D076F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4652474"/>
          </a:xfrm>
        </p:spPr>
        <p:txBody>
          <a:bodyPr/>
          <a:lstStyle/>
          <a:p>
            <a:pPr marL="514350" indent="-514350">
              <a:spcBef>
                <a:spcPct val="0"/>
              </a:spcBef>
              <a:buFont typeface="+mj-lt"/>
              <a:buAutoNum type="arabicPeriod"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ea"/>
                <a:cs typeface="Segoe UI" panose="020B0502040204020203" pitchFamily="34" charset="0"/>
              </a:rPr>
              <a:t>Digital and Technology Fluency</a:t>
            </a:r>
            <a:endParaRPr lang="en-US" altLang="en-US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Kemampuan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beradaptasi</a:t>
            </a:r>
            <a:r>
              <a:rPr lang="en-US" altLang="en-US" sz="2400" dirty="0">
                <a:latin typeface="Arial" panose="020B0604020202020204" pitchFamily="34" charset="0"/>
              </a:rPr>
              <a:t> dengan teknologi </a:t>
            </a:r>
            <a:r>
              <a:rPr lang="en-US" altLang="en-US" sz="2400" dirty="0" err="1">
                <a:latin typeface="Arial" panose="020B0604020202020204" pitchFamily="34" charset="0"/>
              </a:rPr>
              <a:t>terkini</a:t>
            </a:r>
            <a:r>
              <a:rPr lang="en-US" altLang="en-US" sz="2400" dirty="0">
                <a:latin typeface="Arial" panose="020B0604020202020204" pitchFamily="34" charset="0"/>
              </a:rPr>
              <a:t> dan </a:t>
            </a:r>
            <a:r>
              <a:rPr lang="en-US" altLang="en-US" sz="2400" dirty="0" err="1">
                <a:latin typeface="Arial" panose="020B0604020202020204" pitchFamily="34" charset="0"/>
              </a:rPr>
              <a:t>memanfaatkannya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secara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efektif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Menggunakan</a:t>
            </a:r>
            <a:r>
              <a:rPr lang="en-US" altLang="en-US" sz="2400" dirty="0">
                <a:latin typeface="Arial" panose="020B0604020202020204" pitchFamily="34" charset="0"/>
              </a:rPr>
              <a:t> Laravel </a:t>
            </a:r>
            <a:r>
              <a:rPr lang="en-US" altLang="en-US" sz="2400" dirty="0" err="1">
                <a:latin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pengembangan</a:t>
            </a:r>
            <a:r>
              <a:rPr lang="en-US" altLang="en-US" sz="2400" dirty="0">
                <a:latin typeface="Arial" panose="020B0604020202020204" pitchFamily="34" charset="0"/>
              </a:rPr>
              <a:t> backend dan AJAX </a:t>
            </a:r>
            <a:r>
              <a:rPr lang="en-US" altLang="en-US" sz="2400" dirty="0" err="1">
                <a:latin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integrasi</a:t>
            </a:r>
            <a:r>
              <a:rPr lang="en-US" altLang="en-US" sz="2400" dirty="0">
                <a:latin typeface="Arial" panose="020B0604020202020204" pitchFamily="34" charset="0"/>
              </a:rPr>
              <a:t> real-time pada </a:t>
            </a:r>
            <a:r>
              <a:rPr lang="en-US" altLang="en-US" sz="2400" dirty="0" err="1">
                <a:latin typeface="Arial" panose="020B0604020202020204" pitchFamily="34" charset="0"/>
              </a:rPr>
              <a:t>proyek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Berkontribusi</a:t>
            </a:r>
            <a:r>
              <a:rPr lang="en-US" altLang="en-US" sz="2400" dirty="0">
                <a:latin typeface="Arial" panose="020B0604020202020204" pitchFamily="34" charset="0"/>
              </a:rPr>
              <a:t> pada </a:t>
            </a:r>
            <a:r>
              <a:rPr lang="en-US" altLang="en-US" sz="2400" dirty="0" err="1">
                <a:latin typeface="Arial" panose="020B0604020202020204" pitchFamily="34" charset="0"/>
              </a:rPr>
              <a:t>pengembangan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fitur</a:t>
            </a:r>
            <a:r>
              <a:rPr lang="en-US" altLang="en-US" sz="2400" dirty="0">
                <a:latin typeface="Arial" panose="020B0604020202020204" pitchFamily="34" charset="0"/>
              </a:rPr>
              <a:t> cascading dan </a:t>
            </a:r>
            <a:r>
              <a:rPr lang="en-US" altLang="en-US" sz="2400" dirty="0" err="1">
                <a:latin typeface="Arial" panose="020B0604020202020204" pitchFamily="34" charset="0"/>
              </a:rPr>
              <a:t>sistem</a:t>
            </a:r>
            <a:r>
              <a:rPr lang="en-US" altLang="en-US" sz="2400" dirty="0">
                <a:latin typeface="Arial" panose="020B0604020202020204" pitchFamily="34" charset="0"/>
              </a:rPr>
              <a:t> AKPK. </a:t>
            </a:r>
          </a:p>
          <a:p>
            <a:pPr marL="0" indent="0">
              <a:spcBef>
                <a:spcPct val="0"/>
              </a:spcBef>
              <a:buNone/>
            </a:pPr>
            <a:endParaRPr lang="en-US" i="1" dirty="0"/>
          </a:p>
        </p:txBody>
      </p:sp>
    </p:spTree>
    <p:extLst>
      <p:ext uri="{BB962C8B-B14F-4D97-AF65-F5344CB8AC3E}">
        <p14:creationId xmlns:p14="http://schemas.microsoft.com/office/powerpoint/2010/main" val="3759044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64CB7-5957-4ED4-8C88-D431F5D4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Profile Perusahaan/</a:t>
            </a:r>
            <a:r>
              <a:rPr lang="en-US" err="1"/>
              <a:t>Institusi</a:t>
            </a:r>
            <a:r>
              <a:rPr lang="en-US"/>
              <a:t>/</a:t>
            </a:r>
            <a:r>
              <a:rPr lang="en-US" err="1"/>
              <a:t>Komunitas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2C1EA-A14D-4279-A652-E622AA47BE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D" dirty="0"/>
              <a:t>Dinas </a:t>
            </a:r>
            <a:r>
              <a:rPr lang="en-ID" dirty="0" err="1"/>
              <a:t>Komunikasi</a:t>
            </a:r>
            <a:r>
              <a:rPr lang="en-ID" dirty="0"/>
              <a:t> dan </a:t>
            </a:r>
            <a:r>
              <a:rPr lang="en-ID" dirty="0" err="1"/>
              <a:t>Informatika</a:t>
            </a:r>
            <a:r>
              <a:rPr lang="en-ID" dirty="0"/>
              <a:t> (DISKOMINFO) Kota Tangerang Selatan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instansi</a:t>
            </a:r>
            <a:r>
              <a:rPr lang="en-ID" dirty="0"/>
              <a:t> </a:t>
            </a:r>
            <a:r>
              <a:rPr lang="en-ID" dirty="0" err="1"/>
              <a:t>pemerintah</a:t>
            </a:r>
            <a:r>
              <a:rPr lang="en-ID" dirty="0"/>
              <a:t> </a:t>
            </a:r>
            <a:r>
              <a:rPr lang="en-ID" dirty="0" err="1"/>
              <a:t>daerah</a:t>
            </a:r>
            <a:r>
              <a:rPr lang="en-ID" dirty="0"/>
              <a:t> yang </a:t>
            </a:r>
            <a:r>
              <a:rPr lang="en-ID" dirty="0" err="1"/>
              <a:t>fokus</a:t>
            </a:r>
            <a:r>
              <a:rPr lang="en-ID" dirty="0"/>
              <a:t> pada </a:t>
            </a:r>
            <a:r>
              <a:rPr lang="en-ID" dirty="0" err="1"/>
              <a:t>pengelolaan</a:t>
            </a:r>
            <a:r>
              <a:rPr lang="en-ID" dirty="0"/>
              <a:t> dan </a:t>
            </a:r>
            <a:r>
              <a:rPr lang="en-ID" dirty="0" err="1"/>
              <a:t>penyebaran</a:t>
            </a:r>
            <a:r>
              <a:rPr lang="en-ID" dirty="0"/>
              <a:t> </a:t>
            </a:r>
            <a:r>
              <a:rPr lang="en-ID" dirty="0" err="1"/>
              <a:t>informasi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komunikasi</a:t>
            </a:r>
            <a:r>
              <a:rPr lang="en-ID" dirty="0"/>
              <a:t>. </a:t>
            </a:r>
            <a:r>
              <a:rPr lang="id-ID" b="0" i="0" dirty="0">
                <a:solidFill>
                  <a:srgbClr val="000000"/>
                </a:solidFill>
                <a:effectLst/>
                <a:latin typeface="WordVisi_MSFontService"/>
              </a:rPr>
              <a:t>Visi dan misi</a:t>
            </a:r>
            <a:r>
              <a:rPr lang="en-ID" dirty="0"/>
              <a:t> </a:t>
            </a:r>
            <a:r>
              <a:rPr lang="en-ID" dirty="0" err="1"/>
              <a:t>adalah</a:t>
            </a:r>
            <a:r>
              <a:rPr lang="en-ID" dirty="0"/>
              <a:t> </a:t>
            </a:r>
            <a:r>
              <a:rPr lang="en-ID" dirty="0" err="1"/>
              <a:t>menjadikan</a:t>
            </a:r>
            <a:r>
              <a:rPr lang="en-ID" dirty="0"/>
              <a:t> </a:t>
            </a:r>
            <a:r>
              <a:rPr lang="en-ID" dirty="0" err="1"/>
              <a:t>Tangsel</a:t>
            </a:r>
            <a:r>
              <a:rPr lang="en-ID" dirty="0"/>
              <a:t> </a:t>
            </a:r>
            <a:r>
              <a:rPr lang="en-ID" dirty="0" err="1"/>
              <a:t>sebagai</a:t>
            </a:r>
            <a:r>
              <a:rPr lang="en-ID" dirty="0"/>
              <a:t> </a:t>
            </a:r>
            <a:r>
              <a:rPr lang="en-ID" dirty="0" err="1"/>
              <a:t>kota</a:t>
            </a:r>
            <a:r>
              <a:rPr lang="en-ID" dirty="0"/>
              <a:t> </a:t>
            </a:r>
            <a:r>
              <a:rPr lang="en-ID" dirty="0" err="1"/>
              <a:t>pintar</a:t>
            </a:r>
            <a:r>
              <a:rPr lang="en-ID" dirty="0"/>
              <a:t> </a:t>
            </a:r>
            <a:r>
              <a:rPr lang="en-ID" dirty="0" err="1"/>
              <a:t>dengan</a:t>
            </a:r>
            <a:r>
              <a:rPr lang="en-ID" dirty="0"/>
              <a:t> </a:t>
            </a:r>
            <a:r>
              <a:rPr lang="en-ID" dirty="0" err="1"/>
              <a:t>teknologi</a:t>
            </a:r>
            <a:r>
              <a:rPr lang="en-ID" dirty="0"/>
              <a:t> yang </a:t>
            </a:r>
            <a:r>
              <a:rPr lang="en-ID" dirty="0" err="1"/>
              <a:t>inovatif</a:t>
            </a:r>
            <a:r>
              <a:rPr lang="en-ID" dirty="0"/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28735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8D7-7D70-4DEC-9B62-4D3D076F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465247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ea"/>
                <a:cs typeface="Segoe UI" panose="020B0502040204020203" pitchFamily="34" charset="0"/>
              </a:rPr>
              <a:t>2. Critical and Creative Thinking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Berpikir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kritis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membantu</a:t>
            </a:r>
            <a:r>
              <a:rPr lang="en-US" altLang="en-US" sz="2400" dirty="0">
                <a:latin typeface="Arial" panose="020B0604020202020204" pitchFamily="34" charset="0"/>
              </a:rPr>
              <a:t> dalam </a:t>
            </a:r>
            <a:r>
              <a:rPr lang="en-US" altLang="en-US" sz="2400" dirty="0" err="1">
                <a:latin typeface="Arial" panose="020B0604020202020204" pitchFamily="34" charset="0"/>
              </a:rPr>
              <a:t>menganalisis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masalah</a:t>
            </a:r>
            <a:r>
              <a:rPr lang="en-US" altLang="en-US" sz="2400" dirty="0">
                <a:latin typeface="Arial" panose="020B0604020202020204" pitchFamily="34" charset="0"/>
              </a:rPr>
              <a:t>, seperti debugging.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Kreativitas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diperlukan</a:t>
            </a:r>
            <a:r>
              <a:rPr lang="en-US" altLang="en-US" sz="2400" dirty="0">
                <a:latin typeface="Arial" panose="020B0604020202020204" pitchFamily="34" charset="0"/>
              </a:rPr>
              <a:t> dalam </a:t>
            </a:r>
            <a:r>
              <a:rPr lang="en-US" altLang="en-US" sz="2400" dirty="0" err="1">
                <a:latin typeface="Arial" panose="020B0604020202020204" pitchFamily="34" charset="0"/>
              </a:rPr>
              <a:t>menemukan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solusi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inovatif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untuk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pengembangan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fitur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Contoh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dirty="0" err="1">
                <a:latin typeface="Arial" panose="020B0604020202020204" pitchFamily="34" charset="0"/>
              </a:rPr>
              <a:t>Pengembangan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fitur</a:t>
            </a:r>
            <a:r>
              <a:rPr lang="en-US" altLang="en-US" sz="2400" dirty="0">
                <a:latin typeface="Arial" panose="020B0604020202020204" pitchFamily="34" charset="0"/>
              </a:rPr>
              <a:t> cascading yang </a:t>
            </a:r>
            <a:r>
              <a:rPr lang="en-US" altLang="en-US" sz="2400" dirty="0" err="1">
                <a:latin typeface="Arial" panose="020B0604020202020204" pitchFamily="34" charset="0"/>
              </a:rPr>
              <a:t>membutuhkan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pendekatan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baru</a:t>
            </a:r>
            <a:r>
              <a:rPr lang="en-US" altLang="en-US" sz="2400" dirty="0">
                <a:latin typeface="Arial" panose="020B0604020202020204" pitchFamily="34" charset="0"/>
              </a:rPr>
              <a:t> dalam </a:t>
            </a:r>
            <a:r>
              <a:rPr lang="en-US" altLang="en-US" sz="2400" dirty="0" err="1">
                <a:latin typeface="Arial" panose="020B0604020202020204" pitchFamily="34" charset="0"/>
              </a:rPr>
              <a:t>mengelola</a:t>
            </a:r>
            <a:r>
              <a:rPr lang="en-US" altLang="en-US" sz="2400" dirty="0">
                <a:latin typeface="Arial" panose="020B0604020202020204" pitchFamily="34" charset="0"/>
              </a:rPr>
              <a:t> data </a:t>
            </a:r>
            <a:r>
              <a:rPr lang="en-US" altLang="en-US" sz="2400" dirty="0" err="1">
                <a:latin typeface="Arial" panose="020B0604020202020204" pitchFamily="34" charset="0"/>
              </a:rPr>
              <a:t>hirarkis</a:t>
            </a:r>
            <a:r>
              <a:rPr lang="en-US" altLang="en-US" sz="2400" dirty="0">
                <a:latin typeface="Arial" panose="020B0604020202020204" pitchFamily="34" charset="0"/>
              </a:rPr>
              <a:t>. </a:t>
            </a:r>
          </a:p>
          <a:p>
            <a:pPr marL="0" indent="0">
              <a:spcBef>
                <a:spcPct val="0"/>
              </a:spcBef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401768991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BF8D7-7D70-4DEC-9B62-4D3D076FF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38225"/>
            <a:ext cx="10515600" cy="4652474"/>
          </a:xfrm>
        </p:spPr>
        <p:txBody>
          <a:bodyPr/>
          <a:lstStyle/>
          <a:p>
            <a:pPr marL="0" indent="0">
              <a:spcBef>
                <a:spcPct val="0"/>
              </a:spcBef>
              <a:buNone/>
            </a:pPr>
            <a:r>
              <a:rPr lang="en-US" b="1" dirty="0">
                <a:solidFill>
                  <a:schemeClr val="accent2">
                    <a:lumMod val="75000"/>
                  </a:schemeClr>
                </a:solidFill>
                <a:ea typeface="+mj-ea"/>
                <a:cs typeface="Segoe UI" panose="020B0502040204020203" pitchFamily="34" charset="0"/>
              </a:rPr>
              <a:t>3. Growth Mindset</a:t>
            </a:r>
            <a:endParaRPr lang="en-US" altLang="en-US" sz="24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latin typeface="Arial" panose="020B0604020202020204" pitchFamily="34" charset="0"/>
              </a:rPr>
              <a:t>Mindset yang </a:t>
            </a:r>
            <a:r>
              <a:rPr lang="en-US" altLang="en-US" sz="2400" dirty="0" err="1">
                <a:latin typeface="Arial" panose="020B0604020202020204" pitchFamily="34" charset="0"/>
              </a:rPr>
              <a:t>fokus</a:t>
            </a:r>
            <a:r>
              <a:rPr lang="en-US" altLang="en-US" sz="2400" dirty="0">
                <a:latin typeface="Arial" panose="020B0604020202020204" pitchFamily="34" charset="0"/>
              </a:rPr>
              <a:t> pada </a:t>
            </a:r>
            <a:r>
              <a:rPr lang="en-US" altLang="en-US" sz="2400" dirty="0" err="1">
                <a:latin typeface="Arial" panose="020B0604020202020204" pitchFamily="34" charset="0"/>
              </a:rPr>
              <a:t>pengembangan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kemampuan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melalui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usaha</a:t>
            </a:r>
            <a:r>
              <a:rPr lang="en-US" altLang="en-US" sz="2400" dirty="0">
                <a:latin typeface="Arial" panose="020B0604020202020204" pitchFamily="34" charset="0"/>
              </a:rPr>
              <a:t> dan </a:t>
            </a:r>
            <a:r>
              <a:rPr lang="en-US" altLang="en-US" sz="2400" dirty="0" err="1">
                <a:latin typeface="Arial" panose="020B0604020202020204" pitchFamily="34" charset="0"/>
              </a:rPr>
              <a:t>pembelajaran</a:t>
            </a:r>
            <a:r>
              <a:rPr lang="en-US" altLang="en-US" sz="2400" dirty="0">
                <a:latin typeface="Arial" panose="020B0604020202020204" pitchFamily="34" charset="0"/>
              </a:rPr>
              <a:t> terus-menerus.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Selama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magang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saya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belajar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dari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kesalahan</a:t>
            </a:r>
            <a:r>
              <a:rPr lang="en-US" altLang="en-US" sz="2400" dirty="0">
                <a:latin typeface="Arial" panose="020B0604020202020204" pitchFamily="34" charset="0"/>
              </a:rPr>
              <a:t> dan </a:t>
            </a:r>
            <a:r>
              <a:rPr lang="en-US" altLang="en-US" sz="2400" dirty="0" err="1">
                <a:latin typeface="Arial" panose="020B0604020202020204" pitchFamily="34" charset="0"/>
              </a:rPr>
              <a:t>umpan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balik</a:t>
            </a:r>
            <a:r>
              <a:rPr lang="en-US" altLang="en-US" sz="2400" dirty="0">
                <a:latin typeface="Arial" panose="020B0604020202020204" pitchFamily="34" charset="0"/>
              </a:rPr>
              <a:t>, </a:t>
            </a:r>
            <a:r>
              <a:rPr lang="en-US" altLang="en-US" sz="2400" dirty="0" err="1">
                <a:latin typeface="Arial" panose="020B0604020202020204" pitchFamily="34" charset="0"/>
              </a:rPr>
              <a:t>berfokus</a:t>
            </a:r>
            <a:r>
              <a:rPr lang="en-US" altLang="en-US" sz="2400" dirty="0">
                <a:latin typeface="Arial" panose="020B0604020202020204" pitchFamily="34" charset="0"/>
              </a:rPr>
              <a:t> pada </a:t>
            </a:r>
            <a:r>
              <a:rPr lang="en-US" altLang="en-US" sz="2400" dirty="0" err="1">
                <a:latin typeface="Arial" panose="020B0604020202020204" pitchFamily="34" charset="0"/>
              </a:rPr>
              <a:t>peningkatan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berkelanjutan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 err="1">
                <a:latin typeface="Arial" panose="020B0604020202020204" pitchFamily="34" charset="0"/>
              </a:rPr>
              <a:t>Contoh</a:t>
            </a:r>
            <a:r>
              <a:rPr lang="en-US" altLang="en-US" sz="2400" dirty="0">
                <a:latin typeface="Arial" panose="020B0604020202020204" pitchFamily="34" charset="0"/>
              </a:rPr>
              <a:t>: </a:t>
            </a:r>
            <a:r>
              <a:rPr lang="en-US" altLang="en-US" sz="2400" dirty="0" err="1">
                <a:latin typeface="Arial" panose="020B0604020202020204" pitchFamily="34" charset="0"/>
              </a:rPr>
              <a:t>Mengatasi</a:t>
            </a:r>
            <a:r>
              <a:rPr lang="en-US" altLang="en-US" sz="2400" dirty="0">
                <a:latin typeface="Arial" panose="020B0604020202020204" pitchFamily="34" charset="0"/>
              </a:rPr>
              <a:t> bug dalam </a:t>
            </a:r>
            <a:r>
              <a:rPr lang="en-US" altLang="en-US" sz="2400" dirty="0" err="1">
                <a:latin typeface="Arial" panose="020B0604020202020204" pitchFamily="34" charset="0"/>
              </a:rPr>
              <a:t>pengembangan</a:t>
            </a:r>
            <a:r>
              <a:rPr lang="en-US" altLang="en-US" sz="2400" dirty="0">
                <a:latin typeface="Arial" panose="020B0604020202020204" pitchFamily="34" charset="0"/>
              </a:rPr>
              <a:t> </a:t>
            </a:r>
            <a:r>
              <a:rPr lang="en-US" altLang="en-US" sz="2400" dirty="0" err="1">
                <a:latin typeface="Arial" panose="020B0604020202020204" pitchFamily="34" charset="0"/>
              </a:rPr>
              <a:t>fitur</a:t>
            </a:r>
            <a:r>
              <a:rPr lang="en-US" altLang="en-US" sz="2400" dirty="0">
                <a:latin typeface="Arial" panose="020B0604020202020204" pitchFamily="34" charset="0"/>
              </a:rPr>
              <a:t> cascading di portal e-SAKIP. </a:t>
            </a:r>
          </a:p>
          <a:p>
            <a:pPr marL="0" indent="0">
              <a:spcBef>
                <a:spcPct val="0"/>
              </a:spcBef>
              <a:buNone/>
            </a:pPr>
            <a:endParaRPr lang="en-ID" sz="2400" dirty="0"/>
          </a:p>
        </p:txBody>
      </p:sp>
    </p:spTree>
    <p:extLst>
      <p:ext uri="{BB962C8B-B14F-4D97-AF65-F5344CB8AC3E}">
        <p14:creationId xmlns:p14="http://schemas.microsoft.com/office/powerpoint/2010/main" val="28758907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B0F632-2E4A-4F7D-AA7D-AD0E00F1D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Kesimpulan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96A2D5-4C76-4624-8FBA-8E5EE765649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D" dirty="0"/>
              <a:t>Program Enrichment di DISKOMINFO </a:t>
            </a:r>
            <a:r>
              <a:rPr lang="en-ID" dirty="0" err="1"/>
              <a:t>Tangsel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pengalaman</a:t>
            </a:r>
            <a:r>
              <a:rPr lang="en-ID" dirty="0"/>
              <a:t> </a:t>
            </a:r>
            <a:r>
              <a:rPr lang="en-ID" dirty="0" err="1"/>
              <a:t>berharga</a:t>
            </a:r>
            <a:r>
              <a:rPr lang="en-ID" dirty="0"/>
              <a:t> </a:t>
            </a:r>
            <a:r>
              <a:rPr lang="en-ID" dirty="0" err="1"/>
              <a:t>bagi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.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baru</a:t>
            </a:r>
            <a:r>
              <a:rPr lang="en-ID" dirty="0"/>
              <a:t> dan bug fixing </a:t>
            </a:r>
            <a:r>
              <a:rPr lang="en-ID" dirty="0" err="1"/>
              <a:t>meningkatkan</a:t>
            </a:r>
            <a:r>
              <a:rPr lang="en-ID" dirty="0"/>
              <a:t> </a:t>
            </a:r>
            <a:r>
              <a:rPr lang="en-ID" dirty="0" err="1"/>
              <a:t>kompetensi</a:t>
            </a:r>
            <a:r>
              <a:rPr lang="en-ID" dirty="0"/>
              <a:t> </a:t>
            </a:r>
            <a:r>
              <a:rPr lang="en-ID" dirty="0" err="1"/>
              <a:t>teknis</a:t>
            </a:r>
            <a:r>
              <a:rPr lang="en-ID" dirty="0"/>
              <a:t> dan soft skills </a:t>
            </a:r>
            <a:r>
              <a:rPr lang="en-ID" dirty="0" err="1"/>
              <a:t>penulis</a:t>
            </a:r>
            <a:r>
              <a:rPr lang="en-ID" dirty="0"/>
              <a:t>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memberikan</a:t>
            </a:r>
            <a:r>
              <a:rPr lang="en-ID" dirty="0"/>
              <a:t> </a:t>
            </a:r>
            <a:r>
              <a:rPr lang="en-ID" dirty="0" err="1"/>
              <a:t>kontribusi</a:t>
            </a:r>
            <a:r>
              <a:rPr lang="en-ID" dirty="0"/>
              <a:t> </a:t>
            </a:r>
            <a:r>
              <a:rPr lang="en-ID" dirty="0" err="1"/>
              <a:t>signifikan</a:t>
            </a:r>
            <a:r>
              <a:rPr lang="en-ID" dirty="0"/>
              <a:t> </a:t>
            </a:r>
            <a:r>
              <a:rPr lang="en-ID" dirty="0" err="1"/>
              <a:t>terhadap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6491507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5EBF90-EA7F-4F49-BB6E-7A6DABEFEA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991298"/>
            <a:ext cx="10515600" cy="875404"/>
          </a:xfrm>
        </p:spPr>
        <p:txBody>
          <a:bodyPr/>
          <a:lstStyle/>
          <a:p>
            <a:pPr algn="ctr"/>
            <a:r>
              <a:rPr lang="en-US" err="1"/>
              <a:t>Terima</a:t>
            </a:r>
            <a:r>
              <a:rPr lang="en-US"/>
              <a:t> Kasih</a:t>
            </a:r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8795879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051B-85FF-4F3A-8920-7167AB23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Posisi</a:t>
            </a:r>
            <a:r>
              <a:rPr lang="en-US"/>
              <a:t> dan Peran </a:t>
            </a:r>
            <a:r>
              <a:rPr lang="en-US" err="1"/>
              <a:t>Mahasiswa</a:t>
            </a:r>
            <a:endParaRPr lang="en-US"/>
          </a:p>
        </p:txBody>
      </p:sp>
      <p:pic>
        <p:nvPicPr>
          <p:cNvPr id="3074" name="Picture 2" descr="A diagram with colorful text&#10;&#10;Description automatically generated with medium confidence">
            <a:extLst>
              <a:ext uri="{FF2B5EF4-FFF2-40B4-BE49-F238E27FC236}">
                <a16:creationId xmlns:a16="http://schemas.microsoft.com/office/drawing/2014/main" id="{96E204D9-59B2-2927-BFD6-C3AA1E83503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5166" y="1809214"/>
            <a:ext cx="6561667" cy="36909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50411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0B051B-85FF-4F3A-8920-7167AB23B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err="1"/>
              <a:t>Posisi</a:t>
            </a:r>
            <a:r>
              <a:rPr lang="en-US"/>
              <a:t> dan Peran </a:t>
            </a:r>
            <a:r>
              <a:rPr lang="en-US" err="1"/>
              <a:t>Mahasiswa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460A6-DF20-46D0-B3B6-86BFCE4A39D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D" dirty="0" err="1"/>
              <a:t>Posisi</a:t>
            </a:r>
            <a:r>
              <a:rPr lang="en-ID" dirty="0"/>
              <a:t>: Programmer</a:t>
            </a:r>
          </a:p>
          <a:p>
            <a:r>
              <a:rPr lang="en-ID" dirty="0"/>
              <a:t>Peran: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di web portal </a:t>
            </a:r>
            <a:r>
              <a:rPr lang="en-ID" dirty="0" err="1"/>
              <a:t>instansi</a:t>
            </a:r>
            <a:r>
              <a:rPr lang="en-ID" dirty="0"/>
              <a:t>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bug.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meliputi</a:t>
            </a:r>
            <a:r>
              <a:rPr lang="en-ID" dirty="0"/>
              <a:t> debugging, </a:t>
            </a:r>
            <a:r>
              <a:rPr lang="en-ID" dirty="0" err="1"/>
              <a:t>pengembangan</a:t>
            </a:r>
            <a:r>
              <a:rPr lang="en-ID" dirty="0"/>
              <a:t> backend dan frontend </a:t>
            </a:r>
            <a:r>
              <a:rPr lang="en-ID" dirty="0" err="1"/>
              <a:t>berbasis</a:t>
            </a:r>
            <a:r>
              <a:rPr lang="en-ID" dirty="0"/>
              <a:t> Laravel,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dokumentasi</a:t>
            </a:r>
            <a:r>
              <a:rPr lang="en-ID" dirty="0"/>
              <a:t>.</a:t>
            </a:r>
            <a:endParaRPr lang="en-US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44461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42C9-60F2-4CF6-9350-11C2984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>
                <a:cs typeface="Segoe UI"/>
              </a:rPr>
              <a:t>Technical Competencies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C279-6CC1-4F3B-9717-FF563F04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D" dirty="0"/>
              <a:t>1. Debugging: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Debugging (Zeller, 2009),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mengembangkan</a:t>
            </a:r>
            <a:r>
              <a:rPr lang="en-ID" dirty="0"/>
              <a:t> </a:t>
            </a:r>
            <a:r>
              <a:rPr lang="en-ID" dirty="0" err="1"/>
              <a:t>kemampuan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menganalisis</a:t>
            </a:r>
            <a:r>
              <a:rPr lang="en-ID" dirty="0"/>
              <a:t> output </a:t>
            </a:r>
            <a:r>
              <a:rPr lang="en-ID" dirty="0" err="1"/>
              <a:t>sistem</a:t>
            </a:r>
            <a:r>
              <a:rPr lang="en-ID" dirty="0"/>
              <a:t>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2.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: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Sistem</a:t>
            </a:r>
            <a:r>
              <a:rPr lang="en-ID" dirty="0"/>
              <a:t> </a:t>
            </a:r>
            <a:r>
              <a:rPr lang="en-ID" dirty="0" err="1"/>
              <a:t>Hirarkis</a:t>
            </a:r>
            <a:r>
              <a:rPr lang="en-ID" dirty="0"/>
              <a:t> (Dennis et al., 2015) </a:t>
            </a:r>
            <a:r>
              <a:rPr lang="en-ID" dirty="0" err="1"/>
              <a:t>diterapkan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</a:t>
            </a:r>
            <a:r>
              <a:rPr lang="en-ID" dirty="0" err="1"/>
              <a:t>beberapa</a:t>
            </a:r>
            <a:r>
              <a:rPr lang="en-ID" dirty="0"/>
              <a:t> </a:t>
            </a:r>
            <a:r>
              <a:rPr lang="en-ID" dirty="0" err="1"/>
              <a:t>fitur</a:t>
            </a:r>
            <a:r>
              <a:rPr lang="en-ID" dirty="0"/>
              <a:t> </a:t>
            </a:r>
            <a:r>
              <a:rPr lang="en-ID" dirty="0" err="1"/>
              <a:t>berbasis</a:t>
            </a:r>
            <a:r>
              <a:rPr lang="en-ID" dirty="0"/>
              <a:t> Laravel.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08821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A42C9-60F2-4CF6-9350-11C298481B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i="1">
                <a:ea typeface="+mj-lt"/>
                <a:cs typeface="+mj-lt"/>
              </a:rPr>
              <a:t>Employability and Entrepreneurial Skil</a:t>
            </a:r>
            <a:r>
              <a:rPr lang="id-ID" i="1">
                <a:ea typeface="+mj-lt"/>
                <a:cs typeface="+mj-lt"/>
              </a:rPr>
              <a:t>l</a:t>
            </a:r>
            <a:r>
              <a:rPr lang="id-ID">
                <a:ea typeface="+mj-lt"/>
                <a:cs typeface="+mj-lt"/>
              </a:rPr>
              <a:t> (EES)</a:t>
            </a:r>
            <a:endParaRPr lang="en-US">
              <a:ea typeface="+mj-lt"/>
              <a:cs typeface="+mj-lt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8FC279-6CC1-4F3B-9717-FF563F04F7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ID" dirty="0"/>
              <a:t>1. Problem Solving: </a:t>
            </a:r>
            <a:r>
              <a:rPr lang="en-ID" dirty="0" err="1"/>
              <a:t>Berdasarkan</a:t>
            </a:r>
            <a:r>
              <a:rPr lang="en-ID" dirty="0"/>
              <a:t> </a:t>
            </a:r>
            <a:r>
              <a:rPr lang="en-ID" dirty="0" err="1"/>
              <a:t>teori</a:t>
            </a:r>
            <a:r>
              <a:rPr lang="en-ID" dirty="0"/>
              <a:t> problem-solving (</a:t>
            </a:r>
            <a:r>
              <a:rPr lang="en-ID" dirty="0" err="1"/>
              <a:t>Polya</a:t>
            </a:r>
            <a:r>
              <a:rPr lang="en-ID" dirty="0"/>
              <a:t>, 1957),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memperbaiki</a:t>
            </a:r>
            <a:r>
              <a:rPr lang="en-ID" dirty="0"/>
              <a:t> bug pada portal DPK.</a:t>
            </a:r>
          </a:p>
          <a:p>
            <a:pPr marL="0" indent="0">
              <a:buNone/>
            </a:pPr>
            <a:endParaRPr lang="en-ID" dirty="0"/>
          </a:p>
          <a:p>
            <a:r>
              <a:rPr lang="en-ID" dirty="0"/>
              <a:t>2. Time Management: </a:t>
            </a:r>
            <a:r>
              <a:rPr lang="en-ID" dirty="0" err="1"/>
              <a:t>Teori</a:t>
            </a:r>
            <a:r>
              <a:rPr lang="en-ID" dirty="0"/>
              <a:t> </a:t>
            </a:r>
            <a:r>
              <a:rPr lang="en-ID" dirty="0" err="1"/>
              <a:t>manajemen</a:t>
            </a:r>
            <a:r>
              <a:rPr lang="en-ID" dirty="0"/>
              <a:t> </a:t>
            </a:r>
            <a:r>
              <a:rPr lang="en-ID" dirty="0" err="1"/>
              <a:t>waktu</a:t>
            </a:r>
            <a:r>
              <a:rPr lang="en-ID" dirty="0"/>
              <a:t> (Covey, 1989) </a:t>
            </a:r>
            <a:r>
              <a:rPr lang="en-ID" dirty="0" err="1"/>
              <a:t>membantu</a:t>
            </a:r>
            <a:r>
              <a:rPr lang="en-ID" dirty="0"/>
              <a:t> </a:t>
            </a:r>
            <a:r>
              <a:rPr lang="en-ID" dirty="0" err="1"/>
              <a:t>penulis</a:t>
            </a:r>
            <a:r>
              <a:rPr lang="en-ID" dirty="0"/>
              <a:t> </a:t>
            </a:r>
            <a:r>
              <a:rPr lang="en-ID" dirty="0" err="1"/>
              <a:t>mengelola</a:t>
            </a:r>
            <a:r>
              <a:rPr lang="en-ID" dirty="0"/>
              <a:t> </a:t>
            </a:r>
            <a:r>
              <a:rPr lang="en-ID" dirty="0" err="1"/>
              <a:t>tugas</a:t>
            </a:r>
            <a:r>
              <a:rPr lang="en-ID" dirty="0"/>
              <a:t> </a:t>
            </a:r>
            <a:r>
              <a:rPr lang="en-ID" dirty="0" err="1"/>
              <a:t>secara</a:t>
            </a:r>
            <a:r>
              <a:rPr lang="en-ID" dirty="0"/>
              <a:t> </a:t>
            </a:r>
            <a:r>
              <a:rPr lang="en-ID" dirty="0" err="1"/>
              <a:t>efisien</a:t>
            </a:r>
            <a:r>
              <a:rPr lang="en-ID" dirty="0"/>
              <a:t>.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76272215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7C08D2-71C2-48C8-A7D8-1517A388F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>
                <a:cs typeface="Segoe UI"/>
              </a:rPr>
              <a:t>Deskripsi</a:t>
            </a:r>
            <a:r>
              <a:rPr lang="en-US" dirty="0">
                <a:cs typeface="Segoe UI"/>
              </a:rPr>
              <a:t> Project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DBA37-9D7D-4467-B4E4-7AFB09A8A5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99915"/>
            <a:ext cx="10515600" cy="436783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ID" dirty="0"/>
          </a:p>
          <a:p>
            <a:r>
              <a:rPr lang="en-ID" dirty="0" err="1"/>
              <a:t>Pengembangan</a:t>
            </a:r>
            <a:r>
              <a:rPr lang="en-ID" dirty="0"/>
              <a:t> web e-SAKIP </a:t>
            </a:r>
          </a:p>
          <a:p>
            <a:r>
              <a:rPr lang="en-ID" dirty="0" err="1"/>
              <a:t>Pengembangan</a:t>
            </a:r>
            <a:r>
              <a:rPr lang="en-ID" dirty="0"/>
              <a:t> system AKPK </a:t>
            </a:r>
          </a:p>
          <a:p>
            <a:r>
              <a:rPr lang="en-ID" dirty="0" err="1"/>
              <a:t>terlibat</a:t>
            </a:r>
            <a:r>
              <a:rPr lang="en-ID" dirty="0"/>
              <a:t> </a:t>
            </a:r>
            <a:r>
              <a:rPr lang="en-ID" dirty="0" err="1"/>
              <a:t>dalam</a:t>
            </a:r>
            <a:r>
              <a:rPr lang="en-ID" dirty="0"/>
              <a:t> </a:t>
            </a:r>
            <a:r>
              <a:rPr lang="en-ID" dirty="0" err="1"/>
              <a:t>pengembangan</a:t>
            </a:r>
            <a:r>
              <a:rPr lang="en-ID" dirty="0"/>
              <a:t> backend dan frontend </a:t>
            </a:r>
            <a:r>
              <a:rPr lang="en-ID" dirty="0" err="1"/>
              <a:t>serta</a:t>
            </a:r>
            <a:r>
              <a:rPr lang="en-ID" dirty="0"/>
              <a:t> </a:t>
            </a:r>
            <a:r>
              <a:rPr lang="en-ID" dirty="0" err="1"/>
              <a:t>mengoptimalkan</a:t>
            </a:r>
            <a:r>
              <a:rPr lang="en-ID" dirty="0"/>
              <a:t> </a:t>
            </a:r>
            <a:r>
              <a:rPr lang="en-ID" dirty="0" err="1"/>
              <a:t>integrasi</a:t>
            </a:r>
            <a:r>
              <a:rPr lang="en-ID" dirty="0"/>
              <a:t> real-time </a:t>
            </a:r>
            <a:r>
              <a:rPr lang="en-ID" dirty="0" err="1"/>
              <a:t>menggunakan</a:t>
            </a:r>
            <a:r>
              <a:rPr lang="en-ID" dirty="0"/>
              <a:t> AJAX.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3294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E0FB-0406-022A-6342-BF79546F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  <a:endParaRPr lang="en-ID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C4CEE76-AAE6-9171-E5EE-F0D63734D77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61998" y="2498364"/>
            <a:ext cx="5225143" cy="2747959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0B304096-E7B8-0784-5418-9CC4114D6C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4938" y="2371903"/>
            <a:ext cx="4655064" cy="28744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431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3E0FB-0406-022A-6342-BF79546F7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Deskripsi</a:t>
            </a:r>
            <a:r>
              <a:rPr lang="en-US" dirty="0"/>
              <a:t> project</a:t>
            </a:r>
            <a:endParaRPr lang="en-ID" dirty="0"/>
          </a:p>
        </p:txBody>
      </p:sp>
      <p:pic>
        <p:nvPicPr>
          <p:cNvPr id="14" name="Content Placeholder 13">
            <a:extLst>
              <a:ext uri="{FF2B5EF4-FFF2-40B4-BE49-F238E27FC236}">
                <a16:creationId xmlns:a16="http://schemas.microsoft.com/office/drawing/2014/main" id="{52937098-48A7-E32E-4F83-F731B51E900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871560"/>
            <a:ext cx="4060371" cy="2152374"/>
          </a:xfr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570F060-7CA0-BDD9-639A-E016DDDB125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84573" y="1871559"/>
            <a:ext cx="4169227" cy="2152374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ABF4D69E-DFAA-CBAF-22CF-AD72A8FF9AD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05200" y="4023933"/>
            <a:ext cx="4506686" cy="23068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9876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442</TotalTime>
  <Words>506</Words>
  <Application>Microsoft Office PowerPoint</Application>
  <PresentationFormat>Widescreen</PresentationFormat>
  <Paragraphs>59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Segoe UI</vt:lpstr>
      <vt:lpstr>WordVisi_MSFontService</vt:lpstr>
      <vt:lpstr>Office Theme</vt:lpstr>
      <vt:lpstr>Laporan Kegiatan Akhir Program Magang di DISKOMINFO Tangsel</vt:lpstr>
      <vt:lpstr>Profile Perusahaan/Institusi/Komunitas</vt:lpstr>
      <vt:lpstr>Posisi dan Peran Mahasiswa</vt:lpstr>
      <vt:lpstr>Posisi dan Peran Mahasiswa</vt:lpstr>
      <vt:lpstr>Technical Competencies</vt:lpstr>
      <vt:lpstr>Employability and Entrepreneurial Skill (EES)</vt:lpstr>
      <vt:lpstr>Deskripsi Project</vt:lpstr>
      <vt:lpstr>Deskripsi project</vt:lpstr>
      <vt:lpstr>Deskripsi project</vt:lpstr>
      <vt:lpstr>Deskripsi project</vt:lpstr>
      <vt:lpstr>Deskripsi project</vt:lpstr>
      <vt:lpstr>Deskripsi project</vt:lpstr>
      <vt:lpstr>Deskripsi project</vt:lpstr>
      <vt:lpstr>Deskripsi project</vt:lpstr>
      <vt:lpstr>Deskripsi project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Kesimpulan</vt:lpstr>
      <vt:lpstr>Terima Kasih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Hubert Michael Sanyoto</dc:creator>
  <cp:lastModifiedBy>WISHA PUTRA MAULANA</cp:lastModifiedBy>
  <cp:revision>21</cp:revision>
  <dcterms:created xsi:type="dcterms:W3CDTF">2021-09-01T08:22:01Z</dcterms:created>
  <dcterms:modified xsi:type="dcterms:W3CDTF">2024-09-13T07:04:43Z</dcterms:modified>
</cp:coreProperties>
</file>