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3" r:id="rId6"/>
    <p:sldId id="268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01" r:id="rId23"/>
    <p:sldId id="270" r:id="rId24"/>
    <p:sldId id="288" r:id="rId25"/>
    <p:sldId id="289" r:id="rId26"/>
    <p:sldId id="291" r:id="rId27"/>
    <p:sldId id="290" r:id="rId28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790"/>
  </p:normalViewPr>
  <p:slideViewPr>
    <p:cSldViewPr showGuides="1"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7DF18D-87A7-41AD-A2BA-C8D71DC37DA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 The matrix A represents a dimensionality reduction,</a:t>
            </a:r>
            <a:endParaRPr lang="en-US" altLang="zh-CN" dirty="0"/>
          </a:p>
          <a:p>
            <a:pPr lvl="0"/>
            <a:r>
              <a:rPr lang="zh-CN" altLang="en-US" dirty="0"/>
              <a:t>压缩问题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我们要求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Null Space </a:t>
            </a:r>
            <a:r>
              <a:rPr lang="zh-CN" altLang="en-US" dirty="0"/>
              <a:t>中不要有除了 </a:t>
            </a:r>
            <a:r>
              <a:rPr lang="en-US" altLang="zh-CN" dirty="0"/>
              <a:t>0 </a:t>
            </a:r>
            <a:r>
              <a:rPr lang="zh-CN" altLang="en-US" dirty="0"/>
              <a:t>以外的稀疏向量</a:t>
            </a:r>
            <a:endParaRPr lang="en-US" altLang="zh-CN" dirty="0"/>
          </a:p>
          <a:p>
            <a:pPr lvl="0"/>
            <a:r>
              <a:rPr lang="zh-CN" altLang="en-US" dirty="0"/>
              <a:t>这里可以证明一下，假设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x2</a:t>
            </a:r>
            <a:r>
              <a:rPr lang="zh-CN" altLang="en-US" dirty="0"/>
              <a:t>都是稀疏解，并且不相等，推出</a:t>
            </a:r>
            <a:r>
              <a:rPr lang="en-US" altLang="zh-CN" dirty="0"/>
              <a:t>Null space</a:t>
            </a:r>
            <a:r>
              <a:rPr lang="zh-CN" altLang="en-US" dirty="0"/>
              <a:t>和</a:t>
            </a:r>
            <a:r>
              <a:rPr lang="en-US" altLang="zh-CN" dirty="0"/>
              <a:t>zk</a:t>
            </a:r>
            <a:r>
              <a:rPr lang="zh-CN" altLang="en-US" dirty="0"/>
              <a:t>空间相交不为</a:t>
            </a:r>
            <a:r>
              <a:rPr lang="en-US" altLang="zh-CN" dirty="0"/>
              <a:t>0</a:t>
            </a:r>
            <a:r>
              <a:rPr lang="zh-CN" altLang="en-US" dirty="0"/>
              <a:t>，从而得出矛盾</a:t>
            </a:r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定理</a:t>
            </a:r>
            <a:r>
              <a:rPr lang="en-US" altLang="zh-CN" dirty="0"/>
              <a:t>1.1</a:t>
            </a:r>
            <a:r>
              <a:rPr lang="zh-CN" altLang="en-US" dirty="0"/>
              <a:t>也应该证明一下</a:t>
            </a:r>
            <a:endParaRPr lang="en-US" altLang="zh-CN" dirty="0"/>
          </a:p>
          <a:p>
            <a:pPr lvl="0"/>
            <a:r>
              <a:rPr lang="zh-CN" altLang="en-US" dirty="0"/>
              <a:t>可以利用前面的</a:t>
            </a:r>
            <a:r>
              <a:rPr lang="en-US" altLang="zh-CN" dirty="0"/>
              <a:t>null</a:t>
            </a:r>
            <a:r>
              <a:rPr lang="zh-CN" altLang="en-US" dirty="0"/>
              <a:t>空间的稀疏解唯一来证明</a:t>
            </a:r>
            <a:endParaRPr lang="en-US" altLang="zh-CN" dirty="0"/>
          </a:p>
          <a:p>
            <a:pPr lvl="0"/>
            <a:r>
              <a:rPr lang="en-US" altLang="zh-CN" dirty="0"/>
              <a:t>spark(A) </a:t>
            </a:r>
            <a:r>
              <a:rPr lang="zh-CN" altLang="en-US" dirty="0"/>
              <a:t>属于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m+1</a:t>
            </a:r>
            <a:r>
              <a:rPr lang="zh-CN" altLang="en-US" dirty="0"/>
              <a:t>，从这个角度理解</a:t>
            </a:r>
            <a:r>
              <a:rPr lang="en-US" altLang="zh-CN" dirty="0"/>
              <a:t>spark</a:t>
            </a:r>
            <a:r>
              <a:rPr lang="zh-CN" altLang="en-US" dirty="0"/>
              <a:t>的含义</a:t>
            </a:r>
            <a:endParaRPr lang="en-US" altLang="zh-CN" dirty="0"/>
          </a:p>
          <a:p>
            <a:pPr lvl="0"/>
            <a:r>
              <a:rPr lang="zh-CN" altLang="en-US" dirty="0"/>
              <a:t>线性相关的列不能提供有效的信息，机器学习中的</a:t>
            </a:r>
            <a:r>
              <a:rPr lang="en-US" altLang="zh-CN" dirty="0"/>
              <a:t>PCA</a:t>
            </a:r>
            <a:r>
              <a:rPr lang="zh-CN" altLang="en-US" dirty="0"/>
              <a:t>之类的都是降维的作用，就是把这些线性相关的去掉。</a:t>
            </a: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While the spark, NSP, and RIP all provide guarantees for the recovery of k-sparse</a:t>
            </a:r>
            <a:endParaRPr lang="en-US" altLang="zh-CN" dirty="0"/>
          </a:p>
          <a:p>
            <a:pPr lvl="0"/>
            <a:r>
              <a:rPr lang="en-US" altLang="zh-CN" dirty="0"/>
              <a:t>signals, verifying that a general matrix A satisﬁes any of these properties has a</a:t>
            </a:r>
            <a:endParaRPr lang="en-US" altLang="zh-CN" dirty="0"/>
          </a:p>
          <a:p>
            <a:pPr lvl="0"/>
            <a:r>
              <a:rPr lang="en-US" altLang="zh-CN" dirty="0"/>
              <a:t>combinatorial computational complexity</a:t>
            </a:r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charset="0"/>
              </a:rPr>
            </a:fld>
            <a:endParaRPr lang="zh-CN" altLang="en-US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x = m1 + (M  - m)ek</a:t>
            </a: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Frames can provide richer representations of data due to their redundancy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39C72F-58BC-4FD4-89C9-3CF0C155B027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61C78-7518-4A15-89DD-77A12E212B9A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E8D5C2-DE4E-45B1-9828-01C47D3224D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8944E6-F780-495A-8597-2E7242662AB4}" type="datetime1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65C3A6-9BDE-4B20-AD0B-5F63C8C6F68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EB9C37-128E-464B-AA95-CC942E05A8F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97688E-6CE7-4ECB-9989-C159D80789B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725B00-9FD8-4EA2-8141-E932181051B6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FFC78D-53F4-4D07-8BD8-156EB059F288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34F938-29EA-4DA4-B563-DE724539716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4AB33D-13A0-4E62-B452-F75C7EFCF637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B6EA90-D661-4818-84B9-42DB1AC8396E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E8D5C2-DE4E-45B1-9828-01C47D3224D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100">
                <a:solidFill>
                  <a:srgbClr val="636363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71550" y="1676400"/>
            <a:ext cx="7486650" cy="1538288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/>
              <a:t>A Simple Theory of Compressive Sensing 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熊继平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748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、低维信号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1749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 K-Sparse Model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175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484313"/>
            <a:ext cx="8351837" cy="4757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6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、低维信号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3797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2.2 Compressible signals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379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38" y="2420938"/>
            <a:ext cx="4375150" cy="100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9" name="TextBox 1"/>
          <p:cNvSpPr txBox="1"/>
          <p:nvPr/>
        </p:nvSpPr>
        <p:spPr>
          <a:xfrm>
            <a:off x="323850" y="1587500"/>
            <a:ext cx="59740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可压缩信号（</a:t>
            </a:r>
            <a:r>
              <a:rPr lang="en-US" altLang="zh-CN" sz="2000" b="1" dirty="0">
                <a:ea typeface="宋体" panose="02010600030101010101" pitchFamily="2" charset="-122"/>
              </a:rPr>
              <a:t>Compressible signals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13" y="4486275"/>
            <a:ext cx="2952750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71700"/>
            <a:ext cx="9144000" cy="158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Box 6"/>
          <p:cNvSpPr/>
          <p:nvPr/>
        </p:nvSpPr>
        <p:spPr>
          <a:xfrm>
            <a:off x="1116013" y="2673350"/>
            <a:ext cx="67691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Sensing Matrices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868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6869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压缩感知模型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63" y="1557338"/>
            <a:ext cx="15509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2420938"/>
            <a:ext cx="8828088" cy="804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53988" y="3644900"/>
            <a:ext cx="9224962" cy="1754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</a:rPr>
              <a:t>两个理论问题</a:t>
            </a:r>
            <a:r>
              <a:rPr lang="zh-CN" altLang="en-US" sz="3600" dirty="0">
                <a:ea typeface="宋体" panose="02010600030101010101" pitchFamily="2" charset="-122"/>
              </a:rPr>
              <a:t>：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marL="1200150" lvl="1" indent="-742950" eaLnBrk="1" hangingPunct="1">
              <a:spcBef>
                <a:spcPct val="0"/>
              </a:spcBef>
              <a:buClrTx/>
              <a:buSzTx/>
              <a:buFont typeface="Franklin Gothic Medium" panose="020B0603020102020204" pitchFamily="34" charset="0"/>
              <a:buAutoNum type="arabicPeriod"/>
            </a:pPr>
            <a:r>
              <a:rPr lang="zh-CN" altLang="en-US" sz="3600" dirty="0">
                <a:ea typeface="宋体" panose="02010600030101010101" pitchFamily="2" charset="-122"/>
              </a:rPr>
              <a:t>如何确保感知矩阵</a:t>
            </a:r>
            <a:r>
              <a:rPr lang="en-US" altLang="zh-CN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能够保留</a:t>
            </a:r>
            <a:r>
              <a:rPr lang="en-US" altLang="zh-CN" sz="3600" dirty="0">
                <a:ea typeface="宋体" panose="02010600030101010101" pitchFamily="2" charset="-122"/>
              </a:rPr>
              <a:t>x</a:t>
            </a:r>
            <a:r>
              <a:rPr lang="zh-CN" altLang="en-US" sz="3600" dirty="0">
                <a:ea typeface="宋体" panose="02010600030101010101" pitchFamily="2" charset="-122"/>
              </a:rPr>
              <a:t>的信息？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marL="1200150" lvl="1" indent="-742950" eaLnBrk="1" hangingPunct="1">
              <a:spcBef>
                <a:spcPct val="0"/>
              </a:spcBef>
              <a:buClrTx/>
              <a:buSzTx/>
              <a:buFont typeface="Franklin Gothic Medium" panose="020B0603020102020204" pitchFamily="34" charset="0"/>
              <a:buAutoNum type="arabicPeriod"/>
            </a:pPr>
            <a:r>
              <a:rPr lang="zh-CN" altLang="en-US" sz="3600" dirty="0">
                <a:ea typeface="宋体" panose="02010600030101010101" pitchFamily="2" charset="-122"/>
              </a:rPr>
              <a:t>如何从测量值</a:t>
            </a:r>
            <a:r>
              <a:rPr lang="en-US" altLang="zh-CN" sz="3600" dirty="0">
                <a:ea typeface="宋体" panose="02010600030101010101" pitchFamily="2" charset="-122"/>
              </a:rPr>
              <a:t>y</a:t>
            </a:r>
            <a:r>
              <a:rPr lang="zh-CN" altLang="en-US" sz="3600" dirty="0">
                <a:ea typeface="宋体" panose="02010600030101010101" pitchFamily="2" charset="-122"/>
              </a:rPr>
              <a:t>中恢复出</a:t>
            </a:r>
            <a:r>
              <a:rPr lang="en-US" altLang="zh-CN" sz="3600" dirty="0">
                <a:ea typeface="宋体" panose="02010600030101010101" pitchFamily="2" charset="-122"/>
              </a:rPr>
              <a:t>x</a:t>
            </a:r>
            <a:r>
              <a:rPr lang="zh-CN" altLang="en-US" sz="3600" dirty="0">
                <a:ea typeface="宋体" panose="02010600030101010101" pitchFamily="2" charset="-122"/>
              </a:rPr>
              <a:t>？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916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8917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 Null space conditions 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1479550"/>
            <a:ext cx="4305300" cy="573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8" y="2276475"/>
            <a:ext cx="3494087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23850" y="3341688"/>
            <a:ext cx="85394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当</a:t>
            </a:r>
            <a:r>
              <a:rPr lang="en-US" altLang="zh-CN" sz="2800" dirty="0">
                <a:ea typeface="宋体" panose="02010600030101010101" pitchFamily="2" charset="-122"/>
              </a:rPr>
              <a:t>null space</a:t>
            </a:r>
            <a:r>
              <a:rPr lang="zh-CN" altLang="en-US" sz="2800" dirty="0">
                <a:ea typeface="宋体" panose="02010600030101010101" pitchFamily="2" charset="-122"/>
              </a:rPr>
              <a:t>满足一定的条件的话，</a:t>
            </a:r>
            <a:r>
              <a:rPr lang="en-US" altLang="zh-CN" sz="2800" dirty="0"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ea typeface="宋体" panose="02010600030101010101" pitchFamily="2" charset="-122"/>
              </a:rPr>
              <a:t>稀疏解是唯一的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3994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413" y="4292600"/>
            <a:ext cx="3575050" cy="792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1"/>
          <p:cNvSpPr txBox="1"/>
          <p:nvPr/>
        </p:nvSpPr>
        <p:spPr>
          <a:xfrm>
            <a:off x="-324485" y="5156518"/>
            <a:ext cx="7828280" cy="1383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也即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：</a:t>
            </a:r>
            <a:endParaRPr lang="zh-CN" altLang="en-US" sz="2800" dirty="0">
              <a:ea typeface="宋体" panose="02010600030101010101" pitchFamily="2" charset="-122"/>
              <a:sym typeface="+mn-ea"/>
            </a:endParaRPr>
          </a:p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对于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稀疏解，我们要求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A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的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Null Space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中</a:t>
            </a:r>
            <a:endParaRPr lang="zh-CN" altLang="en-US" sz="2800" dirty="0">
              <a:ea typeface="宋体" panose="02010600030101010101" pitchFamily="2" charset="-122"/>
              <a:sym typeface="+mn-ea"/>
            </a:endParaRPr>
          </a:p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不要有除了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0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以外的稀疏向量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64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0965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 Null space conditions  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700213"/>
            <a:ext cx="8907463" cy="731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3114675"/>
            <a:ext cx="8907463" cy="76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9325"/>
            <a:ext cx="9144000" cy="93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012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3013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3.2 NSP-Null Space Property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3014" name="TextBox 1"/>
          <p:cNvSpPr txBox="1"/>
          <p:nvPr/>
        </p:nvSpPr>
        <p:spPr>
          <a:xfrm>
            <a:off x="323850" y="1773238"/>
            <a:ext cx="7843838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对于</a:t>
            </a:r>
            <a:r>
              <a:rPr lang="en-US" altLang="zh-CN" sz="2400" dirty="0"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ea typeface="宋体" panose="02010600030101010101" pitchFamily="2" charset="-122"/>
              </a:rPr>
              <a:t>稀疏向量，我们要求 </a:t>
            </a:r>
            <a:r>
              <a:rPr lang="en-US" altLang="zh-CN" sz="2400" dirty="0">
                <a:ea typeface="宋体" panose="02010600030101010101" pitchFamily="2" charset="-122"/>
              </a:rPr>
              <a:t>A </a:t>
            </a:r>
            <a:r>
              <a:rPr lang="zh-CN" altLang="en-US" sz="2400" dirty="0">
                <a:ea typeface="宋体" panose="02010600030101010101" pitchFamily="2" charset="-122"/>
              </a:rPr>
              <a:t>的 </a:t>
            </a:r>
            <a:r>
              <a:rPr lang="en-US" altLang="zh-CN" sz="2400" dirty="0">
                <a:ea typeface="宋体" panose="02010600030101010101" pitchFamily="2" charset="-122"/>
              </a:rPr>
              <a:t>Null Space </a:t>
            </a:r>
            <a:r>
              <a:rPr lang="zh-CN" altLang="en-US" sz="2400" dirty="0">
                <a:ea typeface="宋体" panose="02010600030101010101" pitchFamily="2" charset="-122"/>
              </a:rPr>
              <a:t>中不要有除了 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ea typeface="宋体" panose="02010600030101010101" pitchFamily="2" charset="-122"/>
              </a:rPr>
              <a:t>以外的稀疏向量，现在我们考虑的对象变成了近似稀疏的向量，于是我们类似地要求 </a:t>
            </a:r>
            <a:r>
              <a:rPr lang="en-US" altLang="zh-CN" sz="2400" dirty="0">
                <a:ea typeface="宋体" panose="02010600030101010101" pitchFamily="2" charset="-122"/>
              </a:rPr>
              <a:t>Null Space </a:t>
            </a:r>
            <a:r>
              <a:rPr lang="zh-CN" altLang="en-US" sz="2400" dirty="0">
                <a:ea typeface="宋体" panose="02010600030101010101" pitchFamily="2" charset="-122"/>
              </a:rPr>
              <a:t>中不要存在 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ea typeface="宋体" panose="02010600030101010101" pitchFamily="2" charset="-122"/>
              </a:rPr>
              <a:t>以外的近似稀疏的向量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4222750"/>
            <a:ext cx="3570288" cy="982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530600"/>
            <a:ext cx="256222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713" y="5516563"/>
            <a:ext cx="2819400" cy="573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0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5061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 RIP- Restricted Isometry Property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450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113"/>
            <a:ext cx="9017000" cy="1890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4292600"/>
            <a:ext cx="8186738" cy="1181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7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108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7109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3.3 RIP- Restricted Isometry Property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4711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" y="1700530"/>
            <a:ext cx="9001760" cy="1882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5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156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、感知矩阵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49157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3.4 Coherence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450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49738"/>
            <a:ext cx="8769350" cy="195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5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313"/>
            <a:ext cx="8769350" cy="164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330200" y="1557338"/>
            <a:ext cx="8229600" cy="4686300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Review of Vector Space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Normed Vector Space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Basis and Frame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Low-Dimensional Signal Models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K-Sparse models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Compressible signals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Sensing Matrices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Null Space Condition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NSP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RIP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2400" dirty="0"/>
              <a:t>Coherence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TextBox 6"/>
          <p:cNvSpPr/>
          <p:nvPr/>
        </p:nvSpPr>
        <p:spPr>
          <a:xfrm>
            <a:off x="323850" y="657225"/>
            <a:ext cx="4032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457200" y="225425"/>
            <a:ext cx="8229600" cy="7905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Homework#1</a:t>
            </a:r>
            <a:endParaRPr lang="zh-CN" altLang="en-US" dirty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001713"/>
            <a:ext cx="8229600" cy="53657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关于压缩感知应用情况的科技文献检索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搜索近五年内的使用了压缩感知（</a:t>
            </a:r>
            <a:r>
              <a:rPr lang="en-US" altLang="zh-CN" dirty="0"/>
              <a:t>compressive sensing</a:t>
            </a:r>
            <a:r>
              <a:rPr lang="zh-CN" altLang="en-US" dirty="0"/>
              <a:t>）或者稀疏模型（</a:t>
            </a:r>
            <a:r>
              <a:rPr lang="en-US" altLang="zh-CN" dirty="0"/>
              <a:t>sparsity)</a:t>
            </a:r>
            <a:r>
              <a:rPr lang="zh-CN" altLang="en-US" dirty="0"/>
              <a:t>的英文论文，选择感兴趣的论文（不少于</a:t>
            </a:r>
            <a:r>
              <a:rPr lang="en-US" altLang="zh-CN" dirty="0"/>
              <a:t>6</a:t>
            </a:r>
            <a:r>
              <a:rPr lang="zh-CN" altLang="en-US" dirty="0"/>
              <a:t>篇），写一篇文献</a:t>
            </a:r>
            <a:r>
              <a:rPr lang="zh-CN" altLang="en-US" b="1" dirty="0"/>
              <a:t>汇总报告</a:t>
            </a:r>
            <a:r>
              <a:rPr lang="zh-CN" dirty="0"/>
              <a:t>。</a:t>
            </a:r>
            <a:endParaRPr lang="zh-CN" dirty="0"/>
          </a:p>
          <a:p>
            <a:pPr lvl="1" eaLnBrk="1" hangingPunct="1"/>
            <a:r>
              <a:rPr lang="zh-CN" altLang="en-US" dirty="0"/>
              <a:t>以</a:t>
            </a:r>
            <a:r>
              <a:rPr lang="en-US" altLang="zh-CN" dirty="0"/>
              <a:t>Web of Science</a:t>
            </a:r>
            <a:r>
              <a:rPr lang="zh-CN" altLang="en-US" dirty="0"/>
              <a:t>、</a:t>
            </a:r>
            <a:r>
              <a:rPr lang="en-US" altLang="zh-CN" dirty="0"/>
              <a:t>google scholar</a:t>
            </a:r>
            <a:r>
              <a:rPr lang="zh-CN" altLang="en-US" dirty="0"/>
              <a:t>数据库为主</a:t>
            </a:r>
            <a:endParaRPr lang="en-US" altLang="zh-CN" dirty="0"/>
          </a:p>
          <a:p>
            <a:pPr eaLnBrk="1" hangingPunct="1"/>
            <a:r>
              <a:rPr lang="zh-CN" altLang="en-US" dirty="0"/>
              <a:t>截止日期：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号之前（</a:t>
            </a:r>
            <a:r>
              <a:rPr lang="en-US" altLang="zh-CN" dirty="0"/>
              <a:t>word</a:t>
            </a:r>
            <a:r>
              <a:rPr lang="zh-CN" altLang="en-US" dirty="0"/>
              <a:t>报告）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称重问题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57200" y="1982788"/>
            <a:ext cx="8229600" cy="46863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dirty="0"/>
              <a:t>   现在有十二个球，其中有一个是 “异类”，除了这个异类之外，其他十一个球的重量是相等的，而这个异类球可能比其他轻或者重，现在提供一个天平，要求你通过最多三次天平测量，找出哪个球重量和其他不一样，并得出是轻还是重的结论。</a:t>
            </a:r>
            <a:endParaRPr lang="zh-CN" altLang="en-US" dirty="0"/>
          </a:p>
        </p:txBody>
      </p:sp>
      <p:pic>
        <p:nvPicPr>
          <p:cNvPr id="532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2713" y="149225"/>
            <a:ext cx="2030412" cy="1509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5530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476250"/>
            <a:ext cx="8724900" cy="425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573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525"/>
            <a:ext cx="8464550" cy="651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5837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641350"/>
            <a:ext cx="8655050" cy="394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593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692150"/>
            <a:ext cx="8597900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71700"/>
            <a:ext cx="9144000" cy="158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TextBox 6"/>
          <p:cNvSpPr/>
          <p:nvPr/>
        </p:nvSpPr>
        <p:spPr>
          <a:xfrm>
            <a:off x="1116013" y="2673350"/>
            <a:ext cx="67691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 of Vector Space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4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 of VS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0485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范数向量空间（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Normed Vector Space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76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41438"/>
            <a:ext cx="6337300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3076575"/>
            <a:ext cx="4962525" cy="35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8" y="3540125"/>
            <a:ext cx="8505825" cy="3057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2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 of VS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2533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1.1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范数向量空间（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Normed Vector Space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2534" name="Content Placeholder 2"/>
          <p:cNvSpPr txBox="1"/>
          <p:nvPr/>
        </p:nvSpPr>
        <p:spPr>
          <a:xfrm>
            <a:off x="392113" y="4230688"/>
            <a:ext cx="8432800" cy="17700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SzPct val="64000"/>
              <a:buFontTx/>
              <a:buBlip>
                <a:blip r:embed="rId2"/>
              </a:buBlip>
            </a:pPr>
            <a:r>
              <a:rPr lang="en-US" altLang="zh-CN" sz="2000" dirty="0">
                <a:latin typeface="Palatino Linotype" panose="02040502050505030304" pitchFamily="18" charset="0"/>
              </a:rPr>
              <a:t>The       norms  is used to reconstruct  the signal </a:t>
            </a:r>
            <a:endParaRPr lang="en-US" altLang="zh-CN" sz="2000" dirty="0">
              <a:latin typeface="Palatino Linotype" panose="02040502050505030304" pitchFamily="18" charset="0"/>
            </a:endParaRPr>
          </a:p>
          <a:p>
            <a:pPr marL="342900" lvl="0" indent="-342900" eaLnBrk="1" hangingPunct="1">
              <a:buSzPct val="64000"/>
              <a:buFontTx/>
              <a:buBlip>
                <a:blip r:embed="rId2"/>
              </a:buBlip>
            </a:pPr>
            <a:r>
              <a:rPr lang="en-US" altLang="zh-CN" sz="2000" dirty="0">
                <a:latin typeface="Palatino Linotype" panose="02040502050505030304" pitchFamily="18" charset="0"/>
              </a:rPr>
              <a:t>Best approximation of a point in        by a one-dimensional subspace using the        norms for                        , and the        quasinorm with             </a:t>
            </a:r>
            <a:br>
              <a:rPr lang="en-US" altLang="zh-CN" sz="2000" dirty="0">
                <a:latin typeface="Palatino Linotype" panose="02040502050505030304" pitchFamily="18" charset="0"/>
              </a:rPr>
            </a:br>
            <a:endParaRPr lang="en-US" altLang="zh-CN" sz="2000" dirty="0">
              <a:latin typeface="Palatino Linotype" panose="02040502050505030304" pitchFamily="18" charset="0"/>
            </a:endParaRPr>
          </a:p>
          <a:p>
            <a:pPr marL="342900" lvl="0" indent="-342900" eaLnBrk="1" hangingPunct="1">
              <a:buSzPct val="64000"/>
              <a:buFontTx/>
              <a:buNone/>
            </a:pPr>
            <a:endParaRPr lang="en-US" altLang="zh-CN" sz="2000" i="1" dirty="0">
              <a:latin typeface="Palatino Linotype" panose="0204050205050503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53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1698625"/>
            <a:ext cx="7705725" cy="2090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6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4587875"/>
            <a:ext cx="390525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7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" y="4230688"/>
            <a:ext cx="31432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8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888" y="4940300"/>
            <a:ext cx="257175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9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250" y="5268913"/>
            <a:ext cx="762000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0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063" y="4986338"/>
            <a:ext cx="1209675" cy="31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6813" y="4310063"/>
            <a:ext cx="209550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2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3575" y="4897438"/>
            <a:ext cx="314325" cy="37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3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13" y="5268913"/>
            <a:ext cx="257175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50" y="4957763"/>
            <a:ext cx="314325" cy="37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0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 of VS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4581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 Basis and Frame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13" y="2743200"/>
            <a:ext cx="1992312" cy="741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531938"/>
            <a:ext cx="26860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508125"/>
            <a:ext cx="6162675" cy="687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800" y="3687763"/>
            <a:ext cx="2519363" cy="677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800" y="4797425"/>
            <a:ext cx="2087563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28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Review of VS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6629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1.2 Basis and Frame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482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1738313"/>
            <a:ext cx="8191500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00325"/>
            <a:ext cx="1503363" cy="515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75" y="3500438"/>
            <a:ext cx="4332288" cy="78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050" y="2614613"/>
            <a:ext cx="3360738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13" y="4619625"/>
            <a:ext cx="3414712" cy="576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3763"/>
            <a:ext cx="9144000" cy="158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TextBox 6"/>
          <p:cNvSpPr/>
          <p:nvPr/>
        </p:nvSpPr>
        <p:spPr>
          <a:xfrm>
            <a:off x="1116013" y="2673350"/>
            <a:ext cx="67691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Low-Dimensional Signal Models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9425"/>
            <a:ext cx="914400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矩形 4"/>
          <p:cNvSpPr/>
          <p:nvPr/>
        </p:nvSpPr>
        <p:spPr>
          <a:xfrm>
            <a:off x="6300788" y="125413"/>
            <a:ext cx="2714625" cy="571500"/>
          </a:xfrm>
          <a:prstGeom prst="rect">
            <a:avLst/>
          </a:prstGeom>
          <a:solidFill>
            <a:schemeClr val="tx2"/>
          </a:solidFill>
          <a:ln w="38100" cap="flat" cmpd="sng">
            <a:solidFill>
              <a:srgbClr val="C5D8F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0" name="TextBox 5"/>
          <p:cNvSpPr/>
          <p:nvPr/>
        </p:nvSpPr>
        <p:spPr>
          <a:xfrm>
            <a:off x="6443663" y="227013"/>
            <a:ext cx="23764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、低维信号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9701" name="TextBox 6"/>
          <p:cNvSpPr/>
          <p:nvPr/>
        </p:nvSpPr>
        <p:spPr>
          <a:xfrm>
            <a:off x="323850" y="657225"/>
            <a:ext cx="82089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ß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Þ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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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495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2.1 K-Sparse Model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297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38" y="2060575"/>
            <a:ext cx="4289425" cy="93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97425"/>
            <a:ext cx="8837613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3856038"/>
            <a:ext cx="1862137" cy="58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WQzZjlmODM3NjNlZmQxY2FmN2M1YWEzYzZmMzUyNW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1493</Words>
  <Application>WPS 演示</Application>
  <PresentationFormat>全屏显示(4:3)</PresentationFormat>
  <Paragraphs>113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Wingdings</vt:lpstr>
      <vt:lpstr>Arial</vt:lpstr>
      <vt:lpstr>Wingdings 2</vt:lpstr>
      <vt:lpstr>Palatino Linotype</vt:lpstr>
      <vt:lpstr>Times New Roman</vt:lpstr>
      <vt:lpstr>Arial Unicode MS</vt:lpstr>
      <vt:lpstr>Calibri</vt:lpstr>
      <vt:lpstr>暗香扑面</vt:lpstr>
      <vt:lpstr>A Simple Theory of Compressive Sensing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Homework#1</vt:lpstr>
      <vt:lpstr>称重问题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xjping</dc:creator>
  <cp:lastModifiedBy>熊继平</cp:lastModifiedBy>
  <cp:revision>150</cp:revision>
  <dcterms:created xsi:type="dcterms:W3CDTF">2015-09-15T14:10:00Z</dcterms:created>
  <dcterms:modified xsi:type="dcterms:W3CDTF">2022-10-12T13:27:13Z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E649BBBECA984E369AEDF687BF2744EE</vt:lpwstr>
  </property>
  <property fmtid="{D5CDD505-2E9C-101B-9397-08002B2CF9AE}" pid="3" name="KSOProductBuildVer">
    <vt:lpwstr>2052-11.1.0.12358</vt:lpwstr>
  </property>
</Properties>
</file>